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7" r:id="rId2"/>
    <p:sldId id="259" r:id="rId3"/>
    <p:sldId id="261" r:id="rId4"/>
    <p:sldId id="270" r:id="rId5"/>
    <p:sldId id="269" r:id="rId6"/>
    <p:sldId id="271" r:id="rId7"/>
    <p:sldId id="272" r:id="rId8"/>
    <p:sldId id="273" r:id="rId9"/>
    <p:sldId id="274" r:id="rId10"/>
    <p:sldId id="275" r:id="rId11"/>
    <p:sldId id="284" r:id="rId12"/>
    <p:sldId id="285" r:id="rId13"/>
    <p:sldId id="286" r:id="rId14"/>
    <p:sldId id="276" r:id="rId15"/>
    <p:sldId id="277" r:id="rId16"/>
    <p:sldId id="278" r:id="rId17"/>
    <p:sldId id="279" r:id="rId18"/>
    <p:sldId id="280" r:id="rId19"/>
    <p:sldId id="287" r:id="rId20"/>
    <p:sldId id="281" r:id="rId21"/>
    <p:sldId id="288" r:id="rId22"/>
    <p:sldId id="282" r:id="rId23"/>
    <p:sldId id="283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8" r:id="rId32"/>
    <p:sldId id="299" r:id="rId33"/>
    <p:sldId id="300" r:id="rId34"/>
    <p:sldId id="296" r:id="rId35"/>
    <p:sldId id="301" r:id="rId36"/>
    <p:sldId id="302" r:id="rId37"/>
    <p:sldId id="297" r:id="rId38"/>
    <p:sldId id="303" r:id="rId39"/>
    <p:sldId id="304" r:id="rId40"/>
    <p:sldId id="305" r:id="rId41"/>
    <p:sldId id="267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DBF59"/>
    <a:srgbClr val="8EC76F"/>
    <a:srgbClr val="B1D89C"/>
    <a:srgbClr val="CEE6C0"/>
    <a:srgbClr val="E2F0D9"/>
    <a:srgbClr val="385723"/>
    <a:srgbClr val="A9DCD8"/>
    <a:srgbClr val="2C6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8" d="100"/>
          <a:sy n="10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6DA11BA-D7F9-4FAD-9B79-E36F40A82B7E}" type="datetimeFigureOut">
              <a:rPr lang="ko-KR" altLang="en-US" smtClean="0"/>
              <a:pPr/>
              <a:t>2022-08-10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BEF49944-E8CF-406C-AE58-06D3B769C3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73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인젝션의 전제조건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데이터베이스가 존재하고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모델과 연동 되어야한다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사용자의 입력 값이 쿼리문에 포함 되어야한다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398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664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323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파일 업로드 취약점 전제 조건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업로드 할 파일이 서버에 정상적으로 업로드 되어야 한다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업로드 된 파일이 서버에서 실행이 가능해야 한다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업로드 한 파일 경로를 내가 찾을 수 있어야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225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413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045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350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559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303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97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55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19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603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264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74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5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188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926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392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6150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6527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0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826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8534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2203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130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213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XSS </a:t>
            </a:r>
            <a:r>
              <a:rPr lang="ko-KR" altLang="en-US" dirty="0" smtClean="0"/>
              <a:t>전제 조건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입력 데이터에 대한 충분한 검증 과정이 없어야 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서버의 응답데이터가 웹 브라우저 내 페이지에 출력 시 충분한 검증 과정이 없어야 한다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703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81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710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941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CSRF </a:t>
            </a:r>
            <a:r>
              <a:rPr lang="ko-KR" altLang="en-US" dirty="0" smtClean="0"/>
              <a:t>전제 조건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사용자가 보안이 취약한 서버로부터 이미 인증을 받은 상태여야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쿠키 기반으로 서버 세션 정보를 획득할 수 있어야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공격자는 서버를 공격하기 위한 요청 방법에 대해 미리 파악하고 </a:t>
            </a:r>
            <a:r>
              <a:rPr lang="ko-KR" altLang="en-US" dirty="0" err="1" smtClean="0"/>
              <a:t>있어야한다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(</a:t>
            </a:r>
            <a:r>
              <a:rPr lang="ko-KR" altLang="en-US" dirty="0" smtClean="0"/>
              <a:t>예상치 못한 파라 미터가 있으면 불가능하다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14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8150D5-7B7D-1546-B870-EE712FAF2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3705C3E8-AB95-FE47-B23A-07FC1A49E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7DDFC03-A3C8-2B4D-9297-6EC64D56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2022-08-10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52A80B2-6049-1F4A-AB0A-BE855461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4BDBDA0-670C-354C-A538-CB59D242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56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81A91AC-F349-BF4D-A26F-50C34FE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D7B5557-9AB3-9D47-80EF-1E27AC7EF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AEED68F-3154-274E-8DF5-9367CA01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2022-08-10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229A892-866B-F64D-B9CD-5BB839CE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0F71402-71E1-4444-A2A4-9446F5FF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89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9D718315-BCEE-5546-8663-760F904A9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33E9CFC-6843-FA4B-AB7F-CF3C00812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8321999-DEB2-D842-907B-BDF9EEF0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2022-08-10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A34BB73-31CF-1F49-A81D-01CFB4E3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CC2B307-F0B5-AC43-8915-9A5EE7ED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99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9935919-FC5E-614E-BC1A-5D7137D2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1D9248E-71B7-014C-97DC-2C1D7C94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A7A9F8E-4667-1549-BA9A-BBE8E920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2022-08-10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4402E6A-B6D6-5E41-89E2-F46B0D5B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6EF1308-7D78-3445-A807-408AB893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02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0BF5665-78FD-2A43-A7AB-548E69C5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FD6D3A0-4B0E-8447-9D07-CC6E2963B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574E8FC-91B6-0A40-A21B-299655F2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2022-08-10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2E1EAAC-A60F-7A48-923D-21D9C94C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630897E-19A7-5749-9412-736D4BE4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8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DAA52FD-0BAF-D141-A469-0C5368F7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32F6A51-410E-9542-842E-064A2B2A2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6A0F179-6517-9044-8331-4D9178D84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4DFF726-DD23-4F4E-8CDD-22655C39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2022-08-10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B406425-B982-8C47-9D5E-A4299B15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8A33763-B1AE-7444-912F-ADF23CD3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83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185C78F-5DF5-944B-9906-CB9125B9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ADB2FC0-EB14-B747-ACB9-466C98918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B55D68A-DEBD-FF47-B5E2-2CE2B20F9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7FDCD51-DD30-3E4A-A75E-4DABD5FAA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934EDC3-EEC5-134A-AE94-233A70CED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9CBFEFC-D691-3642-99E2-1BE6FE18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2022-08-10</a:t>
            </a:fld>
            <a:endParaRPr kumimoji="1"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CB1FF3D-A1FF-AA4B-A3B7-EFCFD66C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E0E5C82-C865-0944-8DD6-BE0AC355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37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B29E0D-08B9-FF45-8C86-1876A0E7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250B0F6-482F-8B4E-AC50-5F8CB915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2022-08-10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F9474C55-8FB5-ED43-A3FE-C596701F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2AA3CE1-24AB-1440-A8A2-2970E901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19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5F7C97A-B6FF-094A-ABCB-B4A7AD10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2022-08-10</a:t>
            </a:fld>
            <a:endParaRPr kumimoji="1"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1DEAD74-FE08-AF47-A38B-267943EB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471CA29-289E-D047-AECC-C2594F1C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3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A98F639-FFA6-8342-BBFE-2DE1BD6A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02C7707-660C-CB4F-8DDD-6E595AE0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576B2D4-5357-C84F-959F-3FD9DADE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C80907F-F6F2-494B-96E3-F0E8C973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2022-08-10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D413A6D-3E6B-8C47-B4A4-03D22502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9A6F4C4-D155-464C-AF6E-4B6D517C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7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3511414-3D41-FC49-A959-483EB378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B9AC578-989A-1442-8E48-5D1069772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B5AA48A-5A42-5B47-9976-409CF6841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D47BC85-FA14-1C4A-B93F-3ADE91A2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2022-08-10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7C9CC47-3459-F343-9CCA-267F83DC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AFAECD-1D2B-7745-9151-3D5DBD7F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31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DE7682B-3546-264F-8782-B92310F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8248AA5-D1C8-D34D-AFCE-1A7862313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A0C8B54-AD21-154C-81D4-553750F7D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2A88D4DE-8D46-E24C-9300-68E36EE62758}" type="datetimeFigureOut">
              <a:rPr kumimoji="1" lang="ko-KR" altLang="en-US" smtClean="0"/>
              <a:pPr/>
              <a:t>2022-08-10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94B59B5-B162-8C41-896F-605BC0871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056F66-CBB8-2945-BB14-B3B74B535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6745B9C-0D0C-6C4C-BF5C-456F78CFF3F1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46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A024ED21-64EA-7D44-BB4D-F7D753CF7016}"/>
              </a:ext>
            </a:extLst>
          </p:cNvPr>
          <p:cNvSpPr/>
          <p:nvPr/>
        </p:nvSpPr>
        <p:spPr>
          <a:xfrm rot="5400000">
            <a:off x="6268357" y="1747730"/>
            <a:ext cx="6858000" cy="33625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DA62759-94CA-8944-9AD9-67F1B9BFB084}"/>
              </a:ext>
            </a:extLst>
          </p:cNvPr>
          <p:cNvSpPr txBox="1"/>
          <p:nvPr/>
        </p:nvSpPr>
        <p:spPr>
          <a:xfrm>
            <a:off x="2225304" y="2636758"/>
            <a:ext cx="54745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200" b="1" dirty="0" smtClean="0">
                <a:solidFill>
                  <a:schemeClr val="accent6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모의해킹 및 로그 분석</a:t>
            </a:r>
            <a:endParaRPr kumimoji="1" lang="ko-KR" altLang="en-US" sz="4200" b="1" dirty="0">
              <a:solidFill>
                <a:schemeClr val="accent6">
                  <a:lumMod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95EF6A0-3B38-40A7-BA74-95DB18E8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735696">
            <a:off x="31914" y="3692435"/>
            <a:ext cx="2740162" cy="41102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E93F418-AA08-4AA6-998E-C0DE64920E22}"/>
              </a:ext>
            </a:extLst>
          </p:cNvPr>
          <p:cNvSpPr txBox="1"/>
          <p:nvPr/>
        </p:nvSpPr>
        <p:spPr>
          <a:xfrm>
            <a:off x="1762021" y="3622471"/>
            <a:ext cx="5858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 smtClean="0">
                <a:solidFill>
                  <a:srgbClr val="38572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 정 민</a:t>
            </a:r>
            <a:endParaRPr lang="ko-KR" altLang="en-US" dirty="0">
              <a:solidFill>
                <a:srgbClr val="38572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1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432" t="1047" r="3819"/>
          <a:stretch/>
        </p:blipFill>
        <p:spPr>
          <a:xfrm>
            <a:off x="319119" y="3626605"/>
            <a:ext cx="5400484" cy="30645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19" y="1100759"/>
            <a:ext cx="5400484" cy="24279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75544" y="3041829"/>
            <a:ext cx="54505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해커는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방식의 로그인 페이지를 발견했다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Sqlmap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 공격을 간단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쉽게 해주는 툴이다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Sqlmap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–dbs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옵션을 통해  관리자의 데이터베이스 목록을 확인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00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98" y="943969"/>
            <a:ext cx="4421320" cy="20558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t="29710"/>
          <a:stretch/>
        </p:blipFill>
        <p:spPr>
          <a:xfrm>
            <a:off x="353198" y="3094296"/>
            <a:ext cx="4421320" cy="14763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t="14515"/>
          <a:stretch/>
        </p:blipFill>
        <p:spPr>
          <a:xfrm>
            <a:off x="353198" y="4665147"/>
            <a:ext cx="4470418" cy="18871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97965" y="2647182"/>
            <a:ext cx="62289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test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데이터베이스에서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-tables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옵션으로 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product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테이블을 확인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columns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옵션으로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구조를 확인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dump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옵션을 추가하여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테이블의 데이터를 확인 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45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517" r="4854"/>
          <a:stretch/>
        </p:blipFill>
        <p:spPr>
          <a:xfrm>
            <a:off x="614038" y="1088287"/>
            <a:ext cx="4049932" cy="18112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38" y="3091961"/>
            <a:ext cx="4049932" cy="16629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38" y="5035449"/>
            <a:ext cx="4049932" cy="12408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63662" y="3315330"/>
            <a:ext cx="69101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ser03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패스워드 해시값을 해시 사전을 이용해 복호화한 후 패스워드를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패스워드를 입력해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user03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성공했다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04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XSS(Cross Site Scripting)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2816" y="2854233"/>
            <a:ext cx="10058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XSS(Cross Site Scripting)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공격자가 상대방의 브라우저에 스크립트가 실행되도록 해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세션을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가로채기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웹사이트를 변조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악의적 콘텐츠를 삽입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피싱 공격을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진행한다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05" y="3016587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5115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063" t="11139" r="3928" b="3200"/>
          <a:stretch/>
        </p:blipFill>
        <p:spPr>
          <a:xfrm>
            <a:off x="542107" y="3899262"/>
            <a:ext cx="4981887" cy="18679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11439" t="31230" r="13517" b="28951"/>
          <a:stretch/>
        </p:blipFill>
        <p:spPr>
          <a:xfrm>
            <a:off x="542107" y="1365068"/>
            <a:ext cx="4981887" cy="23970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8469" y="3046846"/>
            <a:ext cx="61971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관리자의 세션정보를 해커의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/var/www/html/xss.txt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파일에 로그 기록을 남기는 코드 작성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해커는 관리자의 상품정보 입력페이지에 해커의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 192.168.116.135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세션 정보를 보내는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스크립트를 작성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3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17" t="2163" r="1633" b="6286"/>
          <a:stretch/>
        </p:blipFill>
        <p:spPr>
          <a:xfrm>
            <a:off x="2344300" y="3599607"/>
            <a:ext cx="7450212" cy="12764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77537" y="2572125"/>
            <a:ext cx="926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관리자가 해커가 올린 글을 읽으면 관리자의 세션정보가 해커의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var/www/html/xss.txt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로그 기록이 저장돼 있는 것을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1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" y="3433183"/>
            <a:ext cx="4389121" cy="11302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21712" t="27178" r="1139" b="26325"/>
          <a:stretch/>
        </p:blipFill>
        <p:spPr>
          <a:xfrm>
            <a:off x="731519" y="4715692"/>
            <a:ext cx="4389121" cy="14534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15095" t="16114" r="5446" b="13434"/>
          <a:stretch/>
        </p:blipFill>
        <p:spPr>
          <a:xfrm>
            <a:off x="6740435" y="3433183"/>
            <a:ext cx="4402184" cy="27359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03566" y="2109652"/>
            <a:ext cx="9620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해커는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으로 얻은 관리자의 세션을 입력해 관리자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(user01)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권한을 획득 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Google Shape;5138;p44">
            <a:extLst>
              <a:ext uri="{FF2B5EF4-FFF2-40B4-BE49-F238E27FC236}">
                <a16:creationId xmlns="" xmlns:a16="http://schemas.microsoft.com/office/drawing/2014/main" id="{DE325B49-E7AB-C44C-A415-C2AB0AF0EA0B}"/>
              </a:ext>
            </a:extLst>
          </p:cNvPr>
          <p:cNvCxnSpPr/>
          <p:nvPr/>
        </p:nvCxnSpPr>
        <p:spPr>
          <a:xfrm>
            <a:off x="5742809" y="4792130"/>
            <a:ext cx="374400" cy="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021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CSRF(Cross-Site Request Forgery)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8720" y="2881686"/>
            <a:ext cx="10182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자신의 의지와는 무관하게 공격자가 의도한 행위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특정 웹사이트에 요청하게 하는 공격</a:t>
            </a:r>
          </a:p>
        </p:txBody>
      </p:sp>
      <p:sp>
        <p:nvSpPr>
          <p:cNvPr id="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18" y="2947996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62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1431" t="32966" r="13786" b="22116"/>
          <a:stretch/>
        </p:blipFill>
        <p:spPr>
          <a:xfrm>
            <a:off x="418011" y="1521824"/>
            <a:ext cx="5117050" cy="22794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9E67C2D-6BA2-03FD-5868-4E822053E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11" y="4203876"/>
            <a:ext cx="5117050" cy="18872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97880" y="3321487"/>
            <a:ext cx="57999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ser01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패스워드를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user01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바꾸는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스크립트를 작성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상품정보입력 페이지에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스크립트를 작성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4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0878B2C-5AD0-6B21-04A8-1377E65147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1" t="13644" r="4970" b="4996"/>
          <a:stretch/>
        </p:blipFill>
        <p:spPr>
          <a:xfrm>
            <a:off x="796834" y="2122714"/>
            <a:ext cx="4304212" cy="1802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D692ADD-22E6-B19C-4625-6552B8DC98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3" t="17218" r="6406" b="562"/>
          <a:stretch/>
        </p:blipFill>
        <p:spPr>
          <a:xfrm>
            <a:off x="796834" y="4326839"/>
            <a:ext cx="4304212" cy="9555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14554" y="3402169"/>
            <a:ext cx="6296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관리자가 해커가 올린 글을 읽으면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공격이 실행되어 관리자의 패스워드가 바뀐다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9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322CD705-E862-4AEE-978F-97095A9400F0}"/>
              </a:ext>
            </a:extLst>
          </p:cNvPr>
          <p:cNvGrpSpPr/>
          <p:nvPr/>
        </p:nvGrpSpPr>
        <p:grpSpPr>
          <a:xfrm>
            <a:off x="2007009" y="2442316"/>
            <a:ext cx="7939803" cy="2450806"/>
            <a:chOff x="1681615" y="2442316"/>
            <a:chExt cx="7939803" cy="2450806"/>
          </a:xfrm>
        </p:grpSpPr>
        <p:grpSp>
          <p:nvGrpSpPr>
            <p:cNvPr id="2" name="그룹 1">
              <a:extLst>
                <a:ext uri="{FF2B5EF4-FFF2-40B4-BE49-F238E27FC236}">
                  <a16:creationId xmlns="" xmlns:a16="http://schemas.microsoft.com/office/drawing/2014/main" id="{E1477DFD-D735-45CE-9C47-5E21AD897639}"/>
                </a:ext>
              </a:extLst>
            </p:cNvPr>
            <p:cNvGrpSpPr/>
            <p:nvPr/>
          </p:nvGrpSpPr>
          <p:grpSpPr>
            <a:xfrm>
              <a:off x="1681615" y="2442316"/>
              <a:ext cx="1204857" cy="1204857"/>
              <a:chOff x="1681615" y="2442316"/>
              <a:chExt cx="1204857" cy="1204857"/>
            </a:xfrm>
          </p:grpSpPr>
          <p:sp>
            <p:nvSpPr>
              <p:cNvPr id="4" name="타원 3">
                <a:extLst>
                  <a:ext uri="{FF2B5EF4-FFF2-40B4-BE49-F238E27FC236}">
                    <a16:creationId xmlns="" xmlns:a16="http://schemas.microsoft.com/office/drawing/2014/main" id="{C683FD53-BDD0-0941-9E10-52C71B8D3DC7}"/>
                  </a:ext>
                </a:extLst>
              </p:cNvPr>
              <p:cNvSpPr/>
              <p:nvPr/>
            </p:nvSpPr>
            <p:spPr>
              <a:xfrm>
                <a:off x="1681615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9" name="Google Shape;8732;p68">
                <a:extLst>
                  <a:ext uri="{FF2B5EF4-FFF2-40B4-BE49-F238E27FC236}">
                    <a16:creationId xmlns="" xmlns:a16="http://schemas.microsoft.com/office/drawing/2014/main" id="{BF784CBF-8AFF-C445-8E87-7836F643015A}"/>
                  </a:ext>
                </a:extLst>
              </p:cNvPr>
              <p:cNvGrpSpPr/>
              <p:nvPr/>
            </p:nvGrpSpPr>
            <p:grpSpPr>
              <a:xfrm>
                <a:off x="2041749" y="2852776"/>
                <a:ext cx="484612" cy="377153"/>
                <a:chOff x="5049725" y="2027900"/>
                <a:chExt cx="481750" cy="481850"/>
              </a:xfrm>
              <a:solidFill>
                <a:schemeClr val="bg1"/>
              </a:solidFill>
            </p:grpSpPr>
            <p:sp>
              <p:nvSpPr>
                <p:cNvPr id="10" name="Google Shape;8733;p68">
                  <a:extLst>
                    <a:ext uri="{FF2B5EF4-FFF2-40B4-BE49-F238E27FC236}">
                      <a16:creationId xmlns="" xmlns:a16="http://schemas.microsoft.com/office/drawing/2014/main" id="{BDDA778B-0CAC-4E40-99E8-DF984EAA6B2C}"/>
                    </a:ext>
                  </a:extLst>
                </p:cNvPr>
                <p:cNvSpPr/>
                <p:nvPr/>
              </p:nvSpPr>
              <p:spPr>
                <a:xfrm>
                  <a:off x="5191775" y="2394925"/>
                  <a:ext cx="197625" cy="1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5" h="4593" extrusionOk="0">
                      <a:moveTo>
                        <a:pt x="0" y="0"/>
                      </a:moveTo>
                      <a:lnTo>
                        <a:pt x="0" y="566"/>
                      </a:lnTo>
                      <a:cubicBezTo>
                        <a:pt x="3" y="1298"/>
                        <a:pt x="479" y="1949"/>
                        <a:pt x="1178" y="2171"/>
                      </a:cubicBezTo>
                      <a:cubicBezTo>
                        <a:pt x="1407" y="3502"/>
                        <a:pt x="2560" y="4593"/>
                        <a:pt x="3954" y="4593"/>
                      </a:cubicBezTo>
                      <a:cubicBezTo>
                        <a:pt x="5345" y="4593"/>
                        <a:pt x="6499" y="3502"/>
                        <a:pt x="6728" y="2171"/>
                      </a:cubicBezTo>
                      <a:cubicBezTo>
                        <a:pt x="7426" y="1949"/>
                        <a:pt x="7902" y="1298"/>
                        <a:pt x="7905" y="566"/>
                      </a:cubicBezTo>
                      <a:lnTo>
                        <a:pt x="790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1" name="Google Shape;8734;p68">
                  <a:extLst>
                    <a:ext uri="{FF2B5EF4-FFF2-40B4-BE49-F238E27FC236}">
                      <a16:creationId xmlns="" xmlns:a16="http://schemas.microsoft.com/office/drawing/2014/main" id="{374D4B0F-66D9-BA41-8BA3-66402159D828}"/>
                    </a:ext>
                  </a:extLst>
                </p:cNvPr>
                <p:cNvSpPr/>
                <p:nvPr/>
              </p:nvSpPr>
              <p:spPr>
                <a:xfrm>
                  <a:off x="5113613" y="2027900"/>
                  <a:ext cx="347300" cy="33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92" h="13553" extrusionOk="0">
                      <a:moveTo>
                        <a:pt x="7080" y="2260"/>
                      </a:moveTo>
                      <a:cubicBezTo>
                        <a:pt x="9574" y="2263"/>
                        <a:pt x="11594" y="4284"/>
                        <a:pt x="11597" y="6777"/>
                      </a:cubicBezTo>
                      <a:cubicBezTo>
                        <a:pt x="11597" y="7090"/>
                        <a:pt x="11344" y="7340"/>
                        <a:pt x="11031" y="7340"/>
                      </a:cubicBezTo>
                      <a:cubicBezTo>
                        <a:pt x="10718" y="7340"/>
                        <a:pt x="10468" y="7090"/>
                        <a:pt x="10468" y="6777"/>
                      </a:cubicBezTo>
                      <a:cubicBezTo>
                        <a:pt x="10465" y="4907"/>
                        <a:pt x="8950" y="3392"/>
                        <a:pt x="7080" y="3389"/>
                      </a:cubicBezTo>
                      <a:cubicBezTo>
                        <a:pt x="6767" y="3389"/>
                        <a:pt x="6514" y="3136"/>
                        <a:pt x="6514" y="2826"/>
                      </a:cubicBezTo>
                      <a:cubicBezTo>
                        <a:pt x="6514" y="2513"/>
                        <a:pt x="6767" y="2260"/>
                        <a:pt x="7080" y="2260"/>
                      </a:cubicBezTo>
                      <a:close/>
                      <a:moveTo>
                        <a:pt x="7070" y="1"/>
                      </a:moveTo>
                      <a:cubicBezTo>
                        <a:pt x="6595" y="1"/>
                        <a:pt x="6111" y="50"/>
                        <a:pt x="5623" y="152"/>
                      </a:cubicBezTo>
                      <a:cubicBezTo>
                        <a:pt x="3075" y="685"/>
                        <a:pt x="1001" y="2754"/>
                        <a:pt x="459" y="5301"/>
                      </a:cubicBezTo>
                      <a:cubicBezTo>
                        <a:pt x="1" y="7469"/>
                        <a:pt x="567" y="9644"/>
                        <a:pt x="2015" y="11270"/>
                      </a:cubicBezTo>
                      <a:cubicBezTo>
                        <a:pt x="2584" y="11908"/>
                        <a:pt x="2952" y="12703"/>
                        <a:pt x="3072" y="13552"/>
                      </a:cubicBezTo>
                      <a:lnTo>
                        <a:pt x="11088" y="13552"/>
                      </a:lnTo>
                      <a:cubicBezTo>
                        <a:pt x="11221" y="12691"/>
                        <a:pt x="11597" y="11887"/>
                        <a:pt x="12175" y="11233"/>
                      </a:cubicBezTo>
                      <a:cubicBezTo>
                        <a:pt x="13259" y="10002"/>
                        <a:pt x="13892" y="8418"/>
                        <a:pt x="13892" y="6777"/>
                      </a:cubicBezTo>
                      <a:cubicBezTo>
                        <a:pt x="13892" y="2969"/>
                        <a:pt x="10766" y="1"/>
                        <a:pt x="707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2" name="Google Shape;8735;p68">
                  <a:extLst>
                    <a:ext uri="{FF2B5EF4-FFF2-40B4-BE49-F238E27FC236}">
                      <a16:creationId xmlns="" xmlns:a16="http://schemas.microsoft.com/office/drawing/2014/main" id="{23C633FD-19E0-C44A-B7D5-C7812FFCF38D}"/>
                    </a:ext>
                  </a:extLst>
                </p:cNvPr>
                <p:cNvSpPr/>
                <p:nvPr/>
              </p:nvSpPr>
              <p:spPr>
                <a:xfrm>
                  <a:off x="5049725" y="2197300"/>
                  <a:ext cx="56400" cy="2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6" h="1131" extrusionOk="0">
                      <a:moveTo>
                        <a:pt x="563" y="1"/>
                      </a:moveTo>
                      <a:cubicBezTo>
                        <a:pt x="250" y="1"/>
                        <a:pt x="0" y="254"/>
                        <a:pt x="0" y="567"/>
                      </a:cubicBezTo>
                      <a:cubicBezTo>
                        <a:pt x="0" y="877"/>
                        <a:pt x="250" y="1130"/>
                        <a:pt x="563" y="1130"/>
                      </a:cubicBezTo>
                      <a:lnTo>
                        <a:pt x="1693" y="1130"/>
                      </a:lnTo>
                      <a:cubicBezTo>
                        <a:pt x="2006" y="1130"/>
                        <a:pt x="2256" y="877"/>
                        <a:pt x="2256" y="567"/>
                      </a:cubicBezTo>
                      <a:cubicBezTo>
                        <a:pt x="2256" y="254"/>
                        <a:pt x="2006" y="1"/>
                        <a:pt x="16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3" name="Google Shape;8736;p68">
                  <a:extLst>
                    <a:ext uri="{FF2B5EF4-FFF2-40B4-BE49-F238E27FC236}">
                      <a16:creationId xmlns="" xmlns:a16="http://schemas.microsoft.com/office/drawing/2014/main" id="{C59C5DAE-B8AA-A642-939C-7478432C9DBA}"/>
                    </a:ext>
                  </a:extLst>
                </p:cNvPr>
                <p:cNvSpPr/>
                <p:nvPr/>
              </p:nvSpPr>
              <p:spPr>
                <a:xfrm>
                  <a:off x="5052575" y="2102800"/>
                  <a:ext cx="5085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4" h="1923" extrusionOk="0">
                      <a:moveTo>
                        <a:pt x="623" y="0"/>
                      </a:moveTo>
                      <a:cubicBezTo>
                        <a:pt x="478" y="0"/>
                        <a:pt x="333" y="56"/>
                        <a:pt x="224" y="167"/>
                      </a:cubicBezTo>
                      <a:cubicBezTo>
                        <a:pt x="4" y="384"/>
                        <a:pt x="1" y="736"/>
                        <a:pt x="214" y="959"/>
                      </a:cubicBezTo>
                      <a:lnTo>
                        <a:pt x="1015" y="1757"/>
                      </a:lnTo>
                      <a:cubicBezTo>
                        <a:pt x="1125" y="1867"/>
                        <a:pt x="1269" y="1922"/>
                        <a:pt x="1413" y="1922"/>
                      </a:cubicBezTo>
                      <a:cubicBezTo>
                        <a:pt x="1558" y="1922"/>
                        <a:pt x="1702" y="1867"/>
                        <a:pt x="1813" y="1757"/>
                      </a:cubicBezTo>
                      <a:cubicBezTo>
                        <a:pt x="2033" y="1534"/>
                        <a:pt x="2033" y="1179"/>
                        <a:pt x="1813" y="959"/>
                      </a:cubicBezTo>
                      <a:lnTo>
                        <a:pt x="1015" y="158"/>
                      </a:lnTo>
                      <a:cubicBezTo>
                        <a:pt x="906" y="53"/>
                        <a:pt x="764" y="0"/>
                        <a:pt x="6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4" name="Google Shape;8737;p68">
                  <a:extLst>
                    <a:ext uri="{FF2B5EF4-FFF2-40B4-BE49-F238E27FC236}">
                      <a16:creationId xmlns="" xmlns:a16="http://schemas.microsoft.com/office/drawing/2014/main" id="{C02CFE6A-0050-AD48-BEB1-9FCE9C6FB1FE}"/>
                    </a:ext>
                  </a:extLst>
                </p:cNvPr>
                <p:cNvSpPr/>
                <p:nvPr/>
              </p:nvSpPr>
              <p:spPr>
                <a:xfrm>
                  <a:off x="5052575" y="2272175"/>
                  <a:ext cx="50700" cy="4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16" extrusionOk="0">
                      <a:moveTo>
                        <a:pt x="1405" y="0"/>
                      </a:moveTo>
                      <a:cubicBezTo>
                        <a:pt x="1264" y="0"/>
                        <a:pt x="1124" y="53"/>
                        <a:pt x="1015" y="159"/>
                      </a:cubicBezTo>
                      <a:lnTo>
                        <a:pt x="214" y="960"/>
                      </a:lnTo>
                      <a:cubicBezTo>
                        <a:pt x="1" y="1179"/>
                        <a:pt x="4" y="1532"/>
                        <a:pt x="224" y="1749"/>
                      </a:cubicBezTo>
                      <a:cubicBezTo>
                        <a:pt x="333" y="1860"/>
                        <a:pt x="478" y="1916"/>
                        <a:pt x="623" y="1916"/>
                      </a:cubicBezTo>
                      <a:cubicBezTo>
                        <a:pt x="764" y="1916"/>
                        <a:pt x="906" y="1863"/>
                        <a:pt x="1015" y="1758"/>
                      </a:cubicBezTo>
                      <a:lnTo>
                        <a:pt x="1813" y="960"/>
                      </a:lnTo>
                      <a:cubicBezTo>
                        <a:pt x="2027" y="737"/>
                        <a:pt x="2024" y="384"/>
                        <a:pt x="1804" y="168"/>
                      </a:cubicBezTo>
                      <a:cubicBezTo>
                        <a:pt x="1695" y="56"/>
                        <a:pt x="1550" y="0"/>
                        <a:pt x="14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5" name="Google Shape;8738;p68">
                  <a:extLst>
                    <a:ext uri="{FF2B5EF4-FFF2-40B4-BE49-F238E27FC236}">
                      <a16:creationId xmlns="" xmlns:a16="http://schemas.microsoft.com/office/drawing/2014/main" id="{037FE472-938C-8540-BE39-FB1414DE6FD8}"/>
                    </a:ext>
                  </a:extLst>
                </p:cNvPr>
                <p:cNvSpPr/>
                <p:nvPr/>
              </p:nvSpPr>
              <p:spPr>
                <a:xfrm>
                  <a:off x="5475050" y="2197300"/>
                  <a:ext cx="56425" cy="2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7" h="1131" extrusionOk="0">
                      <a:moveTo>
                        <a:pt x="564" y="1"/>
                      </a:moveTo>
                      <a:cubicBezTo>
                        <a:pt x="251" y="1"/>
                        <a:pt x="1" y="254"/>
                        <a:pt x="1" y="567"/>
                      </a:cubicBezTo>
                      <a:cubicBezTo>
                        <a:pt x="1" y="877"/>
                        <a:pt x="251" y="1130"/>
                        <a:pt x="564" y="1130"/>
                      </a:cubicBezTo>
                      <a:lnTo>
                        <a:pt x="1693" y="1130"/>
                      </a:lnTo>
                      <a:cubicBezTo>
                        <a:pt x="2006" y="1130"/>
                        <a:pt x="2256" y="877"/>
                        <a:pt x="2256" y="567"/>
                      </a:cubicBezTo>
                      <a:cubicBezTo>
                        <a:pt x="2256" y="254"/>
                        <a:pt x="2006" y="1"/>
                        <a:pt x="16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6" name="Google Shape;8739;p68">
                  <a:extLst>
                    <a:ext uri="{FF2B5EF4-FFF2-40B4-BE49-F238E27FC236}">
                      <a16:creationId xmlns="" xmlns:a16="http://schemas.microsoft.com/office/drawing/2014/main" id="{67970D15-E767-784F-A19A-DF7D73464015}"/>
                    </a:ext>
                  </a:extLst>
                </p:cNvPr>
                <p:cNvSpPr/>
                <p:nvPr/>
              </p:nvSpPr>
              <p:spPr>
                <a:xfrm>
                  <a:off x="5477925" y="2102800"/>
                  <a:ext cx="50675" cy="4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916" extrusionOk="0">
                      <a:moveTo>
                        <a:pt x="1405" y="0"/>
                      </a:moveTo>
                      <a:cubicBezTo>
                        <a:pt x="1264" y="0"/>
                        <a:pt x="1123" y="53"/>
                        <a:pt x="1015" y="158"/>
                      </a:cubicBezTo>
                      <a:lnTo>
                        <a:pt x="214" y="959"/>
                      </a:lnTo>
                      <a:cubicBezTo>
                        <a:pt x="0" y="1179"/>
                        <a:pt x="3" y="1531"/>
                        <a:pt x="223" y="1748"/>
                      </a:cubicBezTo>
                      <a:cubicBezTo>
                        <a:pt x="333" y="1860"/>
                        <a:pt x="478" y="1915"/>
                        <a:pt x="623" y="1915"/>
                      </a:cubicBezTo>
                      <a:cubicBezTo>
                        <a:pt x="764" y="1915"/>
                        <a:pt x="905" y="1863"/>
                        <a:pt x="1015" y="1757"/>
                      </a:cubicBezTo>
                      <a:lnTo>
                        <a:pt x="1813" y="959"/>
                      </a:lnTo>
                      <a:cubicBezTo>
                        <a:pt x="2027" y="736"/>
                        <a:pt x="2024" y="384"/>
                        <a:pt x="1804" y="167"/>
                      </a:cubicBezTo>
                      <a:cubicBezTo>
                        <a:pt x="1694" y="56"/>
                        <a:pt x="1549" y="0"/>
                        <a:pt x="14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7" name="Google Shape;8740;p68">
                  <a:extLst>
                    <a:ext uri="{FF2B5EF4-FFF2-40B4-BE49-F238E27FC236}">
                      <a16:creationId xmlns="" xmlns:a16="http://schemas.microsoft.com/office/drawing/2014/main" id="{12645FC4-8452-CA43-9E5D-40014745DC89}"/>
                    </a:ext>
                  </a:extLst>
                </p:cNvPr>
                <p:cNvSpPr/>
                <p:nvPr/>
              </p:nvSpPr>
              <p:spPr>
                <a:xfrm>
                  <a:off x="5477775" y="2272000"/>
                  <a:ext cx="50825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" h="1923" extrusionOk="0">
                      <a:moveTo>
                        <a:pt x="621" y="1"/>
                      </a:moveTo>
                      <a:cubicBezTo>
                        <a:pt x="476" y="1"/>
                        <a:pt x="331" y="56"/>
                        <a:pt x="220" y="166"/>
                      </a:cubicBezTo>
                      <a:cubicBezTo>
                        <a:pt x="0" y="388"/>
                        <a:pt x="0" y="744"/>
                        <a:pt x="220" y="967"/>
                      </a:cubicBezTo>
                      <a:lnTo>
                        <a:pt x="1021" y="1765"/>
                      </a:lnTo>
                      <a:cubicBezTo>
                        <a:pt x="1129" y="1870"/>
                        <a:pt x="1270" y="1923"/>
                        <a:pt x="1411" y="1923"/>
                      </a:cubicBezTo>
                      <a:cubicBezTo>
                        <a:pt x="1555" y="1923"/>
                        <a:pt x="1700" y="1867"/>
                        <a:pt x="1810" y="1756"/>
                      </a:cubicBezTo>
                      <a:cubicBezTo>
                        <a:pt x="2030" y="1539"/>
                        <a:pt x="2033" y="1186"/>
                        <a:pt x="1819" y="967"/>
                      </a:cubicBezTo>
                      <a:lnTo>
                        <a:pt x="1021" y="166"/>
                      </a:lnTo>
                      <a:cubicBezTo>
                        <a:pt x="910" y="56"/>
                        <a:pt x="765" y="1"/>
                        <a:pt x="62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</p:grpSp>
        </p:grp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478A4A65-1C2C-46CA-9E94-0FA4E40F1E89}"/>
                </a:ext>
              </a:extLst>
            </p:cNvPr>
            <p:cNvGrpSpPr/>
            <p:nvPr/>
          </p:nvGrpSpPr>
          <p:grpSpPr>
            <a:xfrm>
              <a:off x="3926597" y="2442316"/>
              <a:ext cx="1204857" cy="1204857"/>
              <a:chOff x="4099380" y="2442316"/>
              <a:chExt cx="1204857" cy="1204857"/>
            </a:xfrm>
          </p:grpSpPr>
          <p:sp>
            <p:nvSpPr>
              <p:cNvPr id="6" name="타원 5">
                <a:extLst>
                  <a:ext uri="{FF2B5EF4-FFF2-40B4-BE49-F238E27FC236}">
                    <a16:creationId xmlns="" xmlns:a16="http://schemas.microsoft.com/office/drawing/2014/main" id="{B2B8B665-70E5-0246-9F18-9D4948F47690}"/>
                  </a:ext>
                </a:extLst>
              </p:cNvPr>
              <p:cNvSpPr/>
              <p:nvPr/>
            </p:nvSpPr>
            <p:spPr>
              <a:xfrm>
                <a:off x="4099380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18" name="Google Shape;8666;p68">
                <a:extLst>
                  <a:ext uri="{FF2B5EF4-FFF2-40B4-BE49-F238E27FC236}">
                    <a16:creationId xmlns="" xmlns:a16="http://schemas.microsoft.com/office/drawing/2014/main" id="{68243BA6-9046-1949-BC5C-2652B880B4BB}"/>
                  </a:ext>
                </a:extLst>
              </p:cNvPr>
              <p:cNvGrpSpPr/>
              <p:nvPr/>
            </p:nvGrpSpPr>
            <p:grpSpPr>
              <a:xfrm>
                <a:off x="4459427" y="2827876"/>
                <a:ext cx="484686" cy="432219"/>
                <a:chOff x="3271200" y="1435075"/>
                <a:chExt cx="481825" cy="481825"/>
              </a:xfrm>
              <a:solidFill>
                <a:schemeClr val="bg1"/>
              </a:solidFill>
            </p:grpSpPr>
            <p:sp>
              <p:nvSpPr>
                <p:cNvPr id="19" name="Google Shape;8667;p68">
                  <a:extLst>
                    <a:ext uri="{FF2B5EF4-FFF2-40B4-BE49-F238E27FC236}">
                      <a16:creationId xmlns="" xmlns:a16="http://schemas.microsoft.com/office/drawing/2014/main" id="{B65D7FB4-0DCC-AB41-B7EB-80273DF7002D}"/>
                    </a:ext>
                  </a:extLst>
                </p:cNvPr>
                <p:cNvSpPr/>
                <p:nvPr/>
              </p:nvSpPr>
              <p:spPr>
                <a:xfrm>
                  <a:off x="3271200" y="1435075"/>
                  <a:ext cx="481825" cy="4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3" h="19273" extrusionOk="0">
                      <a:moveTo>
                        <a:pt x="9597" y="2259"/>
                      </a:moveTo>
                      <a:cubicBezTo>
                        <a:pt x="13635" y="2259"/>
                        <a:pt x="17014" y="5545"/>
                        <a:pt x="17014" y="9601"/>
                      </a:cubicBezTo>
                      <a:cubicBezTo>
                        <a:pt x="17014" y="13636"/>
                        <a:pt x="13654" y="17014"/>
                        <a:pt x="9597" y="17014"/>
                      </a:cubicBezTo>
                      <a:cubicBezTo>
                        <a:pt x="5562" y="17014"/>
                        <a:pt x="2259" y="13654"/>
                        <a:pt x="2259" y="9601"/>
                      </a:cubicBezTo>
                      <a:cubicBezTo>
                        <a:pt x="2259" y="5563"/>
                        <a:pt x="5541" y="2259"/>
                        <a:pt x="9597" y="2259"/>
                      </a:cubicBezTo>
                      <a:close/>
                      <a:moveTo>
                        <a:pt x="9597" y="1"/>
                      </a:moveTo>
                      <a:cubicBezTo>
                        <a:pt x="4304" y="1"/>
                        <a:pt x="0" y="4307"/>
                        <a:pt x="0" y="9601"/>
                      </a:cubicBezTo>
                      <a:cubicBezTo>
                        <a:pt x="0" y="14892"/>
                        <a:pt x="4304" y="19273"/>
                        <a:pt x="9597" y="19273"/>
                      </a:cubicBezTo>
                      <a:cubicBezTo>
                        <a:pt x="14891" y="19273"/>
                        <a:pt x="19272" y="14892"/>
                        <a:pt x="19272" y="9601"/>
                      </a:cubicBezTo>
                      <a:cubicBezTo>
                        <a:pt x="19272" y="4307"/>
                        <a:pt x="14891" y="1"/>
                        <a:pt x="95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0" name="Google Shape;8668;p68">
                  <a:extLst>
                    <a:ext uri="{FF2B5EF4-FFF2-40B4-BE49-F238E27FC236}">
                      <a16:creationId xmlns="" xmlns:a16="http://schemas.microsoft.com/office/drawing/2014/main" id="{B8550216-BCED-394A-8B58-8344ABDB0F23}"/>
                    </a:ext>
                  </a:extLst>
                </p:cNvPr>
                <p:cNvSpPr/>
                <p:nvPr/>
              </p:nvSpPr>
              <p:spPr>
                <a:xfrm>
                  <a:off x="3356575" y="1520525"/>
                  <a:ext cx="311000" cy="3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0" h="12441" extrusionOk="0">
                      <a:moveTo>
                        <a:pt x="8516" y="3359"/>
                      </a:moveTo>
                      <a:cubicBezTo>
                        <a:pt x="8661" y="3359"/>
                        <a:pt x="8805" y="3414"/>
                        <a:pt x="8917" y="3524"/>
                      </a:cubicBezTo>
                      <a:cubicBezTo>
                        <a:pt x="9136" y="3744"/>
                        <a:pt x="9136" y="4102"/>
                        <a:pt x="8917" y="4322"/>
                      </a:cubicBezTo>
                      <a:lnTo>
                        <a:pt x="7056" y="6183"/>
                      </a:lnTo>
                      <a:lnTo>
                        <a:pt x="8917" y="8041"/>
                      </a:lnTo>
                      <a:cubicBezTo>
                        <a:pt x="9326" y="8453"/>
                        <a:pt x="8939" y="9009"/>
                        <a:pt x="8502" y="9009"/>
                      </a:cubicBezTo>
                      <a:cubicBezTo>
                        <a:pt x="8371" y="9009"/>
                        <a:pt x="8235" y="8959"/>
                        <a:pt x="8116" y="8839"/>
                      </a:cubicBezTo>
                      <a:lnTo>
                        <a:pt x="5857" y="6580"/>
                      </a:lnTo>
                      <a:cubicBezTo>
                        <a:pt x="5637" y="6360"/>
                        <a:pt x="5637" y="6002"/>
                        <a:pt x="5857" y="5782"/>
                      </a:cubicBezTo>
                      <a:lnTo>
                        <a:pt x="8116" y="3524"/>
                      </a:lnTo>
                      <a:cubicBezTo>
                        <a:pt x="8227" y="3414"/>
                        <a:pt x="8372" y="3359"/>
                        <a:pt x="8516" y="3359"/>
                      </a:cubicBezTo>
                      <a:close/>
                      <a:moveTo>
                        <a:pt x="5619" y="1"/>
                      </a:moveTo>
                      <a:cubicBezTo>
                        <a:pt x="4367" y="112"/>
                        <a:pt x="3177" y="606"/>
                        <a:pt x="2214" y="1413"/>
                      </a:cubicBezTo>
                      <a:lnTo>
                        <a:pt x="2590" y="1789"/>
                      </a:lnTo>
                      <a:cubicBezTo>
                        <a:pt x="3002" y="2199"/>
                        <a:pt x="2615" y="2757"/>
                        <a:pt x="2178" y="2757"/>
                      </a:cubicBezTo>
                      <a:cubicBezTo>
                        <a:pt x="2047" y="2757"/>
                        <a:pt x="1912" y="2707"/>
                        <a:pt x="1792" y="2587"/>
                      </a:cubicBezTo>
                      <a:lnTo>
                        <a:pt x="1416" y="2211"/>
                      </a:lnTo>
                      <a:cubicBezTo>
                        <a:pt x="609" y="3175"/>
                        <a:pt x="118" y="4364"/>
                        <a:pt x="3" y="5617"/>
                      </a:cubicBezTo>
                      <a:lnTo>
                        <a:pt x="536" y="5617"/>
                      </a:lnTo>
                      <a:cubicBezTo>
                        <a:pt x="1280" y="5617"/>
                        <a:pt x="1283" y="6746"/>
                        <a:pt x="536" y="6746"/>
                      </a:cubicBezTo>
                      <a:lnTo>
                        <a:pt x="0" y="6746"/>
                      </a:lnTo>
                      <a:cubicBezTo>
                        <a:pt x="118" y="8035"/>
                        <a:pt x="627" y="9287"/>
                        <a:pt x="1413" y="10227"/>
                      </a:cubicBezTo>
                      <a:lnTo>
                        <a:pt x="1789" y="9850"/>
                      </a:lnTo>
                      <a:cubicBezTo>
                        <a:pt x="1910" y="9730"/>
                        <a:pt x="2045" y="9679"/>
                        <a:pt x="2176" y="9679"/>
                      </a:cubicBezTo>
                      <a:cubicBezTo>
                        <a:pt x="2613" y="9679"/>
                        <a:pt x="2995" y="10244"/>
                        <a:pt x="2587" y="10651"/>
                      </a:cubicBezTo>
                      <a:lnTo>
                        <a:pt x="2211" y="11028"/>
                      </a:lnTo>
                      <a:cubicBezTo>
                        <a:pt x="3174" y="11832"/>
                        <a:pt x="4364" y="12326"/>
                        <a:pt x="5616" y="12440"/>
                      </a:cubicBezTo>
                      <a:lnTo>
                        <a:pt x="5616" y="11904"/>
                      </a:lnTo>
                      <a:cubicBezTo>
                        <a:pt x="5616" y="11530"/>
                        <a:pt x="5899" y="11343"/>
                        <a:pt x="6182" y="11343"/>
                      </a:cubicBezTo>
                      <a:cubicBezTo>
                        <a:pt x="6464" y="11343"/>
                        <a:pt x="6745" y="11530"/>
                        <a:pt x="6745" y="11904"/>
                      </a:cubicBezTo>
                      <a:lnTo>
                        <a:pt x="6745" y="12440"/>
                      </a:lnTo>
                      <a:cubicBezTo>
                        <a:pt x="8034" y="12323"/>
                        <a:pt x="9287" y="11811"/>
                        <a:pt x="10226" y="11028"/>
                      </a:cubicBezTo>
                      <a:lnTo>
                        <a:pt x="9850" y="10651"/>
                      </a:lnTo>
                      <a:cubicBezTo>
                        <a:pt x="9445" y="10246"/>
                        <a:pt x="9822" y="9678"/>
                        <a:pt x="10259" y="9678"/>
                      </a:cubicBezTo>
                      <a:cubicBezTo>
                        <a:pt x="10390" y="9678"/>
                        <a:pt x="10526" y="9729"/>
                        <a:pt x="10648" y="9850"/>
                      </a:cubicBezTo>
                      <a:lnTo>
                        <a:pt x="11024" y="10227"/>
                      </a:lnTo>
                      <a:cubicBezTo>
                        <a:pt x="11810" y="9287"/>
                        <a:pt x="12319" y="8035"/>
                        <a:pt x="12437" y="6746"/>
                      </a:cubicBezTo>
                      <a:lnTo>
                        <a:pt x="11904" y="6746"/>
                      </a:lnTo>
                      <a:cubicBezTo>
                        <a:pt x="11160" y="6746"/>
                        <a:pt x="11157" y="5617"/>
                        <a:pt x="11904" y="5617"/>
                      </a:cubicBezTo>
                      <a:lnTo>
                        <a:pt x="12440" y="5617"/>
                      </a:lnTo>
                      <a:cubicBezTo>
                        <a:pt x="12325" y="4364"/>
                        <a:pt x="11834" y="3175"/>
                        <a:pt x="11027" y="2211"/>
                      </a:cubicBezTo>
                      <a:lnTo>
                        <a:pt x="10651" y="2587"/>
                      </a:lnTo>
                      <a:cubicBezTo>
                        <a:pt x="10529" y="2709"/>
                        <a:pt x="10392" y="2760"/>
                        <a:pt x="10261" y="2760"/>
                      </a:cubicBezTo>
                      <a:cubicBezTo>
                        <a:pt x="9823" y="2760"/>
                        <a:pt x="9443" y="2197"/>
                        <a:pt x="9853" y="1789"/>
                      </a:cubicBezTo>
                      <a:lnTo>
                        <a:pt x="10232" y="1413"/>
                      </a:lnTo>
                      <a:cubicBezTo>
                        <a:pt x="9290" y="627"/>
                        <a:pt x="8037" y="115"/>
                        <a:pt x="6748" y="1"/>
                      </a:cubicBezTo>
                      <a:lnTo>
                        <a:pt x="6748" y="537"/>
                      </a:lnTo>
                      <a:cubicBezTo>
                        <a:pt x="6748" y="909"/>
                        <a:pt x="6466" y="1096"/>
                        <a:pt x="6183" y="1096"/>
                      </a:cubicBezTo>
                      <a:cubicBezTo>
                        <a:pt x="5901" y="1096"/>
                        <a:pt x="5619" y="910"/>
                        <a:pt x="5619" y="537"/>
                      </a:cubicBezTo>
                      <a:lnTo>
                        <a:pt x="56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</p:grpSp>
        </p:grpSp>
        <p:grpSp>
          <p:nvGrpSpPr>
            <p:cNvPr id="5" name="그룹 4">
              <a:extLst>
                <a:ext uri="{FF2B5EF4-FFF2-40B4-BE49-F238E27FC236}">
                  <a16:creationId xmlns="" xmlns:a16="http://schemas.microsoft.com/office/drawing/2014/main" id="{5686EB3D-A851-4342-818E-9B226930A39D}"/>
                </a:ext>
              </a:extLst>
            </p:cNvPr>
            <p:cNvGrpSpPr/>
            <p:nvPr/>
          </p:nvGrpSpPr>
          <p:grpSpPr>
            <a:xfrm>
              <a:off x="6171579" y="2442316"/>
              <a:ext cx="1204857" cy="1204857"/>
              <a:chOff x="6185168" y="2442316"/>
              <a:chExt cx="1204857" cy="1204857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CA39FCC3-57EB-6342-9838-2DAD263BFFBD}"/>
                  </a:ext>
                </a:extLst>
              </p:cNvPr>
              <p:cNvSpPr/>
              <p:nvPr/>
            </p:nvSpPr>
            <p:spPr>
              <a:xfrm>
                <a:off x="6185168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2" name="Google Shape;8728;p68">
                <a:extLst>
                  <a:ext uri="{FF2B5EF4-FFF2-40B4-BE49-F238E27FC236}">
                    <a16:creationId xmlns="" xmlns:a16="http://schemas.microsoft.com/office/drawing/2014/main" id="{15361BC0-E41D-1743-ABEF-2AE6AAB617A1}"/>
                  </a:ext>
                </a:extLst>
              </p:cNvPr>
              <p:cNvSpPr/>
              <p:nvPr/>
            </p:nvSpPr>
            <p:spPr>
              <a:xfrm>
                <a:off x="6549238" y="2830816"/>
                <a:ext cx="476715" cy="431207"/>
              </a:xfrm>
              <a:custGeom>
                <a:avLst/>
                <a:gdLst/>
                <a:ahLst/>
                <a:cxnLst/>
                <a:rect l="l" t="t" r="r" b="b"/>
                <a:pathLst>
                  <a:path w="18956" h="17942" extrusionOk="0">
                    <a:moveTo>
                      <a:pt x="6270" y="9375"/>
                    </a:moveTo>
                    <a:lnTo>
                      <a:pt x="6267" y="16812"/>
                    </a:lnTo>
                    <a:lnTo>
                      <a:pt x="1130" y="16812"/>
                    </a:lnTo>
                    <a:lnTo>
                      <a:pt x="1130" y="13545"/>
                    </a:lnTo>
                    <a:lnTo>
                      <a:pt x="6270" y="9375"/>
                    </a:lnTo>
                    <a:close/>
                    <a:moveTo>
                      <a:pt x="7399" y="9116"/>
                    </a:moveTo>
                    <a:lnTo>
                      <a:pt x="12103" y="11534"/>
                    </a:lnTo>
                    <a:lnTo>
                      <a:pt x="12100" y="16812"/>
                    </a:lnTo>
                    <a:lnTo>
                      <a:pt x="7399" y="16812"/>
                    </a:lnTo>
                    <a:lnTo>
                      <a:pt x="7399" y="9116"/>
                    </a:lnTo>
                    <a:close/>
                    <a:moveTo>
                      <a:pt x="564" y="1"/>
                    </a:moveTo>
                    <a:cubicBezTo>
                      <a:pt x="251" y="1"/>
                      <a:pt x="1" y="254"/>
                      <a:pt x="1" y="564"/>
                    </a:cubicBezTo>
                    <a:lnTo>
                      <a:pt x="1" y="13274"/>
                    </a:lnTo>
                    <a:lnTo>
                      <a:pt x="1" y="17376"/>
                    </a:lnTo>
                    <a:cubicBezTo>
                      <a:pt x="1" y="17689"/>
                      <a:pt x="251" y="17942"/>
                      <a:pt x="564" y="17942"/>
                    </a:cubicBezTo>
                    <a:lnTo>
                      <a:pt x="18324" y="17942"/>
                    </a:lnTo>
                    <a:cubicBezTo>
                      <a:pt x="18637" y="17942"/>
                      <a:pt x="18890" y="17689"/>
                      <a:pt x="18890" y="17376"/>
                    </a:cubicBezTo>
                    <a:cubicBezTo>
                      <a:pt x="18890" y="17062"/>
                      <a:pt x="18637" y="16812"/>
                      <a:pt x="18324" y="16812"/>
                    </a:cubicBezTo>
                    <a:lnTo>
                      <a:pt x="13232" y="16812"/>
                    </a:lnTo>
                    <a:lnTo>
                      <a:pt x="13232" y="11425"/>
                    </a:lnTo>
                    <a:lnTo>
                      <a:pt x="16210" y="8444"/>
                    </a:lnTo>
                    <a:lnTo>
                      <a:pt x="17400" y="9634"/>
                    </a:lnTo>
                    <a:cubicBezTo>
                      <a:pt x="17514" y="9748"/>
                      <a:pt x="17656" y="9799"/>
                      <a:pt x="17796" y="9799"/>
                    </a:cubicBezTo>
                    <a:cubicBezTo>
                      <a:pt x="18059" y="9799"/>
                      <a:pt x="18314" y="9616"/>
                      <a:pt x="18357" y="9317"/>
                    </a:cubicBezTo>
                    <a:lnTo>
                      <a:pt x="18905" y="5592"/>
                    </a:lnTo>
                    <a:cubicBezTo>
                      <a:pt x="18955" y="5247"/>
                      <a:pt x="18683" y="4948"/>
                      <a:pt x="18347" y="4948"/>
                    </a:cubicBezTo>
                    <a:cubicBezTo>
                      <a:pt x="18320" y="4948"/>
                      <a:pt x="18292" y="4950"/>
                      <a:pt x="18264" y="4954"/>
                    </a:cubicBezTo>
                    <a:lnTo>
                      <a:pt x="14539" y="5502"/>
                    </a:lnTo>
                    <a:cubicBezTo>
                      <a:pt x="14078" y="5568"/>
                      <a:pt x="13895" y="6132"/>
                      <a:pt x="14223" y="6460"/>
                    </a:cubicBezTo>
                    <a:lnTo>
                      <a:pt x="15412" y="7649"/>
                    </a:lnTo>
                    <a:lnTo>
                      <a:pt x="12558" y="10501"/>
                    </a:lnTo>
                    <a:lnTo>
                      <a:pt x="7092" y="7688"/>
                    </a:lnTo>
                    <a:lnTo>
                      <a:pt x="7059" y="7673"/>
                    </a:lnTo>
                    <a:lnTo>
                      <a:pt x="7044" y="7667"/>
                    </a:lnTo>
                    <a:cubicBezTo>
                      <a:pt x="7032" y="7661"/>
                      <a:pt x="7020" y="7658"/>
                      <a:pt x="7008" y="7655"/>
                    </a:cubicBezTo>
                    <a:cubicBezTo>
                      <a:pt x="7002" y="7652"/>
                      <a:pt x="6996" y="7649"/>
                      <a:pt x="6990" y="7649"/>
                    </a:cubicBezTo>
                    <a:lnTo>
                      <a:pt x="6957" y="7640"/>
                    </a:lnTo>
                    <a:lnTo>
                      <a:pt x="6942" y="7637"/>
                    </a:lnTo>
                    <a:cubicBezTo>
                      <a:pt x="6926" y="7634"/>
                      <a:pt x="6908" y="7631"/>
                      <a:pt x="6893" y="7628"/>
                    </a:cubicBezTo>
                    <a:lnTo>
                      <a:pt x="6770" y="7628"/>
                    </a:lnTo>
                    <a:cubicBezTo>
                      <a:pt x="6758" y="7631"/>
                      <a:pt x="6743" y="7634"/>
                      <a:pt x="6728" y="7637"/>
                    </a:cubicBezTo>
                    <a:lnTo>
                      <a:pt x="6710" y="7640"/>
                    </a:lnTo>
                    <a:lnTo>
                      <a:pt x="6680" y="7649"/>
                    </a:lnTo>
                    <a:lnTo>
                      <a:pt x="6658" y="7652"/>
                    </a:lnTo>
                    <a:cubicBezTo>
                      <a:pt x="6646" y="7658"/>
                      <a:pt x="6631" y="7664"/>
                      <a:pt x="6616" y="7670"/>
                    </a:cubicBezTo>
                    <a:cubicBezTo>
                      <a:pt x="6610" y="7670"/>
                      <a:pt x="6607" y="7673"/>
                      <a:pt x="6601" y="7676"/>
                    </a:cubicBezTo>
                    <a:cubicBezTo>
                      <a:pt x="6595" y="7679"/>
                      <a:pt x="6583" y="7685"/>
                      <a:pt x="6574" y="7688"/>
                    </a:cubicBezTo>
                    <a:lnTo>
                      <a:pt x="6556" y="7700"/>
                    </a:lnTo>
                    <a:cubicBezTo>
                      <a:pt x="6547" y="7703"/>
                      <a:pt x="6538" y="7709"/>
                      <a:pt x="6529" y="7715"/>
                    </a:cubicBezTo>
                    <a:lnTo>
                      <a:pt x="6514" y="7724"/>
                    </a:lnTo>
                    <a:cubicBezTo>
                      <a:pt x="6502" y="7733"/>
                      <a:pt x="6490" y="7743"/>
                      <a:pt x="6475" y="7752"/>
                    </a:cubicBezTo>
                    <a:lnTo>
                      <a:pt x="6475" y="7755"/>
                    </a:lnTo>
                    <a:lnTo>
                      <a:pt x="1130" y="12091"/>
                    </a:lnTo>
                    <a:lnTo>
                      <a:pt x="1130" y="564"/>
                    </a:lnTo>
                    <a:cubicBezTo>
                      <a:pt x="1130" y="254"/>
                      <a:pt x="877" y="1"/>
                      <a:pt x="56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  <a:latin typeface="나눔고딕" panose="020D0604000000000000" pitchFamily="50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AEC5B97F-D672-4C96-B549-B6993AC504B7}"/>
                </a:ext>
              </a:extLst>
            </p:cNvPr>
            <p:cNvGrpSpPr/>
            <p:nvPr/>
          </p:nvGrpSpPr>
          <p:grpSpPr>
            <a:xfrm>
              <a:off x="8416561" y="2442316"/>
              <a:ext cx="1204857" cy="1204857"/>
              <a:chOff x="8416561" y="2442316"/>
              <a:chExt cx="1204857" cy="1204857"/>
            </a:xfrm>
          </p:grpSpPr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029D5803-C7D0-7649-B85F-C1D3352C871B}"/>
                  </a:ext>
                </a:extLst>
              </p:cNvPr>
              <p:cNvSpPr/>
              <p:nvPr/>
            </p:nvSpPr>
            <p:spPr>
              <a:xfrm>
                <a:off x="8416561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3" name="Google Shape;8578;p68">
                <a:extLst>
                  <a:ext uri="{FF2B5EF4-FFF2-40B4-BE49-F238E27FC236}">
                    <a16:creationId xmlns="" xmlns:a16="http://schemas.microsoft.com/office/drawing/2014/main" id="{2DE2D669-CFAF-454C-B51B-799892BF361F}"/>
                  </a:ext>
                </a:extLst>
              </p:cNvPr>
              <p:cNvGrpSpPr/>
              <p:nvPr/>
            </p:nvGrpSpPr>
            <p:grpSpPr>
              <a:xfrm>
                <a:off x="8800838" y="2851428"/>
                <a:ext cx="436302" cy="376409"/>
                <a:chOff x="3300325" y="249875"/>
                <a:chExt cx="433725" cy="480900"/>
              </a:xfrm>
              <a:solidFill>
                <a:schemeClr val="bg1"/>
              </a:solidFill>
            </p:grpSpPr>
            <p:sp>
              <p:nvSpPr>
                <p:cNvPr id="24" name="Google Shape;8579;p68">
                  <a:extLst>
                    <a:ext uri="{FF2B5EF4-FFF2-40B4-BE49-F238E27FC236}">
                      <a16:creationId xmlns="" xmlns:a16="http://schemas.microsoft.com/office/drawing/2014/main" id="{FAA6BA6B-6904-5345-B46A-934715F6C7F6}"/>
                    </a:ext>
                  </a:extLst>
                </p:cNvPr>
                <p:cNvSpPr/>
                <p:nvPr/>
              </p:nvSpPr>
              <p:spPr>
                <a:xfrm>
                  <a:off x="3610875" y="334550"/>
                  <a:ext cx="56475" cy="2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9" h="1130" extrusionOk="0">
                      <a:moveTo>
                        <a:pt x="566" y="0"/>
                      </a:moveTo>
                      <a:cubicBezTo>
                        <a:pt x="253" y="0"/>
                        <a:pt x="0" y="253"/>
                        <a:pt x="0" y="567"/>
                      </a:cubicBezTo>
                      <a:cubicBezTo>
                        <a:pt x="0" y="877"/>
                        <a:pt x="253" y="1130"/>
                        <a:pt x="566" y="1130"/>
                      </a:cubicBezTo>
                      <a:lnTo>
                        <a:pt x="1696" y="1130"/>
                      </a:lnTo>
                      <a:cubicBezTo>
                        <a:pt x="2006" y="1130"/>
                        <a:pt x="2259" y="877"/>
                        <a:pt x="2259" y="567"/>
                      </a:cubicBezTo>
                      <a:cubicBezTo>
                        <a:pt x="2259" y="253"/>
                        <a:pt x="2006" y="0"/>
                        <a:pt x="16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5" name="Google Shape;8580;p68">
                  <a:extLst>
                    <a:ext uri="{FF2B5EF4-FFF2-40B4-BE49-F238E27FC236}">
                      <a16:creationId xmlns="" xmlns:a16="http://schemas.microsoft.com/office/drawing/2014/main" id="{EC560D6E-B1FD-B04B-9E48-C0F6815D3422}"/>
                    </a:ext>
                  </a:extLst>
                </p:cNvPr>
                <p:cNvSpPr/>
                <p:nvPr/>
              </p:nvSpPr>
              <p:spPr>
                <a:xfrm>
                  <a:off x="3467675" y="249875"/>
                  <a:ext cx="46400" cy="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2259" extrusionOk="0">
                      <a:moveTo>
                        <a:pt x="647" y="1"/>
                      </a:moveTo>
                      <a:cubicBezTo>
                        <a:pt x="562" y="1"/>
                        <a:pt x="476" y="20"/>
                        <a:pt x="395" y="60"/>
                      </a:cubicBezTo>
                      <a:cubicBezTo>
                        <a:pt x="115" y="198"/>
                        <a:pt x="1" y="539"/>
                        <a:pt x="142" y="819"/>
                      </a:cubicBezTo>
                      <a:lnTo>
                        <a:pt x="705" y="1948"/>
                      </a:lnTo>
                      <a:cubicBezTo>
                        <a:pt x="806" y="2144"/>
                        <a:pt x="1004" y="2259"/>
                        <a:pt x="1211" y="2259"/>
                      </a:cubicBezTo>
                      <a:cubicBezTo>
                        <a:pt x="1296" y="2259"/>
                        <a:pt x="1383" y="2239"/>
                        <a:pt x="1464" y="2198"/>
                      </a:cubicBezTo>
                      <a:cubicBezTo>
                        <a:pt x="1744" y="2059"/>
                        <a:pt x="1856" y="1722"/>
                        <a:pt x="1717" y="1442"/>
                      </a:cubicBezTo>
                      <a:lnTo>
                        <a:pt x="1151" y="313"/>
                      </a:lnTo>
                      <a:cubicBezTo>
                        <a:pt x="1053" y="114"/>
                        <a:pt x="853" y="1"/>
                        <a:pt x="6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6" name="Google Shape;8581;p68">
                  <a:extLst>
                    <a:ext uri="{FF2B5EF4-FFF2-40B4-BE49-F238E27FC236}">
                      <a16:creationId xmlns="" xmlns:a16="http://schemas.microsoft.com/office/drawing/2014/main" id="{152AD9B6-773A-BA46-A9C5-6ED2EAFA1B73}"/>
                    </a:ext>
                  </a:extLst>
                </p:cNvPr>
                <p:cNvSpPr/>
                <p:nvPr/>
              </p:nvSpPr>
              <p:spPr>
                <a:xfrm>
                  <a:off x="3566525" y="249875"/>
                  <a:ext cx="46400" cy="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2259" extrusionOk="0">
                      <a:moveTo>
                        <a:pt x="1210" y="1"/>
                      </a:moveTo>
                      <a:cubicBezTo>
                        <a:pt x="1003" y="1"/>
                        <a:pt x="803" y="114"/>
                        <a:pt x="705" y="313"/>
                      </a:cubicBezTo>
                      <a:lnTo>
                        <a:pt x="139" y="1442"/>
                      </a:lnTo>
                      <a:cubicBezTo>
                        <a:pt x="1" y="1719"/>
                        <a:pt x="115" y="2059"/>
                        <a:pt x="392" y="2198"/>
                      </a:cubicBezTo>
                      <a:cubicBezTo>
                        <a:pt x="474" y="2239"/>
                        <a:pt x="561" y="2259"/>
                        <a:pt x="646" y="2259"/>
                      </a:cubicBezTo>
                      <a:cubicBezTo>
                        <a:pt x="852" y="2259"/>
                        <a:pt x="1051" y="2144"/>
                        <a:pt x="1151" y="1948"/>
                      </a:cubicBezTo>
                      <a:lnTo>
                        <a:pt x="1714" y="819"/>
                      </a:lnTo>
                      <a:cubicBezTo>
                        <a:pt x="1856" y="539"/>
                        <a:pt x="1741" y="198"/>
                        <a:pt x="1461" y="60"/>
                      </a:cubicBezTo>
                      <a:cubicBezTo>
                        <a:pt x="1381" y="20"/>
                        <a:pt x="1295" y="1"/>
                        <a:pt x="12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7" name="Google Shape;8582;p68">
                  <a:extLst>
                    <a:ext uri="{FF2B5EF4-FFF2-40B4-BE49-F238E27FC236}">
                      <a16:creationId xmlns="" xmlns:a16="http://schemas.microsoft.com/office/drawing/2014/main" id="{A23F3A1E-CC08-604A-AC64-2C8256B1B08E}"/>
                    </a:ext>
                  </a:extLst>
                </p:cNvPr>
                <p:cNvSpPr/>
                <p:nvPr/>
              </p:nvSpPr>
              <p:spPr>
                <a:xfrm>
                  <a:off x="3413250" y="334550"/>
                  <a:ext cx="56500" cy="2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0" h="1130" extrusionOk="0">
                      <a:moveTo>
                        <a:pt x="567" y="0"/>
                      </a:moveTo>
                      <a:cubicBezTo>
                        <a:pt x="254" y="0"/>
                        <a:pt x="1" y="253"/>
                        <a:pt x="1" y="567"/>
                      </a:cubicBezTo>
                      <a:cubicBezTo>
                        <a:pt x="1" y="877"/>
                        <a:pt x="254" y="1130"/>
                        <a:pt x="567" y="1130"/>
                      </a:cubicBezTo>
                      <a:lnTo>
                        <a:pt x="1696" y="1130"/>
                      </a:lnTo>
                      <a:cubicBezTo>
                        <a:pt x="2006" y="1130"/>
                        <a:pt x="2259" y="877"/>
                        <a:pt x="2259" y="567"/>
                      </a:cubicBezTo>
                      <a:cubicBezTo>
                        <a:pt x="2259" y="253"/>
                        <a:pt x="2006" y="0"/>
                        <a:pt x="16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8" name="Google Shape;8583;p68">
                  <a:extLst>
                    <a:ext uri="{FF2B5EF4-FFF2-40B4-BE49-F238E27FC236}">
                      <a16:creationId xmlns="" xmlns:a16="http://schemas.microsoft.com/office/drawing/2014/main" id="{8E44107F-C224-7C4C-90AE-CCBE8A9D1266}"/>
                    </a:ext>
                  </a:extLst>
                </p:cNvPr>
                <p:cNvSpPr/>
                <p:nvPr/>
              </p:nvSpPr>
              <p:spPr>
                <a:xfrm>
                  <a:off x="3300325" y="476675"/>
                  <a:ext cx="84725" cy="25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9" h="10164" extrusionOk="0">
                      <a:moveTo>
                        <a:pt x="567" y="1"/>
                      </a:moveTo>
                      <a:cubicBezTo>
                        <a:pt x="254" y="1"/>
                        <a:pt x="1" y="251"/>
                        <a:pt x="1" y="564"/>
                      </a:cubicBezTo>
                      <a:lnTo>
                        <a:pt x="1" y="9598"/>
                      </a:lnTo>
                      <a:cubicBezTo>
                        <a:pt x="1" y="9911"/>
                        <a:pt x="254" y="10164"/>
                        <a:pt x="567" y="10164"/>
                      </a:cubicBezTo>
                      <a:lnTo>
                        <a:pt x="2825" y="10164"/>
                      </a:lnTo>
                      <a:cubicBezTo>
                        <a:pt x="3136" y="10164"/>
                        <a:pt x="3389" y="9911"/>
                        <a:pt x="3389" y="9598"/>
                      </a:cubicBezTo>
                      <a:lnTo>
                        <a:pt x="3389" y="564"/>
                      </a:lnTo>
                      <a:cubicBezTo>
                        <a:pt x="3389" y="251"/>
                        <a:pt x="3136" y="1"/>
                        <a:pt x="28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9" name="Google Shape;8584;p68">
                  <a:extLst>
                    <a:ext uri="{FF2B5EF4-FFF2-40B4-BE49-F238E27FC236}">
                      <a16:creationId xmlns="" xmlns:a16="http://schemas.microsoft.com/office/drawing/2014/main" id="{766EC85B-93B4-B54B-8C3E-2E159D986198}"/>
                    </a:ext>
                  </a:extLst>
                </p:cNvPr>
                <p:cNvSpPr/>
                <p:nvPr/>
              </p:nvSpPr>
              <p:spPr>
                <a:xfrm>
                  <a:off x="3413250" y="335525"/>
                  <a:ext cx="320800" cy="3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2" h="15810" extrusionOk="0">
                      <a:moveTo>
                        <a:pt x="3954" y="1"/>
                      </a:moveTo>
                      <a:cubicBezTo>
                        <a:pt x="3641" y="1"/>
                        <a:pt x="3388" y="254"/>
                        <a:pt x="3388" y="564"/>
                      </a:cubicBezTo>
                      <a:cubicBezTo>
                        <a:pt x="3388" y="1871"/>
                        <a:pt x="2879" y="4225"/>
                        <a:pt x="1922" y="5186"/>
                      </a:cubicBezTo>
                      <a:cubicBezTo>
                        <a:pt x="1274" y="5830"/>
                        <a:pt x="723" y="6065"/>
                        <a:pt x="1" y="6427"/>
                      </a:cubicBezTo>
                      <a:lnTo>
                        <a:pt x="1" y="14897"/>
                      </a:lnTo>
                      <a:cubicBezTo>
                        <a:pt x="1109" y="15268"/>
                        <a:pt x="2515" y="15810"/>
                        <a:pt x="4659" y="15810"/>
                      </a:cubicBezTo>
                      <a:lnTo>
                        <a:pt x="8351" y="15810"/>
                      </a:lnTo>
                      <a:cubicBezTo>
                        <a:pt x="9567" y="15810"/>
                        <a:pt x="10516" y="14680"/>
                        <a:pt x="10046" y="13491"/>
                      </a:cubicBezTo>
                      <a:cubicBezTo>
                        <a:pt x="11019" y="13226"/>
                        <a:pt x="11546" y="12172"/>
                        <a:pt x="11175" y="11233"/>
                      </a:cubicBezTo>
                      <a:cubicBezTo>
                        <a:pt x="12386" y="10901"/>
                        <a:pt x="12832" y="9408"/>
                        <a:pt x="11992" y="8468"/>
                      </a:cubicBezTo>
                      <a:cubicBezTo>
                        <a:pt x="12314" y="8107"/>
                        <a:pt x="12467" y="7625"/>
                        <a:pt x="12410" y="7143"/>
                      </a:cubicBezTo>
                      <a:cubicBezTo>
                        <a:pt x="12311" y="6267"/>
                        <a:pt x="11495" y="5647"/>
                        <a:pt x="10612" y="5647"/>
                      </a:cubicBezTo>
                      <a:lnTo>
                        <a:pt x="6213" y="5647"/>
                      </a:lnTo>
                      <a:cubicBezTo>
                        <a:pt x="6586" y="4975"/>
                        <a:pt x="6785" y="3081"/>
                        <a:pt x="6776" y="2307"/>
                      </a:cubicBezTo>
                      <a:cubicBezTo>
                        <a:pt x="6761" y="1027"/>
                        <a:pt x="5701" y="1"/>
                        <a:pt x="44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</p:grpSp>
        </p:grp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6F375835-038A-E84F-8B03-57854EFAFA93}"/>
                </a:ext>
              </a:extLst>
            </p:cNvPr>
            <p:cNvSpPr txBox="1"/>
            <p:nvPr/>
          </p:nvSpPr>
          <p:spPr>
            <a:xfrm>
              <a:off x="1877767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1</a:t>
              </a:r>
              <a:endPara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C1F0233A-885E-B94A-84F6-2413C59B5D8D}"/>
                </a:ext>
              </a:extLst>
            </p:cNvPr>
            <p:cNvSpPr txBox="1"/>
            <p:nvPr/>
          </p:nvSpPr>
          <p:spPr>
            <a:xfrm>
              <a:off x="8612927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5BD7471B-181A-3440-A12C-48F0F5694217}"/>
                </a:ext>
              </a:extLst>
            </p:cNvPr>
            <p:cNvSpPr txBox="1"/>
            <p:nvPr/>
          </p:nvSpPr>
          <p:spPr>
            <a:xfrm>
              <a:off x="4126018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2</a:t>
              </a:r>
              <a:endPara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5991E366-3160-FB42-8E66-37C841130CDB}"/>
                </a:ext>
              </a:extLst>
            </p:cNvPr>
            <p:cNvSpPr txBox="1"/>
            <p:nvPr/>
          </p:nvSpPr>
          <p:spPr>
            <a:xfrm>
              <a:off x="6374269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3</a:t>
              </a:r>
              <a:endPara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AA942528-9FE1-7C49-A1C3-AD1BA3F31C38}"/>
                </a:ext>
              </a:extLst>
            </p:cNvPr>
            <p:cNvSpPr txBox="1"/>
            <p:nvPr/>
          </p:nvSpPr>
          <p:spPr>
            <a:xfrm>
              <a:off x="1798614" y="4573638"/>
              <a:ext cx="1004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시나리오</a:t>
              </a:r>
              <a:endPara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8DC9EE7B-04EF-3041-A412-CED2A06AC040}"/>
                </a:ext>
              </a:extLst>
            </p:cNvPr>
            <p:cNvSpPr txBox="1"/>
            <p:nvPr/>
          </p:nvSpPr>
          <p:spPr>
            <a:xfrm>
              <a:off x="4077541" y="458534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정보수집</a:t>
              </a:r>
              <a:endPara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8E0E16FC-7D32-2045-9C76-5355AC04B11E}"/>
                </a:ext>
              </a:extLst>
            </p:cNvPr>
            <p:cNvSpPr txBox="1"/>
            <p:nvPr/>
          </p:nvSpPr>
          <p:spPr>
            <a:xfrm>
              <a:off x="6313307" y="4585344"/>
              <a:ext cx="921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모의해킹</a:t>
              </a:r>
              <a:endPara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1BD2FA91-97F1-E243-B516-C870FF1CA900}"/>
                </a:ext>
              </a:extLst>
            </p:cNvPr>
            <p:cNvSpPr txBox="1"/>
            <p:nvPr/>
          </p:nvSpPr>
          <p:spPr>
            <a:xfrm>
              <a:off x="8577792" y="4564489"/>
              <a:ext cx="995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로그 분석</a:t>
              </a:r>
              <a:endPara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88DB379-6F41-6145-9ABE-4F0EBAF19418}"/>
              </a:ext>
            </a:extLst>
          </p:cNvPr>
          <p:cNvSpPr txBox="1"/>
          <p:nvPr/>
        </p:nvSpPr>
        <p:spPr>
          <a:xfrm>
            <a:off x="4701770" y="874041"/>
            <a:ext cx="2695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Verdana" panose="020B0604030504040204" pitchFamily="34" charset="0"/>
              </a:rPr>
              <a:t>CONTENTS</a:t>
            </a:r>
            <a:endParaRPr kumimoji="1" lang="ko-KR" altLang="en-US" sz="32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  <a:p>
            <a:pPr algn="ctr"/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6AD9BF2-D16A-4B87-9BD2-126696CBD80F}"/>
              </a:ext>
            </a:extLst>
          </p:cNvPr>
          <p:cNvSpPr/>
          <p:nvPr/>
        </p:nvSpPr>
        <p:spPr>
          <a:xfrm>
            <a:off x="2087976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1659A0C5-7153-4125-B977-98CB5C83FE8C}"/>
              </a:ext>
            </a:extLst>
          </p:cNvPr>
          <p:cNvSpPr/>
          <p:nvPr/>
        </p:nvSpPr>
        <p:spPr>
          <a:xfrm>
            <a:off x="4333945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3DE614B4-FE54-4148-81FA-5CAB0689090D}"/>
              </a:ext>
            </a:extLst>
          </p:cNvPr>
          <p:cNvSpPr/>
          <p:nvPr/>
        </p:nvSpPr>
        <p:spPr>
          <a:xfrm>
            <a:off x="6579003" y="2534660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706A2256-8A17-4B61-9AAA-D356D2BEF358}"/>
              </a:ext>
            </a:extLst>
          </p:cNvPr>
          <p:cNvSpPr/>
          <p:nvPr/>
        </p:nvSpPr>
        <p:spPr>
          <a:xfrm>
            <a:off x="8820855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0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업로드 취약점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2156" y="2732241"/>
            <a:ext cx="10189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 서비스 첨부 파일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 설정 미흡을 이용하여 악의적인 스크립트가 포함된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 한 후에 웹 서버에 침투를 하는 공격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01" y="2843669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981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8124" t="21075" r="9181" b="14360"/>
          <a:stretch/>
        </p:blipFill>
        <p:spPr>
          <a:xfrm>
            <a:off x="373836" y="3714014"/>
            <a:ext cx="4741916" cy="27029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672" t="9083" r="1" b="5727"/>
          <a:stretch/>
        </p:blipFill>
        <p:spPr>
          <a:xfrm>
            <a:off x="373835" y="1466723"/>
            <a:ext cx="4741917" cy="9389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3838" r="11584" b="12881"/>
          <a:stretch/>
        </p:blipFill>
        <p:spPr>
          <a:xfrm>
            <a:off x="373836" y="2649162"/>
            <a:ext cx="4741916" cy="8702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34787" y="3234153"/>
            <a:ext cx="63639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파일업로드할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 있는 페이지를 발견했고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임의의 파일을 업로드 해본 결과 이미지 타입만 업로드 할 수 있도록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필터링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돼있는 것을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관리자의 권한을 획득해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cmd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명령어를 입력해 정보를 얻을 수 있는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코드를 작성했다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5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43953" y="1456508"/>
            <a:ext cx="4496746" cy="2704011"/>
            <a:chOff x="6200950" y="2804826"/>
            <a:chExt cx="5418053" cy="375011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t="3585" r="3275" b="1785"/>
            <a:stretch/>
          </p:blipFill>
          <p:spPr>
            <a:xfrm>
              <a:off x="6200950" y="2804826"/>
              <a:ext cx="5418053" cy="3750117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7102258" y="5837128"/>
              <a:ext cx="601249" cy="2379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292" r="9855"/>
          <a:stretch/>
        </p:blipFill>
        <p:spPr>
          <a:xfrm>
            <a:off x="1422156" y="4697865"/>
            <a:ext cx="3115492" cy="11202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23114" y="2984862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Kali Linux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프록시를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잡고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Burp suite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코드의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Content-Type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image/png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변경해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Forward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해준다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웹쉘 파일이 성공적으로 업로드 되는 것을 확인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386"/>
          <a:stretch/>
        </p:blipFill>
        <p:spPr>
          <a:xfrm>
            <a:off x="2861773" y="2736668"/>
            <a:ext cx="6466716" cy="3483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4407" y="1789611"/>
            <a:ext cx="962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http://192.168.116.134/upload/webshell2.php 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경로로 들어가 성공적으로 업로드 되었는지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확인했고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Ifconfig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명령어를 통해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확인했다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142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-7244" t="2882" r="11925" b="3784"/>
          <a:stretch/>
        </p:blipFill>
        <p:spPr>
          <a:xfrm>
            <a:off x="99518" y="2368839"/>
            <a:ext cx="4812602" cy="29608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99017" y="3239754"/>
            <a:ext cx="7955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진행중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인덱싱 취약점을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인덱싱은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내의 모든 디렉터리 및 파일에 대해 인덱싱이 가능하다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1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92" t="1" r="2940" b="3494"/>
          <a:stretch/>
        </p:blipFill>
        <p:spPr>
          <a:xfrm>
            <a:off x="640684" y="3667378"/>
            <a:ext cx="10898659" cy="18203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70654" y="2358146"/>
            <a:ext cx="9260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Sqlmap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공격을 실행할 때 발생하는 와이어샤크에서의 네트워크 통신 로그이다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패킷을 캡처해보면 임의의 질의 문을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프로토콜을 통해서 서버에 전송하는 것을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0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57633" y="3218327"/>
            <a:ext cx="6958659" cy="3189006"/>
            <a:chOff x="3014366" y="3290173"/>
            <a:chExt cx="6089979" cy="318900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l="-1" t="1181" r="1189" b="2724"/>
            <a:stretch/>
          </p:blipFill>
          <p:spPr>
            <a:xfrm>
              <a:off x="3014367" y="3290173"/>
              <a:ext cx="6089978" cy="3189006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014366" y="6082018"/>
              <a:ext cx="5315902" cy="3775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85109" y="1225184"/>
            <a:ext cx="10097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 stream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확인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메소드는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방식이고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Apache/2.4.6(Centos), PHP5.4.16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버전임을 알 수 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Sqlmap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문을 통해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시도한 것을 확인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26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-874" t="-421" r="874" b="421"/>
          <a:stretch/>
        </p:blipFill>
        <p:spPr>
          <a:xfrm>
            <a:off x="1611303" y="2995716"/>
            <a:ext cx="8969390" cy="31026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11303" y="2233748"/>
            <a:ext cx="9407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Splunk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28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47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초의 패킷의 길이가 갑자기 증가한 것으로 보아 어떠한 공격이 있다는 것을 확인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5026" b="2739"/>
          <a:stretch/>
        </p:blipFill>
        <p:spPr>
          <a:xfrm>
            <a:off x="2243543" y="1837916"/>
            <a:ext cx="7971457" cy="28712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4555" y="1147564"/>
            <a:ext cx="101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Splunk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길이가 길었던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초의 패킷을 살펴보면 코드가 헥사코드로 변환되어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인젝션이 이루어 진 것을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4555" y="5018328"/>
            <a:ext cx="10384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Sqlmap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이용해 공격을 시도할 때 트래픽이 일어나 다수의 패킷이 있을 거라 예상했지만 실제로는 패킷이 많지 않았다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패킷의 내용을 보면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헥사코드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내용이 엄청 긴 것을 확인할 수 있는 것으로 보아 다수의 패킷의 보내지 않고 한번의 패킷에 다수의 스크립트를 구성해서 공격을 시도하는 것을 알 수 있었다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42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 방안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6222" t="51854" r="12790" b="31506"/>
          <a:stretch/>
        </p:blipFill>
        <p:spPr>
          <a:xfrm>
            <a:off x="1554968" y="2895664"/>
            <a:ext cx="8191683" cy="7029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1466" y="1779251"/>
            <a:ext cx="93403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 값에 대한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검증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입력이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쿼리에 동적으로 영향을 주는 경우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입력된 값이 개발자가 의도한 값인지 검증하고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의도하지 않은 경우 입력 값에 대해 검증하고 차단 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보안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최소 권한 유저로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사용하지 않는 저장 프로시저와 내장함수 제거 또는 권한 제어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목적에 따라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권한 수정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공용 시스템 객체의 접근 제어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신뢰할 수 있는 네트워크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 대해서만 접근 허용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에러 메시지 노출 차단</a:t>
            </a: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82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124;p44">
            <a:extLst>
              <a:ext uri="{FF2B5EF4-FFF2-40B4-BE49-F238E27FC236}">
                <a16:creationId xmlns="" xmlns:a16="http://schemas.microsoft.com/office/drawing/2014/main" id="{960F90E1-82CB-8C45-9627-F4A789D4DAF3}"/>
              </a:ext>
            </a:extLst>
          </p:cNvPr>
          <p:cNvSpPr/>
          <p:nvPr/>
        </p:nvSpPr>
        <p:spPr>
          <a:xfrm>
            <a:off x="7203601" y="2865936"/>
            <a:ext cx="2446409" cy="1108901"/>
          </a:xfrm>
          <a:custGeom>
            <a:avLst/>
            <a:gdLst/>
            <a:ahLst/>
            <a:cxnLst/>
            <a:rect l="l" t="t" r="r" b="b"/>
            <a:pathLst>
              <a:path w="19910" h="6348" extrusionOk="0">
                <a:moveTo>
                  <a:pt x="0" y="0"/>
                </a:moveTo>
                <a:lnTo>
                  <a:pt x="1384" y="3174"/>
                </a:lnTo>
                <a:lnTo>
                  <a:pt x="0" y="6347"/>
                </a:lnTo>
                <a:lnTo>
                  <a:pt x="18526" y="6347"/>
                </a:lnTo>
                <a:lnTo>
                  <a:pt x="19909" y="3174"/>
                </a:lnTo>
                <a:lnTo>
                  <a:pt x="1852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2400" b="1" i="0" u="none" strike="noStrike" cap="none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/>
                <a:sym typeface="Arial"/>
              </a:rPr>
              <a:t>로그 분석</a:t>
            </a:r>
            <a:endParaRPr sz="2400" b="1" i="0" u="none" strike="noStrike" cap="none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7" name="Google Shape;5125;p44">
            <a:extLst>
              <a:ext uri="{FF2B5EF4-FFF2-40B4-BE49-F238E27FC236}">
                <a16:creationId xmlns="" xmlns:a16="http://schemas.microsoft.com/office/drawing/2014/main" id="{F53CC69B-87C4-8945-A86D-49A9E1CA9C73}"/>
              </a:ext>
            </a:extLst>
          </p:cNvPr>
          <p:cNvSpPr/>
          <p:nvPr/>
        </p:nvSpPr>
        <p:spPr>
          <a:xfrm>
            <a:off x="4818093" y="2865936"/>
            <a:ext cx="2446409" cy="1108901"/>
          </a:xfrm>
          <a:custGeom>
            <a:avLst/>
            <a:gdLst/>
            <a:ahLst/>
            <a:cxnLst/>
            <a:rect l="l" t="t" r="r" b="b"/>
            <a:pathLst>
              <a:path w="19910" h="6348" extrusionOk="0">
                <a:moveTo>
                  <a:pt x="1" y="0"/>
                </a:moveTo>
                <a:lnTo>
                  <a:pt x="1384" y="3174"/>
                </a:lnTo>
                <a:lnTo>
                  <a:pt x="1" y="6347"/>
                </a:lnTo>
                <a:lnTo>
                  <a:pt x="18526" y="6347"/>
                </a:lnTo>
                <a:lnTo>
                  <a:pt x="19910" y="3174"/>
                </a:lnTo>
                <a:lnTo>
                  <a:pt x="18526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/>
                <a:sym typeface="Arial"/>
              </a:rPr>
              <a:t>모의해킹</a:t>
            </a:r>
            <a:endParaRPr sz="2400" b="1" i="0" u="none" strike="noStrike" cap="none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8" name="Google Shape;5126;p44">
            <a:extLst>
              <a:ext uri="{FF2B5EF4-FFF2-40B4-BE49-F238E27FC236}">
                <a16:creationId xmlns="" xmlns:a16="http://schemas.microsoft.com/office/drawing/2014/main" id="{92EC6636-9DED-C847-990C-B415A713AB5A}"/>
              </a:ext>
            </a:extLst>
          </p:cNvPr>
          <p:cNvSpPr/>
          <p:nvPr/>
        </p:nvSpPr>
        <p:spPr>
          <a:xfrm>
            <a:off x="2406137" y="2865938"/>
            <a:ext cx="2499613" cy="1108901"/>
          </a:xfrm>
          <a:custGeom>
            <a:avLst/>
            <a:gdLst/>
            <a:ahLst/>
            <a:cxnLst/>
            <a:rect l="l" t="t" r="r" b="b"/>
            <a:pathLst>
              <a:path w="20343" h="6348" extrusionOk="0">
                <a:moveTo>
                  <a:pt x="0" y="0"/>
                </a:moveTo>
                <a:lnTo>
                  <a:pt x="0" y="6347"/>
                </a:lnTo>
                <a:lnTo>
                  <a:pt x="18933" y="6347"/>
                </a:lnTo>
                <a:lnTo>
                  <a:pt x="20343" y="3174"/>
                </a:lnTo>
                <a:lnTo>
                  <a:pt x="1893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/>
                <a:sym typeface="Arial"/>
              </a:rPr>
              <a:t>정보 수집</a:t>
            </a:r>
            <a:endParaRPr sz="2400" b="1" i="0" u="none" strike="noStrike" cap="none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3727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시나리오 구성도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46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XSS(Cross Site Scripting)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304423" y="3035314"/>
            <a:ext cx="9557913" cy="3394374"/>
            <a:chOff x="1379658" y="1953662"/>
            <a:chExt cx="9557913" cy="427229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1" r="2517" b="-516"/>
            <a:stretch/>
          </p:blipFill>
          <p:spPr>
            <a:xfrm>
              <a:off x="1379658" y="1953662"/>
              <a:ext cx="9557913" cy="4272292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423686" y="1953662"/>
              <a:ext cx="9446379" cy="546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00399" y="4334720"/>
              <a:ext cx="1979272" cy="156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65909" y="4712826"/>
              <a:ext cx="3966789" cy="156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98697" y="1937122"/>
            <a:ext cx="8769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3-Way-Handshake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통신과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글을 클릭해 세션정보를 보낸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관리자의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자신의 세션정보를 담아 해커에게 전송한 것을 확인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91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 방안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9187" y="1549173"/>
            <a:ext cx="1030387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 값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먼저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입력값을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제한하여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스크립트틀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삽입하지 못하도록 해야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. http://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192.168.1.166/search.php?keyword=1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URL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사용자의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입력값인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page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화면에 바로 뿌려지는데 이때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page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값을 숫자만으로 허용한다면 그 외의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입력값에는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출력되지 않기 때문에 대응이 가능해진다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 값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치환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XSS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공격은 기본적으로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&lt;script&gt;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태그를 사용하기 때문에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XSS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공격을 차단하기 위해 태그 문자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(&lt;, &gt;)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 위험한 문자 입력 시 문자 참조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(HTML entity)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필터링하고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서버에서 브라우저로 전송 시 문자를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인코딩하는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것이다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 참조란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ASCII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문자를 동일한 의미의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문자로 변경하는 과정이다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인코딩하면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&lt;script&gt;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&lt;script&gt;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보이지만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문서에서는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lt;script&amp;gt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나타나서 브라우저에서 일반 문자로 인식하고 스크립트로 해석되어 실행되지는 않는다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087" t="7943" r="5631" b="21530"/>
          <a:stretch/>
        </p:blipFill>
        <p:spPr>
          <a:xfrm>
            <a:off x="2865938" y="4423663"/>
            <a:ext cx="5977353" cy="14176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3300" y="6038723"/>
            <a:ext cx="97270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문서에서 악성 스크립트에 포함되어 브라우저에서 실행될 수 있는 문자와 대체 문자를 정리한 것이다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악성 스크립트는 많은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태그 안에 포함을 할 수 있으므로 반드시 아래 표에 있는 위험문자의 경우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출력값을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이스케이핑해야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31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5794" y="1454449"/>
            <a:ext cx="907035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스크립트 영역에 출력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핸들러 영역에 스크립트가 삽입되는 경우 보호기법들을 우회할 수 있기 때문에 사용자의 입력을 출력하는 것을 최대한 자제해야 하며 필요한 경우 대응 방안과 함께 사용해야 한다</a:t>
            </a:r>
          </a:p>
        </p:txBody>
      </p:sp>
    </p:spTree>
    <p:extLst>
      <p:ext uri="{BB962C8B-B14F-4D97-AF65-F5344CB8AC3E}">
        <p14:creationId xmlns:p14="http://schemas.microsoft.com/office/powerpoint/2010/main" val="24770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CSRF(Cross-Site Request Forgery)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49407" y="2860315"/>
            <a:ext cx="9436564" cy="3468639"/>
            <a:chOff x="847735" y="2770294"/>
            <a:chExt cx="9698862" cy="3750658"/>
          </a:xfrm>
        </p:grpSpPr>
        <p:grpSp>
          <p:nvGrpSpPr>
            <p:cNvPr id="6" name="그룹 5"/>
            <p:cNvGrpSpPr/>
            <p:nvPr/>
          </p:nvGrpSpPr>
          <p:grpSpPr>
            <a:xfrm>
              <a:off x="847735" y="2770294"/>
              <a:ext cx="9581606" cy="3693443"/>
              <a:chOff x="847735" y="2770294"/>
              <a:chExt cx="9581606" cy="369344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3"/>
              <a:srcRect l="561" t="1476" r="434" b="554"/>
              <a:stretch/>
            </p:blipFill>
            <p:spPr>
              <a:xfrm>
                <a:off x="847735" y="2770294"/>
                <a:ext cx="9581606" cy="3693443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868680" y="3474272"/>
                <a:ext cx="2171699" cy="2823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68680" y="5871366"/>
              <a:ext cx="9677917" cy="649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125807" y="2226707"/>
            <a:ext cx="906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 stream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살펴보면 공격자의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스크립트를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6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92977" y="2803689"/>
            <a:ext cx="6629400" cy="3477837"/>
            <a:chOff x="2899954" y="2838290"/>
            <a:chExt cx="5630092" cy="347783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l="917" r="7454"/>
            <a:stretch/>
          </p:blipFill>
          <p:spPr>
            <a:xfrm>
              <a:off x="2899954" y="2838290"/>
              <a:ext cx="5630092" cy="347783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2899954" y="4758146"/>
              <a:ext cx="2714101" cy="220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76548" y="1793967"/>
            <a:ext cx="8823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관리자가 해커가 심어둔 글을 읽고 관리자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(user01)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비밀번호가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user01pw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user01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변경하는 공격을 시도하는 것을 확인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5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 방안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6851" y="1877328"/>
            <a:ext cx="10724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Referer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검증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Back-end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referer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확인하여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Domain(saleson.com)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일치하는지 검증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대부분의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 방어가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가능하다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XSS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취약점이 있는 경우 방어가 불가능해질 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851" y="3720311"/>
            <a:ext cx="1066582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Security Token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(CSRF Token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세션에 임의의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난수값을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저장하고 사용자의 요청마다 해당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난수값을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포함시켜 전송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Back-end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요청을 받을 때마다 세션에 저장된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토큰값과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요청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파라미터에서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전달되는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토큰값이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같은지 검증하는 방법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취약점이 있는 경우 방어가 불가능해질 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16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4806" y="1443446"/>
            <a:ext cx="1056132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Double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Submit Cookie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검증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웹브라우저의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Same Origin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정책으로 인해 자바스크립트에서 타 도메인의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쿠키값을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확인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수정하지 못한다는 것을 이용한 방어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기법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script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단에서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요청시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난수를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생성하여 쿠키에 저장하고 동일한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난수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값을 요청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파라미터에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저장하여 서버에 전송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서버단에서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쿠키의 토큰 값과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파라미터의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토큰값이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일치하는지만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검사한다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토큰값을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저장할 필요가 없어 세션 검증보다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가볍다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07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파일업로드 취약점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6488" r="1113" b="2524"/>
          <a:stretch/>
        </p:blipFill>
        <p:spPr>
          <a:xfrm>
            <a:off x="1668418" y="3683725"/>
            <a:ext cx="9288229" cy="19920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58989" y="2834126"/>
            <a:ext cx="927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 포트를 사용해 해커가 파일을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흔적을 확인 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90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99296" y="2817369"/>
            <a:ext cx="6787594" cy="3635682"/>
            <a:chOff x="3193869" y="2971800"/>
            <a:chExt cx="5721531" cy="3425372"/>
          </a:xfrm>
        </p:grpSpPr>
        <p:grpSp>
          <p:nvGrpSpPr>
            <p:cNvPr id="4" name="그룹 3"/>
            <p:cNvGrpSpPr/>
            <p:nvPr/>
          </p:nvGrpSpPr>
          <p:grpSpPr>
            <a:xfrm>
              <a:off x="3193869" y="2971800"/>
              <a:ext cx="5721531" cy="3425372"/>
              <a:chOff x="3193869" y="2971800"/>
              <a:chExt cx="5721531" cy="3425372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3"/>
              <a:srcRect l="949" t="1270" r="2681"/>
              <a:stretch/>
            </p:blipFill>
            <p:spPr>
              <a:xfrm>
                <a:off x="3193869" y="2971800"/>
                <a:ext cx="5721531" cy="34253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5981350" y="4345497"/>
                <a:ext cx="1400962" cy="18455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3202388" y="2971800"/>
              <a:ext cx="1436723" cy="1405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56955" y="1717248"/>
            <a:ext cx="9542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 stream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통해 해커의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파일을 확인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Webshell.php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image/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png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파일로 보내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필터링에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걸리지 않았고 시스템 권한을 획득하는 코드임을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2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8355" y="2076994"/>
            <a:ext cx="85953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파일업로드 취약점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대응방안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검사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대소문자 구분하지 않고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비교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특수문자가 포함된 경우 업로드 금지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업로드 된 파일명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확장자를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난수화하여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변경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업로드 된 파일을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요청으로 직접 접근이 불가능한 위치에 저장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 방안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551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시나리오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9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85" y="239245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5482" y="2249284"/>
            <a:ext cx="8164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관리자는 게시판 페이지를 운영 중이고 모니터링서버는 관리자의 게시판 페이지를 모니터링 중이다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85" y="3409146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85482" y="3395450"/>
            <a:ext cx="816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해커는 관리자의 게시판 페이지를 발견했고 관리자의 정보를 수집하고 공격을 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85" y="4425842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5482" y="4409405"/>
            <a:ext cx="770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모니터링 서버에서 관리자를 모니터링 중 의심 가는 패킷을 확인하고 이를 분석한다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0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043" y="5100790"/>
            <a:ext cx="7047412" cy="16569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729" r="868" b="4766"/>
          <a:stretch/>
        </p:blipFill>
        <p:spPr>
          <a:xfrm>
            <a:off x="2290043" y="2958737"/>
            <a:ext cx="7047412" cy="2070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Splunk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6851" y="1902382"/>
            <a:ext cx="10071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PCAP Analyzer for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Splunk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살펴보면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192.168.118.129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.131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수가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많은것을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확인 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TCP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 포트의 비중이 높고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448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패킷이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통신 되었다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 중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3-Way-Handshake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성공한 것을 확인할 수 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73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3ED1B59-6BF9-E04E-9ECF-403ED853DDCA}"/>
              </a:ext>
            </a:extLst>
          </p:cNvPr>
          <p:cNvSpPr/>
          <p:nvPr/>
        </p:nvSpPr>
        <p:spPr>
          <a:xfrm>
            <a:off x="-96819" y="0"/>
            <a:ext cx="12288819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5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THANK YOU : )</a:t>
            </a:r>
            <a:endParaRPr kumimoji="1" lang="ko-KR" altLang="en-US" sz="55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0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정보수집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550" y="1862572"/>
            <a:ext cx="4069819" cy="4298887"/>
            <a:chOff x="815163" y="2144871"/>
            <a:chExt cx="3879575" cy="369836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163" y="2144871"/>
              <a:ext cx="3879575" cy="369836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815164" y="5309369"/>
              <a:ext cx="1302072" cy="3703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34077" y="2342487"/>
            <a:ext cx="6584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Kali Linux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nmap –sT –p 80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192.168.118.0/24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명령어를 사용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호스트를 확인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포트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번이 열려있는 것을 확인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4077" y="4386887"/>
            <a:ext cx="6787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옵션은 일반적인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TCP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3-Way-Handshake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방식을 이용한 포트 스캔이다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23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정보수집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3" y="1907297"/>
            <a:ext cx="4472839" cy="43769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76957" y="3252564"/>
            <a:ext cx="65838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Nmap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–A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옵션을 사용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정보를 더욱 상세하고 많은 것을 알려준다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Ssh-hostkey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 서버의 버전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Apache/2.4.6(centos)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PHP/5.4.16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리눅스를 사용하고 있고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ssh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포트가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open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되어있다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3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정보수집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016" t="5307" r="2035"/>
          <a:stretch/>
        </p:blipFill>
        <p:spPr>
          <a:xfrm>
            <a:off x="1926990" y="2813656"/>
            <a:ext cx="8546430" cy="22370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9043" y="2226836"/>
            <a:ext cx="9499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Nmap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–D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옵션을 통해 공격자의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192.168.118.100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속여 관리자에게 스텔스 스캔을 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5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정보수집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89626" y="2341105"/>
            <a:ext cx="8395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와이어샤크를 보면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192.168.118.100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.129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에게 패킷을 보낸 것을 확인 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26" t="7643" r="4131"/>
          <a:stretch/>
        </p:blipFill>
        <p:spPr>
          <a:xfrm>
            <a:off x="2192060" y="2947513"/>
            <a:ext cx="8628500" cy="17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18" y="2637367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25094" y="2476307"/>
            <a:ext cx="9838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인젝션이란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악의적인 사용자가 보안상의 취약점을 이용하여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임의의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문을 주입하고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실행되게 하여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데이터베이스가 비정상적인 동작을 하도록 조작한다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18" y="3903822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5095" y="3894490"/>
            <a:ext cx="903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공격이 비교적 쉬운 편이고 공격에 성공할 경우 큰 피해를 입힐 수 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14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1343</Words>
  <Application>Microsoft Office PowerPoint</Application>
  <PresentationFormat>와이드스크린</PresentationFormat>
  <Paragraphs>275</Paragraphs>
  <Slides>41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Gulim</vt:lpstr>
      <vt:lpstr>나눔고딕</vt:lpstr>
      <vt:lpstr>나눔스퀘어</vt:lpstr>
      <vt:lpstr>나눔스퀘어 Bold</vt:lpstr>
      <vt:lpstr>Arial</vt:lpstr>
      <vt:lpstr>Verdana</vt:lpstr>
      <vt:lpstr>Viner Hand ITC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 Sun Joe</dc:creator>
  <cp:lastModifiedBy>Microsoft 계정</cp:lastModifiedBy>
  <cp:revision>77</cp:revision>
  <dcterms:created xsi:type="dcterms:W3CDTF">2021-10-01T11:11:14Z</dcterms:created>
  <dcterms:modified xsi:type="dcterms:W3CDTF">2022-08-09T15:49:19Z</dcterms:modified>
</cp:coreProperties>
</file>