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9" r:id="rId5"/>
    <p:sldId id="270" r:id="rId6"/>
    <p:sldId id="271" r:id="rId7"/>
    <p:sldId id="272" r:id="rId8"/>
    <p:sldId id="282" r:id="rId9"/>
    <p:sldId id="273" r:id="rId10"/>
    <p:sldId id="274" r:id="rId11"/>
    <p:sldId id="275" r:id="rId12"/>
    <p:sldId id="278" r:id="rId13"/>
    <p:sldId id="281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F84F-708B-4B19-B1B9-FB46CDDA09E2}" type="datetimeFigureOut">
              <a:rPr lang="ko-KR" altLang="en-US" smtClean="0"/>
              <a:t>2022-08-10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584F2-65F2-4682-B705-A56F45A814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0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D4DE-8D46-E24C-9300-68E36EE62758}" type="datetimeFigureOut">
              <a:rPr kumimoji="1" lang="ko-KR" altLang="en-US" smtClean="0"/>
              <a:t>2022-08-10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51812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200" b="1" dirty="0" err="1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Project_AWS</a:t>
            </a:r>
            <a:r>
              <a:rPr kumimoji="1" lang="en-US" altLang="ko-KR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_</a:t>
            </a:r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자동화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93F418-AA08-4AA6-998E-C0DE64920E22}"/>
              </a:ext>
            </a:extLst>
          </p:cNvPr>
          <p:cNvSpPr txBox="1"/>
          <p:nvPr/>
        </p:nvSpPr>
        <p:spPr>
          <a:xfrm>
            <a:off x="-303037" y="3616208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</a:rPr>
              <a:t>김 정 민</a:t>
            </a:r>
            <a:endParaRPr lang="ko-KR" altLang="en-US" dirty="0">
              <a:solidFill>
                <a:srgbClr val="385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3" y="1093170"/>
            <a:ext cx="442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서브넷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라우팅테이블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008" t="20454" r="27202" b="14670"/>
          <a:stretch/>
        </p:blipFill>
        <p:spPr>
          <a:xfrm>
            <a:off x="687160" y="1811195"/>
            <a:ext cx="4874400" cy="4552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6174" y="2311844"/>
            <a:ext cx="622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10.1.0.0/24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퍼블릭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서브넷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퍼블릭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서브넷과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연결된 라우팅 테이블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7270" y="3992183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764" t="6058" r="5216" b="7232"/>
          <a:stretch/>
        </p:blipFill>
        <p:spPr>
          <a:xfrm>
            <a:off x="5866174" y="4516337"/>
            <a:ext cx="5993320" cy="2808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05845" y="4816690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서브넷</a:t>
            </a:r>
            <a:r>
              <a:rPr lang="ko-KR" altLang="en-US" sz="1100" dirty="0" smtClean="0"/>
              <a:t> 생성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236028" y="5704784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라우팅 테이블 생성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174" y="5359411"/>
            <a:ext cx="599332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715" t="17606" r="11905" b="11802"/>
          <a:stretch/>
        </p:blipFill>
        <p:spPr>
          <a:xfrm>
            <a:off x="717613" y="1820527"/>
            <a:ext cx="5263243" cy="4636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보안 그룹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7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1934" y="2607677"/>
            <a:ext cx="6226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번을 허용하는 보안 그룹을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1934" y="3992183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930" t="30536" b="20167"/>
          <a:stretch/>
        </p:blipFill>
        <p:spPr>
          <a:xfrm>
            <a:off x="6443153" y="4606922"/>
            <a:ext cx="5474528" cy="2160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50625" y="4877650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보안그룹 생성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654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594" t="17171" r="10417" b="10897"/>
          <a:stretch/>
        </p:blipFill>
        <p:spPr>
          <a:xfrm>
            <a:off x="654375" y="1698170"/>
            <a:ext cx="4616488" cy="4931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인스턴스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키 페어</a:t>
            </a:r>
            <a:r>
              <a:rPr lang="en-US" altLang="ko-KR" b="1" dirty="0" smtClean="0"/>
              <a:t>, EC2)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1854" y="1847209"/>
            <a:ext cx="6226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EC2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 키 페어 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만든 것들을 적용한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EC2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(image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리전별로 다르므로 자신이 원하는 리전의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ami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찾으면 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1854" y="3724394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996" t="28220" r="1984" b="18005"/>
          <a:stretch/>
        </p:blipFill>
        <p:spPr>
          <a:xfrm>
            <a:off x="5668053" y="4349932"/>
            <a:ext cx="6150567" cy="261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380" t="19340" r="3131" b="11426"/>
          <a:stretch/>
        </p:blipFill>
        <p:spPr>
          <a:xfrm>
            <a:off x="5591854" y="5182862"/>
            <a:ext cx="6226766" cy="6727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45825" y="4635415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키 페어 생성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428705" y="5879826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EC2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24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실행 결과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143" t="-982" r="5435" b="3320"/>
          <a:stretch/>
        </p:blipFill>
        <p:spPr>
          <a:xfrm>
            <a:off x="2277420" y="1744327"/>
            <a:ext cx="78252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Ansible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파일 암호화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Ansible-vault</a:t>
            </a:r>
            <a:r>
              <a:rPr lang="ko-KR" altLang="en-US" b="1" dirty="0" smtClean="0"/>
              <a:t>를 이용한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암호화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414" t="14037" r="11365" b="10455"/>
          <a:stretch/>
        </p:blipFill>
        <p:spPr>
          <a:xfrm>
            <a:off x="1335700" y="2353582"/>
            <a:ext cx="3867683" cy="37446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109" t="41116" r="10465" b="44214"/>
          <a:stretch/>
        </p:blipFill>
        <p:spPr>
          <a:xfrm>
            <a:off x="3485714" y="1526659"/>
            <a:ext cx="5153025" cy="2938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071" y="2353582"/>
            <a:ext cx="4023153" cy="374468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74852" y="3898900"/>
            <a:ext cx="1174750" cy="6540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6002" y="1888317"/>
            <a:ext cx="91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살펴보면 액세스 키와 비밀 액세스키가 보이므로 보안을 강화하기 위해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ansible-vault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파일 암호화를 하였다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4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Ansible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파일 암호화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14370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22039" b="12256"/>
          <a:stretch/>
        </p:blipFill>
        <p:spPr>
          <a:xfrm>
            <a:off x="1515700" y="2124642"/>
            <a:ext cx="8259328" cy="438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24" y="3556123"/>
            <a:ext cx="8259328" cy="4163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00" y="4964691"/>
            <a:ext cx="8259328" cy="416370"/>
          </a:xfrm>
          <a:prstGeom prst="rect">
            <a:avLst/>
          </a:prstGeom>
        </p:spPr>
      </p:pic>
      <p:sp>
        <p:nvSpPr>
          <p:cNvPr id="1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933843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431836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7224" y="4318360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 vault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복호화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9025" y="2909935"/>
            <a:ext cx="531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 vault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암호화된 내용을 보고자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7224" y="1393325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ansible-playbook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4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22CD705-E862-4AEE-978F-97095A9400F0}"/>
              </a:ext>
            </a:extLst>
          </p:cNvPr>
          <p:cNvGrpSpPr/>
          <p:nvPr/>
        </p:nvGrpSpPr>
        <p:grpSpPr>
          <a:xfrm>
            <a:off x="2797887" y="2534660"/>
            <a:ext cx="7943092" cy="2453393"/>
            <a:chOff x="1294048" y="2442316"/>
            <a:chExt cx="7943092" cy="2453393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="" xmlns:a16="http://schemas.microsoft.com/office/drawing/2014/main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="" xmlns:a16="http://schemas.microsoft.com/office/drawing/2014/main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="" xmlns:a16="http://schemas.microsoft.com/office/drawing/2014/main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="" xmlns:a16="http://schemas.microsoft.com/office/drawing/2014/main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="" xmlns:a16="http://schemas.microsoft.com/office/drawing/2014/main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="" xmlns:a16="http://schemas.microsoft.com/office/drawing/2014/main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="" xmlns:a16="http://schemas.microsoft.com/office/drawing/2014/main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="" xmlns:a16="http://schemas.microsoft.com/office/drawing/2014/main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="" xmlns:a16="http://schemas.microsoft.com/office/drawing/2014/main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="" xmlns:a16="http://schemas.microsoft.com/office/drawing/2014/main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="" xmlns:a16="http://schemas.microsoft.com/office/drawing/2014/main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="" xmlns:a16="http://schemas.microsoft.com/office/drawing/2014/main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="" xmlns:a16="http://schemas.microsoft.com/office/drawing/2014/main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="" xmlns:a16="http://schemas.microsoft.com/office/drawing/2014/main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="" xmlns:a16="http://schemas.microsoft.com/office/drawing/2014/main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3" name="Google Shape;8578;p68">
              <a:extLst>
                <a:ext uri="{FF2B5EF4-FFF2-40B4-BE49-F238E27FC236}">
                  <a16:creationId xmlns="" xmlns:a16="http://schemas.microsoft.com/office/drawing/2014/main" id="{2DE2D669-CFAF-454C-B51B-799892BF361F}"/>
                </a:ext>
              </a:extLst>
            </p:cNvPr>
            <p:cNvGrpSpPr/>
            <p:nvPr/>
          </p:nvGrpSpPr>
          <p:grpSpPr>
            <a:xfrm>
              <a:off x="8800838" y="2851428"/>
              <a:ext cx="436302" cy="376409"/>
              <a:chOff x="3300325" y="249875"/>
              <a:chExt cx="433725" cy="480900"/>
            </a:xfrm>
            <a:solidFill>
              <a:schemeClr val="bg1"/>
            </a:solidFill>
          </p:grpSpPr>
          <p:sp>
            <p:nvSpPr>
              <p:cNvPr id="24" name="Google Shape;8579;p68">
                <a:extLst>
                  <a:ext uri="{FF2B5EF4-FFF2-40B4-BE49-F238E27FC236}">
                    <a16:creationId xmlns="" xmlns:a16="http://schemas.microsoft.com/office/drawing/2014/main" id="{FAA6BA6B-6904-5345-B46A-934715F6C7F6}"/>
                  </a:ext>
                </a:extLst>
              </p:cNvPr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8580;p68">
                <a:extLst>
                  <a:ext uri="{FF2B5EF4-FFF2-40B4-BE49-F238E27FC236}">
                    <a16:creationId xmlns="" xmlns:a16="http://schemas.microsoft.com/office/drawing/2014/main" id="{EC560D6E-B1FD-B04B-9E48-C0F6815D3422}"/>
                  </a:ext>
                </a:extLst>
              </p:cNvPr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8581;p68">
                <a:extLst>
                  <a:ext uri="{FF2B5EF4-FFF2-40B4-BE49-F238E27FC236}">
                    <a16:creationId xmlns="" xmlns:a16="http://schemas.microsoft.com/office/drawing/2014/main" id="{152AD9B6-773A-BA46-A9C5-6ED2EAFA1B73}"/>
                  </a:ext>
                </a:extLst>
              </p:cNvPr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8582;p68">
                <a:extLst>
                  <a:ext uri="{FF2B5EF4-FFF2-40B4-BE49-F238E27FC236}">
                    <a16:creationId xmlns="" xmlns:a16="http://schemas.microsoft.com/office/drawing/2014/main" id="{A23F3A1E-CC08-604A-AC64-2C8256B1B08E}"/>
                  </a:ext>
                </a:extLst>
              </p:cNvPr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8583;p68">
                <a:extLst>
                  <a:ext uri="{FF2B5EF4-FFF2-40B4-BE49-F238E27FC236}">
                    <a16:creationId xmlns="" xmlns:a16="http://schemas.microsoft.com/office/drawing/2014/main" id="{8E44107F-C224-7C4C-90AE-CCBE8A9D1266}"/>
                  </a:ext>
                </a:extLst>
              </p:cNvPr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8584;p68">
                <a:extLst>
                  <a:ext uri="{FF2B5EF4-FFF2-40B4-BE49-F238E27FC236}">
                    <a16:creationId xmlns="" xmlns:a16="http://schemas.microsoft.com/office/drawing/2014/main" id="{766EC85B-93B4-B54B-8C3E-2E159D986198}"/>
                  </a:ext>
                </a:extLst>
              </p:cNvPr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1</a:t>
              </a:r>
              <a:endParaRPr kumimoji="1"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2</a:t>
              </a:r>
              <a:endParaRPr kumimoji="1"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3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A942528-9FE1-7C49-A1C3-AD1BA3F31C38}"/>
                </a:ext>
              </a:extLst>
            </p:cNvPr>
            <p:cNvSpPr txBox="1"/>
            <p:nvPr/>
          </p:nvSpPr>
          <p:spPr>
            <a:xfrm>
              <a:off x="1294048" y="4587932"/>
              <a:ext cx="1984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AWS </a:t>
              </a:r>
              <a:r>
                <a:rPr kumimoji="1" lang="ko-KR" altLang="en-US" sz="1400" dirty="0" smtClean="0"/>
                <a:t>실습환경 구축</a:t>
              </a:r>
              <a:endParaRPr kumimoji="1"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DC9EE7B-04EF-3041-A412-CED2A06AC040}"/>
                </a:ext>
              </a:extLst>
            </p:cNvPr>
            <p:cNvSpPr txBox="1"/>
            <p:nvPr/>
          </p:nvSpPr>
          <p:spPr>
            <a:xfrm>
              <a:off x="3747260" y="4585345"/>
              <a:ext cx="162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smtClean="0"/>
                <a:t>Ansible </a:t>
              </a:r>
              <a:r>
                <a:rPr kumimoji="1" lang="ko-KR" altLang="en-US" sz="1400" dirty="0" smtClean="0"/>
                <a:t>모듈 활용</a:t>
              </a:r>
              <a:endParaRPr kumimoji="1"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E0E16FC-7D32-2045-9C76-5355AC04B11E}"/>
                </a:ext>
              </a:extLst>
            </p:cNvPr>
            <p:cNvSpPr txBox="1"/>
            <p:nvPr/>
          </p:nvSpPr>
          <p:spPr>
            <a:xfrm>
              <a:off x="5964168" y="4585344"/>
              <a:ext cx="2096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Ansible </a:t>
              </a:r>
              <a:r>
                <a:rPr kumimoji="1" lang="ko-KR" altLang="en-US" sz="1400" dirty="0" smtClean="0"/>
                <a:t>파일 암호화</a:t>
              </a:r>
              <a:endParaRPr kumimoji="1" lang="ko-KR" altLang="en-US" sz="1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1" y="101353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4943" y="101353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앤서블이란</a:t>
            </a:r>
            <a:r>
              <a:rPr lang="en-US" altLang="ko-KR" b="1" dirty="0">
                <a:latin typeface="+mn-ea"/>
              </a:rPr>
              <a:t>?</a:t>
            </a:r>
            <a:endParaRPr lang="ko-KR" altLang="en-US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6294" y="237400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멱등성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6294" y="1400224"/>
            <a:ext cx="79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IaC(Infrastructure as Code)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실천하는 자동화 관리 도구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YAML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북을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실행시키는 형식으로 자동화 구현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4943" y="3906566"/>
            <a:ext cx="12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Playbook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7894" y="5280588"/>
            <a:ext cx="201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앤서블 설치 조건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26294" y="575316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유닉스 계열의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배포 판에는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기본으로 내장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6293" y="2813468"/>
            <a:ext cx="9329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앤서블은 멱등성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(Idempotency)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 특징을 가진다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여러 번 적용해도 결과가 바뀌지 않으며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수정된 부분이 있다면 그 부분만 새롭게 반영되는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6293" y="4359728"/>
            <a:ext cx="94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YAML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작성된 각각의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Playbook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들은 하나 이상의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하나 이상의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앤서블 모듈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1" y="237400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0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8" y="3906128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1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8" y="526659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5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3580" y="1391620"/>
            <a:ext cx="429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앤서블</a:t>
            </a:r>
            <a:r>
              <a:rPr lang="ko-KR" altLang="en-US" b="1" dirty="0"/>
              <a:t> 설치</a:t>
            </a:r>
            <a:r>
              <a:rPr lang="en-US" altLang="ko-KR" b="1" dirty="0"/>
              <a:t>(Amazon </a:t>
            </a:r>
            <a:r>
              <a:rPr lang="en-US" altLang="ko-KR" b="1" dirty="0" smtClean="0"/>
              <a:t>Linux</a:t>
            </a:r>
            <a:r>
              <a:rPr lang="ko-KR" altLang="en-US" b="1" dirty="0" smtClean="0"/>
              <a:t>에서 </a:t>
            </a:r>
            <a:r>
              <a:rPr lang="ko-KR" altLang="en-US" b="1" dirty="0"/>
              <a:t>진행</a:t>
            </a:r>
            <a:r>
              <a:rPr lang="en-US" altLang="ko-KR" b="1" dirty="0"/>
              <a:t>)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0" y="139162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697" t="36647" r="13518" b="25789"/>
          <a:stretch/>
        </p:blipFill>
        <p:spPr>
          <a:xfrm>
            <a:off x="2836180" y="2827634"/>
            <a:ext cx="684530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 사용 전 </a:t>
            </a:r>
            <a:r>
              <a:rPr lang="ko-KR" altLang="en-US" b="1" smtClean="0"/>
              <a:t>간단한 </a:t>
            </a:r>
            <a:r>
              <a:rPr lang="ko-KR" altLang="en-US" b="1" smtClean="0"/>
              <a:t>확인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447" t="39373" r="15827" b="29306"/>
          <a:stretch/>
        </p:blipFill>
        <p:spPr>
          <a:xfrm>
            <a:off x="3521980" y="2024993"/>
            <a:ext cx="4688388" cy="12998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729" t="29002" r="11503" b="24576"/>
          <a:stretch/>
        </p:blipFill>
        <p:spPr>
          <a:xfrm>
            <a:off x="1289050" y="3478509"/>
            <a:ext cx="958850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 사용 전 간단한 확인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992" t="19588" r="18371" b="13480"/>
          <a:stretch/>
        </p:blipFill>
        <p:spPr>
          <a:xfrm>
            <a:off x="1155700" y="1811194"/>
            <a:ext cx="4267200" cy="4691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0410" y="2047348"/>
            <a:ext cx="619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 실습을 사용하려면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boto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설치해야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hosts: localhost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현재 호스트에서 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북을 실행한다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Become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yes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sudo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부여해준다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(yes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써도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엔 각각의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기술할 수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이름을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로그에 표시되는 이름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첫 번째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yum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python-pip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python3-pip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가장 최신 버전으로 설치하는 것이고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번째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boto3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186" y="6530775"/>
            <a:ext cx="185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Install.yml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996" t="2786" r="11060" b="11512"/>
          <a:stretch/>
        </p:blipFill>
        <p:spPr>
          <a:xfrm>
            <a:off x="5999334" y="4954940"/>
            <a:ext cx="5768139" cy="1445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19853" y="6489698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실행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4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환경변수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471" t="44021" r="14504" b="30567"/>
          <a:stretch/>
        </p:blipFill>
        <p:spPr>
          <a:xfrm>
            <a:off x="3452366" y="1812058"/>
            <a:ext cx="5217142" cy="1079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5700" y="3001455"/>
            <a:ext cx="1075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console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내 보안 자격 증명에서 액세스 키와 비밀 액세스 키를 받아 복사해둬야 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Export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키들을 저장하면 아래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configure list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환경변수가 입력되었는지 확인할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실습 진행 중 환경변수가 적용이 제대로 되지 않는 것을 확인했고 코드 안에 직접 넣는 방식으로 실습을 진행했다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204" t="30128" r="11913" b="24798"/>
          <a:stretch/>
        </p:blipFill>
        <p:spPr>
          <a:xfrm>
            <a:off x="2279534" y="4305118"/>
            <a:ext cx="7562806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AWS </a:t>
            </a:r>
            <a:r>
              <a:rPr lang="ko-KR" altLang="en-US" b="1" dirty="0" smtClean="0"/>
              <a:t>권한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4837" t="5106"/>
          <a:stretch/>
        </p:blipFill>
        <p:spPr>
          <a:xfrm>
            <a:off x="529914" y="1997515"/>
            <a:ext cx="5158289" cy="4599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6174" y="3833032"/>
            <a:ext cx="575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시 권한이 없으면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인스턴스가 생성이 되지 않으므로 권한을 추가해줘야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549" y="5976410"/>
            <a:ext cx="2397944" cy="38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9201" y="5472081"/>
            <a:ext cx="2186280" cy="38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(VPC, Gateway)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806" t="16825" r="10891" b="10189"/>
          <a:stretch/>
        </p:blipFill>
        <p:spPr>
          <a:xfrm>
            <a:off x="847134" y="1882140"/>
            <a:ext cx="4874260" cy="4396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6174" y="1950720"/>
            <a:ext cx="6226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쿄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리전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(ap-northeast-1)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에다가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10.1.0.0/16 VPC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연결되는 인터넷 게이트웨이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vpc_result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레지스터로 저장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이는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뜻한다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원한다면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"{{ result_vpc.vpc.id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}}“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바로 사용할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776" t="38062" r="9483" b="19277"/>
          <a:stretch/>
        </p:blipFill>
        <p:spPr>
          <a:xfrm>
            <a:off x="6103619" y="4936413"/>
            <a:ext cx="5758981" cy="243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6156" y="5202386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 VPC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4698" y="6029427"/>
            <a:ext cx="178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인터넷 게이트웨이 생성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3137" t="22190" r="1532"/>
          <a:stretch/>
        </p:blipFill>
        <p:spPr>
          <a:xfrm>
            <a:off x="6192868" y="5712350"/>
            <a:ext cx="5573377" cy="281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3619" y="4442904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5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531</Words>
  <Application>Microsoft Office PowerPoint</Application>
  <PresentationFormat>와이드스크린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Gulim</vt:lpstr>
      <vt:lpstr>나눔고딕</vt:lpstr>
      <vt:lpstr>나눔스퀘어</vt:lpstr>
      <vt:lpstr>나눔스퀘어 Bold</vt:lpstr>
      <vt:lpstr>맑은 고딕</vt:lpstr>
      <vt:lpstr>Arial</vt:lpstr>
      <vt:lpstr>Verdana</vt:lpstr>
      <vt:lpstr>Viner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81</cp:revision>
  <dcterms:created xsi:type="dcterms:W3CDTF">2021-10-01T11:11:14Z</dcterms:created>
  <dcterms:modified xsi:type="dcterms:W3CDTF">2022-08-09T15:48:02Z</dcterms:modified>
</cp:coreProperties>
</file>