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5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6" r:id="rId26"/>
    <p:sldId id="291" r:id="rId27"/>
    <p:sldId id="292" r:id="rId28"/>
    <p:sldId id="293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D4DE-8D46-E24C-9300-68E36EE62758}" type="datetimeFigureOut">
              <a:rPr kumimoji="1" lang="ko-KR" altLang="en-US" smtClean="0"/>
              <a:t>2022-08-13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A62759-94CA-8944-9AD9-67F1B9BFB084}"/>
              </a:ext>
            </a:extLst>
          </p:cNvPr>
          <p:cNvSpPr txBox="1"/>
          <p:nvPr/>
        </p:nvSpPr>
        <p:spPr>
          <a:xfrm>
            <a:off x="459778" y="2567952"/>
            <a:ext cx="7502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정보보안</a:t>
            </a:r>
            <a:r>
              <a:rPr kumimoji="1" lang="en-US" altLang="ko-KR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_</a:t>
            </a:r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네트워크 포렌식문제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93F418-AA08-4AA6-998E-C0DE64920E22}"/>
              </a:ext>
            </a:extLst>
          </p:cNvPr>
          <p:cNvSpPr txBox="1"/>
          <p:nvPr/>
        </p:nvSpPr>
        <p:spPr>
          <a:xfrm>
            <a:off x="2050120" y="3637186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</a:rPr>
              <a:t>김 정 민</a:t>
            </a:r>
            <a:endParaRPr lang="ko-KR" altLang="en-US" dirty="0">
              <a:solidFill>
                <a:srgbClr val="38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95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캡처된 </a:t>
            </a:r>
            <a:r>
              <a:rPr lang="en-US" altLang="ko-KR" dirty="0"/>
              <a:t>IM </a:t>
            </a:r>
            <a:r>
              <a:rPr lang="ko-KR" altLang="en-US" dirty="0"/>
              <a:t>대화의 첫 번째 </a:t>
            </a:r>
            <a:r>
              <a:rPr lang="ko-KR" altLang="en-US" dirty="0" smtClean="0"/>
              <a:t>댓 글은 </a:t>
            </a:r>
            <a:r>
              <a:rPr lang="ko-KR" altLang="en-US" dirty="0"/>
              <a:t>무엇이었습니까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3600" y="1809750"/>
            <a:ext cx="7677150" cy="4095497"/>
            <a:chOff x="2314575" y="1933575"/>
            <a:chExt cx="7677150" cy="409549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80" t="1041" r="1544" b="5015"/>
            <a:stretch/>
          </p:blipFill>
          <p:spPr>
            <a:xfrm>
              <a:off x="2314575" y="1933575"/>
              <a:ext cx="7677150" cy="409549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385673" y="2162176"/>
              <a:ext cx="7263151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64224" y="6010275"/>
            <a:ext cx="1034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Here's the secret recipe... I just downloaded it from the file server. Just copy to a thumb drive and you're good to go </a:t>
            </a:r>
            <a:r>
              <a:rPr lang="ko-KR" altLang="en-US" dirty="0"/>
              <a:t>가 </a:t>
            </a:r>
            <a:r>
              <a:rPr lang="ko-KR" altLang="en-US" dirty="0" smtClean="0"/>
              <a:t>첫 번째 </a:t>
            </a:r>
            <a:r>
              <a:rPr lang="ko-KR" altLang="en-US" dirty="0"/>
              <a:t>대화 </a:t>
            </a:r>
            <a:r>
              <a:rPr lang="ko-KR" altLang="en-US" dirty="0" smtClean="0"/>
              <a:t>내용이다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이 전송한 파일의 이름은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80" t="1041" r="1544" b="5015"/>
          <a:stretch/>
        </p:blipFill>
        <p:spPr>
          <a:xfrm>
            <a:off x="2247900" y="1871874"/>
            <a:ext cx="7677150" cy="40954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85849" y="3233949"/>
            <a:ext cx="89533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33515" y="6221193"/>
            <a:ext cx="410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recipe.docx </a:t>
            </a:r>
            <a:r>
              <a:rPr lang="ko-KR" altLang="en-US" dirty="0"/>
              <a:t>가 전송한 파일 </a:t>
            </a:r>
            <a:r>
              <a:rPr lang="ko-KR" altLang="en-US" dirty="0" smtClean="0"/>
              <a:t>이름이다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1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630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추출하려는 파일의 매직 넘버</a:t>
            </a:r>
            <a:r>
              <a:rPr lang="en-US" altLang="ko-KR" dirty="0"/>
              <a:t>(</a:t>
            </a:r>
            <a:r>
              <a:rPr lang="ko-KR" altLang="en-US" dirty="0"/>
              <a:t>처음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r>
              <a:rPr lang="ko-KR" altLang="en-US" dirty="0"/>
              <a:t>는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05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30" t="1407" r="812" b="1737"/>
          <a:stretch/>
        </p:blipFill>
        <p:spPr>
          <a:xfrm>
            <a:off x="813577" y="2402304"/>
            <a:ext cx="4282297" cy="3617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0700" y="3306038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파일 시그니처에서 </a:t>
            </a:r>
            <a:r>
              <a:rPr lang="en-US" altLang="ko-KR" dirty="0" smtClean="0"/>
              <a:t>2a 02 56 d4</a:t>
            </a:r>
            <a:r>
              <a:rPr lang="ko-KR" altLang="en-US" dirty="0" smtClean="0"/>
              <a:t>를 찾아봤지만 관련된 파일 매직넘버가 나오지 않았다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64.12.24.50</a:t>
            </a:r>
            <a:r>
              <a:rPr lang="ko-KR" altLang="en-US" dirty="0"/>
              <a:t> 말고  </a:t>
            </a:r>
            <a:r>
              <a:rPr lang="en-US" altLang="ko-KR" dirty="0"/>
              <a:t>192.168.1.158</a:t>
            </a:r>
            <a:r>
              <a:rPr lang="ko-KR" altLang="en-US" dirty="0"/>
              <a:t>  와 </a:t>
            </a:r>
            <a:r>
              <a:rPr lang="en-US" altLang="ko-KR" dirty="0"/>
              <a:t>192.168.1.159</a:t>
            </a:r>
            <a:r>
              <a:rPr lang="ko-KR" altLang="en-US" dirty="0"/>
              <a:t> 끼리 주고 받은 기록을 확인 해 보았다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2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630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추출하려는 파일의 매직 넘버</a:t>
            </a:r>
            <a:r>
              <a:rPr lang="en-US" altLang="ko-KR" dirty="0"/>
              <a:t>(</a:t>
            </a:r>
            <a:r>
              <a:rPr lang="ko-KR" altLang="en-US" dirty="0"/>
              <a:t>처음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r>
              <a:rPr lang="ko-KR" altLang="en-US" dirty="0"/>
              <a:t>는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05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28" r="2410"/>
          <a:stretch/>
        </p:blipFill>
        <p:spPr>
          <a:xfrm>
            <a:off x="1189274" y="2181225"/>
            <a:ext cx="3954225" cy="3696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4280"/>
          <a:stretch/>
        </p:blipFill>
        <p:spPr>
          <a:xfrm>
            <a:off x="6571783" y="2067064"/>
            <a:ext cx="4610567" cy="38972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38675" y="4029360"/>
            <a:ext cx="719476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6325" y="6134100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recipe.docx  </a:t>
            </a:r>
            <a:r>
              <a:rPr lang="ko-KR" altLang="en-US" dirty="0"/>
              <a:t>제목을 확인 할 수 있고 </a:t>
            </a:r>
            <a:r>
              <a:rPr lang="en-US" altLang="ko-KR" dirty="0" smtClean="0"/>
              <a:t>hex dump</a:t>
            </a:r>
            <a:r>
              <a:rPr lang="ko-KR" altLang="en-US" dirty="0" smtClean="0"/>
              <a:t>로 바꾸면 </a:t>
            </a:r>
            <a:r>
              <a:rPr lang="en-US" altLang="ko-KR" dirty="0" smtClean="0"/>
              <a:t>50 4b 03 04</a:t>
            </a:r>
            <a:r>
              <a:rPr lang="ko-KR" altLang="en-US" dirty="0" smtClean="0"/>
              <a:t>를 발견할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4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716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추출하려는 파일의 매직 넘버</a:t>
            </a:r>
            <a:r>
              <a:rPr lang="en-US" altLang="ko-KR" dirty="0"/>
              <a:t>(</a:t>
            </a:r>
            <a:r>
              <a:rPr lang="ko-KR" altLang="en-US" dirty="0"/>
              <a:t>처음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r>
              <a:rPr lang="ko-KR" altLang="en-US" dirty="0"/>
              <a:t>는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05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946" t="5109" r="3750" b="2813"/>
          <a:stretch/>
        </p:blipFill>
        <p:spPr>
          <a:xfrm>
            <a:off x="904874" y="2200275"/>
            <a:ext cx="4219575" cy="3438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8400" y="3301781"/>
            <a:ext cx="469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 4b 03 04 .docx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매직넘버를 찾을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0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파일의 </a:t>
            </a:r>
            <a:r>
              <a:rPr lang="en-US" altLang="ko-KR" dirty="0"/>
              <a:t>MD5sum</a:t>
            </a:r>
            <a:r>
              <a:rPr lang="ko-KR" altLang="en-US" dirty="0"/>
              <a:t>은 무엇이었습니까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06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34" y="2107129"/>
            <a:ext cx="5676345" cy="3402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1120" y="5867400"/>
            <a:ext cx="963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Recipe.docx </a:t>
            </a:r>
            <a:r>
              <a:rPr lang="ko-KR" altLang="en-US" sz="1400" dirty="0"/>
              <a:t>파일을 추출하기 </a:t>
            </a:r>
            <a:r>
              <a:rPr lang="ko-KR" altLang="en-US" sz="1400" dirty="0" smtClean="0"/>
              <a:t>위해 </a:t>
            </a:r>
            <a:r>
              <a:rPr lang="ko-KR" altLang="en-US" sz="1400" dirty="0"/>
              <a:t>데이터 유형을 </a:t>
            </a:r>
            <a:r>
              <a:rPr lang="en-US" altLang="ko-KR" sz="1400" dirty="0" smtClean="0"/>
              <a:t>Raw</a:t>
            </a:r>
            <a:r>
              <a:rPr lang="ko-KR" altLang="en-US" sz="1400" dirty="0" smtClean="0"/>
              <a:t>로 바꾸고 </a:t>
            </a:r>
            <a:r>
              <a:rPr lang="en-US" altLang="ko-KR" sz="1400" dirty="0"/>
              <a:t>Follow TCP stream </a:t>
            </a:r>
            <a:r>
              <a:rPr lang="ko-KR" altLang="en-US" sz="1400" dirty="0"/>
              <a:t>창의 하단에 </a:t>
            </a:r>
            <a:r>
              <a:rPr lang="ko-KR" altLang="en-US" sz="1400" dirty="0" smtClean="0"/>
              <a:t>서버에 </a:t>
            </a:r>
            <a:r>
              <a:rPr lang="ko-KR" altLang="en-US" sz="1400" dirty="0"/>
              <a:t>응답하는 패킷만 추출하는 </a:t>
            </a:r>
            <a:r>
              <a:rPr lang="en-US" altLang="ko-KR" sz="1400" dirty="0"/>
              <a:t>192.168.1.158:5190</a:t>
            </a:r>
            <a:r>
              <a:rPr lang="ko-KR" altLang="en-US" sz="1400" dirty="0"/>
              <a:t> </a:t>
            </a:r>
            <a:r>
              <a:rPr lang="en-US" altLang="ko-KR" sz="1400" dirty="0"/>
              <a:t>-&gt; 192.168.1.159:1272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선택하고 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7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파일의 </a:t>
            </a:r>
            <a:r>
              <a:rPr lang="en-US" altLang="ko-KR" dirty="0"/>
              <a:t>MD5sum</a:t>
            </a:r>
            <a:r>
              <a:rPr lang="ko-KR" altLang="en-US" dirty="0"/>
              <a:t>은 무엇이었습니까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06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21" y="2931242"/>
            <a:ext cx="1181153" cy="16979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470" t="6903" r="3624" b="7466"/>
          <a:stretch/>
        </p:blipFill>
        <p:spPr>
          <a:xfrm>
            <a:off x="4976810" y="2981325"/>
            <a:ext cx="4924425" cy="1647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3225" y="5563483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HXD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recipe.docx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md5 </a:t>
            </a:r>
            <a:r>
              <a:rPr lang="ko-KR" altLang="en-US" dirty="0" smtClean="0"/>
              <a:t>체크 섬을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3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비결은 무엇일까요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07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550" t="16561" r="5814" b="4229"/>
          <a:stretch/>
        </p:blipFill>
        <p:spPr>
          <a:xfrm>
            <a:off x="2381250" y="2257281"/>
            <a:ext cx="6663090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7425" y="541111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저장한 </a:t>
            </a:r>
            <a:r>
              <a:rPr lang="en-US" altLang="ko-KR" dirty="0" smtClean="0"/>
              <a:t>recipe.docx</a:t>
            </a:r>
            <a:r>
              <a:rPr lang="ko-KR" altLang="en-US" dirty="0" smtClean="0"/>
              <a:t>파일을 실행하면 레시피를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4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625" y="1262848"/>
            <a:ext cx="108013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en-US" altLang="ko-KR" dirty="0" smtClean="0"/>
              <a:t>Ann Skips Bail</a:t>
            </a:r>
          </a:p>
          <a:p>
            <a:endParaRPr lang="en-US" altLang="ko-KR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b="1" dirty="0"/>
              <a:t>Ann Dercover</a:t>
            </a:r>
            <a:r>
              <a:rPr lang="ko-KR" altLang="en-US" sz="1600" b="1" dirty="0"/>
              <a:t>가 보석금으로 석방된 이후 사라졌습니다</a:t>
            </a:r>
            <a:r>
              <a:rPr lang="en-US" altLang="ko-KR" sz="1600" b="1" dirty="0"/>
              <a:t>! </a:t>
            </a:r>
            <a:r>
              <a:rPr lang="ko-KR" altLang="en-US" sz="1600" b="1" dirty="0"/>
              <a:t>다행히 조사관들은 그녀가 도시를 떠나기 전에 그녀의 네트워크 활동을 주의 깊게 모니터링하고 있었습니다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경찰서장은 </a:t>
            </a:r>
            <a:r>
              <a:rPr lang="en-US" altLang="ko-KR" sz="1600" b="1" dirty="0"/>
              <a:t>"</a:t>
            </a:r>
            <a:r>
              <a:rPr lang="ko-KR" altLang="en-US" sz="1600" b="1" dirty="0"/>
              <a:t>우리는 </a:t>
            </a:r>
            <a:r>
              <a:rPr lang="en-US" altLang="ko-KR" sz="1600" b="1" dirty="0"/>
              <a:t>Ann</a:t>
            </a:r>
            <a:r>
              <a:rPr lang="ko-KR" altLang="en-US" sz="1600" b="1" dirty="0"/>
              <a:t>이 떠나기 전에 그녀의 비밀 애인 </a:t>
            </a:r>
            <a:r>
              <a:rPr lang="en-US" altLang="ko-KR" sz="1600" b="1" dirty="0"/>
              <a:t>X</a:t>
            </a:r>
            <a:r>
              <a:rPr lang="ko-KR" altLang="en-US" sz="1600" b="1" dirty="0"/>
              <a:t>씨와 연락을 했을 것이라고 생각합니다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패킷 캡처에는 그녀의 행방을 알 수 있는 단서가 들어 있을 수 있습니다</a:t>
            </a:r>
            <a:r>
              <a:rPr lang="en-US" altLang="ko-KR" sz="1600" b="1" dirty="0"/>
              <a:t>."</a:t>
            </a:r>
            <a:r>
              <a:rPr lang="ko-KR" altLang="en-US" sz="1600" b="1" dirty="0"/>
              <a:t>라고 말했습니다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당신은 포렌식 수사관입니다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당신의 임무는 </a:t>
            </a:r>
            <a:r>
              <a:rPr lang="en-US" altLang="ko-KR" sz="1600" b="1" dirty="0"/>
              <a:t>Ann</a:t>
            </a:r>
            <a:r>
              <a:rPr lang="ko-KR" altLang="en-US" sz="1600" b="1" dirty="0"/>
              <a:t>이 이메일로 무엇을 보냈는지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어디로 갔는지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그리고 다음 항목들의 증거를 찾는 것입니다</a:t>
            </a:r>
            <a:r>
              <a:rPr lang="en-US" altLang="ko-KR" sz="1600" b="1" dirty="0" smtClean="0"/>
              <a:t>.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의 이메일 주소는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의 이메일 비밀번호는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의 비밀 애인의 이메일 주소는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앤이 비밀 애인에게 가져오라고 한 두 가지 물건은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이 비밀 연인에게 보낸 첨부 파일의 이름은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이 비밀 애인에게 보낸 첨부 파일의 </a:t>
            </a:r>
            <a:r>
              <a:rPr lang="en-US" altLang="ko-KR" sz="1400" dirty="0"/>
              <a:t>MD5sum</a:t>
            </a:r>
            <a:r>
              <a:rPr lang="ko-KR" altLang="en-US" sz="1400" dirty="0"/>
              <a:t>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그들의 집결 장소는 어느 </a:t>
            </a:r>
            <a:r>
              <a:rPr lang="en-US" altLang="ko-KR" sz="1400" dirty="0"/>
              <a:t>CITY</a:t>
            </a:r>
            <a:r>
              <a:rPr lang="ko-KR" altLang="en-US" sz="1400" dirty="0"/>
              <a:t>와 </a:t>
            </a:r>
            <a:r>
              <a:rPr lang="en-US" altLang="ko-KR" sz="1400" dirty="0"/>
              <a:t>COUNTRY</a:t>
            </a:r>
            <a:r>
              <a:rPr lang="ko-KR" altLang="en-US" sz="1400" dirty="0"/>
              <a:t>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66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의 이메일 주소는 무엇입니까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536" r="23174" b="-1"/>
          <a:stretch/>
        </p:blipFill>
        <p:spPr>
          <a:xfrm>
            <a:off x="3415421" y="2119086"/>
            <a:ext cx="4480349" cy="32424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00575" y="3857625"/>
            <a:ext cx="1209675" cy="109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0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Snooping Browser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8508" y="1030870"/>
            <a:ext cx="9463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문제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Snooping </a:t>
            </a:r>
            <a:r>
              <a:rPr lang="en-US" altLang="ko-KR" sz="1400" dirty="0" smtClean="0"/>
              <a:t>Browsers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조사 </a:t>
            </a:r>
            <a:r>
              <a:rPr lang="ko-KR" altLang="en-US" sz="1400" b="1" dirty="0"/>
              <a:t>기술을 워밍업하기 위해 웹 서버 중 하나에서 패킷 트래픽을 캡처하여 서버에서 파일을 가져오는 클라이언트를 스누핑합니다</a:t>
            </a:r>
            <a:r>
              <a:rPr lang="en-US" altLang="ko-KR" sz="1400" b="1" dirty="0"/>
              <a:t>. </a:t>
            </a:r>
            <a:r>
              <a:rPr lang="ko-KR" altLang="en-US" sz="1400" b="1" dirty="0"/>
              <a:t>몇 분 동안 추적을 캡처하고 파일을 </a:t>
            </a:r>
            <a:r>
              <a:rPr lang="ko-KR" altLang="en-US" sz="1400" b="1" dirty="0" smtClean="0"/>
              <a:t>다운로드 하는 </a:t>
            </a:r>
            <a:r>
              <a:rPr lang="ko-KR" altLang="en-US" sz="1400" b="1" dirty="0"/>
              <a:t>여러 클라이언트를 기록했습니다</a:t>
            </a:r>
            <a:r>
              <a:rPr lang="en-US" altLang="ko-KR" sz="1400" b="1" dirty="0"/>
              <a:t>. 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당신은 포렌식 </a:t>
            </a:r>
            <a:r>
              <a:rPr lang="ko-KR" altLang="en-US" sz="1400" b="1" dirty="0"/>
              <a:t>수사관입니다</a:t>
            </a:r>
            <a:r>
              <a:rPr lang="en-US" altLang="ko-KR" sz="1400" b="1" dirty="0"/>
              <a:t>. </a:t>
            </a:r>
            <a:r>
              <a:rPr lang="ko-KR" altLang="en-US" sz="1400" b="1" dirty="0"/>
              <a:t>당신의 임무는 아래의 </a:t>
            </a:r>
            <a:r>
              <a:rPr lang="en-US" altLang="ko-KR" sz="1400" b="1" dirty="0"/>
              <a:t>IP </a:t>
            </a:r>
            <a:r>
              <a:rPr lang="ko-KR" altLang="en-US" sz="1400" b="1" dirty="0"/>
              <a:t>주소를 조사하고 그들이 무엇을 탐색했는지 알아내는 것입니다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32" t="1120" r="5660" b="3428"/>
          <a:stretch/>
        </p:blipFill>
        <p:spPr>
          <a:xfrm>
            <a:off x="1003257" y="2778991"/>
            <a:ext cx="4582819" cy="31554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0067" y="3600520"/>
            <a:ext cx="58546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</a:t>
            </a:r>
            <a:r>
              <a:rPr lang="en-US" altLang="ko-KR" dirty="0"/>
              <a:t>IP </a:t>
            </a:r>
            <a:r>
              <a:rPr lang="ko-KR" altLang="en-US" dirty="0"/>
              <a:t>주소에 대해 다음을 파악해야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다운로드 한 </a:t>
            </a:r>
            <a:r>
              <a:rPr lang="ko-KR" altLang="en-US" sz="1400" dirty="0"/>
              <a:t>텍스트 파일의 이름은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각 텍스트 파일의 내용은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그들이 다운로드한 이미지의 이름은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각 이미지의 내용은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4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의 이메일 비밀번호는 무엇입니까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55367" y="2373441"/>
            <a:ext cx="6751125" cy="2269997"/>
            <a:chOff x="1674317" y="1579691"/>
            <a:chExt cx="6751125" cy="226999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788" t="2607" r="3651" b="3065"/>
            <a:stretch/>
          </p:blipFill>
          <p:spPr>
            <a:xfrm>
              <a:off x="1674317" y="1579691"/>
              <a:ext cx="6751125" cy="226999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806575" y="3679824"/>
              <a:ext cx="1209675" cy="169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66850" y="5219700"/>
            <a:ext cx="1002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Password: </a:t>
            </a:r>
            <a:r>
              <a:rPr lang="en-US" altLang="ko-KR" dirty="0" smtClean="0"/>
              <a:t>NTU4cjAwbHo</a:t>
            </a:r>
            <a:r>
              <a:rPr lang="ko-KR" altLang="en-US" dirty="0" smtClean="0"/>
              <a:t>가 비밀번호이고 </a:t>
            </a:r>
            <a:r>
              <a:rPr lang="en-US" altLang="ko-KR" dirty="0" smtClean="0"/>
              <a:t>to_base64</a:t>
            </a:r>
            <a:r>
              <a:rPr lang="ko-KR" altLang="en-US" dirty="0" smtClean="0"/>
              <a:t>로 디코딩 해주면 </a:t>
            </a:r>
            <a:r>
              <a:rPr lang="en-US" altLang="ko-KR" dirty="0" smtClean="0"/>
              <a:t>558r00lz</a:t>
            </a:r>
            <a:r>
              <a:rPr lang="ko-KR" altLang="en-US" dirty="0" smtClean="0"/>
              <a:t>가 나온다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의 비밀 애인의 이메일 주소는 무엇입니까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79232" y="2076449"/>
            <a:ext cx="4926992" cy="3419475"/>
            <a:chOff x="4940908" y="-800636"/>
            <a:chExt cx="5915025" cy="7658636"/>
          </a:xfrm>
        </p:grpSpPr>
        <p:grpSp>
          <p:nvGrpSpPr>
            <p:cNvPr id="8" name="그룹 7"/>
            <p:cNvGrpSpPr/>
            <p:nvPr/>
          </p:nvGrpSpPr>
          <p:grpSpPr>
            <a:xfrm>
              <a:off x="4940908" y="-800636"/>
              <a:ext cx="5915025" cy="7658636"/>
              <a:chOff x="4940908" y="-800636"/>
              <a:chExt cx="5915025" cy="7658636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l="1078" t="255" r="25004"/>
              <a:stretch/>
            </p:blipFill>
            <p:spPr>
              <a:xfrm>
                <a:off x="4940908" y="-800636"/>
                <a:ext cx="5915025" cy="7658636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026025" y="1978024"/>
                <a:ext cx="2117725" cy="1698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5026026" y="5921374"/>
              <a:ext cx="1117600" cy="169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06717" y="5901093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mistersecretx@aol.com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Ann</a:t>
            </a:r>
            <a:r>
              <a:rPr lang="ko-KR" altLang="en-US" dirty="0" smtClean="0"/>
              <a:t>의 비밀 애인의 이메일 주소이다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9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737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앤이 비밀 애인에게 가져오라고 한 두 가지 항목은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10932" y="1904999"/>
            <a:ext cx="5264718" cy="3419475"/>
            <a:chOff x="4940908" y="-800636"/>
            <a:chExt cx="5915025" cy="765863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1078" t="255" r="25004"/>
            <a:stretch/>
          </p:blipFill>
          <p:spPr>
            <a:xfrm>
              <a:off x="4940908" y="-800636"/>
              <a:ext cx="5915025" cy="765863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026026" y="5921373"/>
              <a:ext cx="4512471" cy="169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85054" y="5601896"/>
            <a:ext cx="876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 sweetheart! Bring your fake passport and a bathing suit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가져오라고 한 두 가지 항목은 위조 여권과 수영복이다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1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659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이 비밀 연인에게 보낸 첨부 파일의 이름은 무엇입니까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05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28123" y="2713920"/>
            <a:ext cx="4033177" cy="1657349"/>
            <a:chOff x="3462818" y="2476500"/>
            <a:chExt cx="4033177" cy="16573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4456" t="5428" b="4223"/>
            <a:stretch/>
          </p:blipFill>
          <p:spPr>
            <a:xfrm>
              <a:off x="3462818" y="2476500"/>
              <a:ext cx="4033177" cy="165734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350231" y="3941764"/>
              <a:ext cx="2863369" cy="1881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25850" y="4857447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이름은 </a:t>
            </a:r>
            <a:r>
              <a:rPr lang="en-US" altLang="ko-KR" dirty="0" smtClean="0"/>
              <a:t>secretrendezvous.docx</a:t>
            </a:r>
            <a:r>
              <a:rPr lang="ko-KR" altLang="en-US" dirty="0" smtClean="0"/>
              <a:t>이다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69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Ann</a:t>
            </a:r>
            <a:r>
              <a:rPr lang="ko-KR" altLang="en-US" dirty="0"/>
              <a:t>이 비밀 애인에게 보낸 첨부 파일의 </a:t>
            </a:r>
            <a:r>
              <a:rPr lang="en-US" altLang="ko-KR" dirty="0"/>
              <a:t>MD5sum</a:t>
            </a:r>
            <a:r>
              <a:rPr lang="ko-KR" altLang="en-US" dirty="0"/>
              <a:t>은 </a:t>
            </a:r>
            <a:r>
              <a:rPr lang="ko-KR" altLang="en-US" dirty="0" smtClean="0"/>
              <a:t>무엇입니까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06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25" y="2635109"/>
            <a:ext cx="5372850" cy="2019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00" y="5054600"/>
            <a:ext cx="750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Stream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email.eml  </a:t>
            </a:r>
            <a:r>
              <a:rPr lang="ko-KR" altLang="en-US" sz="1600" dirty="0" smtClean="0"/>
              <a:t>파일로 저장하고 열어주면 송신자는 </a:t>
            </a:r>
            <a:r>
              <a:rPr lang="en-US" altLang="ko-KR" sz="1600" dirty="0"/>
              <a:t>Ann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수신자는 </a:t>
            </a:r>
            <a:r>
              <a:rPr lang="en-US" altLang="ko-KR" sz="1600" dirty="0"/>
              <a:t>mistersecretx@aol.com </a:t>
            </a:r>
            <a:r>
              <a:rPr lang="ko-KR" altLang="en-US" sz="1600" dirty="0"/>
              <a:t>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메일 </a:t>
            </a:r>
            <a:r>
              <a:rPr lang="ko-KR" altLang="en-US" sz="1600" dirty="0"/>
              <a:t>아이디로 </a:t>
            </a:r>
            <a:r>
              <a:rPr lang="en-US" altLang="ko-KR" sz="1600" dirty="0" smtClean="0"/>
              <a:t>Mr.</a:t>
            </a:r>
            <a:r>
              <a:rPr lang="ko-KR" altLang="en-US" sz="1600" dirty="0" smtClean="0"/>
              <a:t>라는 </a:t>
            </a:r>
            <a:r>
              <a:rPr lang="ko-KR" altLang="en-US" sz="1600" dirty="0"/>
              <a:t>것을 추측해볼 수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0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69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Ann</a:t>
            </a:r>
            <a:r>
              <a:rPr lang="ko-KR" altLang="en-US" dirty="0"/>
              <a:t>이 비밀 애인에게 보낸 첨부 파일의 </a:t>
            </a:r>
            <a:r>
              <a:rPr lang="en-US" altLang="ko-KR" dirty="0"/>
              <a:t>MD5sum</a:t>
            </a:r>
            <a:r>
              <a:rPr lang="ko-KR" altLang="en-US" dirty="0"/>
              <a:t>은 </a:t>
            </a:r>
            <a:r>
              <a:rPr lang="ko-KR" altLang="en-US" dirty="0" smtClean="0"/>
              <a:t>무엇입니까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06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22" t="4173" r="5885" b="6603"/>
          <a:stretch/>
        </p:blipFill>
        <p:spPr>
          <a:xfrm>
            <a:off x="3206750" y="2933699"/>
            <a:ext cx="4851400" cy="1631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5050" y="5213350"/>
            <a:ext cx="720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Hxd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secretrendezvous.docx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md5 </a:t>
            </a:r>
            <a:r>
              <a:rPr lang="ko-KR" altLang="en-US" dirty="0" smtClean="0"/>
              <a:t>체크섬 </a:t>
            </a:r>
            <a:r>
              <a:rPr lang="ko-KR" altLang="en-US" dirty="0"/>
              <a:t>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0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그들의 집결 장소는 어느 </a:t>
            </a:r>
            <a:r>
              <a:rPr lang="en-US" altLang="ko-KR" dirty="0"/>
              <a:t>CITY</a:t>
            </a:r>
            <a:r>
              <a:rPr lang="ko-KR" altLang="en-US" dirty="0"/>
              <a:t>와 </a:t>
            </a:r>
            <a:r>
              <a:rPr lang="en-US" altLang="ko-KR" dirty="0"/>
              <a:t>COUNTRY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07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2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 Skips Bail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51050" y="2071868"/>
            <a:ext cx="7283450" cy="4152900"/>
            <a:chOff x="-406400" y="2247949"/>
            <a:chExt cx="7283450" cy="41529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5400" t="4829" r="2261" b="5101"/>
            <a:stretch/>
          </p:blipFill>
          <p:spPr>
            <a:xfrm>
              <a:off x="-406400" y="2247949"/>
              <a:ext cx="7283450" cy="41529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381787" y="4019550"/>
              <a:ext cx="1621764" cy="1287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8550" y="1193800"/>
            <a:ext cx="98488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Ann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apple TV</a:t>
            </a:r>
          </a:p>
          <a:p>
            <a:endParaRPr lang="en-US" altLang="ko-KR" b="1" dirty="0" smtClean="0"/>
          </a:p>
          <a:p>
            <a:r>
              <a:rPr lang="ko-KR" altLang="en-US" sz="1600" b="1" dirty="0" smtClean="0"/>
              <a:t>앤과 </a:t>
            </a:r>
            <a:r>
              <a:rPr lang="en-US" altLang="ko-KR" sz="1600" b="1" dirty="0"/>
              <a:t>X</a:t>
            </a:r>
            <a:r>
              <a:rPr lang="ko-KR" altLang="en-US" sz="1600" b="1" dirty="0"/>
              <a:t>씨는 새로운 작전기지를 세웠습니다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범죄인 인도 서류 작업이 끝나기를 기다리는 동안 당신과 당신 팀은 그녀의 활동을 은밀히 </a:t>
            </a:r>
            <a:r>
              <a:rPr lang="ko-KR" altLang="en-US" sz="1600" b="1" dirty="0" smtClean="0"/>
              <a:t>모니터링 합니다</a:t>
            </a:r>
            <a:r>
              <a:rPr lang="en-US" altLang="ko-KR" sz="1600" b="1" dirty="0" smtClean="0"/>
              <a:t>. </a:t>
            </a:r>
            <a:r>
              <a:rPr lang="ko-KR" altLang="en-US" sz="1600" b="1" dirty="0"/>
              <a:t>최근에 </a:t>
            </a:r>
            <a:r>
              <a:rPr lang="en-US" altLang="ko-KR" sz="1600" b="1" dirty="0"/>
              <a:t>Ann</a:t>
            </a:r>
            <a:r>
              <a:rPr lang="ko-KR" altLang="en-US" sz="1600" b="1" dirty="0"/>
              <a:t>은 새로운 </a:t>
            </a:r>
            <a:r>
              <a:rPr lang="en-US" altLang="ko-KR" sz="1600" b="1" dirty="0"/>
              <a:t>Apple TV</a:t>
            </a:r>
            <a:r>
              <a:rPr lang="ko-KR" altLang="en-US" sz="1600" b="1" dirty="0"/>
              <a:t>를 얻었고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 </a:t>
            </a:r>
            <a:r>
              <a:rPr lang="en-US" altLang="ko-KR" sz="1600" b="1" dirty="0"/>
              <a:t>TV</a:t>
            </a:r>
            <a:r>
              <a:rPr lang="ko-KR" altLang="en-US" sz="1600" b="1" dirty="0"/>
              <a:t>에는 </a:t>
            </a:r>
            <a:r>
              <a:rPr lang="en-US" altLang="ko-KR" sz="1600" b="1" dirty="0"/>
              <a:t>192.168.1.10 </a:t>
            </a:r>
            <a:r>
              <a:rPr lang="ko-KR" altLang="en-US" sz="1600" b="1" dirty="0"/>
              <a:t>라는 고정 </a:t>
            </a:r>
            <a:r>
              <a:rPr lang="en-US" altLang="ko-KR" sz="1600" b="1" dirty="0"/>
              <a:t>IP</a:t>
            </a:r>
            <a:r>
              <a:rPr lang="ko-KR" altLang="en-US" sz="1600" b="1" dirty="0"/>
              <a:t>가 설정되어 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여기 그녀의 최근 활동이 담긴 패킷 캡처가 있습니다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당신은 포렌식 수사관입니다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당신의 임무는 </a:t>
            </a:r>
            <a:r>
              <a:rPr lang="en-US" altLang="ko-KR" sz="1600" b="1" dirty="0"/>
              <a:t>Ann</a:t>
            </a:r>
            <a:r>
              <a:rPr lang="ko-KR" altLang="en-US" sz="1600" b="1" dirty="0"/>
              <a:t>이 무엇을 찾는지 알아내고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그녀의 관심사에 대한 프로필을 만들고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다음 항목들의 증거를 찾는 것입니다</a:t>
            </a:r>
            <a:r>
              <a:rPr lang="en-US" altLang="ko-KR" sz="1600" b="1" dirty="0" smtClean="0"/>
              <a:t>.</a:t>
            </a:r>
          </a:p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의 </a:t>
            </a:r>
            <a:r>
              <a:rPr lang="en-US" altLang="ko-KR" sz="1400" dirty="0"/>
              <a:t>AppleTV</a:t>
            </a:r>
            <a:r>
              <a:rPr lang="ko-KR" altLang="en-US" sz="1400" dirty="0"/>
              <a:t>의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주소는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의 </a:t>
            </a:r>
            <a:r>
              <a:rPr lang="en-US" altLang="ko-KR" sz="1400" dirty="0"/>
              <a:t>AppleTV</a:t>
            </a:r>
            <a:r>
              <a:rPr lang="ko-KR" altLang="en-US" sz="1400" dirty="0"/>
              <a:t>는 </a:t>
            </a:r>
            <a:r>
              <a:rPr lang="en-US" altLang="ko-KR" sz="1400" dirty="0"/>
              <a:t>HTTP </a:t>
            </a:r>
            <a:r>
              <a:rPr lang="ko-KR" altLang="en-US" sz="1400" dirty="0"/>
              <a:t>요청에서 어떤 </a:t>
            </a:r>
            <a:r>
              <a:rPr lang="en-US" altLang="ko-KR" sz="1400" dirty="0"/>
              <a:t>User-Agent </a:t>
            </a:r>
            <a:r>
              <a:rPr lang="ko-KR" altLang="en-US" sz="1400" dirty="0"/>
              <a:t>문자열을 사용했습니까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AppleTV</a:t>
            </a:r>
            <a:r>
              <a:rPr lang="ko-KR" altLang="en-US" sz="1400" dirty="0"/>
              <a:t>에서 </a:t>
            </a:r>
            <a:r>
              <a:rPr lang="en-US" altLang="ko-KR" sz="1400" dirty="0"/>
              <a:t>Ann</a:t>
            </a:r>
            <a:r>
              <a:rPr lang="ko-KR" altLang="en-US" sz="1400" dirty="0"/>
              <a:t>이 처음으로 사용한 네 개의 </a:t>
            </a:r>
            <a:r>
              <a:rPr lang="ko-KR" altLang="en-US" sz="1400" dirty="0" smtClean="0"/>
              <a:t>검색 어는 </a:t>
            </a:r>
            <a:r>
              <a:rPr lang="ko-KR" altLang="en-US" sz="1400" dirty="0"/>
              <a:t>무엇이었습니까</a:t>
            </a:r>
            <a:r>
              <a:rPr lang="en-US" altLang="ko-KR" sz="1400" dirty="0"/>
              <a:t>(</a:t>
            </a:r>
            <a:r>
              <a:rPr lang="ko-KR" altLang="en-US" sz="1400" dirty="0"/>
              <a:t>모든 증분 검색 수</a:t>
            </a:r>
            <a:r>
              <a:rPr lang="en-US" altLang="ko-KR" sz="1400" dirty="0"/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앤이 클릭한 첫 번째 영화의 제목은 무엇이었습니까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영화 예고편의 전체 </a:t>
            </a:r>
            <a:r>
              <a:rPr lang="en-US" altLang="ko-KR" sz="1400" dirty="0"/>
              <a:t>URL</a:t>
            </a:r>
            <a:r>
              <a:rPr lang="ko-KR" altLang="en-US" sz="1400" dirty="0"/>
              <a:t>은 무엇이었습니까</a:t>
            </a:r>
            <a:r>
              <a:rPr lang="en-US" altLang="ko-KR" sz="1400" dirty="0"/>
              <a:t>("preview-url"</a:t>
            </a:r>
            <a:r>
              <a:rPr lang="ko-KR" altLang="en-US" sz="1400" dirty="0"/>
              <a:t>로 정의됨</a:t>
            </a:r>
            <a:r>
              <a:rPr lang="en-US" altLang="ko-KR" sz="1400" dirty="0"/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이 클릭한 두 번째 영화의 제목은 무엇이었습니까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구매 가격은 얼마였습니까</a:t>
            </a:r>
            <a:r>
              <a:rPr lang="en-US" altLang="ko-KR" sz="1400" dirty="0"/>
              <a:t>("</a:t>
            </a:r>
            <a:r>
              <a:rPr lang="ko-KR" altLang="en-US" sz="1400" dirty="0"/>
              <a:t>가격 표시</a:t>
            </a:r>
            <a:r>
              <a:rPr lang="en-US" altLang="ko-KR" sz="1400" dirty="0"/>
              <a:t>"</a:t>
            </a:r>
            <a:r>
              <a:rPr lang="ko-KR" altLang="en-US" sz="1400" dirty="0"/>
              <a:t>로 정의됨</a:t>
            </a:r>
            <a:r>
              <a:rPr lang="en-US" altLang="ko-KR" sz="1400" dirty="0"/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이 마지막으로 검색한 전체 용어는 무엇입니까</a:t>
            </a:r>
            <a:r>
              <a:rPr lang="en-US" altLang="ko-KR" sz="1400" dirty="0"/>
              <a:t>?</a:t>
            </a:r>
          </a:p>
          <a:p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의 </a:t>
            </a:r>
            <a:r>
              <a:rPr lang="en-US" altLang="ko-KR" dirty="0"/>
              <a:t>AppleTV</a:t>
            </a:r>
            <a:r>
              <a:rPr lang="ko-KR" altLang="en-US" dirty="0"/>
              <a:t>의 </a:t>
            </a:r>
            <a:r>
              <a:rPr lang="en-US" altLang="ko-KR" dirty="0"/>
              <a:t>MAC </a:t>
            </a:r>
            <a:r>
              <a:rPr lang="ko-KR" altLang="en-US" dirty="0"/>
              <a:t>주소는 무엇입니까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91" t="4792" r="3729"/>
          <a:stretch/>
        </p:blipFill>
        <p:spPr>
          <a:xfrm>
            <a:off x="1409699" y="2451100"/>
            <a:ext cx="9239251" cy="18321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45" y="5030763"/>
            <a:ext cx="329611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834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의 </a:t>
            </a:r>
            <a:r>
              <a:rPr lang="en-US" altLang="ko-KR" dirty="0"/>
              <a:t>AppleTV</a:t>
            </a:r>
            <a:r>
              <a:rPr lang="ko-KR" altLang="en-US" dirty="0"/>
              <a:t>는 </a:t>
            </a:r>
            <a:r>
              <a:rPr lang="en-US" altLang="ko-KR" dirty="0"/>
              <a:t>HTTP </a:t>
            </a:r>
            <a:r>
              <a:rPr lang="ko-KR" altLang="en-US" dirty="0"/>
              <a:t>요청에서 어떤 </a:t>
            </a:r>
            <a:r>
              <a:rPr lang="en-US" altLang="ko-KR" dirty="0"/>
              <a:t>User-Agent </a:t>
            </a:r>
            <a:r>
              <a:rPr lang="ko-KR" altLang="en-US" dirty="0"/>
              <a:t>문자열을 사용했습니까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76165" y="2779596"/>
            <a:ext cx="5321686" cy="1667108"/>
            <a:chOff x="2806315" y="2728796"/>
            <a:chExt cx="5321686" cy="166710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609" t="-381" r="2076" b="381"/>
            <a:stretch/>
          </p:blipFill>
          <p:spPr>
            <a:xfrm>
              <a:off x="2806315" y="2728796"/>
              <a:ext cx="5321686" cy="166710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806315" y="3613150"/>
              <a:ext cx="1848235" cy="196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16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0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Snooping Browser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다운로드한 텍스트 파일의 이름은 무엇입니까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4" t="945" r="23389" b="3479"/>
          <a:stretch/>
        </p:blipFill>
        <p:spPr>
          <a:xfrm>
            <a:off x="1189275" y="2086024"/>
            <a:ext cx="4257676" cy="3438476"/>
          </a:xfrm>
          <a:prstGeom prst="rect">
            <a:avLst/>
          </a:prstGeom>
        </p:spPr>
      </p:pic>
      <p:sp>
        <p:nvSpPr>
          <p:cNvPr id="3" name="AutoShape 2" descr="https://www.evernote.com/shard/s368/res/ce41cc64-bea3-a158-47dc-e1271ada3b3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67" y="1990513"/>
            <a:ext cx="4429743" cy="35339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9091" y="5907081"/>
            <a:ext cx="996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ip </a:t>
            </a:r>
            <a:r>
              <a:rPr lang="ko-KR" altLang="en-US" dirty="0"/>
              <a:t>들을 필터링 과정을 거쳐 확인하면 위 표와 같이 다운로드한 </a:t>
            </a:r>
            <a:r>
              <a:rPr lang="en-US" altLang="ko-KR" dirty="0"/>
              <a:t>txt</a:t>
            </a:r>
            <a:r>
              <a:rPr lang="ko-KR" altLang="en-US" dirty="0"/>
              <a:t>파일을 확인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4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93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AppleTV</a:t>
            </a:r>
            <a:r>
              <a:rPr lang="ko-KR" altLang="en-US" dirty="0"/>
              <a:t>에서 </a:t>
            </a:r>
            <a:r>
              <a:rPr lang="en-US" altLang="ko-KR" dirty="0"/>
              <a:t>Ann</a:t>
            </a:r>
            <a:r>
              <a:rPr lang="ko-KR" altLang="en-US" dirty="0"/>
              <a:t>의 처음 네 </a:t>
            </a:r>
            <a:r>
              <a:rPr lang="ko-KR" altLang="en-US" dirty="0" smtClean="0"/>
              <a:t>검색 어는 무엇이었습니까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32" t="3247" r="2498" b="-463"/>
          <a:stretch/>
        </p:blipFill>
        <p:spPr>
          <a:xfrm>
            <a:off x="3658784" y="2142960"/>
            <a:ext cx="4500966" cy="274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8643" y="5122724"/>
            <a:ext cx="714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incrementalSearch?media=movie&amp;q=  </a:t>
            </a:r>
            <a:r>
              <a:rPr lang="ko-KR" altLang="en-US" dirty="0"/>
              <a:t>뒤의 문자가 검색한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en-US" altLang="ko-KR" dirty="0"/>
              <a:t>h</a:t>
            </a:r>
          </a:p>
          <a:p>
            <a:r>
              <a:rPr lang="en-US" altLang="ko-KR" dirty="0"/>
              <a:t>ha</a:t>
            </a:r>
          </a:p>
          <a:p>
            <a:r>
              <a:rPr lang="en-US" altLang="ko-KR" dirty="0"/>
              <a:t>hac</a:t>
            </a:r>
          </a:p>
          <a:p>
            <a:r>
              <a:rPr lang="en-US" altLang="ko-KR" dirty="0"/>
              <a:t>hack </a:t>
            </a:r>
            <a:r>
              <a:rPr lang="ko-KR" altLang="en-US" dirty="0"/>
              <a:t>임을 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7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621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앤이 클릭한 첫 번째 영화의 제목은 무엇이었습니까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63501" y="1771910"/>
            <a:ext cx="5534797" cy="3743847"/>
            <a:chOff x="3703251" y="1556010"/>
            <a:chExt cx="5534797" cy="37438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3251" y="1556010"/>
              <a:ext cx="5534797" cy="374384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701915" y="3762375"/>
              <a:ext cx="603635" cy="142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10274" y="5706256"/>
            <a:ext cx="961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307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프레임의</a:t>
            </a:r>
            <a:r>
              <a:rPr lang="en-US" altLang="ko-KR" dirty="0" smtClean="0"/>
              <a:t> http stream</a:t>
            </a:r>
            <a:r>
              <a:rPr lang="ko-KR" altLang="en-US" dirty="0" smtClean="0"/>
              <a:t>을 확인해보니 웹 페이지 문법으로 보이는 코드를 볼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제목을 뜻하는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과 제목명인 </a:t>
            </a:r>
            <a:r>
              <a:rPr lang="en-US" altLang="ko-KR" dirty="0" smtClean="0"/>
              <a:t>Hackers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예고편의 전체 </a:t>
            </a:r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ko-KR" altLang="en-US" dirty="0" smtClean="0"/>
              <a:t>무엇이었습니까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05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202" t="1115" r="2257" b="15655"/>
          <a:stretch/>
        </p:blipFill>
        <p:spPr>
          <a:xfrm>
            <a:off x="2332027" y="1904576"/>
            <a:ext cx="7202498" cy="3428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5774" y="5699641"/>
            <a:ext cx="94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details 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preview-url</a:t>
            </a:r>
            <a:r>
              <a:rPr lang="ko-KR" altLang="en-US" dirty="0" smtClean="0"/>
              <a:t>을 찾았더니 전체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 나왔다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11416" y="5075227"/>
            <a:ext cx="4749970" cy="110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5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603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이 클릭한 두 번째 영화의 제목은 무엇이었습니까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06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682"/>
          <a:stretch/>
        </p:blipFill>
        <p:spPr>
          <a:xfrm>
            <a:off x="475914" y="2370687"/>
            <a:ext cx="6219458" cy="2605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0365" y="5590728"/>
            <a:ext cx="906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Hackers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번대 였으니 그 다음 검색을 해보니 </a:t>
            </a:r>
            <a:r>
              <a:rPr lang="en-US" altLang="ko-KR" dirty="0" smtClean="0"/>
              <a:t>1100</a:t>
            </a:r>
            <a:r>
              <a:rPr lang="ko-KR" altLang="en-US" dirty="0" smtClean="0"/>
              <a:t>번대에 </a:t>
            </a:r>
            <a:r>
              <a:rPr lang="en-US" altLang="ko-KR" dirty="0" smtClean="0"/>
              <a:t>Sneakers</a:t>
            </a:r>
            <a:r>
              <a:rPr lang="ko-KR" altLang="en-US" dirty="0" smtClean="0"/>
              <a:t>라는 영화제목을 발견할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42" y="2605884"/>
            <a:ext cx="382005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구매 가격은 </a:t>
            </a:r>
            <a:r>
              <a:rPr lang="ko-KR" altLang="en-US" dirty="0" smtClean="0"/>
              <a:t>얼마였습니까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07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14" t="2044" r="1901" b="478"/>
          <a:stretch/>
        </p:blipFill>
        <p:spPr>
          <a:xfrm>
            <a:off x="2540681" y="2444595"/>
            <a:ext cx="6780929" cy="2168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3036" y="5320705"/>
            <a:ext cx="87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Sneakers</a:t>
            </a:r>
            <a:r>
              <a:rPr lang="ko-KR" altLang="en-US" dirty="0" smtClean="0"/>
              <a:t>의 가격은</a:t>
            </a:r>
            <a:r>
              <a:rPr lang="en-US" altLang="ko-KR" dirty="0" smtClean="0"/>
              <a:t>$9.99 </a:t>
            </a:r>
            <a:r>
              <a:rPr lang="ko-KR" altLang="en-US" dirty="0" smtClean="0"/>
              <a:t>임을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9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4224" y="1258245"/>
            <a:ext cx="53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이 마지막으로 검색한 전체 </a:t>
            </a:r>
            <a:r>
              <a:rPr lang="ko-KR" altLang="en-US" dirty="0" smtClean="0"/>
              <a:t>내용은 </a:t>
            </a:r>
            <a:r>
              <a:rPr lang="ko-KR" altLang="en-US" dirty="0"/>
              <a:t>무엇입니까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08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3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Apple TV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25" t="5505" r="6223" b="3780"/>
          <a:stretch/>
        </p:blipFill>
        <p:spPr>
          <a:xfrm>
            <a:off x="2295205" y="1884032"/>
            <a:ext cx="6634003" cy="338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0169" y="5566180"/>
            <a:ext cx="775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</a:t>
            </a:r>
            <a:r>
              <a:rPr lang="ko-KR" altLang="en-US" dirty="0" smtClean="0"/>
              <a:t>이 마지막으로 검색한 전체 내용은 </a:t>
            </a:r>
            <a:r>
              <a:rPr lang="en-US" altLang="ko-KR" dirty="0" smtClean="0"/>
              <a:t>'iknowyourewatchingme‘ 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0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Snooping Browser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각 텍스트 파일의 내용은 무엇입니까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89" t="1637" r="1559" b="1468"/>
          <a:stretch/>
        </p:blipFill>
        <p:spPr>
          <a:xfrm>
            <a:off x="1009275" y="2151295"/>
            <a:ext cx="3667125" cy="29669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289" r="385"/>
          <a:stretch/>
        </p:blipFill>
        <p:spPr>
          <a:xfrm>
            <a:off x="5553076" y="2257281"/>
            <a:ext cx="5676900" cy="2860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8835" y="5871091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export-http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/>
              <a:t>Recipe.txt </a:t>
            </a:r>
            <a:r>
              <a:rPr lang="ko-KR" altLang="en-US" dirty="0" smtClean="0"/>
              <a:t>파일을 저장하고 내용을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3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0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Snooping Browser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다운로드한 이미지의 이름은 무엇입니까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49" t="474"/>
          <a:stretch/>
        </p:blipFill>
        <p:spPr>
          <a:xfrm>
            <a:off x="7248525" y="2019298"/>
            <a:ext cx="4269956" cy="35103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62" t="1884" r="2176"/>
          <a:stretch/>
        </p:blipFill>
        <p:spPr>
          <a:xfrm>
            <a:off x="432894" y="2014547"/>
            <a:ext cx="6358432" cy="35151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225" y="5876925"/>
            <a:ext cx="1101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172.17.0.2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image_14.jpg </a:t>
            </a:r>
            <a:r>
              <a:rPr lang="ko-KR" altLang="en-US" dirty="0" smtClean="0"/>
              <a:t>파일을 확인 할 수 있고 각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과정을 확인하면 우측 표와 같이 이미지 파일을 다운로드 한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3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0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Snooping Browser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각 이미지의 내용은 무엇입니까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5" y="2247949"/>
            <a:ext cx="4465312" cy="3249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13" y="2915218"/>
            <a:ext cx="5215569" cy="2171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1650" y="5934075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 - http </a:t>
            </a:r>
            <a:r>
              <a:rPr lang="ko-KR" altLang="en-US" dirty="0"/>
              <a:t>를 하여 이미지 파일을 </a:t>
            </a:r>
            <a:r>
              <a:rPr lang="ko-KR" altLang="en-US" dirty="0" smtClean="0"/>
              <a:t>추출하면 이미지 파일의 내용을 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8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250" y="781050"/>
            <a:ext cx="1099185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Illicit Messaging</a:t>
            </a:r>
          </a:p>
          <a:p>
            <a:endParaRPr lang="ko-KR" altLang="en-US" dirty="0"/>
          </a:p>
          <a:p>
            <a:r>
              <a:rPr lang="en-US" altLang="ko-KR" sz="1600" b="1" dirty="0" smtClean="0"/>
              <a:t> Anarchy-R-Us </a:t>
            </a:r>
            <a:r>
              <a:rPr lang="ko-KR" altLang="en-US" sz="1600" b="1" dirty="0"/>
              <a:t>회사는 직원 중 한 명인 </a:t>
            </a:r>
            <a:r>
              <a:rPr lang="en-US" altLang="ko-KR" sz="1600" b="1" dirty="0"/>
              <a:t>Ann Dercover</a:t>
            </a:r>
            <a:r>
              <a:rPr lang="ko-KR" altLang="en-US" sz="1600" b="1" dirty="0"/>
              <a:t>가 경쟁업체를 위해 일하는 비밀 요원이라고 의심하고 있습니다</a:t>
            </a:r>
            <a:r>
              <a:rPr lang="en-US" altLang="ko-KR" sz="1600" b="1" dirty="0"/>
              <a:t>. Ann</a:t>
            </a:r>
            <a:r>
              <a:rPr lang="ko-KR" altLang="en-US" sz="1600" b="1" dirty="0"/>
              <a:t>은 회사의 비밀 레시피 자산에 접근할 수 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보안 담당자들은 앤이 회사의 비말 레시피 유출에 대해 걱정하고 있습니다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보안 담당자들은 </a:t>
            </a:r>
            <a:r>
              <a:rPr lang="en-US" altLang="ko-KR" sz="1600" b="1" dirty="0"/>
              <a:t>Ann</a:t>
            </a:r>
            <a:r>
              <a:rPr lang="ko-KR" altLang="en-US" sz="1600" b="1" dirty="0"/>
              <a:t>의 활동을 한동안 감시해 왔지만 지금까지 수상한 점은 발견하지 못했습니다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오늘 회사 무선 네트워크에 예상치 못한 노트북이 잠깐 등장했습니다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직원들은 주차장에 있는 사람이었을지도 모른다고 추정합니다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건물 안에 낯선 사람이 없었기 때문입니다</a:t>
            </a:r>
            <a:r>
              <a:rPr lang="en-US" altLang="ko-KR" sz="1600" b="1" dirty="0"/>
              <a:t>. Ann</a:t>
            </a:r>
            <a:r>
              <a:rPr lang="ko-KR" altLang="en-US" sz="1600" b="1" dirty="0"/>
              <a:t>의 컴퓨터</a:t>
            </a:r>
            <a:r>
              <a:rPr lang="en-US" altLang="ko-KR" sz="1600" b="1" dirty="0"/>
              <a:t>(192.168.1.1.158)</a:t>
            </a:r>
            <a:r>
              <a:rPr lang="ko-KR" altLang="en-US" sz="1600" b="1" dirty="0"/>
              <a:t>는 무선 네트워크를 통해 </a:t>
            </a:r>
            <a:r>
              <a:rPr lang="en-US" altLang="ko-KR" sz="1600" b="1" dirty="0"/>
              <a:t>IM</a:t>
            </a:r>
            <a:r>
              <a:rPr lang="ko-KR" altLang="en-US" sz="1600" b="1" dirty="0"/>
              <a:t>을 이 컴퓨터로 보냈습니다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그 수상한 노트북은 그 직후에 사라졌습니다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/>
              <a:t>보안 담당자는 </a:t>
            </a:r>
            <a:r>
              <a:rPr lang="en-US" altLang="ko-KR" sz="1600" b="1" dirty="0"/>
              <a:t>"</a:t>
            </a:r>
            <a:r>
              <a:rPr lang="ko-KR" altLang="en-US" sz="1600" b="1" dirty="0"/>
              <a:t>우리는 활동 내용을 패킷으로 캡처하고 있지만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무슨 일인지 잘 모르겠습니다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도와주세요</a:t>
            </a:r>
            <a:r>
              <a:rPr lang="en-US" altLang="ko-KR" sz="1600" b="1" dirty="0"/>
              <a:t>."</a:t>
            </a:r>
            <a:r>
              <a:rPr lang="ko-KR" altLang="en-US" sz="1600" b="1" dirty="0"/>
              <a:t>라고 말했습니다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당신은 포렌식 수사관입니다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당신의 임무는 </a:t>
            </a:r>
            <a:r>
              <a:rPr lang="en-US" altLang="ko-KR" sz="1600" b="1" dirty="0"/>
              <a:t>Ann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IM</a:t>
            </a:r>
            <a:r>
              <a:rPr lang="ko-KR" altLang="en-US" sz="1600" b="1" dirty="0"/>
              <a:t>을 누구와 했는지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그녀가 무엇을 보냈는지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그리고 다음 항목들의 증거를 찾는 것입니다</a:t>
            </a:r>
            <a:r>
              <a:rPr lang="en-US" altLang="ko-KR" sz="1600" b="1" dirty="0" smtClean="0"/>
              <a:t>.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IM </a:t>
            </a:r>
            <a:r>
              <a:rPr lang="ko-KR" altLang="en-US" sz="1400" dirty="0"/>
              <a:t>응용 프로그램이 통신한 포트 번호는 무엇입니까</a:t>
            </a:r>
            <a:r>
              <a:rPr lang="en-US" altLang="ko-KR" sz="1400" dirty="0"/>
              <a:t>? </a:t>
            </a:r>
            <a:r>
              <a:rPr lang="ko-KR" altLang="en-US" sz="1400" dirty="0"/>
              <a:t>이것이 해당 포트 번호의 표준 사용입니까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의 </a:t>
            </a:r>
            <a:r>
              <a:rPr lang="en-US" altLang="ko-KR" sz="1400" dirty="0"/>
              <a:t>IM </a:t>
            </a:r>
            <a:r>
              <a:rPr lang="ko-KR" altLang="en-US" sz="1400" dirty="0"/>
              <a:t>친구의 이름은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캡처된 </a:t>
            </a:r>
            <a:r>
              <a:rPr lang="en-US" altLang="ko-KR" sz="1400" dirty="0"/>
              <a:t>IM </a:t>
            </a:r>
            <a:r>
              <a:rPr lang="ko-KR" altLang="en-US" sz="1400" dirty="0"/>
              <a:t>대화의 첫 번째 댓글은 무엇이었습니까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Ann</a:t>
            </a:r>
            <a:r>
              <a:rPr lang="ko-KR" altLang="en-US" sz="1400" dirty="0"/>
              <a:t>이 전송한 파일의 이름은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추출하려는 파일의 매직 넘버</a:t>
            </a:r>
            <a:r>
              <a:rPr lang="en-US" altLang="ko-KR" sz="1400" dirty="0"/>
              <a:t>(</a:t>
            </a:r>
            <a:r>
              <a:rPr lang="ko-KR" altLang="en-US" sz="1400" dirty="0"/>
              <a:t>처음 </a:t>
            </a:r>
            <a:r>
              <a:rPr lang="en-US" altLang="ko-KR" sz="1400" dirty="0"/>
              <a:t>4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는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파일의 </a:t>
            </a:r>
            <a:r>
              <a:rPr lang="en-US" altLang="ko-KR" sz="1400" dirty="0"/>
              <a:t>MD5sum</a:t>
            </a:r>
            <a:r>
              <a:rPr lang="ko-KR" altLang="en-US" sz="1400" dirty="0"/>
              <a:t>은 무엇입니까</a:t>
            </a:r>
            <a:r>
              <a:rPr lang="en-US" altLang="ko-K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비결은 무엇일까요</a:t>
            </a:r>
            <a:r>
              <a:rPr lang="en-US" altLang="ko-KR" sz="1400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1047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IM </a:t>
            </a:r>
            <a:r>
              <a:rPr lang="ko-KR" altLang="en-US" dirty="0"/>
              <a:t>응용 프로그램이 통신한 포트 번호는 무엇입니까</a:t>
            </a:r>
            <a:r>
              <a:rPr lang="en-US" altLang="ko-KR" dirty="0"/>
              <a:t>? </a:t>
            </a:r>
            <a:r>
              <a:rPr lang="ko-KR" altLang="en-US" dirty="0"/>
              <a:t>이것이 해당 포트 번호의 표준 사용입니까</a:t>
            </a:r>
            <a:r>
              <a:rPr lang="en-US" altLang="ko-KR" dirty="0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23" y="1942973"/>
            <a:ext cx="9697803" cy="1810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0923" y="4352925"/>
            <a:ext cx="98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192.168.1.158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64.12.24.50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을 살펴보면 </a:t>
            </a:r>
            <a:r>
              <a:rPr lang="en-US" altLang="ko-KR" dirty="0" smtClean="0"/>
              <a:t>IM </a:t>
            </a:r>
            <a:r>
              <a:rPr lang="ko-KR" altLang="en-US" dirty="0" smtClean="0"/>
              <a:t>의 이름과 정보를 확인할 수 있으므로 </a:t>
            </a:r>
            <a:r>
              <a:rPr lang="en-US" altLang="ko-KR" dirty="0" smtClean="0"/>
              <a:t>port 443 - 51128</a:t>
            </a:r>
            <a:r>
              <a:rPr lang="ko-KR" altLang="en-US" dirty="0" smtClean="0"/>
              <a:t>로 추정된다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1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단계 </a:t>
            </a:r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Ann’s Bad AIM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 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224" y="1258245"/>
            <a:ext cx="536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</a:t>
            </a:r>
            <a:r>
              <a:rPr lang="ko-KR" altLang="en-US" dirty="0"/>
              <a:t>의 </a:t>
            </a:r>
            <a:r>
              <a:rPr lang="en-US" altLang="ko-KR" dirty="0"/>
              <a:t>IM </a:t>
            </a:r>
            <a:r>
              <a:rPr lang="ko-KR" altLang="en-US" dirty="0"/>
              <a:t>친구의 이름은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75" y="12582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7900" y="1871874"/>
            <a:ext cx="7677150" cy="4095497"/>
            <a:chOff x="2314575" y="1933575"/>
            <a:chExt cx="6877049" cy="409549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480" t="1041" r="1544" b="5015"/>
            <a:stretch/>
          </p:blipFill>
          <p:spPr>
            <a:xfrm>
              <a:off x="2314575" y="1933575"/>
              <a:ext cx="6877049" cy="409549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579602" y="2162175"/>
              <a:ext cx="802023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86050" y="6211669"/>
            <a:ext cx="936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확인해보면  </a:t>
            </a:r>
            <a:r>
              <a:rPr lang="en-US" altLang="ko-KR" dirty="0"/>
              <a:t>Ann</a:t>
            </a:r>
            <a:r>
              <a:rPr lang="ko-KR" altLang="en-US" dirty="0"/>
              <a:t>의 </a:t>
            </a:r>
            <a:r>
              <a:rPr lang="en-US" altLang="ko-KR" dirty="0"/>
              <a:t>IM </a:t>
            </a:r>
            <a:r>
              <a:rPr lang="ko-KR" altLang="en-US" dirty="0"/>
              <a:t>친구의 이름은  </a:t>
            </a:r>
            <a:r>
              <a:rPr lang="en-US" altLang="ko-KR" dirty="0" smtClean="0"/>
              <a:t>Sec558user1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1094</Words>
  <Application>Microsoft Office PowerPoint</Application>
  <PresentationFormat>와이드스크린</PresentationFormat>
  <Paragraphs>189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Gulim</vt:lpstr>
      <vt:lpstr>나눔스퀘어</vt:lpstr>
      <vt:lpstr>나눔스퀘어 Bold</vt:lpstr>
      <vt:lpstr>맑은 고딕</vt:lpstr>
      <vt:lpstr>Arial</vt:lpstr>
      <vt:lpstr>Viner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72</cp:revision>
  <dcterms:created xsi:type="dcterms:W3CDTF">2021-10-01T11:11:14Z</dcterms:created>
  <dcterms:modified xsi:type="dcterms:W3CDTF">2022-08-13T03:53:55Z</dcterms:modified>
</cp:coreProperties>
</file>