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60" r:id="rId4"/>
    <p:sldId id="265" r:id="rId5"/>
    <p:sldId id="267" r:id="rId6"/>
    <p:sldId id="266" r:id="rId7"/>
    <p:sldId id="269" r:id="rId8"/>
    <p:sldId id="280" r:id="rId9"/>
    <p:sldId id="281" r:id="rId10"/>
    <p:sldId id="283" r:id="rId11"/>
    <p:sldId id="284" r:id="rId12"/>
    <p:sldId id="282" r:id="rId13"/>
    <p:sldId id="285" r:id="rId14"/>
    <p:sldId id="286" r:id="rId15"/>
    <p:sldId id="287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61" r:id="rId25"/>
    <p:sldId id="288" r:id="rId26"/>
    <p:sldId id="300" r:id="rId27"/>
    <p:sldId id="301" r:id="rId28"/>
    <p:sldId id="289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2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65" d="100"/>
          <a:sy n="165" d="100"/>
        </p:scale>
        <p:origin x="144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EE960-0F2C-43DC-843A-AFBF599451E1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53DD7-5E08-4E32-A6B1-2E0BCAE807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95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00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03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1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97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48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34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61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71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70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1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54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446AC-1294-4350-B41A-DE6BF5DCB612}" type="datetimeFigureOut">
              <a:rPr lang="ko-KR" altLang="en-US" smtClean="0"/>
              <a:t>2022-07-25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53FC0-EBFC-43B5-8720-677329E1A2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35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0820" y="2638648"/>
            <a:ext cx="6650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dirty="0" smtClean="0">
                <a:solidFill>
                  <a:schemeClr val="tx2"/>
                </a:solidFill>
              </a:rPr>
              <a:t>모의해킹 및 </a:t>
            </a:r>
            <a:r>
              <a:rPr lang="ko-KR" altLang="en-US" sz="4000" dirty="0" smtClean="0">
                <a:solidFill>
                  <a:schemeClr val="tx2"/>
                </a:solidFill>
              </a:rPr>
              <a:t>보안 로그 </a:t>
            </a:r>
            <a:r>
              <a:rPr lang="ko-KR" altLang="en-US" sz="4000" dirty="0" smtClean="0">
                <a:solidFill>
                  <a:schemeClr val="tx2"/>
                </a:solidFill>
              </a:rPr>
              <a:t>분석</a:t>
            </a:r>
            <a:endParaRPr lang="ko-KR" altLang="en-US" sz="40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6083" y="3511467"/>
            <a:ext cx="275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2"/>
                </a:solidFill>
              </a:rPr>
              <a:t>김정민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34" y="4236441"/>
            <a:ext cx="3688397" cy="20558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935" y="4236441"/>
            <a:ext cx="3688397" cy="21003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4" y="4236441"/>
            <a:ext cx="3583493" cy="21003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37785" y="1537082"/>
            <a:ext cx="73164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-tables </a:t>
            </a:r>
            <a:r>
              <a:rPr lang="ko-KR" altLang="en-US" dirty="0" smtClean="0"/>
              <a:t>옵션으로  </a:t>
            </a:r>
            <a:r>
              <a:rPr lang="en-US" altLang="ko-KR" dirty="0" smtClean="0"/>
              <a:t>member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product </a:t>
            </a:r>
            <a:r>
              <a:rPr lang="ko-KR" altLang="en-US" dirty="0" smtClean="0"/>
              <a:t>테이블을 확인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 -columns </a:t>
            </a:r>
            <a:r>
              <a:rPr lang="ko-KR" altLang="en-US" dirty="0" smtClean="0"/>
              <a:t>옵션으로 </a:t>
            </a:r>
            <a:r>
              <a:rPr lang="en-US" altLang="ko-KR" dirty="0" smtClean="0"/>
              <a:t>member</a:t>
            </a:r>
            <a:r>
              <a:rPr lang="ko-KR" altLang="en-US" dirty="0" smtClean="0"/>
              <a:t>의 구조를 확인 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  -dump </a:t>
            </a:r>
            <a:r>
              <a:rPr lang="ko-KR" altLang="en-US" dirty="0" smtClean="0"/>
              <a:t>옵션을 추가하여 </a:t>
            </a:r>
            <a:r>
              <a:rPr lang="en-US" altLang="ko-KR" dirty="0" smtClean="0"/>
              <a:t>member </a:t>
            </a:r>
            <a:r>
              <a:rPr lang="ko-KR" altLang="en-US" dirty="0" smtClean="0"/>
              <a:t>테이블의 데이터를 확인 확인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</a:t>
            </a:r>
            <a:r>
              <a:rPr lang="ko-KR" altLang="en-US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6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08" y="4456197"/>
            <a:ext cx="3300195" cy="16629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7" y="4307952"/>
            <a:ext cx="4475985" cy="18112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192" y="4667234"/>
            <a:ext cx="3361956" cy="124089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28713" y="415856"/>
            <a:ext cx="3903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 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16895" y="2219396"/>
            <a:ext cx="655820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latin typeface="+mn-ea"/>
              </a:rPr>
              <a:t>User03</a:t>
            </a:r>
            <a:r>
              <a:rPr lang="ko-KR" altLang="en-US" dirty="0" smtClean="0">
                <a:latin typeface="+mn-ea"/>
              </a:rPr>
              <a:t>의  해시를 </a:t>
            </a:r>
            <a:r>
              <a:rPr lang="ko-KR" altLang="en-US" dirty="0" err="1" smtClean="0">
                <a:latin typeface="+mn-ea"/>
              </a:rPr>
              <a:t>복호화해</a:t>
            </a:r>
            <a:r>
              <a:rPr lang="ko-KR" altLang="en-US" dirty="0" smtClean="0">
                <a:latin typeface="+mn-ea"/>
              </a:rPr>
              <a:t> 패스워드를 확인했다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>
                <a:latin typeface="+mn-ea"/>
              </a:rPr>
              <a:t>복호화한</a:t>
            </a:r>
            <a:r>
              <a:rPr lang="ko-KR" altLang="en-US" dirty="0" smtClean="0">
                <a:latin typeface="+mn-ea"/>
              </a:rPr>
              <a:t> 패스워드를 입력해 </a:t>
            </a:r>
            <a:r>
              <a:rPr lang="en-US" altLang="ko-KR" dirty="0" smtClean="0">
                <a:latin typeface="+mn-ea"/>
              </a:rPr>
              <a:t>User03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ko-KR" altLang="en-US" dirty="0" err="1" smtClean="0">
                <a:latin typeface="+mn-ea"/>
              </a:rPr>
              <a:t>로그인을</a:t>
            </a:r>
            <a:r>
              <a:rPr lang="ko-KR" altLang="en-US" dirty="0" smtClean="0">
                <a:latin typeface="+mn-ea"/>
              </a:rPr>
              <a:t> 성공했다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48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643" y="1890541"/>
            <a:ext cx="9844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XSS(Cross Site Scripting)</a:t>
            </a:r>
            <a:r>
              <a:rPr lang="ko-KR" altLang="en-US" dirty="0" smtClean="0">
                <a:latin typeface="+mn-ea"/>
              </a:rPr>
              <a:t>는 공격자가 상대방의 브라우저에 스크립트가 실행되도록 해 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사용자의 세션을 가로채기</a:t>
            </a:r>
            <a:r>
              <a:rPr lang="en-US" altLang="ko-KR" dirty="0" smtClean="0">
                <a:latin typeface="+mn-ea"/>
              </a:rPr>
              <a:t>,, </a:t>
            </a:r>
            <a:r>
              <a:rPr lang="ko-KR" altLang="en-US" dirty="0" smtClean="0">
                <a:latin typeface="+mn-ea"/>
              </a:rPr>
              <a:t>웹사이트를 변조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악의적 콘텐츠를 삽입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피싱 공격을 진행한다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6280" y="3850469"/>
            <a:ext cx="95910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XSS </a:t>
            </a:r>
            <a:r>
              <a:rPr lang="ko-KR" altLang="en-US" dirty="0" smtClean="0">
                <a:latin typeface="+mn-ea"/>
              </a:rPr>
              <a:t>전제 조건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입력 데이터에 대한 충분한 검증 과정이 없어야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서버의 응답데이터가 웹 브라우저 내 페이지에 출력 시 충분한 검증 과정이 없어야 한다</a:t>
            </a:r>
            <a:endParaRPr lang="ko-KR" altLang="en-US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68657" y="3949400"/>
            <a:ext cx="5321549" cy="1836705"/>
            <a:chOff x="323849" y="4251965"/>
            <a:chExt cx="5321549" cy="183670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849" y="4251965"/>
              <a:ext cx="5321549" cy="153414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849" y="5793354"/>
              <a:ext cx="5321549" cy="295316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7" y="3949400"/>
            <a:ext cx="5321549" cy="18367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1316" y="1736351"/>
            <a:ext cx="91310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해커는 </a:t>
            </a:r>
            <a:r>
              <a:rPr lang="en-US" altLang="ko-KR" dirty="0" smtClean="0">
                <a:latin typeface="+mn-ea"/>
              </a:rPr>
              <a:t>user03</a:t>
            </a:r>
            <a:r>
              <a:rPr lang="ko-KR" altLang="en-US" dirty="0" smtClean="0">
                <a:latin typeface="+mn-ea"/>
              </a:rPr>
              <a:t>이라는 아이디를 새로 만들었다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해커가 관리자의 세션정보를 해커의 </a:t>
            </a:r>
            <a:r>
              <a:rPr lang="en-US" altLang="ko-KR" dirty="0" smtClean="0">
                <a:latin typeface="+mn-ea"/>
              </a:rPr>
              <a:t>pc</a:t>
            </a:r>
            <a:r>
              <a:rPr lang="ko-KR" altLang="en-US" dirty="0" smtClean="0">
                <a:latin typeface="+mn-ea"/>
              </a:rPr>
              <a:t>로 로그기록이 남기게 하는 코드를 작성했다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해커는 관리자의 상품정보입력페이지에 </a:t>
            </a:r>
            <a:r>
              <a:rPr lang="en-US" altLang="ko-KR" dirty="0" smtClean="0">
                <a:latin typeface="+mn-ea"/>
              </a:rPr>
              <a:t>XSS </a:t>
            </a:r>
            <a:r>
              <a:rPr lang="ko-KR" altLang="en-US" dirty="0" smtClean="0">
                <a:latin typeface="+mn-ea"/>
              </a:rPr>
              <a:t>공격 스크립트를 작성했다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008" t="25870" r="38068" b="14590"/>
          <a:stretch/>
        </p:blipFill>
        <p:spPr>
          <a:xfrm>
            <a:off x="1211478" y="4469786"/>
            <a:ext cx="1743376" cy="8275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036" y="4210466"/>
            <a:ext cx="7191500" cy="13942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23459" y="2172372"/>
            <a:ext cx="894507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해커가 올린 글을 관리자가 클릭을 하면 관리자의 세션 기록이 해커의 </a:t>
            </a:r>
            <a:r>
              <a:rPr lang="en-US" altLang="ko-KR" dirty="0" smtClean="0">
                <a:latin typeface="+mn-ea"/>
              </a:rPr>
              <a:t>PC</a:t>
            </a:r>
            <a:r>
              <a:rPr lang="ko-KR" altLang="en-US" dirty="0" smtClean="0">
                <a:latin typeface="+mn-ea"/>
              </a:rPr>
              <a:t>에 있는 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 xss.txt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ko-KR" altLang="en-US" dirty="0" err="1" smtClean="0">
                <a:latin typeface="+mn-ea"/>
              </a:rPr>
              <a:t>저장되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있는것을</a:t>
            </a:r>
            <a:r>
              <a:rPr lang="ko-KR" altLang="en-US" dirty="0" smtClean="0">
                <a:latin typeface="+mn-ea"/>
              </a:rPr>
              <a:t> 확인 할 수 있다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0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31" y="3583406"/>
            <a:ext cx="3565321" cy="11302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6504" t="21409" b="26325"/>
          <a:stretch/>
        </p:blipFill>
        <p:spPr>
          <a:xfrm>
            <a:off x="768394" y="4784968"/>
            <a:ext cx="4750164" cy="13841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13677" t="16114" r="3041"/>
          <a:stretch/>
        </p:blipFill>
        <p:spPr>
          <a:xfrm>
            <a:off x="6557392" y="3583406"/>
            <a:ext cx="4613944" cy="25458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2063" y="2293543"/>
            <a:ext cx="1005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+mn-ea"/>
              </a:rPr>
              <a:t>해커는 </a:t>
            </a:r>
            <a:r>
              <a:rPr lang="en-US" altLang="ko-KR" dirty="0" smtClean="0">
                <a:latin typeface="+mn-ea"/>
              </a:rPr>
              <a:t>XSS</a:t>
            </a:r>
            <a:r>
              <a:rPr lang="ko-KR" altLang="en-US" dirty="0" smtClean="0">
                <a:latin typeface="+mn-ea"/>
              </a:rPr>
              <a:t>공격으로 얻은 관리자의 세션을 입력해 관리자 </a:t>
            </a:r>
            <a:r>
              <a:rPr lang="en-US" altLang="ko-KR" dirty="0" smtClean="0">
                <a:latin typeface="+mn-ea"/>
              </a:rPr>
              <a:t>User01</a:t>
            </a:r>
            <a:r>
              <a:rPr lang="ko-KR" altLang="en-US" dirty="0" smtClean="0">
                <a:latin typeface="+mn-ea"/>
              </a:rPr>
              <a:t>의 권한을 획득 할 수 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701715" y="4564355"/>
            <a:ext cx="788565" cy="441226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8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5765" y="1565716"/>
            <a:ext cx="402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CSRF(Cross-Site Request Forgery)</a:t>
            </a:r>
            <a:r>
              <a:rPr lang="ko-KR" altLang="en-US" dirty="0" smtClean="0">
                <a:latin typeface="+mn-ea"/>
              </a:rPr>
              <a:t>란</a:t>
            </a:r>
            <a:r>
              <a:rPr lang="en-US" altLang="ko-KR" dirty="0" smtClean="0">
                <a:latin typeface="+mn-ea"/>
              </a:rPr>
              <a:t>?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765" y="2120462"/>
            <a:ext cx="105368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사용자가 자신의 의지와는 무관하게 공격자가 의도한 행위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수정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삭제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등록 등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을 특정 웹사이트에 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   요청하게 하는 공격이다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765" y="3329314"/>
            <a:ext cx="84160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CSRF </a:t>
            </a:r>
            <a:r>
              <a:rPr lang="ko-KR" altLang="en-US" dirty="0" smtClean="0">
                <a:latin typeface="+mn-ea"/>
              </a:rPr>
              <a:t>전제 조건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사용자가 보안이 취약한 서버로부터 이미 인증을 받은 상태여야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쿠키 기반으로 서버 세션 정보를 획득할 수 있어야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공격자는 서버를 공격하기 위한 요청 방법에 대해 미리 파악하고 있어야한다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en-US" altLang="ko-KR" dirty="0" smtClean="0">
                <a:latin typeface="+mn-ea"/>
              </a:rPr>
              <a:t>    (</a:t>
            </a:r>
            <a:r>
              <a:rPr lang="ko-KR" altLang="en-US" dirty="0" smtClean="0">
                <a:latin typeface="+mn-ea"/>
              </a:rPr>
              <a:t>예상치 못한 파라 미터가 있으면 불가능하다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52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9E67C2D-6BA2-03FD-5868-4E822053E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52" y="3554141"/>
            <a:ext cx="5117050" cy="18872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DEC2DEAF-2C64-70D6-E4A2-1D24BD2ED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48" y="3542202"/>
            <a:ext cx="5117050" cy="18992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3286" y="1671252"/>
            <a:ext cx="10045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해커는 관리자의 </a:t>
            </a:r>
            <a:r>
              <a:rPr lang="en-US" altLang="ko-KR" dirty="0">
                <a:latin typeface="+mn-ea"/>
              </a:rPr>
              <a:t>SQL</a:t>
            </a:r>
            <a:r>
              <a:rPr lang="ko-KR" altLang="en-US" dirty="0" err="1">
                <a:latin typeface="+mn-ea"/>
              </a:rPr>
              <a:t>인젝션을</a:t>
            </a:r>
            <a:r>
              <a:rPr lang="ko-KR" altLang="en-US" dirty="0">
                <a:latin typeface="+mn-ea"/>
              </a:rPr>
              <a:t> 통해 관리자의 데이터베이스를 확인했고 관리자의 패스워드를 변경하는 </a:t>
            </a:r>
            <a:r>
              <a:rPr lang="en-US" altLang="ko-KR" dirty="0" smtClean="0">
                <a:latin typeface="+mn-ea"/>
              </a:rPr>
              <a:t>CSRF </a:t>
            </a:r>
            <a:r>
              <a:rPr lang="ko-KR" altLang="en-US" dirty="0" smtClean="0">
                <a:latin typeface="+mn-ea"/>
              </a:rPr>
              <a:t>공격 스크립트를 작성했고 관리자의 상품정보입력 페이지에 글을 올렸다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7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5D7640B-56C9-E517-BC99-3FD2A1CB8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9" y="4050188"/>
            <a:ext cx="2793304" cy="22889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10878B2C-5AD0-6B21-04A8-1377E6514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794" y="4086822"/>
            <a:ext cx="4712408" cy="22156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D692ADD-22E6-B19C-4625-6552B8DC9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513" y="4613545"/>
            <a:ext cx="3301481" cy="11622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3601" y="1930221"/>
            <a:ext cx="1078479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/>
              <a:t>해커가 작성한 </a:t>
            </a:r>
            <a:r>
              <a:rPr lang="ko-KR" altLang="en-US" dirty="0" err="1"/>
              <a:t>게시글을</a:t>
            </a:r>
            <a:r>
              <a:rPr lang="ko-KR" altLang="en-US" dirty="0"/>
              <a:t> 관리자가 읽으면 작성한 </a:t>
            </a:r>
            <a:r>
              <a:rPr lang="en-US" altLang="ko-KR" dirty="0"/>
              <a:t>CSRF</a:t>
            </a:r>
            <a:r>
              <a:rPr lang="ko-KR" altLang="en-US" dirty="0"/>
              <a:t>스크립트가 실행되어 관리자의 패스워드가 바뀐다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해커는 관리자의 바뀐 패스워드로 </a:t>
            </a:r>
            <a:r>
              <a:rPr lang="en-US" altLang="ko-KR" dirty="0" smtClean="0"/>
              <a:t>user01</a:t>
            </a:r>
            <a:r>
              <a:rPr lang="ko-KR" altLang="en-US" dirty="0" smtClean="0"/>
              <a:t>로 로그인할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7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5548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파일업로드 취약점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3794" y="1979805"/>
            <a:ext cx="9272090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웹 서비스 첨부 파일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환경 설정 미흡을 이용하여 악의적인 스크립트가 포함된 파일을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   업로드 한 후에 웹 서버에 침투를 하는 공격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3794" y="3567744"/>
            <a:ext cx="63546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파일 업로드 취약점 전제 조건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업로드 할 파일이 서버에 정상적으로 업로드 되어야 한다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업로드 된 파일이 서버에서 실행이 가능해야 한다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업로드 한 파일 경로를 내가 찾을 수 있어야 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794" y="153356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파일 업로드 취약점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51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8533387" y="-1"/>
            <a:ext cx="3233739" cy="6372223"/>
          </a:xfrm>
          <a:prstGeom prst="roundRect">
            <a:avLst>
              <a:gd name="adj" fmla="val 341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정보수집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모의해킹</a:t>
            </a:r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보안 로그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32076" y="671516"/>
            <a:ext cx="2438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 smtClean="0">
                <a:solidFill>
                  <a:schemeClr val="bg1"/>
                </a:solidFill>
              </a:rPr>
              <a:t>CONTENT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917776" y="1843086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917776" y="2657475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917776" y="3471864"/>
            <a:ext cx="114300" cy="114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55935" y="3105835"/>
            <a:ext cx="616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dirty="0" smtClean="0">
                <a:solidFill>
                  <a:schemeClr val="tx2"/>
                </a:solidFill>
              </a:rPr>
              <a:t>모의해킹 및 </a:t>
            </a:r>
            <a:r>
              <a:rPr lang="ko-KR" altLang="en-US" sz="3600" dirty="0" smtClean="0">
                <a:solidFill>
                  <a:schemeClr val="tx2"/>
                </a:solidFill>
              </a:rPr>
              <a:t>보안 로그 </a:t>
            </a:r>
            <a:r>
              <a:rPr lang="ko-KR" altLang="en-US" sz="3600" dirty="0" smtClean="0">
                <a:solidFill>
                  <a:schemeClr val="tx2"/>
                </a:solidFill>
              </a:rPr>
              <a:t>분석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294312" y="1578279"/>
            <a:ext cx="2354893" cy="40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5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01" y="3979615"/>
            <a:ext cx="3787604" cy="11021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01" y="5331472"/>
            <a:ext cx="3787604" cy="9989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864" y="3886036"/>
            <a:ext cx="5123145" cy="2444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4470" y="1312715"/>
            <a:ext cx="974305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latin typeface="+mn-ea"/>
              </a:rPr>
              <a:t>해커는 파일을 </a:t>
            </a:r>
            <a:r>
              <a:rPr lang="ko-KR" altLang="en-US" dirty="0" err="1">
                <a:latin typeface="+mn-ea"/>
              </a:rPr>
              <a:t>업로드할</a:t>
            </a:r>
            <a:r>
              <a:rPr lang="ko-KR" altLang="en-US" dirty="0">
                <a:latin typeface="+mn-ea"/>
              </a:rPr>
              <a:t> 수 있는 페이지를 발견했고 임의의 파일을 올려본 결과 이미지 타입만 </a:t>
            </a:r>
            <a:r>
              <a:rPr lang="ko-KR" altLang="en-US" dirty="0" err="1">
                <a:latin typeface="+mn-ea"/>
              </a:rPr>
              <a:t>업로드할</a:t>
            </a:r>
            <a:r>
              <a:rPr lang="ko-KR" altLang="en-US" dirty="0">
                <a:latin typeface="+mn-ea"/>
              </a:rPr>
              <a:t> 수 있도록 </a:t>
            </a:r>
            <a:r>
              <a:rPr lang="ko-KR" altLang="en-US" dirty="0" err="1">
                <a:latin typeface="+mn-ea"/>
              </a:rPr>
              <a:t>필터링이</a:t>
            </a:r>
            <a:r>
              <a:rPr lang="ko-KR" altLang="en-US" dirty="0">
                <a:latin typeface="+mn-ea"/>
              </a:rPr>
              <a:t> 되어있는 것을 확인했다</a:t>
            </a:r>
            <a:br>
              <a:rPr lang="ko-KR" altLang="en-US" dirty="0">
                <a:latin typeface="+mn-ea"/>
              </a:rPr>
            </a:b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해커는 </a:t>
            </a:r>
            <a:r>
              <a:rPr lang="ko-KR" altLang="en-US" dirty="0">
                <a:latin typeface="+mn-ea"/>
              </a:rPr>
              <a:t>관리자의 서버에서 명령어를 입력해 정보를 얻을 수 있는 </a:t>
            </a:r>
            <a:r>
              <a:rPr lang="en-US" altLang="ko-KR" dirty="0">
                <a:latin typeface="+mn-ea"/>
              </a:rPr>
              <a:t>Web shell</a:t>
            </a:r>
            <a:r>
              <a:rPr lang="ko-KR" altLang="en-US" dirty="0">
                <a:latin typeface="+mn-ea"/>
              </a:rPr>
              <a:t> 코드를 작성했다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86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15780" y="3457184"/>
            <a:ext cx="4648984" cy="2857476"/>
            <a:chOff x="6200950" y="2662749"/>
            <a:chExt cx="5601482" cy="396295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00950" y="2662749"/>
              <a:ext cx="5601482" cy="3962953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7102258" y="5837128"/>
              <a:ext cx="601249" cy="2379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892" y="4625826"/>
            <a:ext cx="3546250" cy="11202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15780" y="1735935"/>
            <a:ext cx="10647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Kali Linux</a:t>
            </a:r>
            <a:r>
              <a:rPr lang="ko-KR" altLang="en-US" dirty="0" smtClean="0">
                <a:latin typeface="+mn-ea"/>
              </a:rPr>
              <a:t>에서 프록시를 잡고 </a:t>
            </a:r>
            <a:r>
              <a:rPr lang="en-US" altLang="ko-KR" dirty="0" smtClean="0">
                <a:latin typeface="+mn-ea"/>
              </a:rPr>
              <a:t>Burp suite </a:t>
            </a:r>
            <a:r>
              <a:rPr lang="ko-KR" altLang="en-US" dirty="0" smtClean="0">
                <a:latin typeface="+mn-ea"/>
              </a:rPr>
              <a:t>를 통해 </a:t>
            </a:r>
            <a:r>
              <a:rPr lang="ko-KR" altLang="en-US" dirty="0" err="1" smtClean="0">
                <a:latin typeface="+mn-ea"/>
              </a:rPr>
              <a:t>확장자를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image/png</a:t>
            </a:r>
            <a:r>
              <a:rPr lang="ko-KR" altLang="en-US" dirty="0" smtClean="0">
                <a:latin typeface="+mn-ea"/>
              </a:rPr>
              <a:t>로 변경해 </a:t>
            </a:r>
            <a:r>
              <a:rPr lang="en-US" altLang="ko-KR" dirty="0" smtClean="0">
                <a:latin typeface="+mn-ea"/>
              </a:rPr>
              <a:t>Forward</a:t>
            </a:r>
            <a:r>
              <a:rPr lang="ko-KR" altLang="en-US" dirty="0" smtClean="0">
                <a:latin typeface="+mn-ea"/>
              </a:rPr>
              <a:t>를 해준다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Webshell2.php</a:t>
            </a:r>
            <a:r>
              <a:rPr lang="ko-KR" altLang="en-US" dirty="0" smtClean="0">
                <a:latin typeface="+mn-ea"/>
              </a:rPr>
              <a:t>파일이 성공적으로 업로드 </a:t>
            </a:r>
            <a:r>
              <a:rPr lang="ko-KR" altLang="en-US" dirty="0" err="1" smtClean="0">
                <a:latin typeface="+mn-ea"/>
              </a:rPr>
              <a:t>되는것을</a:t>
            </a:r>
            <a:r>
              <a:rPr lang="ko-KR" altLang="en-US" dirty="0" smtClean="0">
                <a:latin typeface="+mn-ea"/>
              </a:rPr>
              <a:t> 확인했다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07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705" y="2818356"/>
            <a:ext cx="6466716" cy="35323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53852" y="139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3537" y="1666009"/>
            <a:ext cx="10851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http://192.168.116.134/upload/webshell2.php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경로로 들어가 성공적으로 업로드 되었는지 확인했고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Ifconfig </a:t>
            </a:r>
            <a:r>
              <a:rPr lang="ko-KR" altLang="en-US" dirty="0" smtClean="0">
                <a:latin typeface="+mn-ea"/>
              </a:rPr>
              <a:t>명령어를 통해 </a:t>
            </a:r>
            <a:r>
              <a:rPr lang="en-US" altLang="ko-KR" dirty="0" smtClean="0">
                <a:latin typeface="+mn-ea"/>
              </a:rPr>
              <a:t>IP</a:t>
            </a:r>
            <a:r>
              <a:rPr lang="ko-KR" altLang="en-US" dirty="0" smtClean="0">
                <a:latin typeface="+mn-ea"/>
              </a:rPr>
              <a:t>를 확인했다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38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158" y="3407336"/>
            <a:ext cx="5048955" cy="31722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99070" y="1460799"/>
            <a:ext cx="87591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실습 진행중 디렉토리 인덱싱 취약점을 확인했다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latin typeface="+mn-ea"/>
              </a:rPr>
              <a:t>디렉토리</a:t>
            </a:r>
            <a:r>
              <a:rPr lang="ko-KR" altLang="en-US" dirty="0" smtClean="0">
                <a:latin typeface="+mn-ea"/>
              </a:rPr>
              <a:t> 인덱싱은 </a:t>
            </a:r>
            <a:r>
              <a:rPr lang="ko-KR" altLang="en-US" dirty="0">
                <a:latin typeface="+mn-ea"/>
              </a:rPr>
              <a:t> </a:t>
            </a:r>
            <a:r>
              <a:rPr lang="ko-KR" altLang="en-US" dirty="0" smtClean="0">
                <a:latin typeface="+mn-ea"/>
              </a:rPr>
              <a:t>서버 내의 </a:t>
            </a:r>
            <a:r>
              <a:rPr lang="ko-KR" altLang="en-US" dirty="0">
                <a:latin typeface="+mn-ea"/>
              </a:rPr>
              <a:t>모든 디렉터리 및 파일에 대해 인덱싱이 </a:t>
            </a:r>
            <a:r>
              <a:rPr lang="ko-KR" altLang="en-US" dirty="0" smtClean="0">
                <a:latin typeface="+mn-ea"/>
              </a:rPr>
              <a:t>가능하다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모든 </a:t>
            </a:r>
            <a:r>
              <a:rPr lang="ko-KR" altLang="en-US" dirty="0">
                <a:latin typeface="+mn-ea"/>
              </a:rPr>
              <a:t>파일에 대한 목록을 볼 수 있는 </a:t>
            </a:r>
            <a:r>
              <a:rPr lang="ko-KR" altLang="en-US" dirty="0" smtClean="0">
                <a:latin typeface="+mn-ea"/>
              </a:rPr>
              <a:t>취약점이다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81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483"/>
          <a:stretch/>
        </p:blipFill>
        <p:spPr>
          <a:xfrm>
            <a:off x="726281" y="3303633"/>
            <a:ext cx="10989798" cy="18862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22328" y="1574006"/>
            <a:ext cx="9116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Sqlmap</a:t>
            </a:r>
            <a:r>
              <a:rPr lang="ko-KR" altLang="en-US" dirty="0" smtClean="0"/>
              <a:t>으로 공격을 실행할 때 발생하는 와이어샤크에서의 네트워크 통신 로그이다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공격자 </a:t>
            </a:r>
            <a:r>
              <a:rPr lang="en-US" altLang="ko-KR" dirty="0" smtClean="0"/>
              <a:t>131 </a:t>
            </a:r>
            <a:r>
              <a:rPr lang="ko-KR" altLang="en-US" dirty="0" smtClean="0"/>
              <a:t>에서 관리자 </a:t>
            </a:r>
            <a:r>
              <a:rPr lang="en-US" altLang="ko-KR" dirty="0" smtClean="0"/>
              <a:t>129</a:t>
            </a:r>
            <a:r>
              <a:rPr lang="ko-KR" altLang="en-US" dirty="0" smtClean="0"/>
              <a:t>로 다수의 패킷을 보내는 것을 확인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87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014366" y="3250983"/>
            <a:ext cx="6163263" cy="3318621"/>
            <a:chOff x="3014366" y="3250983"/>
            <a:chExt cx="6163263" cy="331862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4366" y="3250983"/>
              <a:ext cx="6163263" cy="3318621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014366" y="6082018"/>
              <a:ext cx="5315902" cy="3775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63024" y="1375794"/>
            <a:ext cx="83615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서버는 </a:t>
            </a:r>
            <a:r>
              <a:rPr lang="ko-KR" altLang="en-US" dirty="0" err="1" smtClean="0"/>
              <a:t>리눅스이고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방식이며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버전은 </a:t>
            </a:r>
            <a:r>
              <a:rPr lang="en-US" altLang="ko-KR" dirty="0" smtClean="0"/>
              <a:t>1.1</a:t>
            </a:r>
            <a:r>
              <a:rPr lang="ko-KR" altLang="en-US" dirty="0" smtClean="0"/>
              <a:t>임을 알 수 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User-agent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sqlmap</a:t>
            </a:r>
            <a:r>
              <a:rPr lang="ko-KR" altLang="en-US" dirty="0" smtClean="0"/>
              <a:t>으로 공격을 시도한 것을 파악할 수 있다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아래 그림의 쿼리로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인젝션을 시도한 것을 확인할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8798" y="1586834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+mn-ea"/>
              </a:rPr>
              <a:t>Splunk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시 </a:t>
            </a:r>
            <a:r>
              <a:rPr lang="en-US" altLang="ko-KR" dirty="0" smtClean="0">
                <a:latin typeface="+mn-ea"/>
              </a:rPr>
              <a:t>28</a:t>
            </a:r>
            <a:r>
              <a:rPr lang="ko-KR" altLang="en-US" dirty="0" smtClean="0">
                <a:latin typeface="+mn-ea"/>
              </a:rPr>
              <a:t>분</a:t>
            </a:r>
            <a:r>
              <a:rPr lang="en-US" altLang="ko-KR" dirty="0" smtClean="0">
                <a:latin typeface="+mn-ea"/>
              </a:rPr>
              <a:t>47</a:t>
            </a:r>
            <a:r>
              <a:rPr lang="ko-KR" altLang="en-US" dirty="0" smtClean="0">
                <a:latin typeface="+mn-ea"/>
              </a:rPr>
              <a:t>초와 </a:t>
            </a: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시</a:t>
            </a:r>
            <a:r>
              <a:rPr lang="en-US" altLang="ko-KR" dirty="0" smtClean="0">
                <a:latin typeface="+mn-ea"/>
              </a:rPr>
              <a:t>30</a:t>
            </a:r>
            <a:r>
              <a:rPr lang="ko-KR" altLang="en-US" dirty="0" smtClean="0">
                <a:latin typeface="+mn-ea"/>
              </a:rPr>
              <a:t>분</a:t>
            </a:r>
            <a:r>
              <a:rPr lang="en-US" altLang="ko-KR" dirty="0" smtClean="0">
                <a:latin typeface="+mn-ea"/>
              </a:rPr>
              <a:t>30</a:t>
            </a:r>
            <a:r>
              <a:rPr lang="ko-KR" altLang="en-US" dirty="0" smtClean="0">
                <a:latin typeface="+mn-ea"/>
              </a:rPr>
              <a:t>초에 </a:t>
            </a:r>
            <a:r>
              <a:rPr lang="ko-KR" altLang="en-US" dirty="0" err="1" smtClean="0">
                <a:latin typeface="+mn-ea"/>
              </a:rPr>
              <a:t>패킷의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길이가 </a:t>
            </a:r>
            <a:r>
              <a:rPr lang="ko-KR" altLang="en-US" smtClean="0">
                <a:latin typeface="+mn-ea"/>
              </a:rPr>
              <a:t>갑자기 증가한 것을 확인할 수 있다</a:t>
            </a:r>
            <a:r>
              <a:rPr lang="en-US" altLang="ko-KR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09" y="2524875"/>
            <a:ext cx="9646977" cy="39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90" y="3295650"/>
            <a:ext cx="8393310" cy="31468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0270" y="1336307"/>
            <a:ext cx="9632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+mn-ea"/>
              </a:rPr>
              <a:t>로그를 살펴보면 </a:t>
            </a:r>
            <a:r>
              <a:rPr lang="ko-KR" altLang="en-US" dirty="0" err="1">
                <a:latin typeface="+mn-ea"/>
              </a:rPr>
              <a:t>헥사코드로</a:t>
            </a:r>
            <a:r>
              <a:rPr lang="ko-KR" altLang="en-US" dirty="0">
                <a:latin typeface="+mn-ea"/>
              </a:rPr>
              <a:t> 변환되어 </a:t>
            </a:r>
            <a:r>
              <a:rPr lang="en-US" altLang="ko-KR" dirty="0">
                <a:latin typeface="+mn-ea"/>
              </a:rPr>
              <a:t>SQL </a:t>
            </a:r>
            <a:r>
              <a:rPr lang="ko-KR" altLang="en-US" dirty="0">
                <a:latin typeface="+mn-ea"/>
              </a:rPr>
              <a:t>공격이 이루어진 것을 확인할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>
                <a:latin typeface="+mn-ea"/>
              </a:rPr>
              <a:t>Sqlmap</a:t>
            </a:r>
            <a:r>
              <a:rPr lang="ko-KR" altLang="en-US" dirty="0">
                <a:latin typeface="+mn-ea"/>
              </a:rPr>
              <a:t>을 이용해 공격을 시도할 때 </a:t>
            </a:r>
            <a:r>
              <a:rPr lang="ko-KR" altLang="en-US" dirty="0" err="1">
                <a:latin typeface="+mn-ea"/>
              </a:rPr>
              <a:t>트래픽이</a:t>
            </a:r>
            <a:r>
              <a:rPr lang="ko-KR" altLang="en-US" dirty="0">
                <a:latin typeface="+mn-ea"/>
              </a:rPr>
              <a:t> 많이 일어나 다수의 </a:t>
            </a:r>
            <a:r>
              <a:rPr lang="ko-KR" altLang="en-US" dirty="0" err="1">
                <a:latin typeface="+mn-ea"/>
              </a:rPr>
              <a:t>패킷이</a:t>
            </a:r>
            <a:r>
              <a:rPr lang="ko-KR" altLang="en-US" dirty="0">
                <a:latin typeface="+mn-ea"/>
              </a:rPr>
              <a:t> 있을 거라 예상했지만 실제로는 </a:t>
            </a:r>
            <a:r>
              <a:rPr lang="ko-KR" altLang="en-US" dirty="0" err="1">
                <a:latin typeface="+mn-ea"/>
              </a:rPr>
              <a:t>트래픽이</a:t>
            </a:r>
            <a:r>
              <a:rPr lang="ko-KR" altLang="en-US" dirty="0">
                <a:latin typeface="+mn-ea"/>
              </a:rPr>
              <a:t> 많이 일어나지 않았고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패킷이</a:t>
            </a:r>
            <a:r>
              <a:rPr lang="ko-KR" altLang="en-US" dirty="0">
                <a:latin typeface="+mn-ea"/>
              </a:rPr>
              <a:t> 많지 않았다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 err="1">
                <a:latin typeface="+mn-ea"/>
              </a:rPr>
              <a:t>패킷의</a:t>
            </a:r>
            <a:r>
              <a:rPr lang="ko-KR" altLang="en-US" dirty="0">
                <a:latin typeface="+mn-ea"/>
              </a:rPr>
              <a:t> 내용을 보면 긴 코드를 확인할 수 있는 것으로 보아 다수의 </a:t>
            </a:r>
            <a:r>
              <a:rPr lang="ko-KR" altLang="en-US" dirty="0" err="1">
                <a:latin typeface="+mn-ea"/>
              </a:rPr>
              <a:t>패킷을</a:t>
            </a:r>
            <a:r>
              <a:rPr lang="ko-KR" altLang="en-US" dirty="0">
                <a:latin typeface="+mn-ea"/>
              </a:rPr>
              <a:t> 보내지 않고 한 번의 </a:t>
            </a:r>
            <a:r>
              <a:rPr lang="ko-KR" altLang="en-US" dirty="0" err="1">
                <a:latin typeface="+mn-ea"/>
              </a:rPr>
              <a:t>패킷에</a:t>
            </a:r>
            <a:r>
              <a:rPr lang="ko-KR" altLang="en-US" dirty="0">
                <a:latin typeface="+mn-ea"/>
              </a:rPr>
              <a:t> 다수의 스크립트를 구성해서 공격을 시도하는 것을 알 수 있었다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72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8713" y="1538788"/>
            <a:ext cx="1069555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Sql</a:t>
            </a:r>
            <a:r>
              <a:rPr lang="ko-KR" altLang="en-US" dirty="0" smtClean="0">
                <a:latin typeface="+mn-ea"/>
              </a:rPr>
              <a:t>인젝션 대응 방안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입력 값에 대한 검증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검증 로직을 추가하여 미리 설정한 특수문자들이 들어왔을 때 요청을 막아낸다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.</a:t>
            </a:r>
            <a:endParaRPr lang="en-US" altLang="ko-KR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Error Message </a:t>
            </a:r>
            <a:r>
              <a:rPr lang="ko-KR" altLang="en-US" dirty="0" smtClean="0">
                <a:latin typeface="+mn-ea"/>
              </a:rPr>
              <a:t>노출 금지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데이터베이스 에러 발생 시 따로 처리를 해주지 않았다면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에러가 발생한 쿼리문과 함께 에러에 관한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내용을 반환해준다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Prepared Statement </a:t>
            </a:r>
            <a:r>
              <a:rPr lang="ko-KR" altLang="en-US" dirty="0" smtClean="0">
                <a:latin typeface="+mn-ea"/>
              </a:rPr>
              <a:t>구문 사용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Prepared </a:t>
            </a:r>
            <a:r>
              <a:rPr lang="en-US" altLang="ko-KR" dirty="0" smtClean="0">
                <a:latin typeface="+mn-ea"/>
              </a:rPr>
              <a:t>Statement</a:t>
            </a:r>
            <a:r>
              <a:rPr lang="ko-KR" altLang="en-US" dirty="0" smtClean="0">
                <a:latin typeface="+mn-ea"/>
              </a:rPr>
              <a:t>에서 바인딩 변수를 사용하였을 때 쿼리의 문법 처리과정이 미리 선 수행되기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때문에 바인딩 데이터는 </a:t>
            </a:r>
            <a:r>
              <a:rPr lang="en-US" altLang="ko-KR" dirty="0" smtClean="0">
                <a:latin typeface="+mn-ea"/>
              </a:rPr>
              <a:t>sql </a:t>
            </a:r>
            <a:r>
              <a:rPr lang="ko-KR" altLang="en-US" dirty="0" smtClean="0">
                <a:latin typeface="+mn-ea"/>
              </a:rPr>
              <a:t>문법적인 의미를 가질 수 없다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따라서 </a:t>
            </a:r>
            <a:r>
              <a:rPr lang="en-US" altLang="ko-KR" dirty="0">
                <a:latin typeface="+mn-ea"/>
              </a:rPr>
              <a:t>Prepared </a:t>
            </a:r>
            <a:r>
              <a:rPr lang="en-US" altLang="ko-KR" dirty="0" smtClean="0">
                <a:latin typeface="+mn-ea"/>
              </a:rPr>
              <a:t>Statement</a:t>
            </a:r>
            <a:r>
              <a:rPr lang="ko-KR" altLang="en-US" dirty="0" smtClean="0">
                <a:latin typeface="+mn-ea"/>
              </a:rPr>
              <a:t>를 사용하면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sql</a:t>
            </a:r>
            <a:r>
              <a:rPr lang="ko-KR" altLang="en-US" dirty="0" smtClean="0">
                <a:latin typeface="+mn-ea"/>
              </a:rPr>
              <a:t>인젝션 공격에 안전하게 구현할 수 있다</a:t>
            </a:r>
            <a:r>
              <a:rPr lang="en-US" altLang="ko-KR" dirty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	</a:t>
            </a:r>
            <a:endParaRPr lang="ko-KR" altLang="en-US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 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2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304423" y="2957331"/>
            <a:ext cx="9804665" cy="3376955"/>
            <a:chOff x="1379658" y="1953662"/>
            <a:chExt cx="9804665" cy="425036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9658" y="1953662"/>
              <a:ext cx="9804665" cy="4250368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423686" y="2013369"/>
              <a:ext cx="9760637" cy="4866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00399" y="4334720"/>
              <a:ext cx="1979272" cy="156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65909" y="4712826"/>
              <a:ext cx="3966789" cy="156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250297" y="1596055"/>
            <a:ext cx="7691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3way-handshake 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xss</a:t>
            </a:r>
            <a:r>
              <a:rPr lang="ko-KR" altLang="en-US" dirty="0" smtClean="0">
                <a:latin typeface="+mn-ea"/>
              </a:rPr>
              <a:t>게시판 클릭을 하는 패킷 임을 확인할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패킷에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자신의 </a:t>
            </a:r>
            <a:r>
              <a:rPr lang="en-US" altLang="ko-KR" dirty="0" smtClean="0">
                <a:latin typeface="+mn-ea"/>
              </a:rPr>
              <a:t>cookie</a:t>
            </a:r>
            <a:r>
              <a:rPr lang="ko-KR" altLang="en-US" dirty="0" smtClean="0">
                <a:latin typeface="+mn-ea"/>
              </a:rPr>
              <a:t>값을 담아 </a:t>
            </a:r>
            <a:r>
              <a:rPr lang="en-US" altLang="ko-KR" dirty="0" smtClean="0">
                <a:latin typeface="+mn-ea"/>
              </a:rPr>
              <a:t>192.168.118.131</a:t>
            </a:r>
            <a:r>
              <a:rPr lang="ko-KR" altLang="en-US" dirty="0" smtClean="0">
                <a:latin typeface="+mn-ea"/>
              </a:rPr>
              <a:t>에게 전송한다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23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</a:rPr>
              <a:t>1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구성도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20700000">
            <a:off x="371476" y="3422269"/>
            <a:ext cx="11053760" cy="85725"/>
          </a:xfrm>
          <a:prstGeom prst="roundRect">
            <a:avLst>
              <a:gd name="adj" fmla="val 50000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271912" y="3061390"/>
            <a:ext cx="2545146" cy="254514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823425" y="2184738"/>
            <a:ext cx="2545146" cy="254514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360975" y="1251465"/>
            <a:ext cx="2545146" cy="2545146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37576" y="4149297"/>
            <a:ext cx="204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 정보 수집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75126" y="3272645"/>
            <a:ext cx="204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모의해킹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12676" y="2339372"/>
            <a:ext cx="204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0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285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(XSS)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8382" y="1439412"/>
            <a:ext cx="1989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Xss</a:t>
            </a:r>
            <a:r>
              <a:rPr lang="ko-KR" altLang="en-US" dirty="0" smtClean="0"/>
              <a:t>공격 대응방안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8382" y="2092786"/>
            <a:ext cx="95952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입력 값 검증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데이터가 입력되기 전이나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입력된 데이터를 서버에 전달하기 전에 프론트에서 검증하는 것이 좋다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출력 값 검증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게시판에 올라온 글을 클릭하면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해당 글의 상세 내용을 조회하는 </a:t>
            </a:r>
            <a:r>
              <a:rPr lang="en-US" altLang="ko-KR" dirty="0" smtClean="0">
                <a:latin typeface="+mn-ea"/>
              </a:rPr>
              <a:t>api</a:t>
            </a:r>
            <a:r>
              <a:rPr lang="ko-KR" altLang="en-US" dirty="0" smtClean="0">
                <a:latin typeface="+mn-ea"/>
              </a:rPr>
              <a:t>를 호출한다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이 때 상세 내용에 </a:t>
            </a: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또는 스크립트 구문이 들어가 있다면 스크립트로 해석될 수 있다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그래서 스크립트로 해석될 여지가 있는 특수 문자들을 인코딩해서 보여줘야한다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스크립트 영역에 출력 자제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이벤트 핸들러 영역에 스크립트가 삽입되는 경우 보호기법들을 우회할 수 있기 때문에 사용자의 입력을 출력하는 것을 최대한 자제해야 하며 필요한 경우 대응방안과 함께 사용해야 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64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07732" y="2506980"/>
            <a:ext cx="9753165" cy="3648212"/>
            <a:chOff x="793432" y="2714642"/>
            <a:chExt cx="9753165" cy="3806310"/>
          </a:xfrm>
        </p:grpSpPr>
        <p:grpSp>
          <p:nvGrpSpPr>
            <p:cNvPr id="10" name="그룹 9"/>
            <p:cNvGrpSpPr/>
            <p:nvPr/>
          </p:nvGrpSpPr>
          <p:grpSpPr>
            <a:xfrm>
              <a:off x="793432" y="2714642"/>
              <a:ext cx="9677917" cy="3769978"/>
              <a:chOff x="793432" y="2714642"/>
              <a:chExt cx="9677917" cy="376997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3433" y="2714642"/>
                <a:ext cx="9677916" cy="3769978"/>
              </a:xfrm>
              <a:prstGeom prst="rect">
                <a:avLst/>
              </a:prstGeom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793432" y="3474272"/>
                <a:ext cx="2246947" cy="2823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868680" y="5871366"/>
              <a:ext cx="9677917" cy="649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26820" y="1363980"/>
            <a:ext cx="8918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Stream</a:t>
            </a:r>
            <a:r>
              <a:rPr lang="ko-KR" altLang="en-US" dirty="0" smtClean="0"/>
              <a:t>을 살펴보면 게시판페이지는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방식이고 관리자의 쿠키 정보도 확인된다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공격자의 </a:t>
            </a:r>
            <a:r>
              <a:rPr lang="en-US" altLang="ko-KR" dirty="0" smtClean="0"/>
              <a:t>csrf </a:t>
            </a:r>
            <a:r>
              <a:rPr lang="ko-KR" altLang="en-US" dirty="0" smtClean="0"/>
              <a:t>공격스크립트 패킷을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94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9" y="2697480"/>
            <a:ext cx="6144482" cy="34778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6919" y="1586403"/>
            <a:ext cx="9257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관리자가 공격자가 심어둔 </a:t>
            </a:r>
            <a:r>
              <a:rPr lang="en-US" altLang="ko-KR" dirty="0" smtClean="0"/>
              <a:t>a11(csrf)</a:t>
            </a:r>
            <a:r>
              <a:rPr lang="ko-KR" altLang="en-US" dirty="0" smtClean="0"/>
              <a:t>글을 클릭을 해 </a:t>
            </a:r>
            <a:r>
              <a:rPr lang="en-US" altLang="ko-KR" dirty="0" smtClean="0"/>
              <a:t>user01</a:t>
            </a:r>
            <a:r>
              <a:rPr lang="ko-KR" altLang="en-US" dirty="0" smtClean="0"/>
              <a:t>비밀번호가  </a:t>
            </a:r>
            <a:r>
              <a:rPr lang="en-US" altLang="ko-KR" dirty="0" smtClean="0"/>
              <a:t>user01pw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r>
              <a:rPr lang="en-US" altLang="ko-KR" dirty="0" smtClean="0"/>
              <a:t>     user01</a:t>
            </a:r>
            <a:r>
              <a:rPr lang="ko-KR" altLang="en-US" dirty="0" smtClean="0"/>
              <a:t>로 변경되었다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09459" y="4594860"/>
            <a:ext cx="2714101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30989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(CSRF)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548" y="1409700"/>
            <a:ext cx="102489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CSRF </a:t>
            </a:r>
            <a:r>
              <a:rPr lang="ko-KR" altLang="en-US" dirty="0" smtClean="0"/>
              <a:t>대응 방안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Referrer </a:t>
            </a:r>
            <a:r>
              <a:rPr lang="ko-KR" altLang="en-US" dirty="0" smtClean="0"/>
              <a:t>검증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백엔드에서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referrer</a:t>
            </a:r>
            <a:r>
              <a:rPr lang="ko-KR" altLang="en-US" dirty="0" smtClean="0"/>
              <a:t>을 확인해 현재 도메인과 일치하는지 검증하는 방법이다</a:t>
            </a:r>
            <a:r>
              <a:rPr lang="en-US" altLang="ko-KR" dirty="0" smtClean="0"/>
              <a:t>.( </a:t>
            </a:r>
            <a:r>
              <a:rPr lang="ko-KR" altLang="en-US" dirty="0" smtClean="0"/>
              <a:t>도메인 검증에서 상세하게 검증해야한다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Security Token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(csrf token)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Referer</a:t>
            </a:r>
            <a:r>
              <a:rPr lang="ko-KR" altLang="en-US" dirty="0" smtClean="0"/>
              <a:t>검증이 불가능하면 보안토큰을 이용할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우선 사용자의 세션에 임의 난수 값을 저장하고 사용자의 요청이 있을 경우 해당 난수 값을 포함 시켜 전송한다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이후 백엔드에서 요청을 받을 때 세션에 저장된 토큰값과 요청 파라미터에 전달되는 토큰 값이 일치하는지 검증하는 방법이다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CAPTCHA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캡챠를 사용하여 검증을 통해 이용할 수 있도록 지정한다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기능만 추가해도 마음대로 개인정보가 수정되는걸 쉽게 막을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98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5548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파일업로드 취약점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142" y="3524857"/>
            <a:ext cx="8345711" cy="19453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19767" y="1780480"/>
            <a:ext cx="855245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해커가 </a:t>
            </a:r>
            <a:r>
              <a:rPr lang="ko-KR" altLang="en-US" dirty="0" err="1" smtClean="0">
                <a:latin typeface="+mn-ea"/>
              </a:rPr>
              <a:t>업로드한</a:t>
            </a:r>
            <a:r>
              <a:rPr lang="ko-KR" altLang="en-US" dirty="0" smtClean="0">
                <a:latin typeface="+mn-ea"/>
              </a:rPr>
              <a:t> 파일의 </a:t>
            </a:r>
            <a:r>
              <a:rPr lang="ko-KR" altLang="en-US" dirty="0" err="1" smtClean="0">
                <a:latin typeface="+mn-ea"/>
              </a:rPr>
              <a:t>패킷을</a:t>
            </a:r>
            <a:r>
              <a:rPr lang="ko-KR" altLang="en-US" dirty="0" smtClean="0">
                <a:latin typeface="+mn-ea"/>
              </a:rPr>
              <a:t> 찾았고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공격자 </a:t>
            </a:r>
            <a:r>
              <a:rPr lang="en-US" altLang="ko-KR" dirty="0">
                <a:latin typeface="+mn-ea"/>
              </a:rPr>
              <a:t>IP</a:t>
            </a:r>
            <a:r>
              <a:rPr lang="ko-KR" altLang="en-US" dirty="0" smtClean="0">
                <a:latin typeface="+mn-ea"/>
              </a:rPr>
              <a:t>는</a:t>
            </a:r>
            <a:r>
              <a:rPr lang="en-US" altLang="ko-KR" dirty="0" smtClean="0">
                <a:latin typeface="+mn-ea"/>
              </a:rPr>
              <a:t>192.168.118.131 </a:t>
            </a:r>
            <a:r>
              <a:rPr lang="ko-KR" altLang="en-US" dirty="0" smtClean="0">
                <a:latin typeface="+mn-ea"/>
              </a:rPr>
              <a:t>이며 </a:t>
            </a:r>
            <a:r>
              <a:rPr lang="en-US" altLang="ko-KR" dirty="0" smtClean="0">
                <a:latin typeface="+mn-ea"/>
              </a:rPr>
              <a:t>.129</a:t>
            </a:r>
            <a:r>
              <a:rPr lang="ko-KR" altLang="en-US" dirty="0" smtClean="0">
                <a:latin typeface="+mn-ea"/>
              </a:rPr>
              <a:t>가 공격 당한 </a:t>
            </a:r>
            <a:r>
              <a:rPr lang="ko-KR" altLang="en-US" dirty="0">
                <a:latin typeface="+mn-ea"/>
              </a:rPr>
              <a:t>사이트며 </a:t>
            </a:r>
            <a:r>
              <a:rPr lang="ko-KR" altLang="en-US" dirty="0" smtClean="0">
                <a:latin typeface="+mn-ea"/>
              </a:rPr>
              <a:t>포트는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80</a:t>
            </a:r>
            <a:r>
              <a:rPr lang="ko-KR" altLang="en-US" dirty="0" smtClean="0">
                <a:latin typeface="+mn-ea"/>
              </a:rPr>
              <a:t>을 사용했음을 확인했다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12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5548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파일업로드 취약점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0744" y="1772039"/>
            <a:ext cx="822121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TCP Stream</a:t>
            </a:r>
            <a:r>
              <a:rPr lang="ko-KR" altLang="en-US" dirty="0" smtClean="0">
                <a:latin typeface="+mn-ea"/>
              </a:rPr>
              <a:t>을 열어 웹 셀 파일을 확인할 수 있는데 값은 </a:t>
            </a:r>
            <a:r>
              <a:rPr lang="en-US" altLang="ko-KR" dirty="0" smtClean="0">
                <a:latin typeface="+mn-ea"/>
              </a:rPr>
              <a:t>POST</a:t>
            </a:r>
            <a:r>
              <a:rPr lang="ko-KR" altLang="en-US" dirty="0" smtClean="0">
                <a:latin typeface="+mn-ea"/>
              </a:rPr>
              <a:t>이며 파일 이름과 웹셀 코드를 확인 할 수 있다</a:t>
            </a:r>
            <a:r>
              <a:rPr lang="en-US" altLang="ko-KR" dirty="0" smtClean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137482" y="2927758"/>
            <a:ext cx="5937137" cy="3469414"/>
            <a:chOff x="3137482" y="2927758"/>
            <a:chExt cx="5937137" cy="3469414"/>
          </a:xfrm>
        </p:grpSpPr>
        <p:grpSp>
          <p:nvGrpSpPr>
            <p:cNvPr id="8" name="그룹 7"/>
            <p:cNvGrpSpPr/>
            <p:nvPr/>
          </p:nvGrpSpPr>
          <p:grpSpPr>
            <a:xfrm>
              <a:off x="3137482" y="2927758"/>
              <a:ext cx="5937137" cy="3469414"/>
              <a:chOff x="3137482" y="2927758"/>
              <a:chExt cx="5937137" cy="3469414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37482" y="2927758"/>
                <a:ext cx="5937137" cy="346941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5981350" y="4345497"/>
                <a:ext cx="1400962" cy="18455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3202388" y="2927758"/>
              <a:ext cx="1436723" cy="1845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51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5548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파일업로드 취약점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28713" y="1904652"/>
            <a:ext cx="103725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파일업로드 취약점 대응방안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 smtClean="0"/>
              <a:t>확장자</a:t>
            </a:r>
            <a:r>
              <a:rPr lang="ko-KR" altLang="en-US" dirty="0" smtClean="0"/>
              <a:t> 검사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대소문자 구분하지 않고 확장자 비교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특수문자가 포함된 경우 업로드 금지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된 파일명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확장자를 난수화하여 변경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된 파일을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요청으로 직접 접근이 불가능한 위치에 저장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0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8713" y="415856"/>
            <a:ext cx="3449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로그분석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Splunk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19" y="4937504"/>
            <a:ext cx="7212252" cy="16569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45" y="2355227"/>
            <a:ext cx="4283178" cy="24902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05738" y="1299179"/>
            <a:ext cx="9437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+mn-ea"/>
              </a:rPr>
              <a:t>PCAP Analyzer for </a:t>
            </a:r>
            <a:r>
              <a:rPr lang="en-US" altLang="ko-KR" sz="1600" dirty="0" err="1" smtClean="0">
                <a:latin typeface="+mn-ea"/>
              </a:rPr>
              <a:t>Splunk</a:t>
            </a:r>
            <a:r>
              <a:rPr lang="ko-KR" altLang="en-US" sz="1600" dirty="0" smtClean="0">
                <a:latin typeface="+mn-ea"/>
              </a:rPr>
              <a:t>을 </a:t>
            </a:r>
            <a:r>
              <a:rPr lang="ko-KR" altLang="en-US" sz="1600" dirty="0">
                <a:latin typeface="+mn-ea"/>
              </a:rPr>
              <a:t>통해 로그를 보면 </a:t>
            </a:r>
            <a:r>
              <a:rPr lang="en-US" altLang="ko-KR" sz="1600" dirty="0">
                <a:latin typeface="+mn-ea"/>
              </a:rPr>
              <a:t>192.168.118.129 </a:t>
            </a:r>
            <a:r>
              <a:rPr lang="ko-KR" altLang="en-US" sz="1600" dirty="0">
                <a:latin typeface="+mn-ea"/>
              </a:rPr>
              <a:t>와</a:t>
            </a:r>
            <a:r>
              <a:rPr lang="en-US" altLang="ko-KR" sz="1600" dirty="0">
                <a:latin typeface="+mn-ea"/>
              </a:rPr>
              <a:t>. 131</a:t>
            </a:r>
            <a:r>
              <a:rPr lang="ko-KR" altLang="en-US" sz="1600" dirty="0">
                <a:latin typeface="+mn-ea"/>
              </a:rPr>
              <a:t>의 </a:t>
            </a:r>
            <a:r>
              <a:rPr lang="ko-KR" altLang="en-US" sz="1600" dirty="0" err="1">
                <a:latin typeface="+mn-ea"/>
              </a:rPr>
              <a:t>패킷이</a:t>
            </a:r>
            <a:r>
              <a:rPr lang="ko-KR" altLang="en-US" sz="1600" dirty="0">
                <a:latin typeface="+mn-ea"/>
              </a:rPr>
              <a:t> 높은 것을 확인할 수 있고 </a:t>
            </a:r>
            <a:r>
              <a:rPr lang="en-US" altLang="ko-KR" sz="1600" dirty="0">
                <a:latin typeface="+mn-ea"/>
              </a:rPr>
              <a:t>TCP</a:t>
            </a:r>
            <a:r>
              <a:rPr lang="ko-KR" altLang="en-US" sz="1600" dirty="0">
                <a:latin typeface="+mn-ea"/>
              </a:rPr>
              <a:t>와 </a:t>
            </a:r>
            <a:r>
              <a:rPr lang="en-US" altLang="ko-KR" sz="1600" dirty="0">
                <a:latin typeface="+mn-ea"/>
              </a:rPr>
              <a:t>80</a:t>
            </a:r>
            <a:r>
              <a:rPr lang="ko-KR" altLang="en-US" sz="1600" dirty="0">
                <a:latin typeface="+mn-ea"/>
              </a:rPr>
              <a:t>번의 비중이 높고 </a:t>
            </a:r>
            <a:r>
              <a:rPr lang="en-US" altLang="ko-KR" sz="1600" dirty="0">
                <a:latin typeface="+mn-ea"/>
              </a:rPr>
              <a:t>448</a:t>
            </a:r>
            <a:r>
              <a:rPr lang="ko-KR" altLang="en-US" sz="1600" dirty="0">
                <a:latin typeface="+mn-ea"/>
              </a:rPr>
              <a:t>개의 </a:t>
            </a:r>
            <a:r>
              <a:rPr lang="ko-KR" altLang="en-US" sz="1600" dirty="0" err="1">
                <a:latin typeface="+mn-ea"/>
              </a:rPr>
              <a:t>패킷이</a:t>
            </a:r>
            <a:r>
              <a:rPr lang="ko-KR" altLang="en-US" sz="1600" dirty="0">
                <a:latin typeface="+mn-ea"/>
              </a:rPr>
              <a:t> 통신 되었고 </a:t>
            </a:r>
            <a:r>
              <a:rPr lang="ko-KR" altLang="en-US" sz="1600" dirty="0" err="1">
                <a:latin typeface="+mn-ea"/>
              </a:rPr>
              <a:t>그중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12</a:t>
            </a:r>
            <a:r>
              <a:rPr lang="ko-KR" altLang="en-US" sz="1600" dirty="0">
                <a:latin typeface="+mn-ea"/>
              </a:rPr>
              <a:t>번의 </a:t>
            </a:r>
            <a:r>
              <a:rPr lang="en-US" altLang="ko-KR" sz="1600" dirty="0">
                <a:latin typeface="+mn-ea"/>
              </a:rPr>
              <a:t>3-way-handshake</a:t>
            </a:r>
            <a:r>
              <a:rPr lang="ko-KR" altLang="en-US" sz="1600" dirty="0">
                <a:latin typeface="+mn-ea"/>
              </a:rPr>
              <a:t>를 성공한 것을 확인할 수 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6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시나리오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1972" y="1245037"/>
            <a:ext cx="86080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sz="2200" dirty="0" smtClean="0">
              <a:latin typeface="+mj-lt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관리자는 게시판 페이지를 </a:t>
            </a:r>
            <a:r>
              <a:rPr lang="ko-KR" altLang="en-US" sz="2200" dirty="0" err="1" smtClean="0">
                <a:latin typeface="+mj-lt"/>
              </a:rPr>
              <a:t>운영중이다</a:t>
            </a:r>
            <a:r>
              <a:rPr lang="en-US" altLang="ko-KR" sz="2200" dirty="0" smtClean="0">
                <a:latin typeface="+mj-lt"/>
              </a:rPr>
              <a:t>.</a:t>
            </a:r>
            <a:endParaRPr lang="ko-KR" altLang="en-US" sz="2200" dirty="0">
              <a:latin typeface="+mj-lt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모니터링서버는 관리자를 </a:t>
            </a:r>
            <a:r>
              <a:rPr lang="ko-KR" altLang="en-US" sz="2200" dirty="0">
                <a:latin typeface="+mj-lt"/>
              </a:rPr>
              <a:t>모니터링 </a:t>
            </a:r>
            <a:r>
              <a:rPr lang="ko-KR" altLang="en-US" sz="2200" dirty="0" smtClean="0">
                <a:latin typeface="+mj-lt"/>
              </a:rPr>
              <a:t>중이다</a:t>
            </a:r>
            <a:r>
              <a:rPr lang="en-US" altLang="ko-KR" sz="2200" dirty="0" smtClean="0">
                <a:latin typeface="+mj-lt"/>
              </a:rPr>
              <a:t>.</a:t>
            </a:r>
            <a:endParaRPr lang="ko-KR" altLang="en-US" sz="2200" dirty="0">
              <a:latin typeface="+mj-lt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해커는 관리자의 게시판 페이지를 </a:t>
            </a:r>
            <a:r>
              <a:rPr lang="ko-KR" altLang="en-US" sz="2200" dirty="0">
                <a:latin typeface="+mj-lt"/>
              </a:rPr>
              <a:t>주시하고 </a:t>
            </a:r>
            <a:r>
              <a:rPr lang="ko-KR" altLang="en-US" sz="2200" dirty="0" smtClean="0">
                <a:latin typeface="+mj-lt"/>
              </a:rPr>
              <a:t>있다</a:t>
            </a:r>
            <a:r>
              <a:rPr lang="en-US" altLang="ko-KR" sz="2200" dirty="0" smtClean="0">
                <a:latin typeface="+mj-lt"/>
              </a:rPr>
              <a:t>.</a:t>
            </a:r>
            <a:endParaRPr lang="ko-KR" altLang="en-US" sz="2200" dirty="0">
              <a:latin typeface="+mj-lt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해커는 관리자의 </a:t>
            </a:r>
            <a:r>
              <a:rPr lang="ko-KR" altLang="en-US" sz="2200" dirty="0">
                <a:latin typeface="+mj-lt"/>
              </a:rPr>
              <a:t>정보를 수집하고 공격을 하려고 한다</a:t>
            </a:r>
            <a:r>
              <a:rPr lang="en-US" altLang="ko-KR" sz="2200" dirty="0">
                <a:latin typeface="+mj-lt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200" dirty="0" smtClean="0">
                <a:latin typeface="+mj-lt"/>
              </a:rPr>
              <a:t>모니터링 서버는 관리자를 모니터링 중 </a:t>
            </a:r>
            <a:r>
              <a:rPr lang="ko-KR" altLang="en-US" sz="2200" dirty="0" err="1">
                <a:latin typeface="+mj-lt"/>
              </a:rPr>
              <a:t>의심가는</a:t>
            </a:r>
            <a:r>
              <a:rPr lang="ko-KR" altLang="en-US" sz="2200" dirty="0">
                <a:latin typeface="+mj-lt"/>
              </a:rPr>
              <a:t> 패킷을 확인하고 이를 분석한다</a:t>
            </a:r>
            <a:r>
              <a:rPr lang="en-US" altLang="ko-KR" sz="2200" dirty="0">
                <a:latin typeface="+mj-lt"/>
              </a:rPr>
              <a:t>.</a:t>
            </a:r>
          </a:p>
          <a:p>
            <a:pPr>
              <a:lnSpc>
                <a:spcPct val="200000"/>
              </a:lnSpc>
            </a:pPr>
            <a:endParaRPr lang="ko-KR" alt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90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정보수집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6280" y="1279339"/>
            <a:ext cx="10739435" cy="1290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Kali Linux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nmap –sT –p 80 192.168.118.0/24 </a:t>
            </a:r>
            <a:r>
              <a:rPr lang="ko-KR" altLang="en-US" dirty="0" smtClean="0">
                <a:latin typeface="+mn-ea"/>
              </a:rPr>
              <a:t>명령어를 통해 </a:t>
            </a:r>
            <a:r>
              <a:rPr lang="en-US" altLang="ko-KR" dirty="0" smtClean="0">
                <a:latin typeface="+mn-ea"/>
              </a:rPr>
              <a:t>5</a:t>
            </a:r>
            <a:r>
              <a:rPr lang="ko-KR" altLang="en-US" dirty="0" smtClean="0">
                <a:latin typeface="+mn-ea"/>
              </a:rPr>
              <a:t>개의 </a:t>
            </a:r>
            <a:r>
              <a:rPr lang="en-US" altLang="ko-KR" dirty="0" smtClean="0">
                <a:latin typeface="+mn-ea"/>
              </a:rPr>
              <a:t>host</a:t>
            </a:r>
            <a:r>
              <a:rPr lang="ko-KR" altLang="en-US" dirty="0" smtClean="0">
                <a:latin typeface="+mn-ea"/>
              </a:rPr>
              <a:t>와 사용하고 있는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   포트가 </a:t>
            </a:r>
            <a:r>
              <a:rPr lang="en-US" altLang="ko-KR" dirty="0" smtClean="0">
                <a:latin typeface="+mn-ea"/>
              </a:rPr>
              <a:t>80</a:t>
            </a:r>
            <a:r>
              <a:rPr lang="ko-KR" altLang="en-US" dirty="0" smtClean="0">
                <a:latin typeface="+mn-ea"/>
              </a:rPr>
              <a:t>번이고 포트가 열려있는것을 찾을 수 있다</a:t>
            </a:r>
            <a:r>
              <a:rPr lang="en-US" altLang="ko-KR" dirty="0" smtClean="0">
                <a:latin typeface="+mn-ea"/>
              </a:rPr>
              <a:t>. –St </a:t>
            </a:r>
            <a:r>
              <a:rPr lang="ko-KR" altLang="en-US" dirty="0" smtClean="0">
                <a:latin typeface="+mn-ea"/>
              </a:rPr>
              <a:t>옵션은 일반적인 </a:t>
            </a:r>
            <a:r>
              <a:rPr lang="en-US" altLang="ko-KR" dirty="0" smtClean="0">
                <a:latin typeface="+mn-ea"/>
              </a:rPr>
              <a:t>TCP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3-Way-Handshake     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    방식을 이용한 포트스캔이다</a:t>
            </a:r>
            <a:endParaRPr lang="ko-KR" altLang="en-US" dirty="0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975039" y="2709467"/>
            <a:ext cx="8426474" cy="3698364"/>
            <a:chOff x="2344154" y="2442549"/>
            <a:chExt cx="8426474" cy="369836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4154" y="2442549"/>
              <a:ext cx="8426474" cy="369836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344154" y="5600910"/>
              <a:ext cx="2704583" cy="3703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27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정보수집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6446" y="1310580"/>
            <a:ext cx="76193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Nmap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–A </a:t>
            </a:r>
            <a:r>
              <a:rPr lang="ko-KR" altLang="en-US" dirty="0" smtClean="0">
                <a:latin typeface="+mn-ea"/>
              </a:rPr>
              <a:t>옵션을 사용 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정보를 더욱 상세하고 많은 것을 알려준다</a:t>
            </a:r>
            <a:r>
              <a:rPr lang="en-US" altLang="ko-KR" dirty="0" smtClean="0">
                <a:latin typeface="+mn-ea"/>
              </a:rPr>
              <a:t>..)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Ssh-hostkey</a:t>
            </a:r>
            <a:r>
              <a:rPr lang="ko-KR" altLang="en-US" dirty="0" smtClean="0">
                <a:latin typeface="+mn-ea"/>
              </a:rPr>
              <a:t>와 사용하고있는 웹 서버의 버전을 확인 할 수 있다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서버는 리눅스를 사용하고 있고 </a:t>
            </a:r>
            <a:r>
              <a:rPr lang="en-US" altLang="ko-KR" dirty="0" smtClean="0">
                <a:latin typeface="+mn-ea"/>
              </a:rPr>
              <a:t>ssh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http</a:t>
            </a:r>
            <a:r>
              <a:rPr lang="ko-KR" altLang="en-US" dirty="0" smtClean="0">
                <a:latin typeface="+mn-ea"/>
              </a:rPr>
              <a:t>의 포트가 </a:t>
            </a:r>
            <a:r>
              <a:rPr lang="en-US" altLang="ko-KR" dirty="0" smtClean="0">
                <a:latin typeface="+mn-ea"/>
              </a:rPr>
              <a:t>open </a:t>
            </a:r>
            <a:r>
              <a:rPr lang="ko-KR" altLang="en-US" dirty="0" smtClean="0">
                <a:latin typeface="+mn-ea"/>
              </a:rPr>
              <a:t>되어있다</a:t>
            </a:r>
            <a:endParaRPr lang="ko-KR" altLang="en-US" dirty="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324" y="3097857"/>
            <a:ext cx="7059014" cy="33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정보수집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78" y="4535082"/>
            <a:ext cx="9040487" cy="18481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21" y="2338235"/>
            <a:ext cx="7039957" cy="2181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8390" y="1303992"/>
            <a:ext cx="10322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Nmap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–D</a:t>
            </a:r>
            <a:r>
              <a:rPr lang="ko-KR" altLang="en-US" dirty="0" smtClean="0">
                <a:latin typeface="+mn-ea"/>
              </a:rPr>
              <a:t>옵션으로 공격자의 </a:t>
            </a:r>
            <a:r>
              <a:rPr lang="en-US" altLang="ko-KR" dirty="0" smtClean="0">
                <a:latin typeface="+mn-ea"/>
              </a:rPr>
              <a:t>ip</a:t>
            </a:r>
            <a:r>
              <a:rPr lang="ko-KR" altLang="en-US" dirty="0" smtClean="0">
                <a:latin typeface="+mn-ea"/>
              </a:rPr>
              <a:t>를 </a:t>
            </a:r>
            <a:r>
              <a:rPr lang="en-US" altLang="ko-KR" dirty="0" smtClean="0">
                <a:latin typeface="+mn-ea"/>
              </a:rPr>
              <a:t>192.168.118.100</a:t>
            </a:r>
            <a:r>
              <a:rPr lang="ko-KR" altLang="en-US" dirty="0" smtClean="0">
                <a:latin typeface="+mn-ea"/>
              </a:rPr>
              <a:t>으로 속여서 관리자에게 스텔스스캔을 하였다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와이어샤크를 보면 </a:t>
            </a:r>
            <a:r>
              <a:rPr lang="en-US" altLang="ko-KR" dirty="0" smtClean="0">
                <a:latin typeface="+mn-ea"/>
              </a:rPr>
              <a:t>192.168.118.100</a:t>
            </a:r>
            <a:r>
              <a:rPr lang="ko-KR" altLang="en-US" dirty="0" smtClean="0">
                <a:latin typeface="+mn-ea"/>
              </a:rPr>
              <a:t>에서 관리자 </a:t>
            </a:r>
            <a:r>
              <a:rPr lang="en-US" altLang="ko-KR" dirty="0" smtClean="0">
                <a:latin typeface="+mn-ea"/>
              </a:rPr>
              <a:t>.129</a:t>
            </a:r>
            <a:r>
              <a:rPr lang="ko-KR" altLang="en-US" dirty="0" smtClean="0">
                <a:latin typeface="+mn-ea"/>
              </a:rPr>
              <a:t>에게 패킷이 보내지는 것을 확인할 수 있다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29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077" y="1432092"/>
            <a:ext cx="10847841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dirty="0" smtClean="0">
                <a:latin typeface="+mn-ea"/>
              </a:rPr>
              <a:t>Sql </a:t>
            </a:r>
            <a:r>
              <a:rPr lang="ko-KR" altLang="en-US" dirty="0" smtClean="0">
                <a:latin typeface="+mn-ea"/>
              </a:rPr>
              <a:t>인젝션이란 악의적인 사용자가 보안상의 취약점을 이용하여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임의의 </a:t>
            </a:r>
            <a:r>
              <a:rPr lang="en-US" altLang="ko-KR" dirty="0" smtClean="0">
                <a:latin typeface="+mn-ea"/>
              </a:rPr>
              <a:t>SQL</a:t>
            </a:r>
            <a:r>
              <a:rPr lang="ko-KR" altLang="en-US" dirty="0" smtClean="0">
                <a:latin typeface="+mn-ea"/>
              </a:rPr>
              <a:t>문을 주입하고 실행되게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 하여 데이터베이스가 비정상적인 동작을 하도록 조작한다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공격이 비교적 쉬운 편이고 공격에 성공할 경우 큰 피해를 입힐 수 있는 공격이다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077" y="3815639"/>
            <a:ext cx="57567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Sql </a:t>
            </a:r>
            <a:r>
              <a:rPr lang="ko-KR" altLang="en-US" dirty="0" smtClean="0"/>
              <a:t>인젝션의 전제조건 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데이터베이스가 존재하고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모델과 연동 되어야한다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사용자의 입력 값이 </a:t>
            </a:r>
            <a:r>
              <a:rPr lang="ko-KR" altLang="en-US" dirty="0" err="1" smtClean="0"/>
              <a:t>쿼리문에</a:t>
            </a:r>
            <a:r>
              <a:rPr lang="ko-KR" altLang="en-US" dirty="0" smtClean="0"/>
              <a:t> 포함 되어야한다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</a:t>
            </a:r>
            <a:r>
              <a:rPr lang="ko-KR" altLang="en-US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8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Adobe Heiti Std R" panose="020B0400000000000000" pitchFamily="34" charset="-128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678" y="3312195"/>
            <a:ext cx="5640209" cy="30969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67405" y="1597464"/>
            <a:ext cx="8386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 smtClean="0">
                <a:latin typeface="+mn-ea"/>
              </a:rPr>
              <a:t>Sqlmap</a:t>
            </a:r>
            <a:r>
              <a:rPr lang="ko-KR" altLang="en-US" dirty="0" smtClean="0">
                <a:latin typeface="+mn-ea"/>
              </a:rPr>
              <a:t>이란 </a:t>
            </a:r>
            <a:r>
              <a:rPr lang="en-US" altLang="ko-KR" dirty="0" smtClean="0">
                <a:latin typeface="+mn-ea"/>
              </a:rPr>
              <a:t>SQL</a:t>
            </a:r>
            <a:r>
              <a:rPr lang="ko-KR" altLang="en-US" dirty="0" err="1" smtClean="0">
                <a:latin typeface="+mn-ea"/>
              </a:rPr>
              <a:t>인젝션</a:t>
            </a:r>
            <a:r>
              <a:rPr lang="ko-KR" altLang="en-US" dirty="0" smtClean="0">
                <a:latin typeface="+mn-ea"/>
              </a:rPr>
              <a:t> 공격을 간단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쉽게 해주는 툴이다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+mn-ea"/>
              </a:rPr>
              <a:t>로그인 페이지를 발견하였고</a:t>
            </a:r>
            <a:r>
              <a:rPr lang="en-US" altLang="ko-KR" dirty="0" smtClean="0">
                <a:latin typeface="+mn-ea"/>
              </a:rPr>
              <a:t>, sqlmap</a:t>
            </a:r>
            <a:r>
              <a:rPr lang="ko-KR" altLang="en-US" dirty="0" smtClean="0">
                <a:latin typeface="+mn-ea"/>
              </a:rPr>
              <a:t>을 이용하여 관리자의 </a:t>
            </a:r>
            <a:r>
              <a:rPr lang="en-US" altLang="ko-KR" dirty="0" smtClean="0">
                <a:latin typeface="+mn-ea"/>
              </a:rPr>
              <a:t>test DB</a:t>
            </a:r>
            <a:r>
              <a:rPr lang="ko-KR" altLang="en-US" dirty="0" smtClean="0">
                <a:latin typeface="+mn-ea"/>
              </a:rPr>
              <a:t>를 찾았다</a:t>
            </a:r>
            <a:endParaRPr lang="ko-KR" altLang="en-US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1" y="3946808"/>
            <a:ext cx="4014168" cy="235063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28713" y="415856"/>
            <a:ext cx="4257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모의해킹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(SQL</a:t>
            </a:r>
            <a:r>
              <a:rPr lang="ko-KR" altLang="en-US" sz="32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인젝션</a:t>
            </a:r>
            <a:r>
              <a:rPr lang="en-US" altLang="ko-KR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ko-KR" alt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0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1382</Words>
  <Application>Microsoft Office PowerPoint</Application>
  <PresentationFormat>와이드스크린</PresentationFormat>
  <Paragraphs>242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Adobe Heiti Std 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Microsoft 계정</cp:lastModifiedBy>
  <cp:revision>80</cp:revision>
  <dcterms:created xsi:type="dcterms:W3CDTF">2016-12-26T04:06:42Z</dcterms:created>
  <dcterms:modified xsi:type="dcterms:W3CDTF">2022-07-25T12:13:23Z</dcterms:modified>
</cp:coreProperties>
</file>