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1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84" r:id="rId12"/>
    <p:sldId id="285" r:id="rId13"/>
    <p:sldId id="286" r:id="rId14"/>
    <p:sldId id="276" r:id="rId15"/>
    <p:sldId id="277" r:id="rId16"/>
    <p:sldId id="278" r:id="rId17"/>
    <p:sldId id="279" r:id="rId18"/>
    <p:sldId id="280" r:id="rId19"/>
    <p:sldId id="287" r:id="rId20"/>
    <p:sldId id="281" r:id="rId21"/>
    <p:sldId id="288" r:id="rId22"/>
    <p:sldId id="282" r:id="rId23"/>
    <p:sldId id="283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8" r:id="rId32"/>
    <p:sldId id="299" r:id="rId33"/>
    <p:sldId id="300" r:id="rId34"/>
    <p:sldId id="296" r:id="rId35"/>
    <p:sldId id="301" r:id="rId36"/>
    <p:sldId id="302" r:id="rId37"/>
    <p:sldId id="297" r:id="rId38"/>
    <p:sldId id="303" r:id="rId39"/>
    <p:sldId id="304" r:id="rId40"/>
    <p:sldId id="305" r:id="rId41"/>
    <p:sldId id="26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6DA11BA-D7F9-4FAD-9B79-E36F40A82B7E}" type="datetimeFigureOut">
              <a:rPr lang="ko-KR" altLang="en-US" smtClean="0"/>
              <a:pPr/>
              <a:t>2022-08-15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EF49944-E8CF-406C-AE58-06D3B769C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인젝션의 전제조건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쿼리문에 포함 되어야한다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39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6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32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 취약점 전제 조건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할 파일이 서버에 정상적으로 업로드 되어야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파일이 서버에서 실행이 가능해야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한 파일 경로를 내가 찾을 수 있어야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22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41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50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5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0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55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19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603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26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74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88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9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9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61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65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82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853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20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3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2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XSS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입력 데이터에 대한 충분한 검증 과정이 없어야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서버의 응답데이터가 웹 브라우저 내 페이지에 출력 시 충분한 검증 과정이 없어야 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0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81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1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4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사용자가 보안이 취약한 서버로부터 이미 인증을 받은 상태여야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쿠키 기반으로 서버 세션 정보를 획득할 수 있어야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공격자는 서버를 공격하기 위한 요청 방법에 대해 미리 파악하고 </a:t>
            </a:r>
            <a:r>
              <a:rPr lang="ko-KR" altLang="en-US" dirty="0" smtClean="0"/>
              <a:t>있어야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예상치 못한 파라 미터가 있으면 불가능하다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14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2022-08-15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A88D4DE-8D46-E24C-9300-68E36EE62758}" type="datetimeFigureOut">
              <a:rPr kumimoji="1" lang="ko-KR" altLang="en-US" smtClean="0"/>
              <a:pPr/>
              <a:t>2022-08-15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6745B9C-0D0C-6C4C-BF5C-456F78CFF3F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모의해킹 및 로그 분석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93F418-AA08-4AA6-998E-C0DE64920E22}"/>
              </a:ext>
            </a:extLst>
          </p:cNvPr>
          <p:cNvSpPr txBox="1"/>
          <p:nvPr/>
        </p:nvSpPr>
        <p:spPr>
          <a:xfrm>
            <a:off x="1762021" y="3622471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 정 민</a:t>
            </a:r>
            <a:endParaRPr lang="ko-KR" altLang="en-US" dirty="0">
              <a:solidFill>
                <a:srgbClr val="3857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32" t="1047" r="3819"/>
          <a:stretch/>
        </p:blipFill>
        <p:spPr>
          <a:xfrm>
            <a:off x="319119" y="3626605"/>
            <a:ext cx="5400484" cy="3064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19" y="1100759"/>
            <a:ext cx="5400484" cy="2427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5544" y="3159393"/>
            <a:ext cx="5450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로그인 페이지를 발견했다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–dbs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 관리자의 데이터베이스 목록을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" y="943969"/>
            <a:ext cx="4421320" cy="20558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29710"/>
          <a:stretch/>
        </p:blipFill>
        <p:spPr>
          <a:xfrm>
            <a:off x="353198" y="3094296"/>
            <a:ext cx="4421320" cy="1476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14515"/>
          <a:stretch/>
        </p:blipFill>
        <p:spPr>
          <a:xfrm>
            <a:off x="353198" y="4665147"/>
            <a:ext cx="4470418" cy="18871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7965" y="2647182"/>
            <a:ext cx="6228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-tables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product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columns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구조를 확인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dump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추가하여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데이터를 확인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517" r="4854"/>
          <a:stretch/>
        </p:blipFill>
        <p:spPr>
          <a:xfrm>
            <a:off x="614038" y="1088287"/>
            <a:ext cx="4049932" cy="1811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8" y="3091961"/>
            <a:ext cx="4049932" cy="1662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8" y="5035449"/>
            <a:ext cx="4049932" cy="1240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3662" y="3315330"/>
            <a:ext cx="6910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 해시값을 해시 사전을 이용해 복호화한 후 패스워드를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패스워드를 입력해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성공했다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2816" y="2854233"/>
            <a:ext cx="1005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공격자가 상대방의 브라우저에 스크립트가 실행되도록 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세션을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가로채기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웹사이트를 변조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악의적 콘텐츠를 삽입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피싱 공격을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05" y="301658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11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63" t="11139" r="3928" b="3200"/>
          <a:stretch/>
        </p:blipFill>
        <p:spPr>
          <a:xfrm>
            <a:off x="542107" y="3899262"/>
            <a:ext cx="4981887" cy="18679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1439" t="31230" r="13517" b="28951"/>
          <a:stretch/>
        </p:blipFill>
        <p:spPr>
          <a:xfrm>
            <a:off x="542107" y="1365068"/>
            <a:ext cx="4981887" cy="239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469" y="3046846"/>
            <a:ext cx="6197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세션정보를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로그 기록을 남기는 코드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상품정보 입력페이지에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192.168.116.135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세션 정보를 보내는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17" t="2163" r="1633" b="6286"/>
          <a:stretch/>
        </p:blipFill>
        <p:spPr>
          <a:xfrm>
            <a:off x="2344300" y="3599607"/>
            <a:ext cx="7450212" cy="1276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7537" y="2572125"/>
            <a:ext cx="926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관리자의 세션정보가 해커의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로그 기록이 저장돼 있는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1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3433183"/>
            <a:ext cx="4389121" cy="11302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1712" t="27178" r="1139" b="26325"/>
          <a:stretch/>
        </p:blipFill>
        <p:spPr>
          <a:xfrm>
            <a:off x="731519" y="4715692"/>
            <a:ext cx="4389121" cy="1453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5095" t="16114" r="5446" b="13434"/>
          <a:stretch/>
        </p:blipFill>
        <p:spPr>
          <a:xfrm>
            <a:off x="6740435" y="3433183"/>
            <a:ext cx="4402184" cy="27359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3566" y="2109652"/>
            <a:ext cx="962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으로 얻은 관리자의 세션을 입력해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획득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Google Shape;5138;p44">
            <a:extLst>
              <a:ext uri="{FF2B5EF4-FFF2-40B4-BE49-F238E27FC236}">
                <a16:creationId xmlns="" xmlns:a16="http://schemas.microsoft.com/office/drawing/2014/main" id="{DE325B49-E7AB-C44C-A415-C2AB0AF0EA0B}"/>
              </a:ext>
            </a:extLst>
          </p:cNvPr>
          <p:cNvCxnSpPr/>
          <p:nvPr/>
        </p:nvCxnSpPr>
        <p:spPr>
          <a:xfrm>
            <a:off x="5742809" y="4792130"/>
            <a:ext cx="3744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21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8720" y="2881686"/>
            <a:ext cx="1018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자신의 의지와는 무관하게 공격자가 의도한 행위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특정 웹사이트에 요청하게 하는 공격</a:t>
            </a: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18" y="294799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62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1431" t="32966" r="13786" b="22116"/>
          <a:stretch/>
        </p:blipFill>
        <p:spPr>
          <a:xfrm>
            <a:off x="418011" y="1521824"/>
            <a:ext cx="5117050" cy="2279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" y="4203876"/>
            <a:ext cx="5117050" cy="1887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7880" y="3321487"/>
            <a:ext cx="5799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바꾸는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상품정보입력 페이지에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4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0878B2C-5AD0-6B21-04A8-1377E6514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1" t="13644" r="4970" b="4996"/>
          <a:stretch/>
        </p:blipFill>
        <p:spPr>
          <a:xfrm>
            <a:off x="796834" y="2122714"/>
            <a:ext cx="4304212" cy="1802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D692ADD-22E6-B19C-4625-6552B8DC9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3" t="17218" r="6406" b="562"/>
          <a:stretch/>
        </p:blipFill>
        <p:spPr>
          <a:xfrm>
            <a:off x="796834" y="4326839"/>
            <a:ext cx="4304212" cy="955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14554" y="3402169"/>
            <a:ext cx="62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해커가 올린 글을 읽으면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실행되어 관리자의 패스워드가 바뀐다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9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22CD705-E862-4AEE-978F-97095A9400F0}"/>
              </a:ext>
            </a:extLst>
          </p:cNvPr>
          <p:cNvGrpSpPr/>
          <p:nvPr/>
        </p:nvGrpSpPr>
        <p:grpSpPr>
          <a:xfrm>
            <a:off x="2007009" y="2442316"/>
            <a:ext cx="7939803" cy="2450806"/>
            <a:chOff x="1681615" y="2442316"/>
            <a:chExt cx="7939803" cy="2450806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="" xmlns:a16="http://schemas.microsoft.com/office/drawing/2014/main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="" xmlns:a16="http://schemas.microsoft.com/office/drawing/2014/main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="" xmlns:a16="http://schemas.microsoft.com/office/drawing/2014/main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="" xmlns:a16="http://schemas.microsoft.com/office/drawing/2014/main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="" xmlns:a16="http://schemas.microsoft.com/office/drawing/2014/main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="" xmlns:a16="http://schemas.microsoft.com/office/drawing/2014/main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="" xmlns:a16="http://schemas.microsoft.com/office/drawing/2014/main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="" xmlns:a16="http://schemas.microsoft.com/office/drawing/2014/main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="" xmlns:a16="http://schemas.microsoft.com/office/drawing/2014/main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="" xmlns:a16="http://schemas.microsoft.com/office/drawing/2014/main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="" xmlns:a16="http://schemas.microsoft.com/office/drawing/2014/main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="" xmlns:a16="http://schemas.microsoft.com/office/drawing/2014/main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="" xmlns:a16="http://schemas.microsoft.com/office/drawing/2014/main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="" xmlns:a16="http://schemas.microsoft.com/office/drawing/2014/main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="" xmlns:a16="http://schemas.microsoft.com/office/drawing/2014/main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  <a:latin typeface="나눔고딕" panose="020D0604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AEC5B97F-D672-4C96-B549-B6993AC504B7}"/>
                </a:ext>
              </a:extLst>
            </p:cNvPr>
            <p:cNvGrpSpPr/>
            <p:nvPr/>
          </p:nvGrpSpPr>
          <p:grpSpPr>
            <a:xfrm>
              <a:off x="8416561" y="2442316"/>
              <a:ext cx="1204857" cy="1204857"/>
              <a:chOff x="8416561" y="2442316"/>
              <a:chExt cx="1204857" cy="1204857"/>
            </a:xfrm>
          </p:grpSpPr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029D5803-C7D0-7649-B85F-C1D3352C871B}"/>
                  </a:ext>
                </a:extLst>
              </p:cNvPr>
              <p:cNvSpPr/>
              <p:nvPr/>
            </p:nvSpPr>
            <p:spPr>
              <a:xfrm>
                <a:off x="8416561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3" name="Google Shape;8578;p68">
                <a:extLst>
                  <a:ext uri="{FF2B5EF4-FFF2-40B4-BE49-F238E27FC236}">
                    <a16:creationId xmlns="" xmlns:a16="http://schemas.microsoft.com/office/drawing/2014/main" id="{2DE2D669-CFAF-454C-B51B-799892BF361F}"/>
                  </a:ext>
                </a:extLst>
              </p:cNvPr>
              <p:cNvGrpSpPr/>
              <p:nvPr/>
            </p:nvGrpSpPr>
            <p:grpSpPr>
              <a:xfrm>
                <a:off x="8800838" y="2851428"/>
                <a:ext cx="436302" cy="376409"/>
                <a:chOff x="3300325" y="249875"/>
                <a:chExt cx="433725" cy="480900"/>
              </a:xfrm>
              <a:solidFill>
                <a:schemeClr val="bg1"/>
              </a:solidFill>
            </p:grpSpPr>
            <p:sp>
              <p:nvSpPr>
                <p:cNvPr id="24" name="Google Shape;8579;p68">
                  <a:extLst>
                    <a:ext uri="{FF2B5EF4-FFF2-40B4-BE49-F238E27FC236}">
                      <a16:creationId xmlns="" xmlns:a16="http://schemas.microsoft.com/office/drawing/2014/main" id="{FAA6BA6B-6904-5345-B46A-934715F6C7F6}"/>
                    </a:ext>
                  </a:extLst>
                </p:cNvPr>
                <p:cNvSpPr/>
                <p:nvPr/>
              </p:nvSpPr>
              <p:spPr>
                <a:xfrm>
                  <a:off x="3610875" y="334550"/>
                  <a:ext cx="5647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" h="1130" extrusionOk="0">
                      <a:moveTo>
                        <a:pt x="566" y="0"/>
                      </a:moveTo>
                      <a:cubicBezTo>
                        <a:pt x="253" y="0"/>
                        <a:pt x="0" y="253"/>
                        <a:pt x="0" y="567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5" name="Google Shape;8580;p68">
                  <a:extLst>
                    <a:ext uri="{FF2B5EF4-FFF2-40B4-BE49-F238E27FC236}">
                      <a16:creationId xmlns="" xmlns:a16="http://schemas.microsoft.com/office/drawing/2014/main" id="{EC560D6E-B1FD-B04B-9E48-C0F6815D3422}"/>
                    </a:ext>
                  </a:extLst>
                </p:cNvPr>
                <p:cNvSpPr/>
                <p:nvPr/>
              </p:nvSpPr>
              <p:spPr>
                <a:xfrm>
                  <a:off x="346767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647" y="1"/>
                      </a:moveTo>
                      <a:cubicBezTo>
                        <a:pt x="562" y="1"/>
                        <a:pt x="476" y="20"/>
                        <a:pt x="395" y="60"/>
                      </a:cubicBezTo>
                      <a:cubicBezTo>
                        <a:pt x="115" y="198"/>
                        <a:pt x="1" y="539"/>
                        <a:pt x="142" y="819"/>
                      </a:cubicBezTo>
                      <a:lnTo>
                        <a:pt x="705" y="1948"/>
                      </a:lnTo>
                      <a:cubicBezTo>
                        <a:pt x="806" y="2144"/>
                        <a:pt x="1004" y="2259"/>
                        <a:pt x="1211" y="2259"/>
                      </a:cubicBezTo>
                      <a:cubicBezTo>
                        <a:pt x="1296" y="2259"/>
                        <a:pt x="1383" y="2239"/>
                        <a:pt x="1464" y="2198"/>
                      </a:cubicBezTo>
                      <a:cubicBezTo>
                        <a:pt x="1744" y="2059"/>
                        <a:pt x="1856" y="1722"/>
                        <a:pt x="1717" y="1442"/>
                      </a:cubicBezTo>
                      <a:lnTo>
                        <a:pt x="1151" y="313"/>
                      </a:lnTo>
                      <a:cubicBezTo>
                        <a:pt x="1053" y="114"/>
                        <a:pt x="853" y="1"/>
                        <a:pt x="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6" name="Google Shape;8581;p68">
                  <a:extLst>
                    <a:ext uri="{FF2B5EF4-FFF2-40B4-BE49-F238E27FC236}">
                      <a16:creationId xmlns="" xmlns:a16="http://schemas.microsoft.com/office/drawing/2014/main" id="{152AD9B6-773A-BA46-A9C5-6ED2EAFA1B73}"/>
                    </a:ext>
                  </a:extLst>
                </p:cNvPr>
                <p:cNvSpPr/>
                <p:nvPr/>
              </p:nvSpPr>
              <p:spPr>
                <a:xfrm>
                  <a:off x="356652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1210" y="1"/>
                      </a:moveTo>
                      <a:cubicBezTo>
                        <a:pt x="1003" y="1"/>
                        <a:pt x="803" y="114"/>
                        <a:pt x="705" y="313"/>
                      </a:cubicBezTo>
                      <a:lnTo>
                        <a:pt x="139" y="1442"/>
                      </a:lnTo>
                      <a:cubicBezTo>
                        <a:pt x="1" y="1719"/>
                        <a:pt x="115" y="2059"/>
                        <a:pt x="392" y="2198"/>
                      </a:cubicBezTo>
                      <a:cubicBezTo>
                        <a:pt x="474" y="2239"/>
                        <a:pt x="561" y="2259"/>
                        <a:pt x="646" y="2259"/>
                      </a:cubicBezTo>
                      <a:cubicBezTo>
                        <a:pt x="852" y="2259"/>
                        <a:pt x="1051" y="2144"/>
                        <a:pt x="1151" y="1948"/>
                      </a:cubicBezTo>
                      <a:lnTo>
                        <a:pt x="1714" y="819"/>
                      </a:lnTo>
                      <a:cubicBezTo>
                        <a:pt x="1856" y="539"/>
                        <a:pt x="1741" y="198"/>
                        <a:pt x="1461" y="60"/>
                      </a:cubicBezTo>
                      <a:cubicBezTo>
                        <a:pt x="1381" y="20"/>
                        <a:pt x="1295" y="1"/>
                        <a:pt x="12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7" name="Google Shape;8582;p68">
                  <a:extLst>
                    <a:ext uri="{FF2B5EF4-FFF2-40B4-BE49-F238E27FC236}">
                      <a16:creationId xmlns="" xmlns:a16="http://schemas.microsoft.com/office/drawing/2014/main" id="{A23F3A1E-CC08-604A-AC64-2C8256B1B08E}"/>
                    </a:ext>
                  </a:extLst>
                </p:cNvPr>
                <p:cNvSpPr/>
                <p:nvPr/>
              </p:nvSpPr>
              <p:spPr>
                <a:xfrm>
                  <a:off x="3413250" y="334550"/>
                  <a:ext cx="5650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130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7"/>
                      </a:cubicBezTo>
                      <a:cubicBezTo>
                        <a:pt x="1" y="877"/>
                        <a:pt x="254" y="1130"/>
                        <a:pt x="567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8" name="Google Shape;8583;p68">
                  <a:extLst>
                    <a:ext uri="{FF2B5EF4-FFF2-40B4-BE49-F238E27FC236}">
                      <a16:creationId xmlns="" xmlns:a16="http://schemas.microsoft.com/office/drawing/2014/main" id="{8E44107F-C224-7C4C-90AE-CCBE8A9D1266}"/>
                    </a:ext>
                  </a:extLst>
                </p:cNvPr>
                <p:cNvSpPr/>
                <p:nvPr/>
              </p:nvSpPr>
              <p:spPr>
                <a:xfrm>
                  <a:off x="3300325" y="476675"/>
                  <a:ext cx="84725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0164" extrusionOk="0">
                      <a:moveTo>
                        <a:pt x="567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lnTo>
                        <a:pt x="1" y="9598"/>
                      </a:lnTo>
                      <a:cubicBezTo>
                        <a:pt x="1" y="9911"/>
                        <a:pt x="254" y="10164"/>
                        <a:pt x="567" y="10164"/>
                      </a:cubicBezTo>
                      <a:lnTo>
                        <a:pt x="2825" y="10164"/>
                      </a:lnTo>
                      <a:cubicBezTo>
                        <a:pt x="3136" y="10164"/>
                        <a:pt x="3389" y="9911"/>
                        <a:pt x="3389" y="9598"/>
                      </a:cubicBezTo>
                      <a:lnTo>
                        <a:pt x="3389" y="564"/>
                      </a:lnTo>
                      <a:cubicBezTo>
                        <a:pt x="3389" y="251"/>
                        <a:pt x="3136" y="1"/>
                        <a:pt x="28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9" name="Google Shape;8584;p68">
                  <a:extLst>
                    <a:ext uri="{FF2B5EF4-FFF2-40B4-BE49-F238E27FC236}">
                      <a16:creationId xmlns="" xmlns:a16="http://schemas.microsoft.com/office/drawing/2014/main" id="{766EC85B-93B4-B54B-8C3E-2E159D986198}"/>
                    </a:ext>
                  </a:extLst>
                </p:cNvPr>
                <p:cNvSpPr/>
                <p:nvPr/>
              </p:nvSpPr>
              <p:spPr>
                <a:xfrm>
                  <a:off x="3413250" y="335525"/>
                  <a:ext cx="320800" cy="3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2" h="15810" extrusionOk="0">
                      <a:moveTo>
                        <a:pt x="3954" y="1"/>
                      </a:moveTo>
                      <a:cubicBezTo>
                        <a:pt x="3641" y="1"/>
                        <a:pt x="3388" y="254"/>
                        <a:pt x="3388" y="564"/>
                      </a:cubicBezTo>
                      <a:cubicBezTo>
                        <a:pt x="3388" y="1871"/>
                        <a:pt x="2879" y="4225"/>
                        <a:pt x="1922" y="5186"/>
                      </a:cubicBezTo>
                      <a:cubicBezTo>
                        <a:pt x="1274" y="5830"/>
                        <a:pt x="723" y="6065"/>
                        <a:pt x="1" y="6427"/>
                      </a:cubicBezTo>
                      <a:lnTo>
                        <a:pt x="1" y="14897"/>
                      </a:lnTo>
                      <a:cubicBezTo>
                        <a:pt x="1109" y="15268"/>
                        <a:pt x="2515" y="15810"/>
                        <a:pt x="4659" y="15810"/>
                      </a:cubicBezTo>
                      <a:lnTo>
                        <a:pt x="8351" y="15810"/>
                      </a:lnTo>
                      <a:cubicBezTo>
                        <a:pt x="9567" y="15810"/>
                        <a:pt x="10516" y="14680"/>
                        <a:pt x="10046" y="13491"/>
                      </a:cubicBezTo>
                      <a:cubicBezTo>
                        <a:pt x="11019" y="13226"/>
                        <a:pt x="11546" y="12172"/>
                        <a:pt x="11175" y="11233"/>
                      </a:cubicBezTo>
                      <a:cubicBezTo>
                        <a:pt x="12386" y="10901"/>
                        <a:pt x="12832" y="9408"/>
                        <a:pt x="11992" y="8468"/>
                      </a:cubicBezTo>
                      <a:cubicBezTo>
                        <a:pt x="12314" y="8107"/>
                        <a:pt x="12467" y="7625"/>
                        <a:pt x="12410" y="7143"/>
                      </a:cubicBezTo>
                      <a:cubicBezTo>
                        <a:pt x="12311" y="6267"/>
                        <a:pt x="11495" y="5647"/>
                        <a:pt x="10612" y="5647"/>
                      </a:cubicBezTo>
                      <a:lnTo>
                        <a:pt x="6213" y="5647"/>
                      </a:lnTo>
                      <a:cubicBezTo>
                        <a:pt x="6586" y="4975"/>
                        <a:pt x="6785" y="3081"/>
                        <a:pt x="6776" y="2307"/>
                      </a:cubicBezTo>
                      <a:cubicBezTo>
                        <a:pt x="6761" y="1027"/>
                        <a:pt x="5701" y="1"/>
                        <a:pt x="4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1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C1F0233A-885E-B94A-84F6-2413C59B5D8D}"/>
                </a:ext>
              </a:extLst>
            </p:cNvPr>
            <p:cNvSpPr txBox="1"/>
            <p:nvPr/>
          </p:nvSpPr>
          <p:spPr>
            <a:xfrm>
              <a:off x="861292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3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A942528-9FE1-7C49-A1C3-AD1BA3F31C38}"/>
                </a:ext>
              </a:extLst>
            </p:cNvPr>
            <p:cNvSpPr txBox="1"/>
            <p:nvPr/>
          </p:nvSpPr>
          <p:spPr>
            <a:xfrm>
              <a:off x="1798614" y="4573638"/>
              <a:ext cx="1004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시나리오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DC9EE7B-04EF-3041-A412-CED2A06AC040}"/>
                </a:ext>
              </a:extLst>
            </p:cNvPr>
            <p:cNvSpPr txBox="1"/>
            <p:nvPr/>
          </p:nvSpPr>
          <p:spPr>
            <a:xfrm>
              <a:off x="4077541" y="458534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정보수집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E0E16FC-7D32-2045-9C76-5355AC04B11E}"/>
                </a:ext>
              </a:extLst>
            </p:cNvPr>
            <p:cNvSpPr txBox="1"/>
            <p:nvPr/>
          </p:nvSpPr>
          <p:spPr>
            <a:xfrm>
              <a:off x="6313307" y="4585344"/>
              <a:ext cx="921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모의해킹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1BD2FA91-97F1-E243-B516-C870FF1CA900}"/>
                </a:ext>
              </a:extLst>
            </p:cNvPr>
            <p:cNvSpPr txBox="1"/>
            <p:nvPr/>
          </p:nvSpPr>
          <p:spPr>
            <a:xfrm>
              <a:off x="8577792" y="4564489"/>
              <a:ext cx="995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 분석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2156" y="2732241"/>
            <a:ext cx="1018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서비스 첨부 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 미흡을 이용하여 악의적인 스크립트가 포함된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후에 웹 서버에 침투를 하는 공격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01" y="2843669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8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124" t="21075" r="9181" b="14360"/>
          <a:stretch/>
        </p:blipFill>
        <p:spPr>
          <a:xfrm>
            <a:off x="373836" y="3714014"/>
            <a:ext cx="4741916" cy="2702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672" t="9083" r="1" b="5727"/>
          <a:stretch/>
        </p:blipFill>
        <p:spPr>
          <a:xfrm>
            <a:off x="373835" y="1466723"/>
            <a:ext cx="4741917" cy="938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838" r="11584" b="12881"/>
          <a:stretch/>
        </p:blipFill>
        <p:spPr>
          <a:xfrm>
            <a:off x="373836" y="2649162"/>
            <a:ext cx="4741916" cy="870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4787" y="3234153"/>
            <a:ext cx="6363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파일업로드할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 있는 페이지를 발견했고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파일을 업로드 해본 결과 이미지 타입만 업로드 할 수 있도록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돼있는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권한을 획득해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명령어를 입력해 정보를 얻을 수 있는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코드를 작성했다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3953" y="1456508"/>
            <a:ext cx="4496746" cy="2704011"/>
            <a:chOff x="6200950" y="2804826"/>
            <a:chExt cx="5418053" cy="3750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3585" r="3275" b="1785"/>
            <a:stretch/>
          </p:blipFill>
          <p:spPr>
            <a:xfrm>
              <a:off x="6200950" y="2804826"/>
              <a:ext cx="5418053" cy="375011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292" r="9855"/>
          <a:stretch/>
        </p:blipFill>
        <p:spPr>
          <a:xfrm>
            <a:off x="1422156" y="4697865"/>
            <a:ext cx="3115492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23114" y="2984862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프록시를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잡고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Burp suite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코드의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 파일이 성공적으로 업로드 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386"/>
          <a:stretch/>
        </p:blipFill>
        <p:spPr>
          <a:xfrm>
            <a:off x="2861773" y="2736668"/>
            <a:ext cx="6466716" cy="348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4407" y="1789611"/>
            <a:ext cx="962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http://192.168.116.134/upload/webshell2.php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경로로 들어가 성공적으로 업로드 되었는지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Ifconfig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4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7244" t="2882" r="11925" b="3784"/>
          <a:stretch/>
        </p:blipFill>
        <p:spPr>
          <a:xfrm>
            <a:off x="99518" y="2368839"/>
            <a:ext cx="4812602" cy="29608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9017" y="3239754"/>
            <a:ext cx="795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 중 디렉터리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인덱싱 취약점을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디렉터리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인덱싱은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내의 모든 디렉터리 및 파일에 대해 인덱싱이 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2" t="1" r="2940" b="3494"/>
          <a:stretch/>
        </p:blipFill>
        <p:spPr>
          <a:xfrm>
            <a:off x="640684" y="3667378"/>
            <a:ext cx="10898659" cy="18203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0654" y="2358146"/>
            <a:ext cx="926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공격을 실행할 때 발생하는 와이어샤크에서의 네트워크 통신 로그이다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 캡처해보면 임의의 질의 문을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프로토콜을 통해서 서버에 전송하는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57633" y="3218327"/>
            <a:ext cx="6958659" cy="3189006"/>
            <a:chOff x="3014366" y="3290173"/>
            <a:chExt cx="6089979" cy="31890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-1" t="1181" r="1189" b="2724"/>
            <a:stretch/>
          </p:blipFill>
          <p:spPr>
            <a:xfrm>
              <a:off x="3014367" y="3290173"/>
              <a:ext cx="6089978" cy="318900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85109" y="1225184"/>
            <a:ext cx="1009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Apache/2.4.6(Centos), PHP5.4.16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버전임을 알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문을 통해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시도한 것을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2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303" y="2233748"/>
            <a:ext cx="940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47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패킷의 길이가 갑자기 증가한 것으로 보아 어떠한 공격이 있다는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44" t="2696" r="996" b="2538"/>
          <a:stretch/>
        </p:blipFill>
        <p:spPr>
          <a:xfrm>
            <a:off x="2728872" y="3133680"/>
            <a:ext cx="7440121" cy="29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26" b="2739"/>
          <a:stretch/>
        </p:blipFill>
        <p:spPr>
          <a:xfrm>
            <a:off x="2243543" y="1837916"/>
            <a:ext cx="7971457" cy="28712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555" y="1147564"/>
            <a:ext cx="101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길이가 길었던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패킷을 살펴보면 코드가 헥사코드로 변환되어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 이루어 진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555" y="5018328"/>
            <a:ext cx="1038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공격을 시도할 때 트래픽이 일어나 다수의 패킷이 있을 거라 예상했지만 실제로는 패킷이 많지 않았다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 내용을 보면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헥사코드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내용이 엄청 긴 것을 확인할 수 있는 것으로 보아 다수의 패킷의 보내지 않고 한번의 패킷에 다수의 스크립트를 구성해서 공격을 시도하는 것을 알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222" t="51854" r="12790" b="31506"/>
          <a:stretch/>
        </p:blipFill>
        <p:spPr>
          <a:xfrm>
            <a:off x="1554968" y="2895664"/>
            <a:ext cx="8191683" cy="702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66" y="1779251"/>
            <a:ext cx="9340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 대한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입력이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쿼리에 동적으로 영향을 주는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입력된 값이 개발자가 의도한 값인지 검증하고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의도하지 않은 경우 입력 값에 대해 검증하고 차단 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보안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 권한 유저로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사용하지 않는 저장 프로시저와 내장함수 제거 또는 권한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목적에 따라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 수정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공용 시스템 객체의 접근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신뢰할 수 있는 네트워크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대해서만 접근 허용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 메시지 노출 차단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2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124;p44">
            <a:extLst>
              <a:ext uri="{FF2B5EF4-FFF2-40B4-BE49-F238E27FC236}">
                <a16:creationId xmlns="" xmlns:a16="http://schemas.microsoft.com/office/drawing/2014/main" id="{960F90E1-82CB-8C45-9627-F4A789D4DAF3}"/>
              </a:ext>
            </a:extLst>
          </p:cNvPr>
          <p:cNvSpPr/>
          <p:nvPr/>
        </p:nvSpPr>
        <p:spPr>
          <a:xfrm>
            <a:off x="7203601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0" y="0"/>
                </a:moveTo>
                <a:lnTo>
                  <a:pt x="1384" y="3174"/>
                </a:lnTo>
                <a:lnTo>
                  <a:pt x="0" y="6347"/>
                </a:lnTo>
                <a:lnTo>
                  <a:pt x="18526" y="6347"/>
                </a:lnTo>
                <a:lnTo>
                  <a:pt x="19909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i="0" u="none" strike="noStrike" cap="none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로그 분석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7" name="Google Shape;5125;p44">
            <a:extLst>
              <a:ext uri="{FF2B5EF4-FFF2-40B4-BE49-F238E27FC236}">
                <a16:creationId xmlns="" xmlns:a16="http://schemas.microsoft.com/office/drawing/2014/main" id="{F53CC69B-87C4-8945-A86D-49A9E1CA9C73}"/>
              </a:ext>
            </a:extLst>
          </p:cNvPr>
          <p:cNvSpPr/>
          <p:nvPr/>
        </p:nvSpPr>
        <p:spPr>
          <a:xfrm>
            <a:off x="4818093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1" y="0"/>
                </a:moveTo>
                <a:lnTo>
                  <a:pt x="1384" y="3174"/>
                </a:lnTo>
                <a:lnTo>
                  <a:pt x="1" y="6347"/>
                </a:lnTo>
                <a:lnTo>
                  <a:pt x="18526" y="6347"/>
                </a:lnTo>
                <a:lnTo>
                  <a:pt x="19910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모의해킹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Google Shape;5126;p44">
            <a:extLst>
              <a:ext uri="{FF2B5EF4-FFF2-40B4-BE49-F238E27FC236}">
                <a16:creationId xmlns="" xmlns:a16="http://schemas.microsoft.com/office/drawing/2014/main" id="{92EC6636-9DED-C847-990C-B415A713AB5A}"/>
              </a:ext>
            </a:extLst>
          </p:cNvPr>
          <p:cNvSpPr/>
          <p:nvPr/>
        </p:nvSpPr>
        <p:spPr>
          <a:xfrm>
            <a:off x="2406137" y="2865938"/>
            <a:ext cx="2499613" cy="1108901"/>
          </a:xfrm>
          <a:custGeom>
            <a:avLst/>
            <a:gdLst/>
            <a:ahLst/>
            <a:cxnLst/>
            <a:rect l="l" t="t" r="r" b="b"/>
            <a:pathLst>
              <a:path w="20343" h="6348" extrusionOk="0">
                <a:moveTo>
                  <a:pt x="0" y="0"/>
                </a:moveTo>
                <a:lnTo>
                  <a:pt x="0" y="6347"/>
                </a:lnTo>
                <a:lnTo>
                  <a:pt x="18933" y="6347"/>
                </a:lnTo>
                <a:lnTo>
                  <a:pt x="20343" y="3174"/>
                </a:lnTo>
                <a:lnTo>
                  <a:pt x="1893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정보 수집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4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04423" y="3035314"/>
            <a:ext cx="9557913" cy="3394374"/>
            <a:chOff x="1379658" y="1953662"/>
            <a:chExt cx="9557913" cy="42722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1" r="2517" b="-516"/>
            <a:stretch/>
          </p:blipFill>
          <p:spPr>
            <a:xfrm>
              <a:off x="1379658" y="1953662"/>
              <a:ext cx="9557913" cy="42722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423686" y="1953662"/>
              <a:ext cx="9446379" cy="54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8697" y="1937122"/>
            <a:ext cx="8769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글을 클릭해 세션정보를 보낸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자신의 세션정보를 담아 해커에게 전송한 것을 확인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9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187" y="1549173"/>
            <a:ext cx="103038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먼저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제한하여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삽입하지 못하도록 해야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. http://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192.168.1.166/search.php?keyword=1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사용자의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화면에 바로 뿌려지는데 이때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숫자만으로 허용한다면 그 외의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값에는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출력되지 않기 때문에 대응이 가능해진다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치환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공격은 기본적으로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사용하기 때문에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공격을 차단하기 위해 태그 문자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(&lt;, &gt;)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위험한 문자 입력 시 문자 참조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(HTML entity)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브라우저로 전송 시 문자를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것이다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참조란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ASCII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문자를 동일한 의미의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문자로 변경하는 과정이다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보이지만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lt;script&amp;gt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나타나서 브라우저에서 일반 문자로 인식하고 스크립트로 해석되어 실행되지는 않는다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087" t="7943" r="5631" b="21530"/>
          <a:stretch/>
        </p:blipFill>
        <p:spPr>
          <a:xfrm>
            <a:off x="2865938" y="4423663"/>
            <a:ext cx="5977353" cy="1417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300" y="6038723"/>
            <a:ext cx="97270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 악성 스크립트에 포함되어 브라우저에서 실행될 수 있는 문자와 대체 문자를 정리한 것이다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악성 스크립트는 많은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포함을 할 수 있으므로 반드시 아래 표에 있는 위험문자의 경우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값을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이스케이핑해야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794" y="1454449"/>
            <a:ext cx="90703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영역에 출력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 영역에 스크립트가 삽입되는 경우 보호기법들을 우회할 수 있기 때문에 사용자의 입력을 출력하는 것을 최대한 자제해야 하며 필요한 경우 대응 방안과 함께 사용해야 한다</a:t>
            </a:r>
          </a:p>
        </p:txBody>
      </p:sp>
    </p:spTree>
    <p:extLst>
      <p:ext uri="{BB962C8B-B14F-4D97-AF65-F5344CB8AC3E}">
        <p14:creationId xmlns:p14="http://schemas.microsoft.com/office/powerpoint/2010/main" val="2477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49407" y="2860315"/>
            <a:ext cx="9436564" cy="3468639"/>
            <a:chOff x="847735" y="2770294"/>
            <a:chExt cx="9698862" cy="3750658"/>
          </a:xfrm>
        </p:grpSpPr>
        <p:grpSp>
          <p:nvGrpSpPr>
            <p:cNvPr id="6" name="그룹 5"/>
            <p:cNvGrpSpPr/>
            <p:nvPr/>
          </p:nvGrpSpPr>
          <p:grpSpPr>
            <a:xfrm>
              <a:off x="847735" y="2770294"/>
              <a:ext cx="9581606" cy="3693443"/>
              <a:chOff x="847735" y="2770294"/>
              <a:chExt cx="9581606" cy="36934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561" t="1476" r="434" b="554"/>
              <a:stretch/>
            </p:blipFill>
            <p:spPr>
              <a:xfrm>
                <a:off x="847735" y="2770294"/>
                <a:ext cx="9581606" cy="3693443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868680" y="3474272"/>
                <a:ext cx="2171699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25807" y="2226707"/>
            <a:ext cx="906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살펴보면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92977" y="2803689"/>
            <a:ext cx="6629400" cy="3477837"/>
            <a:chOff x="2899954" y="2838290"/>
            <a:chExt cx="5630092" cy="34778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917" r="7454"/>
            <a:stretch/>
          </p:blipFill>
          <p:spPr>
            <a:xfrm>
              <a:off x="2899954" y="2838290"/>
              <a:ext cx="5630092" cy="347783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899954" y="4758146"/>
              <a:ext cx="2714101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76548" y="1793967"/>
            <a:ext cx="88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관리자가 해커가 심어둔 글을 읽고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비밀번호가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user01pw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변경하는 공격을 시도하는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877328"/>
            <a:ext cx="10724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Domain(saleson.com)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일치하는지 검증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방어가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3720311"/>
            <a:ext cx="1066582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Security Token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(CSRF Token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세션에 임의의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저장하고 사용자의 요청마다 해당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난수값을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포함시켜 전송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요청을 받을 때마다 세션에 저장된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값과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요청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전달되는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값이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같은지 검증하는 방법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4806" y="1443446"/>
            <a:ext cx="105613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Double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Submit Cookie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Same Origin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정책으로 인해 자바스크립트에서 타 도메인의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쿠키 값을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수정하지 못한다는 것을 이용한 방어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단에서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 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난수를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생성하여 쿠키에 저장하고 동일한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요청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저장하여 서버에 전송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단에서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쿠키의 토큰 값과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값이 일치하는 지만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검사한다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필요가 없어 세션 검증보다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가볍다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0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88" r="1113" b="2524"/>
          <a:stretch/>
        </p:blipFill>
        <p:spPr>
          <a:xfrm>
            <a:off x="1668418" y="3683725"/>
            <a:ext cx="9288229" cy="199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8989" y="2834126"/>
            <a:ext cx="92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포트를 사용해 해커가 파일을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흔적을 확인 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99296" y="2817369"/>
            <a:ext cx="6787594" cy="3635682"/>
            <a:chOff x="3193869" y="2971800"/>
            <a:chExt cx="5721531" cy="3425372"/>
          </a:xfrm>
        </p:grpSpPr>
        <p:grpSp>
          <p:nvGrpSpPr>
            <p:cNvPr id="4" name="그룹 3"/>
            <p:cNvGrpSpPr/>
            <p:nvPr/>
          </p:nvGrpSpPr>
          <p:grpSpPr>
            <a:xfrm>
              <a:off x="3193869" y="2971800"/>
              <a:ext cx="5721531" cy="3425372"/>
              <a:chOff x="3193869" y="2971800"/>
              <a:chExt cx="5721531" cy="342537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949" t="1270" r="2681"/>
              <a:stretch/>
            </p:blipFill>
            <p:spPr>
              <a:xfrm>
                <a:off x="3193869" y="2971800"/>
                <a:ext cx="5721531" cy="34253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202388" y="2971800"/>
              <a:ext cx="1436723" cy="140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6955" y="1717248"/>
            <a:ext cx="9542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해커의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확인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Webshell.php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파일로 보내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걸리지 않았고 시스템 권한을 획득하는 코드임을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355" y="2076994"/>
            <a:ext cx="8595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대응방안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검사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 구분하지 않고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특수문자가 포함된 경우 업로드 금지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업로드 된 파일명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난수화하여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변경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업로드 된 파일을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요청으로 직접 접근이 불가능한 위치에 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5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239245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5482" y="2249284"/>
            <a:ext cx="816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게시판 페이지를 운영 중이고 모니터링서버는 관리자의 게시판 페이지를 모니터링 중이다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340914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5482" y="3395450"/>
            <a:ext cx="816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해커는 관리자의 게시판 페이지를 발견했고 관리자의 정보를 수집하고 공격을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442584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482" y="4409405"/>
            <a:ext cx="826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서버에서 관리자를 모니터링 중 의심 가는 패킷을 확인하고 이를 분석한다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43" y="5100790"/>
            <a:ext cx="7047412" cy="1656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729" r="868" b="4766"/>
          <a:stretch/>
        </p:blipFill>
        <p:spPr>
          <a:xfrm>
            <a:off x="2290043" y="2958737"/>
            <a:ext cx="7047412" cy="2070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902382"/>
            <a:ext cx="10071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PCAP Analyzer for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살펴보면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.131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많은 것을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포트의 비중이 높고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448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통신 되었다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성공한 것을 확인할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550" y="1862572"/>
            <a:ext cx="4069819" cy="4298887"/>
            <a:chOff x="815163" y="2144871"/>
            <a:chExt cx="3879575" cy="369836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63" y="2144871"/>
              <a:ext cx="3879575" cy="369836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5164" y="5309369"/>
              <a:ext cx="1302072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4077" y="2342487"/>
            <a:ext cx="658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 –sT –p 80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192.168.118.0/24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사용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호스트를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번이 열려있는 것을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077" y="4386887"/>
            <a:ext cx="67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옵션은 일반적인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이용한 포트 스캔이다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3" y="1907297"/>
            <a:ext cx="4472839" cy="4376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76957" y="3252564"/>
            <a:ext cx="6583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사용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더욱 상세하고 많은 것을 알려준다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Ssh-hostkey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서버의 버전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PHP/5.4.16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리눅스를 사용하고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포트가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되어있다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3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16" t="5307" r="2035"/>
          <a:stretch/>
        </p:blipFill>
        <p:spPr>
          <a:xfrm>
            <a:off x="1926990" y="2813656"/>
            <a:ext cx="8546430" cy="2237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9043" y="2226836"/>
            <a:ext cx="949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속여 관리자에게 스텔스 스캔을 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626" y="2341105"/>
            <a:ext cx="839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와이어샤크를 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에게 패킷을 보낸 것을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26" t="7643" r="4131"/>
          <a:stretch/>
        </p:blipFill>
        <p:spPr>
          <a:xfrm>
            <a:off x="2192060" y="2947513"/>
            <a:ext cx="8628500" cy="17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263736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5094" y="2476307"/>
            <a:ext cx="983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악의적인 사용자가 보안상의 취약점을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주입하고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실행되게 하여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데이터베이스가 비정상적인 동작을 하도록 조작한다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390382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095" y="3894490"/>
            <a:ext cx="90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비교적 쉬운 편이고 공격에 성공할 경우 큰 피해를 입힐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1344</Words>
  <Application>Microsoft Office PowerPoint</Application>
  <PresentationFormat>와이드스크린</PresentationFormat>
  <Paragraphs>273</Paragraphs>
  <Slides>41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Gulim</vt:lpstr>
      <vt:lpstr>나눔고딕</vt:lpstr>
      <vt:lpstr>나눔스퀘어</vt:lpstr>
      <vt:lpstr>나눔스퀘어 Bold</vt:lpstr>
      <vt:lpstr>Arial</vt:lpstr>
      <vt:lpstr>Verdana</vt:lpstr>
      <vt:lpstr>Viner Hand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79</cp:revision>
  <dcterms:created xsi:type="dcterms:W3CDTF">2021-10-01T11:11:14Z</dcterms:created>
  <dcterms:modified xsi:type="dcterms:W3CDTF">2022-08-14T16:45:02Z</dcterms:modified>
</cp:coreProperties>
</file>