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5" r:id="rId5"/>
    <p:sldId id="267" r:id="rId6"/>
    <p:sldId id="266" r:id="rId7"/>
    <p:sldId id="269" r:id="rId8"/>
    <p:sldId id="280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88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960-0F2C-43DC-843A-AFBF599451E1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DD7-5E08-4E32-A6B1-2E0BCAE807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5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tx2"/>
                </a:solidFill>
              </a:rPr>
              <a:t>PowerPoint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2"/>
                </a:solidFill>
              </a:rPr>
              <a:t>Template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364" y="4297680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피드백</a:t>
            </a:r>
            <a:endParaRPr lang="en-US" altLang="ko-KR" dirty="0" smtClean="0"/>
          </a:p>
          <a:p>
            <a:r>
              <a:rPr lang="ko-KR" altLang="en-US" dirty="0" smtClean="0"/>
              <a:t>시나리오 부분 좀더 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splunk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도식화하기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4" y="4236441"/>
            <a:ext cx="3688397" cy="2055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35" y="4236441"/>
            <a:ext cx="3688397" cy="2100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4" y="4236441"/>
            <a:ext cx="3583493" cy="2100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7785" y="1537082"/>
            <a:ext cx="7316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-tables </a:t>
            </a:r>
            <a:r>
              <a:rPr lang="ko-KR" altLang="en-US" dirty="0" smtClean="0"/>
              <a:t>옵션으로 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테이블을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-columns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구조를 확인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 -dump </a:t>
            </a:r>
            <a:r>
              <a:rPr lang="ko-KR" altLang="en-US" dirty="0" smtClean="0"/>
              <a:t>옵션을 추가하여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데이터를 확인 확인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08" y="4456197"/>
            <a:ext cx="3300195" cy="1662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" y="4307952"/>
            <a:ext cx="4475985" cy="1811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2" y="4667234"/>
            <a:ext cx="3361956" cy="1240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713" y="415856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 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6895" y="2219396"/>
            <a:ext cx="65582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의  해시를 </a:t>
            </a:r>
            <a:r>
              <a:rPr lang="ko-KR" altLang="en-US" dirty="0" err="1" smtClean="0">
                <a:latin typeface="+mn-ea"/>
              </a:rPr>
              <a:t>복호화해</a:t>
            </a:r>
            <a:r>
              <a:rPr lang="ko-KR" altLang="en-US" dirty="0" smtClean="0">
                <a:latin typeface="+mn-ea"/>
              </a:rPr>
              <a:t> 패스워드를 확인했다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복호화한</a:t>
            </a:r>
            <a:r>
              <a:rPr lang="ko-KR" altLang="en-US" dirty="0" smtClean="0">
                <a:latin typeface="+mn-ea"/>
              </a:rPr>
              <a:t> 패스워드를 입력해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로그인을</a:t>
            </a:r>
            <a:r>
              <a:rPr lang="ko-KR" altLang="en-US" dirty="0" smtClean="0">
                <a:latin typeface="+mn-ea"/>
              </a:rPr>
              <a:t> 성공했다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643" y="1890541"/>
            <a:ext cx="984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XSS(Cross Site Scripting)</a:t>
            </a:r>
            <a:r>
              <a:rPr lang="ko-KR" altLang="en-US" dirty="0" smtClean="0">
                <a:latin typeface="+mn-ea"/>
              </a:rPr>
              <a:t>는 공격자가 상대방의 브라우저에 스크립트가 실행되도록 해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사용자의 세션을 가로채기</a:t>
            </a:r>
            <a:r>
              <a:rPr lang="en-US" altLang="ko-KR" dirty="0" smtClean="0">
                <a:latin typeface="+mn-ea"/>
              </a:rPr>
              <a:t>,, </a:t>
            </a:r>
            <a:r>
              <a:rPr lang="ko-KR" altLang="en-US" dirty="0" smtClean="0">
                <a:latin typeface="+mn-ea"/>
              </a:rPr>
              <a:t>웹사이트를 변조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악의적 콘텐츠를 삽입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피싱 공격을 진행한다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3850469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입력 데이터에 대한 충분한 검증 과정이 없어야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서버의 응답데이터가 웹 브라우저 내 페이지에 출력 시 충분한 검증 과정이 없어야 한다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657" y="3949400"/>
            <a:ext cx="5321549" cy="1836705"/>
            <a:chOff x="323849" y="4251965"/>
            <a:chExt cx="5321549" cy="18367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9" y="4251965"/>
              <a:ext cx="5321549" cy="15341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49" y="5793354"/>
              <a:ext cx="5321549" cy="29531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949400"/>
            <a:ext cx="5321549" cy="1836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316" y="1736351"/>
            <a:ext cx="9131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이라는 아이디를 새로 만들었다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관리자의 세션정보를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로 로그기록이 남기게 하는 코드를 작성했다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관리자의 상품정보입력페이지에 </a:t>
            </a:r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공격 스크립트를 작성했다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08" t="25870" r="38068" b="14590"/>
          <a:stretch/>
        </p:blipFill>
        <p:spPr>
          <a:xfrm>
            <a:off x="1211478" y="4469786"/>
            <a:ext cx="1743376" cy="827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6" y="4210466"/>
            <a:ext cx="7191500" cy="139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3459" y="2172372"/>
            <a:ext cx="89450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올린 글을 관리자가 클릭을 하면 관리자의 세션 기록이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있는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xss.txt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저장되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있는것을</a:t>
            </a:r>
            <a:r>
              <a:rPr lang="ko-KR" altLang="en-US" dirty="0" smtClean="0">
                <a:latin typeface="+mn-ea"/>
              </a:rPr>
              <a:t> 확인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1" y="3583406"/>
            <a:ext cx="3565321" cy="1130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504" t="21409" b="26325"/>
          <a:stretch/>
        </p:blipFill>
        <p:spPr>
          <a:xfrm>
            <a:off x="768394" y="4784968"/>
            <a:ext cx="4750164" cy="1384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3677" t="16114" r="3041"/>
          <a:stretch/>
        </p:blipFill>
        <p:spPr>
          <a:xfrm>
            <a:off x="6557392" y="3583406"/>
            <a:ext cx="4613944" cy="254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063" y="2293543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공격으로 얻은 관리자의 세션을 입력해 관리자 </a:t>
            </a:r>
            <a:r>
              <a:rPr lang="en-US" altLang="ko-KR" dirty="0" smtClean="0">
                <a:latin typeface="+mn-ea"/>
              </a:rPr>
              <a:t>User01</a:t>
            </a:r>
            <a:r>
              <a:rPr lang="ko-KR" altLang="en-US" dirty="0" smtClean="0">
                <a:latin typeface="+mn-ea"/>
              </a:rPr>
              <a:t>의 권한을 획득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01715" y="4564355"/>
            <a:ext cx="788565" cy="44122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765" y="156571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CSRF(Cross-Site Request Forgery)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65" y="2120462"/>
            <a:ext cx="1053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자신의 의지와는 무관하게 공격자가 의도한 행위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등록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특정 웹사이트에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요청하게 하는 공격이다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65" y="3329314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보안이 취약한 서버로부터 이미 인증을 받은 상태여야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쿠키 기반으로 서버 세션 정보를 획득할 수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공격자는 서버를 공격하기 위한 요청 방법에 대해 미리 파악하고 있어야한다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 smtClean="0">
                <a:latin typeface="+mn-ea"/>
              </a:rPr>
              <a:t>예상치 못한 파라 미터가 있으면 불가능하다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2" y="3554141"/>
            <a:ext cx="5117050" cy="188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EC2DEAF-2C64-70D6-E4A2-1D24BD2E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8" y="3542202"/>
            <a:ext cx="5117050" cy="189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286" y="1671252"/>
            <a:ext cx="100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해커는 관리자의 </a:t>
            </a:r>
            <a:r>
              <a:rPr lang="en-US" altLang="ko-KR" dirty="0">
                <a:latin typeface="+mn-ea"/>
              </a:rPr>
              <a:t>SQL</a:t>
            </a:r>
            <a:r>
              <a:rPr lang="ko-KR" altLang="en-US" dirty="0" err="1">
                <a:latin typeface="+mn-ea"/>
              </a:rPr>
              <a:t>인젝션을</a:t>
            </a:r>
            <a:r>
              <a:rPr lang="ko-KR" altLang="en-US" dirty="0">
                <a:latin typeface="+mn-ea"/>
              </a:rPr>
              <a:t> 통해 관리자의 데이터베이스를 확인했고 관리자의 패스워드를 변경하는 </a:t>
            </a:r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공격 스크립트를 작성했고 관리자의 상품정보입력 페이지에 글을 올렸다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5D7640B-56C9-E517-BC99-3FD2A1C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050188"/>
            <a:ext cx="2793304" cy="2288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4086822"/>
            <a:ext cx="4712408" cy="2215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13" y="4613545"/>
            <a:ext cx="3301481" cy="1162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601" y="1930221"/>
            <a:ext cx="107847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해커가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관리자가 읽으면 작성한 </a:t>
            </a:r>
            <a:r>
              <a:rPr lang="en-US" altLang="ko-KR" dirty="0"/>
              <a:t>CSRF</a:t>
            </a:r>
            <a:r>
              <a:rPr lang="ko-KR" altLang="en-US" dirty="0"/>
              <a:t>스크립트가 실행되어 관리자의 패스워드가 바뀐다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해커는 관리자의 바뀐 패스워드로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로 로그인할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794" y="1979805"/>
            <a:ext cx="92720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웹 서비스 첨부 파일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환경 설정 미흡을 이용하여 악의적인 스크립트가 포함된 파일을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업로드 한 후에 웹 서버에 침투를 하는 공격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4" y="3567744"/>
            <a:ext cx="6354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업로드 취약점 전제 조건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할 파일이 서버에 정상적으로 업로드 되어야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된 파일이 서버에서 실행이 가능해야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한 파일 경로를 내가 찾을 수 있어야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94" y="15335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파일 업로드 취약점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533387" y="-1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모의해킹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보안 로그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84308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17776" y="2657475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7776" y="347186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49038" y="2444115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tx2"/>
                </a:solidFill>
              </a:rPr>
              <a:t>PowerPoint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4675" y="3028890"/>
            <a:ext cx="275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2"/>
                </a:solidFill>
              </a:rPr>
              <a:t>Template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4312" y="1578279"/>
            <a:ext cx="2354893" cy="40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1" y="3979615"/>
            <a:ext cx="3787604" cy="1102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1" y="5331472"/>
            <a:ext cx="3787604" cy="998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64" y="3886036"/>
            <a:ext cx="5123145" cy="244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70" y="1312715"/>
            <a:ext cx="97430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해커는 파일을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있는 페이지를 발견했고 임의의 파일을 올려본 결과 이미지 타입만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있도록 </a:t>
            </a:r>
            <a:r>
              <a:rPr lang="ko-KR" altLang="en-US" dirty="0" err="1">
                <a:latin typeface="+mn-ea"/>
              </a:rPr>
              <a:t>필터링이</a:t>
            </a:r>
            <a:r>
              <a:rPr lang="ko-KR" altLang="en-US" dirty="0">
                <a:latin typeface="+mn-ea"/>
              </a:rPr>
              <a:t> 되어있는 것을 확인했다</a:t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ko-KR" altLang="en-US" dirty="0">
                <a:latin typeface="+mn-ea"/>
              </a:rPr>
              <a:t>관리자의 서버에서 명령어를 입력해 정보를 얻을 수 있는 </a:t>
            </a:r>
            <a:r>
              <a:rPr lang="en-US" altLang="ko-KR" dirty="0">
                <a:latin typeface="+mn-ea"/>
              </a:rPr>
              <a:t>Web shell</a:t>
            </a:r>
            <a:r>
              <a:rPr lang="ko-KR" altLang="en-US" dirty="0">
                <a:latin typeface="+mn-ea"/>
              </a:rPr>
              <a:t> 코드를 작성했다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780" y="3457184"/>
            <a:ext cx="4648984" cy="2857476"/>
            <a:chOff x="6200950" y="2662749"/>
            <a:chExt cx="5601482" cy="39629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0950" y="2662749"/>
              <a:ext cx="5601482" cy="39629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2" y="4625826"/>
            <a:ext cx="3546250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780" y="1735935"/>
            <a:ext cx="106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프록시를 잡고 </a:t>
            </a:r>
            <a:r>
              <a:rPr lang="en-US" altLang="ko-KR" dirty="0" smtClean="0">
                <a:latin typeface="+mn-ea"/>
              </a:rPr>
              <a:t>Burp suite 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image/png</a:t>
            </a:r>
            <a:r>
              <a:rPr lang="ko-KR" altLang="en-US" dirty="0" smtClean="0">
                <a:latin typeface="+mn-ea"/>
              </a:rPr>
              <a:t>로 변경해 </a:t>
            </a:r>
            <a:r>
              <a:rPr lang="en-US" altLang="ko-KR" dirty="0" smtClean="0">
                <a:latin typeface="+mn-ea"/>
              </a:rPr>
              <a:t>Forward</a:t>
            </a:r>
            <a:r>
              <a:rPr lang="ko-KR" altLang="en-US" dirty="0" smtClean="0">
                <a:latin typeface="+mn-ea"/>
              </a:rPr>
              <a:t>를 해준다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Webshell2.php</a:t>
            </a:r>
            <a:r>
              <a:rPr lang="ko-KR" altLang="en-US" dirty="0" smtClean="0">
                <a:latin typeface="+mn-ea"/>
              </a:rPr>
              <a:t>파일이 성공적으로 업로드 </a:t>
            </a:r>
            <a:r>
              <a:rPr lang="ko-KR" altLang="en-US" dirty="0" err="1" smtClean="0">
                <a:latin typeface="+mn-ea"/>
              </a:rPr>
              <a:t>되는것을</a:t>
            </a:r>
            <a:r>
              <a:rPr lang="ko-KR" altLang="en-US" dirty="0" smtClean="0">
                <a:latin typeface="+mn-ea"/>
              </a:rPr>
              <a:t>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05" y="2818356"/>
            <a:ext cx="6466716" cy="3532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3852" y="139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537" y="1666009"/>
            <a:ext cx="1085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http://192.168.116.134/upload/webshell2.php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경로로 들어가 성공적으로 업로드 되었는지 확인했고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Ifconfig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58" y="3407336"/>
            <a:ext cx="5048955" cy="3172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70" y="1460799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실습 진행중 디렉토리 인덱싱 취약점을 확인했다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디렉토리</a:t>
            </a:r>
            <a:r>
              <a:rPr lang="ko-KR" altLang="en-US" dirty="0" smtClean="0">
                <a:latin typeface="+mn-ea"/>
              </a:rPr>
              <a:t> 인덱싱은 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smtClean="0">
                <a:latin typeface="+mn-ea"/>
              </a:rPr>
              <a:t>서버 내의 </a:t>
            </a:r>
            <a:r>
              <a:rPr lang="ko-KR" altLang="en-US" dirty="0">
                <a:latin typeface="+mn-ea"/>
              </a:rPr>
              <a:t>모든 디렉터리 및 파일에 대해 인덱싱이 </a:t>
            </a:r>
            <a:r>
              <a:rPr lang="ko-KR" altLang="en-US" dirty="0" smtClean="0">
                <a:latin typeface="+mn-ea"/>
              </a:rPr>
              <a:t>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>
                <a:latin typeface="+mn-ea"/>
              </a:rPr>
              <a:t>파일에 대한 목록을 볼 수 있는 </a:t>
            </a:r>
            <a:r>
              <a:rPr lang="ko-KR" altLang="en-US" dirty="0" smtClean="0">
                <a:latin typeface="+mn-ea"/>
              </a:rPr>
              <a:t>취약점이다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83"/>
          <a:stretch/>
        </p:blipFill>
        <p:spPr>
          <a:xfrm>
            <a:off x="726281" y="3303633"/>
            <a:ext cx="10989798" cy="188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328" y="1574006"/>
            <a:ext cx="911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Sqlmap</a:t>
            </a:r>
            <a:r>
              <a:rPr lang="ko-KR" altLang="en-US" dirty="0" smtClean="0"/>
              <a:t>으로 공격을 실행할 때 발생하는 와이어샤크에서의 네트워크 통신 로그이다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 </a:t>
            </a:r>
            <a:r>
              <a:rPr lang="en-US" altLang="ko-KR" dirty="0" smtClean="0"/>
              <a:t>131 </a:t>
            </a:r>
            <a:r>
              <a:rPr lang="ko-KR" altLang="en-US" dirty="0" smtClean="0"/>
              <a:t>에서 관리자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로 다수의 패킷을 보내는 것을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14366" y="3250983"/>
            <a:ext cx="6163263" cy="3318621"/>
            <a:chOff x="3014366" y="3250983"/>
            <a:chExt cx="6163263" cy="33186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366" y="3250983"/>
              <a:ext cx="6163263" cy="3318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3024" y="1375794"/>
            <a:ext cx="836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서버는 </a:t>
            </a:r>
            <a:r>
              <a:rPr lang="ko-KR" altLang="en-US" dirty="0" err="1" smtClean="0"/>
              <a:t>리눅스이고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방식이며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User-agent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sqlmap</a:t>
            </a:r>
            <a:r>
              <a:rPr lang="ko-KR" altLang="en-US" dirty="0" smtClean="0"/>
              <a:t>으로 공격을 시도한 것을 파악할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아래 그림의 쿼리로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인젝션을 시도한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8" y="158683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Splunk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 </a:t>
            </a:r>
            <a:r>
              <a:rPr lang="en-US" altLang="ko-KR" dirty="0" smtClean="0">
                <a:latin typeface="+mn-ea"/>
              </a:rPr>
              <a:t>28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47</a:t>
            </a:r>
            <a:r>
              <a:rPr lang="ko-KR" altLang="en-US" dirty="0" smtClean="0">
                <a:latin typeface="+mn-ea"/>
              </a:rPr>
              <a:t>초와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초에 </a:t>
            </a:r>
            <a:r>
              <a:rPr lang="ko-KR" altLang="en-US" dirty="0" err="1" smtClean="0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길이가 </a:t>
            </a:r>
            <a:r>
              <a:rPr lang="ko-KR" altLang="en-US" smtClean="0">
                <a:latin typeface="+mn-ea"/>
              </a:rPr>
              <a:t>갑자기 증가한 것을 확인할 수 있다</a:t>
            </a:r>
            <a:r>
              <a:rPr lang="en-US" altLang="ko-KR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9" y="2524875"/>
            <a:ext cx="9646977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3295650"/>
            <a:ext cx="8393310" cy="3146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270" y="1336307"/>
            <a:ext cx="963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로그를 살펴보면 </a:t>
            </a:r>
            <a:r>
              <a:rPr lang="ko-KR" altLang="en-US" dirty="0" err="1">
                <a:latin typeface="+mn-ea"/>
              </a:rPr>
              <a:t>헥사코드로</a:t>
            </a:r>
            <a:r>
              <a:rPr lang="ko-KR" altLang="en-US" dirty="0">
                <a:latin typeface="+mn-ea"/>
              </a:rPr>
              <a:t> 변환되어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공격이 이루어진 것을 확인할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+mn-ea"/>
              </a:rPr>
              <a:t>Sqlmap</a:t>
            </a:r>
            <a:r>
              <a:rPr lang="ko-KR" altLang="en-US" dirty="0">
                <a:latin typeface="+mn-ea"/>
              </a:rPr>
              <a:t>을 이용해 공격을 시도할 때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 다수의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있을 거라 예상했지만 실제로는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일어나지 않았고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많지 않았다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내용을 보면 긴 코드를 확인할 수 있는 것으로 보아 다수의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보내지 않고 한 번의 </a:t>
            </a:r>
            <a:r>
              <a:rPr lang="ko-KR" altLang="en-US" dirty="0" err="1">
                <a:latin typeface="+mn-ea"/>
              </a:rPr>
              <a:t>패킷에</a:t>
            </a:r>
            <a:r>
              <a:rPr lang="ko-KR" altLang="en-US" dirty="0">
                <a:latin typeface="+mn-ea"/>
              </a:rPr>
              <a:t> 다수의 스크립트를 구성해서 공격을 시도하는 것을 알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13" y="1538788"/>
            <a:ext cx="106955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인젝션 대응 방안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값에 대한 검증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검증 로직을 추가하여 미리 설정한 특수문자들이 들어왔을 때 요청을 막아낸다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.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Error Message </a:t>
            </a:r>
            <a:r>
              <a:rPr lang="ko-KR" altLang="en-US" dirty="0" smtClean="0">
                <a:latin typeface="+mn-ea"/>
              </a:rPr>
              <a:t>노출 금지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데이터베이스 에러 발생 시 따로 처리를 해주지 않았다면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에러가 발생한 쿼리문과 함께 에러에 관한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내용을 반환해준다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Prepared Statement </a:t>
            </a:r>
            <a:r>
              <a:rPr lang="ko-KR" altLang="en-US" dirty="0" smtClean="0">
                <a:latin typeface="+mn-ea"/>
              </a:rPr>
              <a:t>구문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에서 바인딩 변수를 사용하였을 때 쿼리의 문법 처리과정이 미리 선 수행되기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바인딩 데이터는 </a:t>
            </a: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문법적인 의미를 가질 수 없다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를 사용하면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sql</a:t>
            </a:r>
            <a:r>
              <a:rPr lang="ko-KR" altLang="en-US" dirty="0" smtClean="0">
                <a:latin typeface="+mn-ea"/>
              </a:rPr>
              <a:t>인젝션 공격에 안전하게 구현할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04423" y="2957331"/>
            <a:ext cx="9804665" cy="3376955"/>
            <a:chOff x="1379658" y="1953662"/>
            <a:chExt cx="9804665" cy="42503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658" y="1953662"/>
              <a:ext cx="9804665" cy="42503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23686" y="2013369"/>
              <a:ext cx="9760637" cy="48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0297" y="1596055"/>
            <a:ext cx="769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3way-handshake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게시판 클릭을 하는 패킷 임을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패킷에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자신의 </a:t>
            </a:r>
            <a:r>
              <a:rPr lang="en-US" altLang="ko-KR" dirty="0" smtClean="0">
                <a:latin typeface="+mn-ea"/>
              </a:rPr>
              <a:t>cookie</a:t>
            </a:r>
            <a:r>
              <a:rPr lang="ko-KR" altLang="en-US" dirty="0" smtClean="0">
                <a:latin typeface="+mn-ea"/>
              </a:rPr>
              <a:t>값을 담아 </a:t>
            </a:r>
            <a:r>
              <a:rPr lang="en-US" altLang="ko-KR" dirty="0" smtClean="0">
                <a:latin typeface="+mn-ea"/>
              </a:rPr>
              <a:t>192.168.118.131</a:t>
            </a:r>
            <a:r>
              <a:rPr lang="ko-KR" altLang="en-US" dirty="0" smtClean="0">
                <a:latin typeface="+mn-ea"/>
              </a:rPr>
              <a:t>에게 전송한다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구성도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700000">
            <a:off x="371476" y="3422269"/>
            <a:ext cx="11053760" cy="85725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71912" y="3061390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23425" y="2184738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60975" y="1251465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7576" y="4149297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정보 수집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5126" y="3272645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모의해킹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12676" y="2339372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382" y="143941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공격 대응방안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382" y="2092786"/>
            <a:ext cx="959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데이터가 입력되기 전이나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입력된 데이터를 서버에 전달하기 전에 프론트에서 검증하는 것이 좋다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출력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게시판에 올라온 글을 클릭하면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글의 상세 내용을 조회하는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호출한다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상세 내용에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또는 스크립트 구문이 들어가 있다면 스크립트로 해석될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그래서 스크립트로 해석될 여지가 있는 특수 문자들을 인코딩해서 보여줘야한다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스크립트 영역에 출력 자제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핸들러 영역에 스크립트가 삽입되는 경우 보호기법들을 우회할 수 있기 때문에 사용자의 입력을 출력하는 것을 최대한 자제해야 하며 필요한 경우 대응방안과 함께 사용해야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7732" y="2506980"/>
            <a:ext cx="9753165" cy="3648212"/>
            <a:chOff x="793432" y="2714642"/>
            <a:chExt cx="9753165" cy="3806310"/>
          </a:xfrm>
        </p:grpSpPr>
        <p:grpSp>
          <p:nvGrpSpPr>
            <p:cNvPr id="10" name="그룹 9"/>
            <p:cNvGrpSpPr/>
            <p:nvPr/>
          </p:nvGrpSpPr>
          <p:grpSpPr>
            <a:xfrm>
              <a:off x="793432" y="2714642"/>
              <a:ext cx="9677917" cy="3769978"/>
              <a:chOff x="793432" y="2714642"/>
              <a:chExt cx="9677917" cy="37699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433" y="2714642"/>
                <a:ext cx="9677916" cy="3769978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3432" y="3474272"/>
                <a:ext cx="2246947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6820" y="1363980"/>
            <a:ext cx="891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Stream</a:t>
            </a:r>
            <a:r>
              <a:rPr lang="ko-KR" altLang="en-US" dirty="0" smtClean="0"/>
              <a:t>을 살펴보면 게시판페이지는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방식이고 관리자의 쿠키 정보도 확인된다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공격자의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공격스크립트 패킷을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9" y="2697480"/>
            <a:ext cx="6144482" cy="347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919" y="1586403"/>
            <a:ext cx="925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관리자가 공격자가 심어둔 </a:t>
            </a:r>
            <a:r>
              <a:rPr lang="en-US" altLang="ko-KR" dirty="0" smtClean="0"/>
              <a:t>a11(csrf)</a:t>
            </a:r>
            <a:r>
              <a:rPr lang="ko-KR" altLang="en-US" dirty="0" smtClean="0"/>
              <a:t>글을 클릭을 해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비밀번호가  </a:t>
            </a:r>
            <a:r>
              <a:rPr lang="en-US" altLang="ko-KR" dirty="0" smtClean="0"/>
              <a:t>user01pw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user01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9459" y="4594860"/>
            <a:ext cx="2714101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8" y="1409700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대응 방안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Referrer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백엔드에서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referrer</a:t>
            </a:r>
            <a:r>
              <a:rPr lang="ko-KR" altLang="en-US" dirty="0" smtClean="0"/>
              <a:t>을 확인해 현재 도메인과 일치하는지 검증하는 방법이다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도메인 검증에서 상세하게 검증해야한다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Security Token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(csrf token)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검증이 불가능하면 보안토큰을 이용할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사용자의 세션에 임의 난수 값을 저장하고 사용자의 요청이 있을 경우 해당 난수 값을 포함 시켜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백엔드에서 요청을 받을 때 세션에 저장된 토큰값과 요청 파라미터에 전달되는 토큰 값이 일치하는지 검증하는 방법이다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CAPTCHA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캡챠를 사용하여 검증을 통해 이용할 수 있도록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기능만 추가해도 마음대로 개인정보가 수정되는걸 쉽게 막을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8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2" y="3524857"/>
            <a:ext cx="8345711" cy="194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9767" y="1780480"/>
            <a:ext cx="8552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해커가 </a:t>
            </a:r>
            <a:r>
              <a:rPr lang="ko-KR" altLang="en-US" dirty="0" err="1" smtClean="0">
                <a:latin typeface="+mn-ea"/>
              </a:rPr>
              <a:t>업로드한</a:t>
            </a:r>
            <a:r>
              <a:rPr lang="ko-KR" altLang="en-US" dirty="0" smtClean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찾았고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공격자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192.168.118.131 </a:t>
            </a:r>
            <a:r>
              <a:rPr lang="ko-KR" altLang="en-US" dirty="0" smtClean="0">
                <a:latin typeface="+mn-ea"/>
              </a:rPr>
              <a:t>이며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가 공격 당한 </a:t>
            </a:r>
            <a:r>
              <a:rPr lang="ko-KR" altLang="en-US" dirty="0">
                <a:latin typeface="+mn-ea"/>
              </a:rPr>
              <a:t>사이트며 </a:t>
            </a:r>
            <a:r>
              <a:rPr lang="ko-KR" altLang="en-US" dirty="0" smtClean="0">
                <a:latin typeface="+mn-ea"/>
              </a:rPr>
              <a:t>포트는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을 사용했음을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744" y="1772039"/>
            <a:ext cx="82212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TCP Stream</a:t>
            </a:r>
            <a:r>
              <a:rPr lang="ko-KR" altLang="en-US" dirty="0" smtClean="0">
                <a:latin typeface="+mn-ea"/>
              </a:rPr>
              <a:t>을 열어 웹 셀 파일을 확인할 수 있는데 값은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이며 파일 이름과 웹셀 코드를 확인 할 수 있다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7482" y="2927758"/>
            <a:ext cx="5937137" cy="3469414"/>
            <a:chOff x="3137482" y="2927758"/>
            <a:chExt cx="5937137" cy="3469414"/>
          </a:xfrm>
        </p:grpSpPr>
        <p:grpSp>
          <p:nvGrpSpPr>
            <p:cNvPr id="8" name="그룹 7"/>
            <p:cNvGrpSpPr/>
            <p:nvPr/>
          </p:nvGrpSpPr>
          <p:grpSpPr>
            <a:xfrm>
              <a:off x="3137482" y="2927758"/>
              <a:ext cx="5937137" cy="3469414"/>
              <a:chOff x="3137482" y="2927758"/>
              <a:chExt cx="5937137" cy="34694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7482" y="2927758"/>
                <a:ext cx="5937137" cy="3469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02388" y="2927758"/>
              <a:ext cx="1436723" cy="184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713" y="1904652"/>
            <a:ext cx="1037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파일업로드 취약점 대응방안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확장자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대소문자 구분하지 않고 확장자 비교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특수문자가 포함된 경우 업로드 금지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난수화하여 변경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요청으로 직접 접근이 불가능한 위치에 저장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44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19" y="4937504"/>
            <a:ext cx="7212252" cy="16569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45" y="2355227"/>
            <a:ext cx="4283178" cy="2490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738" y="1299179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PCAP Analyzer for </a:t>
            </a:r>
            <a:r>
              <a:rPr lang="en-US" altLang="ko-KR" sz="1600" dirty="0" err="1" smtClean="0">
                <a:latin typeface="+mn-ea"/>
              </a:rPr>
              <a:t>Splunk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통해 로그를 보면 </a:t>
            </a:r>
            <a:r>
              <a:rPr lang="en-US" altLang="ko-KR" sz="1600" dirty="0">
                <a:latin typeface="+mn-ea"/>
              </a:rPr>
              <a:t>192.168.118.129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. 131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높은 것을 확인할 수 있고 </a:t>
            </a:r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80</a:t>
            </a:r>
            <a:r>
              <a:rPr lang="ko-KR" altLang="en-US" sz="1600" dirty="0">
                <a:latin typeface="+mn-ea"/>
              </a:rPr>
              <a:t>번의 비중이 높고 </a:t>
            </a:r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통신 되었고 </a:t>
            </a:r>
            <a:r>
              <a:rPr lang="ko-KR" altLang="en-US" sz="1600" dirty="0" err="1">
                <a:latin typeface="+mn-ea"/>
              </a:rPr>
              <a:t>그중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3-way-handshake</a:t>
            </a:r>
            <a:r>
              <a:rPr lang="ko-KR" altLang="en-US" sz="1600" dirty="0">
                <a:latin typeface="+mn-ea"/>
              </a:rPr>
              <a:t>를 성공한 것을 확인할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시나리오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972" y="1245037"/>
            <a:ext cx="8608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관리자는 게시판 페이지를 </a:t>
            </a:r>
            <a:r>
              <a:rPr lang="ko-KR" altLang="en-US" sz="2200" dirty="0" err="1" smtClean="0">
                <a:latin typeface="+mj-lt"/>
              </a:rPr>
              <a:t>운영중이다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모니터링서버는 관리자를 </a:t>
            </a:r>
            <a:r>
              <a:rPr lang="ko-KR" altLang="en-US" sz="2200" dirty="0">
                <a:latin typeface="+mj-lt"/>
              </a:rPr>
              <a:t>모니터링 </a:t>
            </a:r>
            <a:r>
              <a:rPr lang="ko-KR" altLang="en-US" sz="2200" dirty="0" smtClean="0">
                <a:latin typeface="+mj-lt"/>
              </a:rPr>
              <a:t>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게시판 페이지를 </a:t>
            </a:r>
            <a:r>
              <a:rPr lang="ko-KR" altLang="en-US" sz="2200" dirty="0">
                <a:latin typeface="+mj-lt"/>
              </a:rPr>
              <a:t>주시하고 </a:t>
            </a:r>
            <a:r>
              <a:rPr lang="ko-KR" altLang="en-US" sz="2200" dirty="0" smtClean="0">
                <a:latin typeface="+mj-lt"/>
              </a:rPr>
              <a:t>있다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</a:t>
            </a:r>
            <a:r>
              <a:rPr lang="ko-KR" altLang="en-US" sz="2200" dirty="0">
                <a:latin typeface="+mj-lt"/>
              </a:rPr>
              <a:t>정보를 수집하고 공격을 하려고 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 서버는 관리자를 모니터링 중 </a:t>
            </a:r>
            <a:r>
              <a:rPr lang="ko-KR" altLang="en-US" sz="2200" dirty="0" err="1">
                <a:latin typeface="+mj-lt"/>
              </a:rPr>
              <a:t>의심가는</a:t>
            </a:r>
            <a:r>
              <a:rPr lang="ko-KR" altLang="en-US" sz="2200" dirty="0">
                <a:latin typeface="+mj-lt"/>
              </a:rPr>
              <a:t> 패킷을 확인하고 이를 분석한다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1279339"/>
            <a:ext cx="10739435" cy="129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nmap –sT –p 80 192.168.118.0/24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en-US" altLang="ko-KR" dirty="0" smtClean="0">
                <a:latin typeface="+mn-ea"/>
              </a:rPr>
              <a:t>host</a:t>
            </a:r>
            <a:r>
              <a:rPr lang="ko-KR" altLang="en-US" dirty="0" smtClean="0">
                <a:latin typeface="+mn-ea"/>
              </a:rPr>
              <a:t>와 사용하고 있는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포트가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번이고 포트가 열려있는것을 찾을 수 있다</a:t>
            </a:r>
            <a:r>
              <a:rPr lang="en-US" altLang="ko-KR" dirty="0" smtClean="0">
                <a:latin typeface="+mn-ea"/>
              </a:rPr>
              <a:t>. –St </a:t>
            </a:r>
            <a:r>
              <a:rPr lang="ko-KR" altLang="en-US" dirty="0" smtClean="0">
                <a:latin typeface="+mn-ea"/>
              </a:rPr>
              <a:t>옵션은 일반적인 </a:t>
            </a:r>
            <a:r>
              <a:rPr lang="en-US" altLang="ko-KR" dirty="0" smtClean="0">
                <a:latin typeface="+mn-ea"/>
              </a:rPr>
              <a:t>TCP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3-Way-Handshake    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방식을 이용한 포트스캔이다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75039" y="2709467"/>
            <a:ext cx="8426474" cy="3698364"/>
            <a:chOff x="2344154" y="2442549"/>
            <a:chExt cx="8426474" cy="3698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154" y="2442549"/>
              <a:ext cx="8426474" cy="36983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44154" y="5600910"/>
              <a:ext cx="2704583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446" y="1310580"/>
            <a:ext cx="7619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–A </a:t>
            </a:r>
            <a:r>
              <a:rPr lang="ko-KR" altLang="en-US" dirty="0" smtClean="0">
                <a:latin typeface="+mn-ea"/>
              </a:rPr>
              <a:t>옵션을 사용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정보를 더욱 상세하고 많은 것을 알려준다</a:t>
            </a:r>
            <a:r>
              <a:rPr lang="en-US" altLang="ko-KR" dirty="0" smtClean="0">
                <a:latin typeface="+mn-ea"/>
              </a:rPr>
              <a:t>..)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Ssh-hostkey</a:t>
            </a:r>
            <a:r>
              <a:rPr lang="ko-KR" altLang="en-US" dirty="0" smtClean="0">
                <a:latin typeface="+mn-ea"/>
              </a:rPr>
              <a:t>와 사용하고있는 웹 서버의 버전을 확인 할 수 있다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서버는 리눅스를 사용하고 있고 </a:t>
            </a:r>
            <a:r>
              <a:rPr lang="en-US" altLang="ko-KR" dirty="0" smtClean="0">
                <a:latin typeface="+mn-ea"/>
              </a:rPr>
              <a:t>ssh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의 포트가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되어있다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4" y="3097857"/>
            <a:ext cx="7059014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8" y="4535082"/>
            <a:ext cx="9040487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2338235"/>
            <a:ext cx="7039957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390" y="1303992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–D</a:t>
            </a:r>
            <a:r>
              <a:rPr lang="ko-KR" altLang="en-US" dirty="0" smtClean="0">
                <a:latin typeface="+mn-ea"/>
              </a:rPr>
              <a:t>옵션으로 공격자의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으로 속여서 관리자에게 스텔스스캔을 하였다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와이어샤크를 보면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에서 관리자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에게 패킷이 보내지는 것을 확인할 수 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77" y="1432092"/>
            <a:ext cx="108478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인젝션이란 악의적인 사용자가 보안상의 취약점을 이용하여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문을 주입하고 실행되게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 하여 데이터베이스가 비정상적인 동작을 하도록 조작한다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공격이 비교적 쉬운 편이고 공격에 성공할 경우 큰 피해를 입힐 수 있는 공격이다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77" y="3815639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인젝션의 전제조건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포함 되어야한다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8" y="3312195"/>
            <a:ext cx="5640209" cy="309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7405" y="1597464"/>
            <a:ext cx="8386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err="1" smtClean="0">
                <a:latin typeface="+mn-ea"/>
              </a:rPr>
              <a:t>인젝션</a:t>
            </a:r>
            <a:r>
              <a:rPr lang="ko-KR" altLang="en-US" dirty="0" smtClean="0">
                <a:latin typeface="+mn-ea"/>
              </a:rPr>
              <a:t> 공격을 간단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해주는 툴이다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로그인 페이지를 발견하였고</a:t>
            </a:r>
            <a:r>
              <a:rPr lang="en-US" altLang="ko-KR" dirty="0" smtClean="0">
                <a:latin typeface="+mn-ea"/>
              </a:rPr>
              <a:t>, sqlmap</a:t>
            </a:r>
            <a:r>
              <a:rPr lang="ko-KR" altLang="en-US" dirty="0" smtClean="0">
                <a:latin typeface="+mn-ea"/>
              </a:rPr>
              <a:t>을 이용하여 관리자의 </a:t>
            </a:r>
            <a:r>
              <a:rPr lang="en-US" altLang="ko-KR" dirty="0" smtClean="0">
                <a:latin typeface="+mn-ea"/>
              </a:rPr>
              <a:t>test DB</a:t>
            </a:r>
            <a:r>
              <a:rPr lang="ko-KR" altLang="en-US" dirty="0" smtClean="0">
                <a:latin typeface="+mn-ea"/>
              </a:rPr>
              <a:t>를 찾았다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3946808"/>
            <a:ext cx="4014168" cy="2350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1387</Words>
  <Application>Microsoft Office PowerPoint</Application>
  <PresentationFormat>와이드스크린</PresentationFormat>
  <Paragraphs>247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Heiti Std 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Microsoft 계정</cp:lastModifiedBy>
  <cp:revision>76</cp:revision>
  <dcterms:created xsi:type="dcterms:W3CDTF">2016-12-26T04:06:42Z</dcterms:created>
  <dcterms:modified xsi:type="dcterms:W3CDTF">2022-07-24T02:52:16Z</dcterms:modified>
</cp:coreProperties>
</file>