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embeddings/oleObject2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notesMasterIdLst>
    <p:notesMasterId r:id="rId2"/>
  </p:notesMasterIdLst>
  <p:sldIdLst>
    <p:sldId id="259" r:id="rId3"/>
    <p:sldId id="260" r:id="rId4"/>
    <p:sldId id="266" r:id="rId5"/>
    <p:sldId id="262" r:id="rId6"/>
    <p:sldId id="261" r:id="rId7"/>
    <p:sldId id="273" r:id="rId8"/>
    <p:sldId id="263" r:id="rId9"/>
    <p:sldId id="265" r:id="rId10"/>
    <p:sldId id="271" r:id="rId11"/>
    <p:sldId id="269" r:id="rId12"/>
    <p:sldId id="264" r:id="rId13"/>
    <p:sldId id="270" r:id="rId14"/>
    <p:sldId id="267" r:id="rId15"/>
    <p:sldId id="268" r:id="rId16"/>
    <p:sldId id="27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485" autoAdjust="0"/>
    <p:restoredTop sz="94767" autoAdjust="0"/>
  </p:normalViewPr>
  <p:slideViewPr>
    <p:cSldViewPr>
      <p:cViewPr varScale="1">
        <p:scale>
          <a:sx n="100" d="100"/>
          <a:sy n="100" d="100"/>
        </p:scale>
        <p:origin x="1740" y="12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7536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10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62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9629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0471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0723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1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250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628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0989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9430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16C7-09E3-4A57-AA9F-FA04842C828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4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Relationship Id="rId4" Type="http://schemas.microsoft.com/office/2007/relationships/hdphoto" Target="../embeddings/oleObject1.wdp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microsoft.com/office/2007/relationships/hdphoto" Target="../embeddings/oleObject2.wdp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8.png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Relationship Id="rId4" Type="http://schemas.microsoft.com/office/2007/relationships/hdphoto" Target="../embeddings/oleObject1.wdp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microsoft.com/office/2007/relationships/hdphoto" Target="../embeddings/oleObject2.wdp"  /><Relationship Id="rId8" Type="http://schemas.openxmlformats.org/officeDocument/2006/relationships/image" Target="../media/image16.png"  /><Relationship Id="rId9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Relationship Id="rId4" Type="http://schemas.microsoft.com/office/2007/relationships/hdphoto" Target="../embeddings/oleObject1.wdp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microsoft.com/office/2007/relationships/hdphoto" Target="../embeddings/oleObject2.wdp"  /><Relationship Id="rId8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Relationship Id="rId4" Type="http://schemas.microsoft.com/office/2007/relationships/hdphoto" Target="../embeddings/oleObject1.wdp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microsoft.com/office/2007/relationships/hdphoto" Target="../embeddings/oleObject2.wdp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Relationship Id="rId4" Type="http://schemas.microsoft.com/office/2007/relationships/hdphoto" Target="../embeddings/oleObject1.wdp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microsoft.com/office/2007/relationships/hdphoto" Target="../embeddings/oleObject2.wdp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gif"  /><Relationship Id="rId3" Type="http://schemas.openxmlformats.org/officeDocument/2006/relationships/image" Target="../media/image21.gi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Relationship Id="rId4" Type="http://schemas.microsoft.com/office/2007/relationships/hdphoto" Target="../embeddings/oleObject1.wdp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microsoft.com/office/2007/relationships/hdphoto" Target="../embeddings/oleObject2.wdp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Relationship Id="rId4" Type="http://schemas.microsoft.com/office/2007/relationships/hdphoto" Target="../embeddings/oleObject1.wdp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microsoft.com/office/2007/relationships/hdphoto" Target="../embeddings/oleObject2.wdp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jpe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2.png"  /><Relationship Id="rId7" Type="http://schemas.openxmlformats.org/officeDocument/2006/relationships/image" Target="../media/image12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jpe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2.png"  /><Relationship Id="rId7" Type="http://schemas.openxmlformats.org/officeDocument/2006/relationships/image" Target="../media/image12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jpe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2.png"  /><Relationship Id="rId8" Type="http://schemas.openxmlformats.org/officeDocument/2006/relationships/image" Target="../media/image12.png"  /><Relationship Id="rId9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Relationship Id="rId4" Type="http://schemas.microsoft.com/office/2007/relationships/hdphoto" Target="../embeddings/oleObject1.wdp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microsoft.com/office/2007/relationships/hdphoto" Target="../embeddings/oleObject2.wdp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0.png"  /><Relationship Id="rId2" Type="http://schemas.openxmlformats.org/officeDocument/2006/relationships/image" Target="../media/image9.jpe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2.png"  /><Relationship Id="rId7" Type="http://schemas.openxmlformats.org/officeDocument/2006/relationships/image" Target="../media/image12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Relationship Id="rId4" Type="http://schemas.microsoft.com/office/2007/relationships/hdphoto" Target="../embeddings/oleObject1.wdp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microsoft.com/office/2007/relationships/hdphoto" Target="../embeddings/oleObject2.wdp"  /><Relationship Id="rId8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34517" y="764704"/>
            <a:ext cx="2274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spc="300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팩맨</a:t>
            </a:r>
            <a:endParaRPr lang="ko-KR" altLang="en-US" sz="8000" b="1" spc="3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13520" y="2348880"/>
            <a:ext cx="4916961" cy="0"/>
          </a:xfrm>
          <a:prstGeom prst="line">
            <a:avLst/>
          </a:prstGeom>
          <a:ln w="635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80246" y="2473732"/>
            <a:ext cx="2983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6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 프로젝트</a:t>
            </a:r>
            <a:endParaRPr lang="en-US" altLang="ko-KR" sz="2800" b="1" spc="600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b="1" spc="600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네오플</a:t>
            </a:r>
            <a:r>
              <a:rPr lang="ko-KR" altLang="en-US" sz="1600" b="1" spc="600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제주 아카데미</a:t>
            </a:r>
            <a:endParaRPr lang="ko-KR" altLang="en-US" sz="1600" b="1" spc="6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2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xit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115" y="620688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조작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8"/>
            <a:ext cx="360039" cy="36003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91" y="620688"/>
            <a:ext cx="360039" cy="3600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30114" y="1641486"/>
            <a:ext cx="770114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상하좌우 버튼 이용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타이틀 화면에서 양쪽 배치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좌측 배치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우측 배치 선택 가능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카메라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맵이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커질 경우를 대비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일정 크기만 화면에 출력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카메라가 플레이어를 추적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RenderTexture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이용해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화면의 일정 부분에만 출력</a:t>
            </a:r>
            <a:endParaRPr lang="en-US" altLang="ko-KR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790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115" y="6206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0114" y="1641486"/>
            <a:ext cx="740619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타일마다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개의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스프라이트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배치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1x1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크기로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Transform position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 타일 좌표 일치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스프라이트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자동 설정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장애물이나 감옥일 경우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상하좌우 타일을 비교하여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스프라이트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설정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상하좌우가 모두 같을 경우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방향 비교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오른쪽이 빈칸이고 아래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왼쪽이 벽인 타일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오른쪽만 빈칸인 타일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상하좌우가 모두 벽이고 오른쪽 위가 빈칸인 타일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  </a:t>
            </a:r>
            <a:endParaRPr lang="en-US" altLang="ko-KR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4208" y="5364928"/>
            <a:ext cx="495300" cy="5238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3939" y="5865765"/>
            <a:ext cx="504825" cy="5143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5491" y="4778149"/>
            <a:ext cx="504825" cy="5048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8"/>
            <a:ext cx="360039" cy="36003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91" y="620688"/>
            <a:ext cx="360039" cy="3600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0" y="620688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88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115" y="6206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3568" y="1641486"/>
            <a:ext cx="81195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스프라이트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테이블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ScriptableObject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Enum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Index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함께 저장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 내부에서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Dictionary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변환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Enum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Index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호출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장애물과 감옥 이외에도 알파벳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숫자 등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스프라이트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일괄 저장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8"/>
            <a:ext cx="360039" cy="36003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91" y="620688"/>
            <a:ext cx="360039" cy="3600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0" y="620688"/>
            <a:ext cx="360039" cy="3600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607" y="3809188"/>
            <a:ext cx="4400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01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115" y="620688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맵 에디터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0114" y="1641486"/>
            <a:ext cx="711284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최소 크기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 x 20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이하의 크기 입력 시 자동으로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 고정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맵은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모든 타일이 장애물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빈칸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쿠키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파워쿠키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시작위치</a:t>
            </a:r>
            <a:r>
              <a:rPr lang="en-US" altLang="ko-KR" sz="20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배치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시작 위치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시작 위치 설정하면 이전의 시작 위치는 장애물로 바뀜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유령 감옥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 x 5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크기 자동 배치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상하좌우 이동</a:t>
            </a:r>
            <a:endParaRPr lang="en-US" altLang="ko-KR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타일로 덮어쓰기 불가능</a:t>
            </a:r>
            <a:endParaRPr lang="en-US" altLang="ko-KR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8"/>
            <a:ext cx="360039" cy="36003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91" y="620688"/>
            <a:ext cx="360039" cy="3600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0" y="620688"/>
            <a:ext cx="360039" cy="36003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3" y="620688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4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115" y="620688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맵 에디터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0114" y="1641486"/>
            <a:ext cx="60228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 저장 및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로드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JSON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 저장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Resource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폴더에서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Save &amp; Load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저장 시 이미 존재하는 파일명이면 덮어쓰기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로드 시 존재하지 않는 파일명이면 동작 없음</a:t>
            </a:r>
            <a:endParaRPr lang="en-US" altLang="ko-KR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8"/>
            <a:ext cx="360039" cy="3600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91" y="620688"/>
            <a:ext cx="360039" cy="36003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0" y="620688"/>
            <a:ext cx="360039" cy="36003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3" y="620688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48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AutoShape 6" descr="BsnSCB: Pacman, by Jacquelynn Nol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8" descr="BsnSCB: Pacman, by Jacquelynn Nold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9" y="2708672"/>
            <a:ext cx="7882642" cy="279581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1705258"/>
            <a:ext cx="4968552" cy="85964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76152" y="5904244"/>
            <a:ext cx="47916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P.S) 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히든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커맨드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위위위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아래아래아래</a:t>
            </a:r>
            <a:endParaRPr lang="en-US" altLang="ko-KR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606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115" y="62068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 시스템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0114" y="1641486"/>
            <a:ext cx="707116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시작 화면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 화면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 시작 선택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 화면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시작 화면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모든 스테이지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클리어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or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잔여 라이프 소진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맵에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있는 쿠키 개수가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되면 스테이지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클리어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살아 있는 유령과 충돌하면 사망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라이프 소진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스테이지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클리어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시 다음 스테이지로 이동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사망 시 쿠키 정보는 그대로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팩맨과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유령의 위치는 초기화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188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115" y="62068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 시스템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0114" y="1641486"/>
            <a:ext cx="57711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점수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쿠키당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점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파워 쿠키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점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최고 점수 </a:t>
            </a:r>
            <a:r>
              <a:rPr lang="en-US" altLang="ko-KR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PlayerPrefs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저장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유령을 처치할 때마다 유령 처치 점수 증가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200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점</a:t>
            </a:r>
            <a:r>
              <a:rPr lang="en-US" altLang="ko-KR" sz="20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- 400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점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800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점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- 1600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점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새로운 파워 쿠키를 먹으면 초기화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41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115" y="620688"/>
            <a:ext cx="68800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이동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srgbClr val="ffff00"/>
                </a:solidFill>
                <a:latin typeface="굴림"/>
                <a:ea typeface="굴림"/>
              </a:rPr>
              <a:t>2</a:t>
            </a:r>
            <a:endParaRPr lang="en-US" altLang="ko-KR" sz="3600" b="1">
              <a:solidFill>
                <a:srgbClr val="ffff00"/>
              </a:solidFill>
              <a:latin typeface="굴림"/>
              <a:ea typeface="굴림"/>
            </a:endParaRPr>
          </a:p>
          <a:p>
            <a:pPr algn="ctr">
              <a:defRPr/>
            </a:pPr>
            <a:r>
              <a:rPr lang="en-US" altLang="ko-KR" sz="2000" b="1">
                <a:solidFill>
                  <a:srgbClr val="ffff00"/>
                </a:solidFill>
                <a:latin typeface="굴림"/>
                <a:ea typeface="굴림"/>
              </a:rPr>
              <a:t>ROUND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39752" y="2708920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0114" y="1641486"/>
            <a:ext cx="3052276" cy="28333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정수 타일 좌표로 이동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000" b="1">
                <a:solidFill>
                  <a:srgbClr val="ffff00"/>
                </a:solidFill>
                <a:latin typeface="굴림"/>
                <a:ea typeface="굴림"/>
              </a:rPr>
              <a:t>Vector2Int </a:t>
            </a: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사용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852936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현재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타일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11751" y="2852936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목표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타일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2356495" y="3032956"/>
            <a:ext cx="415305" cy="57606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43062" y="4833155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목표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타일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11751" y="4839443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현재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타일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722324" y="620688"/>
            <a:ext cx="360039" cy="360039"/>
          </a:xfrm>
          <a:prstGeom prst="rect">
            <a:avLst/>
          </a:prstGeom>
        </p:spPr>
      </p:pic>
      <p:pic>
        <p:nvPicPr>
          <p:cNvPr id="23" name="그림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211961" y="4869160"/>
            <a:ext cx="360039" cy="360039"/>
          </a:xfrm>
          <a:prstGeom prst="rect">
            <a:avLst/>
          </a:prstGeom>
        </p:spPr>
      </p:pic>
      <p:sp>
        <p:nvSpPr>
          <p:cNvPr id="24" name="오른쪽 화살표 3"/>
          <p:cNvSpPr/>
          <p:nvPr/>
        </p:nvSpPr>
        <p:spPr>
          <a:xfrm>
            <a:off x="4228704" y="5193196"/>
            <a:ext cx="415305" cy="57606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26" name=""/>
          <p:cNvSpPr/>
          <p:nvPr/>
        </p:nvSpPr>
        <p:spPr>
          <a:xfrm rot="5400000">
            <a:off x="3203848" y="4077072"/>
            <a:ext cx="504056" cy="5040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TextBox 8"/>
          <p:cNvSpPr txBox="1"/>
          <p:nvPr/>
        </p:nvSpPr>
        <p:spPr>
          <a:xfrm>
            <a:off x="3562020" y="4046431"/>
            <a:ext cx="3818292" cy="318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rgbClr val="ffff00"/>
                </a:solidFill>
                <a:latin typeface="굴림"/>
                <a:ea typeface="굴림"/>
              </a:rPr>
              <a:t>목표 타일에 도착</a:t>
            </a:r>
            <a:endParaRPr lang="ko-KR" altLang="en-US" sz="1500">
              <a:solidFill>
                <a:srgbClr val="ffff00"/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115" y="620688"/>
            <a:ext cx="68800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이동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srgbClr val="ffff00"/>
                </a:solidFill>
                <a:latin typeface="굴림"/>
                <a:ea typeface="굴림"/>
              </a:rPr>
              <a:t>2</a:t>
            </a:r>
            <a:endParaRPr lang="en-US" altLang="ko-KR" sz="3600" b="1">
              <a:solidFill>
                <a:srgbClr val="ffff00"/>
              </a:solidFill>
              <a:latin typeface="굴림"/>
              <a:ea typeface="굴림"/>
            </a:endParaRPr>
          </a:p>
          <a:p>
            <a:pPr algn="ctr">
              <a:defRPr/>
            </a:pPr>
            <a:r>
              <a:rPr lang="en-US" altLang="ko-KR" sz="2000" b="1">
                <a:solidFill>
                  <a:srgbClr val="ffff00"/>
                </a:solidFill>
                <a:latin typeface="굴림"/>
                <a:ea typeface="굴림"/>
              </a:rPr>
              <a:t>ROUND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0113" y="1641485"/>
            <a:ext cx="6100276" cy="37477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방향 전환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두 개의 방향값을 이용해 방향 전환 예약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유턴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1257300" lvl="2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현재 좌표와 목표 좌표 상호 변경 </a:t>
            </a:r>
            <a:r>
              <a:rPr lang="en-US" altLang="ko-KR" sz="2000" b="1">
                <a:solidFill>
                  <a:srgbClr val="ffff00"/>
                </a:solidFill>
                <a:latin typeface="굴림"/>
                <a:ea typeface="굴림"/>
              </a:rPr>
              <a:t>(</a:t>
            </a: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예약 </a:t>
            </a:r>
            <a:r>
              <a:rPr lang="en-US" altLang="ko-KR" sz="2000" b="1">
                <a:solidFill>
                  <a:srgbClr val="ffff00"/>
                </a:solidFill>
                <a:latin typeface="굴림"/>
                <a:ea typeface="굴림"/>
              </a:rPr>
              <a:t>x)</a:t>
            </a:r>
            <a:endParaRPr lang="en-US" altLang="ko-KR" sz="2000" b="1">
              <a:solidFill>
                <a:srgbClr val="ffff00"/>
              </a:solidFill>
              <a:latin typeface="굴림"/>
              <a:ea typeface="굴림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722324" y="620688"/>
            <a:ext cx="360039" cy="360039"/>
          </a:xfrm>
          <a:prstGeom prst="rect">
            <a:avLst/>
          </a:prstGeom>
        </p:spPr>
      </p:pic>
      <p:pic>
        <p:nvPicPr>
          <p:cNvPr id="23" name="그림 2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539496" y="3429000"/>
            <a:ext cx="763190" cy="763190"/>
          </a:xfrm>
          <a:prstGeom prst="rect">
            <a:avLst/>
          </a:prstGeom>
        </p:spPr>
      </p:pic>
      <p:sp>
        <p:nvSpPr>
          <p:cNvPr id="24" name="오른쪽 화살표 4"/>
          <p:cNvSpPr/>
          <p:nvPr/>
        </p:nvSpPr>
        <p:spPr>
          <a:xfrm>
            <a:off x="4572000" y="3481420"/>
            <a:ext cx="1406185" cy="6583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rgbClr val="ffff00"/>
                </a:solidFill>
                <a:latin typeface="굴림"/>
                <a:ea typeface="굴림"/>
              </a:rPr>
              <a:t>현재 이동 방향</a:t>
            </a:r>
            <a:endParaRPr lang="ko-KR" altLang="en-US" sz="1100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25" name="위쪽 화살표 5"/>
          <p:cNvSpPr/>
          <p:nvPr/>
        </p:nvSpPr>
        <p:spPr>
          <a:xfrm>
            <a:off x="2577613" y="3212976"/>
            <a:ext cx="989149" cy="979214"/>
          </a:xfrm>
          <a:prstGeom prst="upArrow">
            <a:avLst>
              <a:gd name="adj1" fmla="val 50000"/>
              <a:gd name="adj2" fmla="val 33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rgbClr val="ffff00"/>
                </a:solidFill>
                <a:latin typeface="굴림"/>
                <a:ea typeface="굴림"/>
              </a:rPr>
              <a:t>다음</a:t>
            </a:r>
            <a:endParaRPr lang="ko-KR" altLang="en-US" sz="1100" b="1">
              <a:solidFill>
                <a:srgbClr val="ffff00"/>
              </a:solidFill>
              <a:latin typeface="굴림"/>
              <a:ea typeface="굴림"/>
            </a:endParaRPr>
          </a:p>
          <a:p>
            <a:pPr algn="ctr">
              <a:defRPr/>
            </a:pPr>
            <a:r>
              <a:rPr lang="ko-KR" altLang="en-US" sz="1100" b="1">
                <a:solidFill>
                  <a:srgbClr val="ffff00"/>
                </a:solidFill>
                <a:latin typeface="굴림"/>
                <a:ea typeface="굴림"/>
              </a:rPr>
              <a:t>이동</a:t>
            </a:r>
            <a:endParaRPr lang="ko-KR" altLang="en-US" sz="1100" b="1">
              <a:solidFill>
                <a:srgbClr val="ffff00"/>
              </a:solidFill>
              <a:latin typeface="굴림"/>
              <a:ea typeface="굴림"/>
            </a:endParaRPr>
          </a:p>
          <a:p>
            <a:pPr algn="ctr">
              <a:defRPr/>
            </a:pPr>
            <a:r>
              <a:rPr lang="ko-KR" altLang="en-US" sz="1100" b="1">
                <a:solidFill>
                  <a:srgbClr val="ffff00"/>
                </a:solidFill>
                <a:latin typeface="굴림"/>
                <a:ea typeface="굴림"/>
              </a:rPr>
              <a:t>방향</a:t>
            </a:r>
            <a:endParaRPr lang="ko-KR" altLang="en-US" sz="1100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1631082" y="2896046"/>
            <a:ext cx="3818292" cy="318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rgbClr val="ffff00"/>
                </a:solidFill>
                <a:latin typeface="굴림"/>
                <a:ea typeface="굴림"/>
              </a:rPr>
              <a:t>이동 가능</a:t>
            </a:r>
            <a:r>
              <a:rPr lang="en-US" altLang="ko-KR" sz="1500">
                <a:solidFill>
                  <a:srgbClr val="ffff00"/>
                </a:solidFill>
                <a:latin typeface="굴림"/>
                <a:ea typeface="굴림"/>
              </a:rPr>
              <a:t>? </a:t>
            </a:r>
            <a:r>
              <a:rPr lang="ko-KR" altLang="en-US" sz="1500">
                <a:solidFill>
                  <a:srgbClr val="ffff00"/>
                </a:solidFill>
                <a:latin typeface="굴림"/>
                <a:ea typeface="굴림"/>
              </a:rPr>
              <a:t>방향 전환 </a:t>
            </a:r>
            <a:r>
              <a:rPr lang="en-US" altLang="ko-KR" sz="1500">
                <a:solidFill>
                  <a:srgbClr val="ffff00"/>
                </a:solidFill>
                <a:latin typeface="굴림"/>
                <a:ea typeface="굴림"/>
              </a:rPr>
              <a:t>: </a:t>
            </a:r>
            <a:r>
              <a:rPr lang="ko-KR" altLang="en-US" sz="1500">
                <a:solidFill>
                  <a:srgbClr val="ffff00"/>
                </a:solidFill>
                <a:latin typeface="굴림"/>
                <a:ea typeface="굴림"/>
              </a:rPr>
              <a:t>계속 이동</a:t>
            </a:r>
            <a:endParaRPr lang="ko-KR" altLang="en-US" sz="1500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27" name="직사각형 11"/>
          <p:cNvSpPr/>
          <p:nvPr/>
        </p:nvSpPr>
        <p:spPr>
          <a:xfrm>
            <a:off x="899592" y="5438936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목표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타일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28" name="직사각형 13"/>
          <p:cNvSpPr/>
          <p:nvPr/>
        </p:nvSpPr>
        <p:spPr>
          <a:xfrm>
            <a:off x="2730903" y="5438936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목표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타일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29" name="오른쪽 화살표 18"/>
          <p:cNvSpPr/>
          <p:nvPr/>
        </p:nvSpPr>
        <p:spPr>
          <a:xfrm>
            <a:off x="2075647" y="5618956"/>
            <a:ext cx="415305" cy="57606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30" name="직사각형 19"/>
          <p:cNvSpPr/>
          <p:nvPr/>
        </p:nvSpPr>
        <p:spPr>
          <a:xfrm>
            <a:off x="899592" y="5445224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현재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타일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31" name="직사각형 11"/>
          <p:cNvSpPr/>
          <p:nvPr/>
        </p:nvSpPr>
        <p:spPr>
          <a:xfrm>
            <a:off x="5332977" y="5438936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목표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타일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32" name="직사각형 13"/>
          <p:cNvSpPr/>
          <p:nvPr/>
        </p:nvSpPr>
        <p:spPr>
          <a:xfrm>
            <a:off x="7164288" y="5438936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현재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타일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33" name="오른쪽 화살표 18"/>
          <p:cNvSpPr/>
          <p:nvPr/>
        </p:nvSpPr>
        <p:spPr>
          <a:xfrm rot="10800000">
            <a:off x="6509032" y="5618956"/>
            <a:ext cx="415305" cy="57606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34" name="직사각형 19"/>
          <p:cNvSpPr/>
          <p:nvPr/>
        </p:nvSpPr>
        <p:spPr>
          <a:xfrm>
            <a:off x="5332977" y="5445224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목표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타일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35" name=""/>
          <p:cNvSpPr/>
          <p:nvPr/>
        </p:nvSpPr>
        <p:spPr>
          <a:xfrm>
            <a:off x="4014612" y="5626593"/>
            <a:ext cx="936104" cy="57606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115" y="620688"/>
            <a:ext cx="68800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이동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srgbClr val="ffff00"/>
                </a:solidFill>
                <a:latin typeface="굴림"/>
                <a:ea typeface="굴림"/>
              </a:rPr>
              <a:t>2</a:t>
            </a:r>
            <a:endParaRPr lang="en-US" altLang="ko-KR" sz="3600" b="1">
              <a:solidFill>
                <a:srgbClr val="ffff00"/>
              </a:solidFill>
              <a:latin typeface="굴림"/>
              <a:ea typeface="굴림"/>
            </a:endParaRPr>
          </a:p>
          <a:p>
            <a:pPr algn="ctr">
              <a:defRPr/>
            </a:pPr>
            <a:r>
              <a:rPr lang="en-US" altLang="ko-KR" sz="2000" b="1">
                <a:solidFill>
                  <a:srgbClr val="ffff00"/>
                </a:solidFill>
                <a:latin typeface="굴림"/>
                <a:ea typeface="굴림"/>
              </a:rPr>
              <a:t>ROUND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0114" y="1641486"/>
            <a:ext cx="7782900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유령 길찾기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목표 지점 향해 </a:t>
            </a:r>
            <a:r>
              <a:rPr lang="en-US" altLang="ko-KR" sz="2000" b="1">
                <a:solidFill>
                  <a:srgbClr val="ffff00"/>
                </a:solidFill>
                <a:latin typeface="굴림"/>
                <a:ea typeface="굴림"/>
              </a:rPr>
              <a:t>A*</a:t>
            </a:r>
            <a:endParaRPr lang="en-US" altLang="ko-KR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목표 지점이 도달할 수 없는 곳이면 가장 가까운 타일 좌표로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후진 불가능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유령 직진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진행 방향으로 계속 이동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막혀 있으면 방향 전환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1257300" lvl="2" indent="-34290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길찾기와 직진의 반복으로 배회 구현</a:t>
            </a:r>
            <a:endParaRPr lang="en-US" altLang="ko-KR" sz="2000" b="1">
              <a:solidFill>
                <a:srgbClr val="ffff00"/>
              </a:solidFill>
              <a:latin typeface="굴림"/>
              <a:ea typeface="굴림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722324" y="620688"/>
            <a:ext cx="360039" cy="360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115" y="620688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0114" y="1641486"/>
            <a:ext cx="3684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방향 전환 애니메이션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팩맨은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rotation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회전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유령은 </a:t>
            </a: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Blend Tree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이용</a:t>
            </a:r>
            <a:endParaRPr lang="en-US" altLang="ko-KR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0743" y="3284984"/>
            <a:ext cx="5181600" cy="2524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3545" y="3887230"/>
            <a:ext cx="4086225" cy="21717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8"/>
            <a:ext cx="360039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11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115" y="620688"/>
            <a:ext cx="68800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이동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lvl="0">
              <a:defRPr/>
            </a:pP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srgbClr val="ffff00"/>
                </a:solidFill>
                <a:latin typeface="굴림"/>
                <a:ea typeface="굴림"/>
              </a:rPr>
              <a:t>2</a:t>
            </a:r>
            <a:endParaRPr lang="en-US" altLang="ko-KR" sz="3600" b="1">
              <a:solidFill>
                <a:srgbClr val="ffff00"/>
              </a:solidFill>
              <a:latin typeface="굴림"/>
              <a:ea typeface="굴림"/>
            </a:endParaRPr>
          </a:p>
          <a:p>
            <a:pPr algn="ctr">
              <a:defRPr/>
            </a:pPr>
            <a:r>
              <a:rPr lang="en-US" altLang="ko-KR" sz="2000" b="1">
                <a:solidFill>
                  <a:srgbClr val="ffff00"/>
                </a:solidFill>
                <a:latin typeface="굴림"/>
                <a:ea typeface="굴림"/>
              </a:rPr>
              <a:t>ROUND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0115" y="1388622"/>
            <a:ext cx="7990357" cy="511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워프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맵 끝과 반대쪽 끝이 모두 빈칸인 경우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914400" lvl="1" indent="-457200">
              <a:lnSpc>
                <a:spcPct val="150000"/>
              </a:lnSpc>
              <a:buAutoNum type="arabicParenR"/>
              <a:defRPr/>
            </a:pPr>
            <a:r>
              <a:rPr lang="en-US" altLang="ko-KR" sz="2000" b="1">
                <a:solidFill>
                  <a:srgbClr val="ffff00"/>
                </a:solidFill>
                <a:latin typeface="굴림"/>
                <a:ea typeface="굴림"/>
              </a:rPr>
              <a:t>Trasnform</a:t>
            </a: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 </a:t>
            </a:r>
            <a:r>
              <a:rPr lang="en-US" altLang="ko-KR" sz="2000" b="1">
                <a:solidFill>
                  <a:srgbClr val="ffff00"/>
                </a:solidFill>
                <a:latin typeface="굴림"/>
                <a:ea typeface="굴림"/>
              </a:rPr>
              <a:t>position</a:t>
            </a: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 기준 목표 좌표의 방향과 현재 방향 비교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914400" lvl="1" indent="-457200">
              <a:lnSpc>
                <a:spcPct val="150000"/>
              </a:lnSpc>
              <a:buAutoNum type="arabicParenR"/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방향이 반대일 경우 목표 좌표가 아니라 현재 방향으로 진행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914400" lvl="1" indent="-457200">
              <a:lnSpc>
                <a:spcPct val="150000"/>
              </a:lnSpc>
              <a:buAutoNum type="arabicParenR"/>
              <a:defRPr/>
            </a:pPr>
            <a:endParaRPr lang="en-US" altLang="ko-KR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914400" lvl="1" indent="-457200">
              <a:lnSpc>
                <a:spcPct val="150000"/>
              </a:lnSpc>
              <a:buAutoNum type="arabicParenR"/>
              <a:defRPr/>
            </a:pPr>
            <a:endParaRPr lang="en-US" altLang="ko-KR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914400" lvl="1" indent="-457200">
              <a:lnSpc>
                <a:spcPct val="150000"/>
              </a:lnSpc>
              <a:buAutoNum type="arabicParenR"/>
              <a:defRPr/>
            </a:pPr>
            <a:endParaRPr lang="en-US" altLang="ko-KR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914400" lvl="1" indent="-457200">
              <a:lnSpc>
                <a:spcPct val="150000"/>
              </a:lnSpc>
              <a:buAutoNum type="arabicParenR"/>
              <a:defRPr/>
            </a:pPr>
            <a:r>
              <a:rPr lang="en-US" altLang="ko-KR" sz="2000" b="1">
                <a:solidFill>
                  <a:srgbClr val="ffff00"/>
                </a:solidFill>
                <a:latin typeface="굴림"/>
                <a:ea typeface="굴림"/>
              </a:rPr>
              <a:t>position</a:t>
            </a: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이 범위 밖으로 벗어나면 워프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914400" lvl="1" indent="-457200">
              <a:lnSpc>
                <a:spcPct val="150000"/>
              </a:lnSpc>
              <a:buAutoNum type="arabicParenR"/>
              <a:defRPr/>
            </a:pPr>
            <a:r>
              <a:rPr lang="ko-KR" altLang="en-US" sz="2000" b="1">
                <a:solidFill>
                  <a:srgbClr val="ffff00"/>
                </a:solidFill>
                <a:latin typeface="굴림"/>
                <a:ea typeface="굴림"/>
              </a:rPr>
              <a:t>목표 좌표에 도착하면 다시 좌표간 이동</a:t>
            </a:r>
            <a:endParaRPr lang="ko-KR" altLang="en-US" sz="2000" b="1">
              <a:solidFill>
                <a:srgbClr val="ffff00"/>
              </a:solidFill>
              <a:latin typeface="굴림"/>
              <a:ea typeface="굴림"/>
            </a:endParaRPr>
          </a:p>
          <a:p>
            <a:pPr marL="1371600" lvl="2" indent="-457200">
              <a:lnSpc>
                <a:spcPct val="150000"/>
              </a:lnSpc>
              <a:buAutoNum type="arabicParenR"/>
              <a:defRPr/>
            </a:pPr>
            <a:endParaRPr lang="en-US" altLang="ko-KR" sz="2000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2000" y="374311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목표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139951" y="3815120"/>
            <a:ext cx="314120" cy="3600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722324" y="620688"/>
            <a:ext cx="360039" cy="360039"/>
          </a:xfrm>
          <a:prstGeom prst="rect">
            <a:avLst/>
          </a:prstGeom>
        </p:spPr>
      </p:pic>
      <p:sp>
        <p:nvSpPr>
          <p:cNvPr id="28" name="직사각형 18"/>
          <p:cNvSpPr/>
          <p:nvPr/>
        </p:nvSpPr>
        <p:spPr>
          <a:xfrm>
            <a:off x="1518124" y="443711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rgbClr val="ffff00"/>
                </a:solidFill>
                <a:latin typeface="굴림"/>
                <a:ea typeface="굴림"/>
              </a:rPr>
              <a:t>목표</a:t>
            </a: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29" name="오른쪽 화살표 3"/>
          <p:cNvSpPr/>
          <p:nvPr/>
        </p:nvSpPr>
        <p:spPr>
          <a:xfrm>
            <a:off x="5364088" y="4509120"/>
            <a:ext cx="314120" cy="3600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rgbClr val="ffff00"/>
              </a:solidFill>
              <a:latin typeface="굴림"/>
              <a:ea typeface="굴림"/>
            </a:endParaRPr>
          </a:p>
        </p:txBody>
      </p:sp>
      <p:pic>
        <p:nvPicPr>
          <p:cNvPr id="30" name="그림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635896" y="3822949"/>
            <a:ext cx="360039" cy="360039"/>
          </a:xfrm>
          <a:prstGeom prst="rect">
            <a:avLst/>
          </a:prstGeom>
        </p:spPr>
      </p:pic>
      <p:pic>
        <p:nvPicPr>
          <p:cNvPr id="31" name="그림 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860032" y="4509121"/>
            <a:ext cx="360039" cy="360039"/>
          </a:xfrm>
          <a:prstGeom prst="rect">
            <a:avLst/>
          </a:prstGeom>
        </p:spPr>
      </p:pic>
      <p:sp>
        <p:nvSpPr>
          <p:cNvPr id="32" name="TextBox 8"/>
          <p:cNvSpPr txBox="1"/>
          <p:nvPr/>
        </p:nvSpPr>
        <p:spPr>
          <a:xfrm>
            <a:off x="5290212" y="3861048"/>
            <a:ext cx="2306124" cy="318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rgbClr val="ffff00"/>
                </a:solidFill>
                <a:latin typeface="굴림"/>
                <a:ea typeface="굴림"/>
              </a:rPr>
              <a:t>좌표로 이동</a:t>
            </a:r>
            <a:endParaRPr lang="ko-KR" altLang="en-US" sz="1500">
              <a:solidFill>
                <a:srgbClr val="ffff00"/>
              </a:solidFill>
              <a:latin typeface="굴림"/>
              <a:ea typeface="굴림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5749444" y="4541149"/>
            <a:ext cx="1558860" cy="318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rgbClr val="ffff00"/>
                </a:solidFill>
                <a:latin typeface="굴림"/>
                <a:ea typeface="굴림"/>
              </a:rPr>
              <a:t>방향으로 이동</a:t>
            </a:r>
            <a:endParaRPr lang="ko-KR" altLang="en-US" sz="1500">
              <a:solidFill>
                <a:srgbClr val="ffff00"/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115" y="620688"/>
            <a:ext cx="688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</a:p>
          <a:p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7907" y="458669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0115" y="1388622"/>
            <a:ext cx="79903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워프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유령도 워프 이용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길찾기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과정에서 워프는 연결된 통로로 취급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Cost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동일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워프 연결</a:t>
            </a:r>
            <a:r>
              <a:rPr lang="en-US" altLang="ko-KR" sz="2000" b="1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</a:t>
            </a: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맵 바깥의 좌표를 반대쪽 좌표로 치환</a:t>
            </a:r>
            <a:endParaRPr lang="en-US" altLang="ko-KR" sz="2000" b="1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AutoNum type="arabicParenR"/>
            </a:pPr>
            <a:endParaRPr lang="en-US" altLang="ko-KR" sz="2000" b="1" dirty="0" smtClean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8"/>
            <a:ext cx="360039" cy="3600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938" y="5016899"/>
            <a:ext cx="53054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21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387</ep:Words>
  <ep:PresentationFormat>화면 슬라이드 쇼(4:3)</ep:PresentationFormat>
  <ep:Paragraphs>150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2017-04-03T14:37:30.000</dcterms:created>
  <dc:creator>tombang</dc:creator>
  <cp:lastModifiedBy>ICT03_09</cp:lastModifiedBy>
  <dcterms:modified xsi:type="dcterms:W3CDTF">2020-01-16T07:13:52.441</dcterms:modified>
  <cp:revision>59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