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Default Extension="pptx" ContentType="application/vnd.openxmlformats-officedocument.presentationml.presentation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Default Extension="xlsx" ContentType="application/vnd.openxmlformats-officedocument.spreadsheetml.sheet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71" r:id="rId2"/>
    <p:sldMasterId id="2147483676" r:id="rId3"/>
    <p:sldMasterId id="2147483686" r:id="rId4"/>
    <p:sldMasterId id="2147483692" r:id="rId5"/>
    <p:sldMasterId id="2147483689" r:id="rId6"/>
    <p:sldMasterId id="2147483680" r:id="rId7"/>
    <p:sldMasterId id="2147483683" r:id="rId8"/>
    <p:sldMasterId id="2147483698" r:id="rId9"/>
    <p:sldMasterId id="2147483700" r:id="rId10"/>
  </p:sldMasterIdLst>
  <p:notesMasterIdLst>
    <p:notesMasterId r:id="rId23"/>
  </p:notesMasterIdLst>
  <p:handoutMasterIdLst>
    <p:handoutMasterId r:id="rId24"/>
  </p:handoutMasterIdLst>
  <p:sldIdLst>
    <p:sldId id="402" r:id="rId11"/>
    <p:sldId id="413" r:id="rId12"/>
    <p:sldId id="400" r:id="rId13"/>
    <p:sldId id="424" r:id="rId14"/>
    <p:sldId id="423" r:id="rId15"/>
    <p:sldId id="420" r:id="rId16"/>
    <p:sldId id="421" r:id="rId17"/>
    <p:sldId id="426" r:id="rId18"/>
    <p:sldId id="416" r:id="rId19"/>
    <p:sldId id="425" r:id="rId20"/>
    <p:sldId id="414" r:id="rId21"/>
    <p:sldId id="371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C1"/>
    <a:srgbClr val="FC4614"/>
    <a:srgbClr val="FE6C12"/>
    <a:srgbClr val="FF7711"/>
    <a:srgbClr val="FFCCCC"/>
    <a:srgbClr val="FF4BA5"/>
    <a:srgbClr val="FFA3D1"/>
    <a:srgbClr val="FFE1F0"/>
    <a:srgbClr val="FFDDFF"/>
    <a:srgbClr val="FF6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38" autoAdjust="0"/>
    <p:restoredTop sz="98741" autoAdjust="0"/>
  </p:normalViewPr>
  <p:slideViewPr>
    <p:cSldViewPr>
      <p:cViewPr>
        <p:scale>
          <a:sx n="100" d="100"/>
          <a:sy n="100" d="100"/>
        </p:scale>
        <p:origin x="-984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5719-E0C8-497A-835A-DC7AF60E9786}" type="datetimeFigureOut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2014-07-10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8AAB-A6E2-4809-921B-690A759FE7B4}" type="slidenum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‹#›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518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BC005E11-9FC4-4559-BF01-B81AA1525F34}" type="datetimeFigureOut">
              <a:rPr lang="ko-KR" altLang="en-US" smtClean="0"/>
              <a:pPr/>
              <a:t>2014-07-10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E298BA0C-7778-40CB-9F43-9459B3FAC4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94974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50722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4412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44127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44127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spc="-20" dirty="0" smtClean="0">
                <a:latin typeface="나눔고딕" pitchFamily="50" charset="-127"/>
                <a:ea typeface="나눔고딕" pitchFamily="50" charset="-127"/>
              </a:rPr>
              <a:t>정보 수정요청 커뮤니케이션 </a:t>
            </a:r>
            <a:r>
              <a:rPr lang="en-US" altLang="ko-KR" sz="1200" b="0" spc="-20" dirty="0" smtClean="0">
                <a:latin typeface="나눔고딕" pitchFamily="50" charset="-127"/>
                <a:ea typeface="나눔고딕" pitchFamily="50" charset="-127"/>
              </a:rPr>
              <a:t>Flow : </a:t>
            </a:r>
            <a:r>
              <a:rPr lang="ko-KR" altLang="en-US" sz="1200" b="0" spc="-20" dirty="0" smtClean="0">
                <a:latin typeface="나눔고딕" pitchFamily="50" charset="-127"/>
                <a:ea typeface="나눔고딕" pitchFamily="50" charset="-127"/>
              </a:rPr>
              <a:t>확인 필요</a:t>
            </a:r>
            <a:endParaRPr lang="en-US" altLang="ko-KR" sz="1200" b="0" spc="-20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1760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검1팀_제목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5069389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검1팀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3589959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검1팀_제목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842356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검1팀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856205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검1팀_제목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358037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검1팀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1"/>
          <p:cNvSpPr>
            <a:spLocks noGrp="1"/>
          </p:cNvSpPr>
          <p:nvPr>
            <p:ph type="title"/>
          </p:nvPr>
        </p:nvSpPr>
        <p:spPr>
          <a:xfrm>
            <a:off x="248574" y="155005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2602223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검1팀_제목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48574" y="155005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55734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검1팀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1"/>
          <p:cNvSpPr>
            <a:spLocks noGrp="1"/>
          </p:cNvSpPr>
          <p:nvPr>
            <p:ph type="title"/>
          </p:nvPr>
        </p:nvSpPr>
        <p:spPr>
          <a:xfrm>
            <a:off x="248574" y="155005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954090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검1팀_제목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48574" y="155005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7423084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검1팀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1"/>
          <p:cNvSpPr>
            <a:spLocks noGrp="1"/>
          </p:cNvSpPr>
          <p:nvPr>
            <p:ph type="title"/>
          </p:nvPr>
        </p:nvSpPr>
        <p:spPr>
          <a:xfrm>
            <a:off x="248574" y="155005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7236255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검1팀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1"/>
          <p:cNvSpPr>
            <a:spLocks noGrp="1"/>
          </p:cNvSpPr>
          <p:nvPr>
            <p:ph type="title"/>
          </p:nvPr>
        </p:nvSpPr>
        <p:spPr>
          <a:xfrm>
            <a:off x="248574" y="155005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004784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검1팀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46139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검1팀_제목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467544" y="836712"/>
            <a:ext cx="8208912" cy="1944216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222595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3302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검1팀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1769104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검1팀_제목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1919277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검1팀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9463492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0317" y="6452710"/>
            <a:ext cx="849602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75" r:id="rId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95536" y="764704"/>
            <a:ext cx="83872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개체 틀 1"/>
          <p:cNvSpPr>
            <a:spLocks noGrp="1"/>
          </p:cNvSpPr>
          <p:nvPr>
            <p:ph type="title"/>
          </p:nvPr>
        </p:nvSpPr>
        <p:spPr>
          <a:xfrm>
            <a:off x="248574" y="155005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1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네이버서비스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1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본부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755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ransition>
    <p:fade/>
  </p:transition>
  <p:hf hdr="0" ftr="0" dt="0"/>
  <p:txStyles>
    <p:titleStyle>
      <a:lvl1pPr algn="l" defTabSz="1072866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95536" y="764704"/>
            <a:ext cx="83872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네이버서비스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1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본부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0317" y="6452710"/>
            <a:ext cx="849602" cy="1584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8116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ransition>
    <p:fade/>
  </p:transition>
  <p:hf hdr="0" ftr="0" dt="0"/>
  <p:txStyles>
    <p:titleStyle>
      <a:lvl1pPr algn="l" defTabSz="1072866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95536" y="764704"/>
            <a:ext cx="83872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네이버서비스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1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본부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0317" y="6452710"/>
            <a:ext cx="849602" cy="1584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48574" y="155005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37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ransition>
    <p:fade/>
  </p:transition>
  <p:hf hdr="0" ftr="0" dt="0"/>
  <p:txStyles>
    <p:titleStyle>
      <a:lvl1pPr algn="l" defTabSz="1072866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95536" y="764704"/>
            <a:ext cx="83872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네이버서비스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1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본부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0317" y="6452710"/>
            <a:ext cx="849602" cy="1584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48574" y="155005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94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ransition>
    <p:fade/>
  </p:transition>
  <p:hf hdr="0" ftr="0" dt="0"/>
  <p:txStyles>
    <p:titleStyle>
      <a:lvl1pPr algn="l" defTabSz="1072866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95536" y="764704"/>
            <a:ext cx="83872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네이버서비스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1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본부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0317" y="6452710"/>
            <a:ext cx="849602" cy="1584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48574" y="155005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9616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transition>
    <p:fade/>
  </p:transition>
  <p:hf hdr="0" ftr="0" dt="0"/>
  <p:txStyles>
    <p:titleStyle>
      <a:lvl1pPr algn="l" defTabSz="1072866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95536" y="764704"/>
            <a:ext cx="83872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네이버서비스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1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본부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0317" y="6452710"/>
            <a:ext cx="849602" cy="1584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48574" y="155005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6801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transition>
    <p:fade/>
  </p:transition>
  <p:hf hdr="0" ftr="0" dt="0"/>
  <p:txStyles>
    <p:titleStyle>
      <a:lvl1pPr algn="l" defTabSz="1072866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95536" y="764704"/>
            <a:ext cx="83872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네이버서비스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1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본부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0317" y="6452710"/>
            <a:ext cx="849602" cy="158400"/>
          </a:xfrm>
          <a:prstGeom prst="rect">
            <a:avLst/>
          </a:prstGeom>
        </p:spPr>
      </p:pic>
      <p:sp>
        <p:nvSpPr>
          <p:cNvPr id="59" name="제목 개체 틀 1"/>
          <p:cNvSpPr>
            <a:spLocks noGrp="1"/>
          </p:cNvSpPr>
          <p:nvPr>
            <p:ph type="title"/>
          </p:nvPr>
        </p:nvSpPr>
        <p:spPr>
          <a:xfrm>
            <a:off x="248574" y="155005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0219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ransition>
    <p:fade/>
  </p:transition>
  <p:hf hdr="0" ftr="0" dt="0"/>
  <p:txStyles>
    <p:titleStyle>
      <a:lvl1pPr algn="l" defTabSz="1072866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95536" y="764704"/>
            <a:ext cx="83872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네이버서비스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1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본부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0317" y="6452710"/>
            <a:ext cx="849602" cy="158400"/>
          </a:xfrm>
          <a:prstGeom prst="rect">
            <a:avLst/>
          </a:prstGeom>
        </p:spPr>
      </p:pic>
      <p:sp>
        <p:nvSpPr>
          <p:cNvPr id="59" name="제목 개체 틀 1"/>
          <p:cNvSpPr>
            <a:spLocks noGrp="1"/>
          </p:cNvSpPr>
          <p:nvPr>
            <p:ph type="title"/>
          </p:nvPr>
        </p:nvSpPr>
        <p:spPr>
          <a:xfrm>
            <a:off x="248574" y="155005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9268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transition>
    <p:fade/>
  </p:transition>
  <p:hf hdr="0" ftr="0" dt="0"/>
  <p:txStyles>
    <p:titleStyle>
      <a:lvl1pPr algn="l" defTabSz="1072866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95536" y="764704"/>
            <a:ext cx="83872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개체 틀 1"/>
          <p:cNvSpPr>
            <a:spLocks noGrp="1"/>
          </p:cNvSpPr>
          <p:nvPr>
            <p:ph type="title"/>
          </p:nvPr>
        </p:nvSpPr>
        <p:spPr>
          <a:xfrm>
            <a:off x="248574" y="155005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네이버서비스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1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본부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435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ransition>
    <p:fade/>
  </p:transition>
  <p:hf hdr="0" ftr="0" dt="0"/>
  <p:txStyles>
    <p:titleStyle>
      <a:lvl1pPr algn="l" defTabSz="1072866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1072866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Microsoft_Office_Excel_____2.xlsx"/><Relationship Id="rId4" Type="http://schemas.openxmlformats.org/officeDocument/2006/relationships/package" Target="../embeddings/Microsoft_Office_PowerPoint_______1.ppt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avercast.naver.com/magazine_list.nhn?cid=2154&amp;attrId=&amp;category_id=2154&amp;category_type=series&amp;sort=hits&amp;list_type=image&amp;year_month=&amp;type=boo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navercast.naver.com/magazine_index.nh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334298" y="2214554"/>
            <a:ext cx="342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6357" y="287066"/>
            <a:ext cx="7072362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lang="ko-KR" altLang="en-US" sz="4500" b="1" spc="-150" dirty="0" err="1" smtClean="0">
                <a:latin typeface="나눔고딕" pitchFamily="50" charset="-127"/>
                <a:ea typeface="나눔고딕" pitchFamily="50" charset="-127"/>
              </a:rPr>
              <a:t>매거진명</a:t>
            </a:r>
            <a:r>
              <a:rPr lang="ko-KR" altLang="en-US" sz="4500" b="1" spc="-150" dirty="0" smtClean="0">
                <a:latin typeface="나눔고딕" pitchFamily="50" charset="-127"/>
                <a:ea typeface="나눔고딕" pitchFamily="50" charset="-127"/>
              </a:rPr>
              <a:t> 컨텐츠검색</a:t>
            </a:r>
            <a:endParaRPr lang="en-US" altLang="ko-KR" sz="4500" b="1" spc="-15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ts val="5600"/>
              </a:lnSpc>
            </a:pPr>
            <a:r>
              <a:rPr lang="ko-KR" altLang="en-US" sz="45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상세설계</a:t>
            </a:r>
            <a:endParaRPr lang="en-US" altLang="ko-KR" sz="4500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617" y="2291708"/>
            <a:ext cx="27860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spc="-20" dirty="0" smtClean="0">
                <a:latin typeface="나눔고딕" pitchFamily="50" charset="-127"/>
                <a:ea typeface="나눔고딕" pitchFamily="50" charset="-127"/>
              </a:rPr>
              <a:t>김효민</a:t>
            </a:r>
            <a:r>
              <a:rPr lang="en-US" altLang="ko-KR" sz="1000" b="1" spc="-20" dirty="0" smtClean="0">
                <a:latin typeface="나눔고딕" pitchFamily="50" charset="-127"/>
                <a:ea typeface="나눔고딕" pitchFamily="50" charset="-127"/>
              </a:rPr>
              <a:t>(update)</a:t>
            </a:r>
          </a:p>
          <a:p>
            <a:pPr>
              <a:lnSpc>
                <a:spcPct val="150000"/>
              </a:lnSpc>
            </a:pPr>
            <a:r>
              <a:rPr lang="ko-KR" altLang="en-US" sz="1000" b="1" spc="-20" dirty="0" smtClean="0">
                <a:latin typeface="나눔고딕" pitchFamily="50" charset="-127"/>
                <a:ea typeface="나눔고딕" pitchFamily="50" charset="-127"/>
              </a:rPr>
              <a:t>메인</a:t>
            </a:r>
            <a:r>
              <a:rPr lang="en-US" altLang="ko-KR" sz="1000" b="1" spc="-20" dirty="0" smtClean="0">
                <a:latin typeface="나눔고딕" pitchFamily="50" charset="-127"/>
                <a:ea typeface="나눔고딕" pitchFamily="50" charset="-127"/>
              </a:rPr>
              <a:t>&amp;</a:t>
            </a:r>
            <a:r>
              <a:rPr lang="ko-KR" altLang="en-US" sz="1000" b="1" spc="-20" dirty="0" err="1" smtClean="0">
                <a:latin typeface="나눔고딕" pitchFamily="50" charset="-127"/>
                <a:ea typeface="나눔고딕" pitchFamily="50" charset="-127"/>
              </a:rPr>
              <a:t>컨검실</a:t>
            </a:r>
            <a:r>
              <a:rPr lang="ko-KR" altLang="en-US" sz="1000" b="1" spc="-2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b="1" spc="-20" dirty="0" smtClean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000" b="1" spc="-20" dirty="0" smtClean="0">
                <a:latin typeface="나눔고딕" pitchFamily="50" charset="-127"/>
                <a:ea typeface="나눔고딕" pitchFamily="50" charset="-127"/>
              </a:rPr>
              <a:t>매거</a:t>
            </a:r>
            <a:r>
              <a:rPr lang="ko-KR" altLang="en-US" sz="1000" b="1" spc="-20" dirty="0">
                <a:latin typeface="나눔고딕" pitchFamily="50" charset="-127"/>
                <a:ea typeface="나눔고딕" pitchFamily="50" charset="-127"/>
              </a:rPr>
              <a:t>진</a:t>
            </a:r>
            <a:r>
              <a:rPr lang="en-US" altLang="ko-KR" sz="1000" b="1" spc="-20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000" b="1" spc="-20" dirty="0" smtClean="0">
                <a:latin typeface="나눔고딕" pitchFamily="50" charset="-127"/>
                <a:ea typeface="나눔고딕" pitchFamily="50" charset="-127"/>
              </a:rPr>
              <a:t>팀</a:t>
            </a:r>
            <a:endParaRPr lang="en-US" altLang="ko-KR" sz="1000" b="1" spc="-2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spc="-20" dirty="0" smtClean="0">
                <a:latin typeface="나눔고딕" pitchFamily="50" charset="-127"/>
                <a:ea typeface="나눔고딕" pitchFamily="50" charset="-127"/>
              </a:rPr>
              <a:t>대외비</a:t>
            </a:r>
            <a:endParaRPr lang="en-US" altLang="ko-KR" sz="10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617" y="6444391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latin typeface="나눔고딕" pitchFamily="50" charset="-127"/>
              </a:rPr>
              <a:t>ⓒ </a:t>
            </a:r>
            <a:r>
              <a:rPr lang="en-US" altLang="ko-KR" sz="800" dirty="0" smtClean="0">
                <a:latin typeface="나눔고딕" pitchFamily="50" charset="-127"/>
              </a:rPr>
              <a:t>NAVER Corp.</a:t>
            </a:r>
            <a:endParaRPr lang="ko-KR" altLang="en-US" sz="800" dirty="0">
              <a:latin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9754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 </a:t>
            </a:r>
            <a:r>
              <a:rPr lang="ko-KR" altLang="en-US" dirty="0" smtClean="0"/>
              <a:t>부록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미노출</a:t>
            </a:r>
            <a:r>
              <a:rPr lang="ko-KR" altLang="en-US" dirty="0" smtClean="0"/>
              <a:t> 시 화면 </a:t>
            </a:r>
            <a:r>
              <a:rPr lang="en-US" altLang="ko-KR" dirty="0" smtClean="0"/>
              <a:t>(PC/</a:t>
            </a:r>
            <a:r>
              <a:rPr lang="ko-KR" altLang="en-US" dirty="0" smtClean="0"/>
              <a:t>모바일</a:t>
            </a:r>
            <a:r>
              <a:rPr lang="en-US" altLang="ko-KR" dirty="0" smtClean="0"/>
              <a:t>)</a:t>
            </a:r>
            <a:endParaRPr lang="ko-KR" altLang="en-US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52525"/>
            <a:ext cx="8850759" cy="459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50378" y="1484784"/>
            <a:ext cx="2845669" cy="154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7016503" y="2616928"/>
            <a:ext cx="1258801" cy="24886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하트 16"/>
          <p:cNvSpPr/>
          <p:nvPr/>
        </p:nvSpPr>
        <p:spPr>
          <a:xfrm>
            <a:off x="7121793" y="2676897"/>
            <a:ext cx="181460" cy="153972"/>
          </a:xfrm>
          <a:prstGeom prst="hear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>
          <a:xfrm>
            <a:off x="7226125" y="2483371"/>
            <a:ext cx="1248962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72866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00" b="0" dirty="0" smtClean="0">
                <a:latin typeface="+mn-ea"/>
                <a:ea typeface="+mn-ea"/>
              </a:rPr>
              <a:t>좋아요 </a:t>
            </a:r>
            <a:r>
              <a:rPr lang="en-US" altLang="ko-KR" sz="900" b="0" dirty="0" smtClean="0">
                <a:latin typeface="+mn-ea"/>
                <a:ea typeface="+mn-ea"/>
              </a:rPr>
              <a:t>99,999+</a:t>
            </a:r>
            <a:endParaRPr lang="ko-KR" altLang="en-US" sz="900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6716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8574" y="229321"/>
            <a:ext cx="569157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spc="-20" dirty="0" smtClean="0">
                <a:latin typeface="+mj-ea"/>
                <a:ea typeface="+mj-ea"/>
              </a:rPr>
              <a:t>참고</a:t>
            </a:r>
            <a:r>
              <a:rPr lang="en-US" altLang="ko-KR" sz="2000" b="1" spc="-20" dirty="0" smtClean="0">
                <a:latin typeface="+mj-ea"/>
                <a:ea typeface="+mj-ea"/>
              </a:rPr>
              <a:t>: </a:t>
            </a:r>
            <a:r>
              <a:rPr lang="ko-KR" altLang="en-US" sz="2000" b="1" spc="-20" dirty="0" smtClean="0">
                <a:latin typeface="+mj-ea"/>
                <a:ea typeface="+mj-ea"/>
              </a:rPr>
              <a:t>운영사항</a:t>
            </a:r>
            <a:endParaRPr lang="en-US" altLang="ko-KR" sz="2000" b="1" spc="-20" dirty="0" smtClean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926075"/>
            <a:ext cx="8352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대상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제휴 잡지 중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(2013.01 </a:t>
            </a: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기준 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52</a:t>
            </a: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개</a:t>
            </a:r>
            <a:r>
              <a:rPr lang="en-US" altLang="ko-KR" sz="1400" b="1" spc="-2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홈페이지와 최신호 목차페이지가 있는 경우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비대상인 경우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바로가기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사이트로 정보 제공 지원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바로가기 운영 정책에 따라 노출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spc="-20" dirty="0" smtClean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업데이트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b="1" spc="-2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데이터 연동하여 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일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회 업데이트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최신호 정보 수정은 월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회 예정</a:t>
            </a:r>
            <a:endParaRPr lang="en-US" altLang="ko-KR" sz="1400" b="1" spc="-20" dirty="0" smtClean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spc="-20" dirty="0" smtClean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참</a:t>
            </a:r>
            <a:r>
              <a:rPr lang="ko-KR" altLang="en-US" sz="1400" b="1" spc="-20" dirty="0">
                <a:latin typeface="나눔고딕" pitchFamily="50" charset="-127"/>
                <a:ea typeface="나눔고딕" pitchFamily="50" charset="-127"/>
              </a:rPr>
              <a:t>고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b="1" spc="-20" dirty="0" err="1" smtClean="0">
                <a:latin typeface="나눔고딕" pitchFamily="50" charset="-127"/>
                <a:ea typeface="나눔고딕" pitchFamily="50" charset="-127"/>
              </a:rPr>
              <a:t>매거진명</a:t>
            </a: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 컨검 </a:t>
            </a:r>
            <a:r>
              <a:rPr lang="ko-KR" altLang="en-US" sz="1400" b="1" spc="-20" dirty="0" err="1" smtClean="0">
                <a:latin typeface="나눔고딕" pitchFamily="50" charset="-127"/>
                <a:ea typeface="나눔고딕" pitchFamily="50" charset="-127"/>
              </a:rPr>
              <a:t>대응안</a:t>
            </a: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 문서</a:t>
            </a:r>
            <a:endParaRPr lang="en-US" altLang="ko-KR" sz="1400" b="1" spc="-2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2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             : </a:t>
            </a:r>
            <a:r>
              <a:rPr lang="ko-KR" altLang="en-US" sz="1400" b="1" spc="-20" dirty="0" err="1" smtClean="0">
                <a:latin typeface="나눔고딕" pitchFamily="50" charset="-127"/>
                <a:ea typeface="나눔고딕" pitchFamily="50" charset="-127"/>
              </a:rPr>
              <a:t>매거진사</a:t>
            </a: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 온라인 운영 현황 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홈페이지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, SNS </a:t>
            </a: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등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" name="개체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73109847"/>
              </p:ext>
            </p:extLst>
          </p:nvPr>
        </p:nvGraphicFramePr>
        <p:xfrm>
          <a:off x="4809728" y="2636912"/>
          <a:ext cx="914400" cy="771525"/>
        </p:xfrm>
        <a:graphic>
          <a:graphicData uri="http://schemas.openxmlformats.org/presentationml/2006/ole">
            <p:oleObj spid="_x0000_s4348" name="프레젠테이션" showAsIcon="1" r:id="rId4" imgW="914400" imgH="771480" progId="PowerPoint.Show.12">
              <p:embed/>
            </p:oleObj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66299362"/>
              </p:ext>
            </p:extLst>
          </p:nvPr>
        </p:nvGraphicFramePr>
        <p:xfrm>
          <a:off x="5745832" y="2636912"/>
          <a:ext cx="914400" cy="771525"/>
        </p:xfrm>
        <a:graphic>
          <a:graphicData uri="http://schemas.openxmlformats.org/presentationml/2006/ole">
            <p:oleObj spid="_x0000_s4349" name="워크시트" showAsIcon="1" r:id="rId5" imgW="914400" imgH="771480" progId="Excel.Shee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56267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770" y="2314714"/>
            <a:ext cx="700353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500" spc="-100" dirty="0">
                <a:latin typeface="나눔고딕" pitchFamily="50" charset="-127"/>
                <a:ea typeface="나눔고딕" pitchFamily="50" charset="-127"/>
              </a:rPr>
              <a:t>End of </a:t>
            </a:r>
            <a:r>
              <a:rPr lang="en-US" altLang="ko-KR" sz="4500" spc="-100" dirty="0" smtClean="0">
                <a:latin typeface="나눔고딕" pitchFamily="50" charset="-127"/>
                <a:ea typeface="나눔고딕" pitchFamily="50" charset="-127"/>
              </a:rPr>
              <a:t>Document</a:t>
            </a:r>
            <a:endParaRPr lang="en-US" altLang="ko-KR" sz="4500" spc="-1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574" y="229321"/>
            <a:ext cx="569157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spc="-20" dirty="0" smtClean="0">
                <a:latin typeface="+mj-ea"/>
                <a:ea typeface="+mj-ea"/>
              </a:rPr>
              <a:t>Document history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23032621"/>
              </p:ext>
            </p:extLst>
          </p:nvPr>
        </p:nvGraphicFramePr>
        <p:xfrm>
          <a:off x="467544" y="1052736"/>
          <a:ext cx="7995553" cy="269845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17762"/>
                <a:gridCol w="928255"/>
                <a:gridCol w="1005609"/>
                <a:gridCol w="3481657"/>
                <a:gridCol w="1462270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날짜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검토자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비고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2013.10.24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이성아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정영희</a:t>
                      </a: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상세설계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초안 작성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6469" marR="106469" marT="57624" marB="576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2014.01.02</a:t>
                      </a: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김효민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박수연</a:t>
                      </a: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상세설계 수정안 작성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    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ㄴ 최종 시안으로 업데이트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2014.01.13</a:t>
                      </a: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김효민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박수연</a:t>
                      </a: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App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설치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SNS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정보 추가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2014.01.17</a:t>
                      </a: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김효민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박수연</a:t>
                      </a: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좋아요 버튼 추가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(only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mobile)</a:t>
                      </a: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9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682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044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15341" marR="115341" marT="57624" marB="5762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76931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8574" y="229321"/>
            <a:ext cx="569157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spc="-20" dirty="0" smtClean="0">
                <a:latin typeface="+mj-ea"/>
                <a:ea typeface="+mj-ea"/>
              </a:rPr>
              <a:t>1. </a:t>
            </a:r>
            <a:r>
              <a:rPr lang="ko-KR" altLang="en-US" sz="2000" b="1" spc="-20" dirty="0" smtClean="0">
                <a:latin typeface="+mj-ea"/>
                <a:ea typeface="+mj-ea"/>
              </a:rPr>
              <a:t>데이터 항목별 정의</a:t>
            </a:r>
            <a:r>
              <a:rPr lang="en-US" altLang="ko-KR" sz="2000" b="1" spc="-20" dirty="0" smtClean="0">
                <a:latin typeface="+mj-ea"/>
                <a:ea typeface="+mj-ea"/>
              </a:rPr>
              <a:t>(</a:t>
            </a:r>
            <a:r>
              <a:rPr lang="ko-KR" altLang="en-US" sz="2000" b="1" spc="-20" dirty="0" smtClean="0">
                <a:latin typeface="+mj-ea"/>
                <a:ea typeface="+mj-ea"/>
              </a:rPr>
              <a:t>초안</a:t>
            </a:r>
            <a:r>
              <a:rPr lang="en-US" altLang="ko-KR" sz="2000" b="1" spc="-20" dirty="0" smtClean="0">
                <a:latin typeface="+mj-ea"/>
                <a:ea typeface="+mj-ea"/>
              </a:rPr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36368883"/>
              </p:ext>
            </p:extLst>
          </p:nvPr>
        </p:nvGraphicFramePr>
        <p:xfrm>
          <a:off x="395536" y="908720"/>
          <a:ext cx="8424935" cy="5874864"/>
        </p:xfrm>
        <a:graphic>
          <a:graphicData uri="http://schemas.openxmlformats.org/drawingml/2006/table">
            <a:tbl>
              <a:tblPr/>
              <a:tblGrid>
                <a:gridCol w="929201"/>
                <a:gridCol w="1375055"/>
                <a:gridCol w="504056"/>
                <a:gridCol w="504056"/>
                <a:gridCol w="1008112"/>
                <a:gridCol w="648072"/>
                <a:gridCol w="504056"/>
                <a:gridCol w="576064"/>
                <a:gridCol w="720080"/>
                <a:gridCol w="1656183"/>
              </a:tblGrid>
              <a:tr h="1582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9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필드명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9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필드 적용 대상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제공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노출제어 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9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필수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9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멀티 여부</a:t>
                      </a:r>
                      <a:b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복수개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필드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9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NCC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측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 이슈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(API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9C4"/>
                    </a:solidFill>
                  </a:tcPr>
                </a:tc>
              </a:tr>
              <a:tr h="158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Mobile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매거진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연동데이터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컨검 자체구축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9C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8294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기본정보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매거진명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로고 이미지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매거진 카피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잡지사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홈페이지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잡지사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MOBILE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홈페이지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07286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잡지사 정기구독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PC URL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38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잡지사 정기구독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MOBILE URL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최신호 부록 내용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 내용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앱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다운로드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07286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07286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앱설치자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미설치자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분기처리 필요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7286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오픈캐스트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07286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07286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페이스북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07286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트위터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07286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29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최신호 정보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최신 월호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최신호표지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최신호 목차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PC URL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58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최신호 목차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MOBILE URL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58294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매거진 기사 정보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기사 컨텐츠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기사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PC URL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기사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MOBILE URL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기사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컨검 썸네일 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사이즈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crop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기사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MOBILE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8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기사 발행년도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기사 발행월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기사 제목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특집기사여부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특집 체크 기능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0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기사 우선순위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특집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조회수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top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기사 중복 제어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기사 우선순위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기사 노출제외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29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158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링크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158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 새창 여부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158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MOBILE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158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MOBILE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링크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158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MOBILE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 새창 여부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7825" marT="78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364" y="1217310"/>
            <a:ext cx="5360624" cy="4085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8574" y="229321"/>
            <a:ext cx="569157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dirty="0">
                <a:solidFill>
                  <a:prstClr val="black"/>
                </a:solidFill>
                <a:latin typeface="나눔고딕 Bold"/>
                <a:ea typeface="나눔고딕 Bold"/>
              </a:rPr>
              <a:t>2. PC</a:t>
            </a:r>
            <a:r>
              <a:rPr lang="ko-KR" altLang="en-US" sz="2000" dirty="0">
                <a:solidFill>
                  <a:prstClr val="black"/>
                </a:solidFill>
                <a:latin typeface="나눔고딕 Bold"/>
                <a:ea typeface="나눔고딕 Bold"/>
              </a:rPr>
              <a:t>버전 화면 상세 </a:t>
            </a:r>
            <a:r>
              <a:rPr lang="en-US" altLang="ko-KR" sz="1400" dirty="0">
                <a:solidFill>
                  <a:prstClr val="black"/>
                </a:solidFill>
                <a:latin typeface="나눔고딕 Bold"/>
                <a:ea typeface="나눔고딕 Bold"/>
              </a:rPr>
              <a:t>– (1)</a:t>
            </a:r>
            <a:r>
              <a:rPr lang="ko-KR" altLang="en-US" sz="1400" dirty="0">
                <a:solidFill>
                  <a:prstClr val="black"/>
                </a:solidFill>
                <a:latin typeface="나눔고딕 Bold"/>
                <a:ea typeface="나눔고딕 Bold"/>
              </a:rPr>
              <a:t>아웃링크</a:t>
            </a:r>
            <a:endParaRPr lang="en-US" altLang="ko-KR" sz="2000" spc="-20" dirty="0" smtClean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0234" y="1217310"/>
            <a:ext cx="3096344" cy="54520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30000"/>
              </a:lnSpc>
              <a:buAutoNum type="arabicParenR"/>
            </a:pPr>
            <a:r>
              <a:rPr lang="ko-KR" altLang="en-US" sz="900" b="1" dirty="0" smtClean="0">
                <a:latin typeface="+mn-ea"/>
              </a:rPr>
              <a:t>로고</a:t>
            </a:r>
            <a:r>
              <a:rPr lang="en-US" altLang="ko-KR" sz="900" b="1" dirty="0" smtClean="0">
                <a:latin typeface="+mn-ea"/>
              </a:rPr>
              <a:t> </a:t>
            </a:r>
            <a:r>
              <a:rPr lang="ko-KR" altLang="en-US" sz="900" b="1" dirty="0" smtClean="0">
                <a:latin typeface="+mn-ea"/>
              </a:rPr>
              <a:t>이미지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 smtClean="0">
                <a:latin typeface="+mn-ea"/>
              </a:rPr>
              <a:t>- NCC &gt; </a:t>
            </a:r>
            <a:r>
              <a:rPr lang="ko-KR" altLang="en-US" sz="900" dirty="0" smtClean="0">
                <a:latin typeface="+mn-ea"/>
              </a:rPr>
              <a:t>잡지사 별 로고 이미지</a:t>
            </a:r>
            <a:r>
              <a:rPr lang="en-US" altLang="ko-KR" sz="900" dirty="0" smtClean="0">
                <a:latin typeface="+mn-ea"/>
              </a:rPr>
              <a:t>(API)</a:t>
            </a:r>
          </a:p>
          <a:p>
            <a:pPr>
              <a:lnSpc>
                <a:spcPct val="130000"/>
              </a:lnSpc>
            </a:pPr>
            <a:r>
              <a:rPr lang="en-US" altLang="ko-KR" sz="900" dirty="0" smtClean="0">
                <a:latin typeface="+mn-ea"/>
              </a:rPr>
              <a:t>- </a:t>
            </a:r>
            <a:r>
              <a:rPr lang="ko-KR" altLang="en-US" sz="900" dirty="0" smtClean="0">
                <a:latin typeface="+mn-ea"/>
              </a:rPr>
              <a:t>링크 값 없음</a:t>
            </a:r>
            <a:endParaRPr lang="en-US" altLang="ko-KR" sz="900" dirty="0" smtClean="0">
              <a:latin typeface="+mn-ea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endParaRPr lang="en-US" altLang="ko-KR" sz="9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b="1" dirty="0" smtClean="0">
                <a:latin typeface="+mn-ea"/>
              </a:rPr>
              <a:t>2)  </a:t>
            </a:r>
            <a:r>
              <a:rPr lang="ko-KR" altLang="en-US" sz="900" b="1" dirty="0" smtClean="0">
                <a:latin typeface="+mn-ea"/>
              </a:rPr>
              <a:t>최신화 표지</a:t>
            </a:r>
            <a:r>
              <a:rPr lang="en-US" altLang="ko-KR" sz="900" dirty="0" smtClean="0">
                <a:latin typeface="+mn-ea"/>
              </a:rPr>
              <a:t>  </a:t>
            </a:r>
          </a:p>
          <a:p>
            <a:pPr>
              <a:lnSpc>
                <a:spcPct val="130000"/>
              </a:lnSpc>
            </a:pPr>
            <a:r>
              <a:rPr lang="en-US" altLang="ko-KR" sz="900" dirty="0" smtClean="0">
                <a:latin typeface="+mn-ea"/>
              </a:rPr>
              <a:t>- </a:t>
            </a:r>
            <a:r>
              <a:rPr lang="ko-KR" altLang="en-US" sz="900" dirty="0" smtClean="0">
                <a:latin typeface="+mn-ea"/>
              </a:rPr>
              <a:t>표지</a:t>
            </a:r>
            <a:r>
              <a:rPr lang="en-US" altLang="ko-KR" sz="900" dirty="0" smtClean="0">
                <a:latin typeface="+mn-ea"/>
              </a:rPr>
              <a:t>/</a:t>
            </a:r>
            <a:r>
              <a:rPr lang="ko-KR" altLang="en-US" sz="900" dirty="0" err="1" smtClean="0">
                <a:latin typeface="+mn-ea"/>
              </a:rPr>
              <a:t>월호정보</a:t>
            </a:r>
            <a:r>
              <a:rPr lang="en-US" altLang="ko-KR" sz="900" dirty="0" smtClean="0">
                <a:latin typeface="+mn-ea"/>
              </a:rPr>
              <a:t>/</a:t>
            </a:r>
            <a:r>
              <a:rPr lang="ko-KR" altLang="en-US" sz="900" dirty="0" smtClean="0">
                <a:latin typeface="+mn-ea"/>
              </a:rPr>
              <a:t>홈페이지</a:t>
            </a:r>
            <a:r>
              <a:rPr lang="en-US" altLang="ko-KR" sz="900" dirty="0" err="1" smtClean="0">
                <a:latin typeface="+mn-ea"/>
              </a:rPr>
              <a:t>url</a:t>
            </a:r>
            <a:r>
              <a:rPr lang="ko-KR" altLang="en-US" sz="900" dirty="0">
                <a:latin typeface="+mn-ea"/>
              </a:rPr>
              <a:t>은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NCC</a:t>
            </a:r>
            <a:r>
              <a:rPr lang="ko-KR" altLang="en-US" sz="900" dirty="0" smtClean="0">
                <a:latin typeface="+mn-ea"/>
              </a:rPr>
              <a:t>에서 </a:t>
            </a:r>
            <a:r>
              <a:rPr lang="en-US" altLang="ko-KR" sz="900" dirty="0" smtClean="0">
                <a:latin typeface="+mn-ea"/>
              </a:rPr>
              <a:t>API </a:t>
            </a:r>
            <a:r>
              <a:rPr lang="ko-KR" altLang="en-US" sz="900" dirty="0" smtClean="0">
                <a:latin typeface="+mn-ea"/>
              </a:rPr>
              <a:t>수급</a:t>
            </a:r>
            <a:endParaRPr lang="en-US" altLang="ko-KR" sz="9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 smtClean="0">
                <a:latin typeface="+mn-ea"/>
              </a:rPr>
              <a:t>- </a:t>
            </a:r>
            <a:r>
              <a:rPr lang="ko-KR" altLang="en-US" sz="900" dirty="0" smtClean="0">
                <a:latin typeface="+mn-ea"/>
              </a:rPr>
              <a:t>링크① 잡지 홈페이지</a:t>
            </a:r>
            <a:r>
              <a:rPr lang="en-US" altLang="ko-KR" sz="900" dirty="0" smtClean="0">
                <a:latin typeface="+mn-ea"/>
              </a:rPr>
              <a:t/>
            </a:r>
            <a:br>
              <a:rPr lang="en-US" altLang="ko-KR" sz="900" dirty="0" smtClean="0">
                <a:latin typeface="+mn-ea"/>
              </a:rPr>
            </a:br>
            <a:r>
              <a:rPr lang="en-US" altLang="ko-KR" sz="900" dirty="0" smtClean="0">
                <a:latin typeface="+mn-ea"/>
              </a:rPr>
              <a:t>- </a:t>
            </a:r>
            <a:r>
              <a:rPr lang="ko-KR" altLang="en-US" sz="900" dirty="0" smtClean="0">
                <a:latin typeface="+mn-ea"/>
              </a:rPr>
              <a:t>링크② 잡지 목차페이지 </a:t>
            </a:r>
            <a:r>
              <a:rPr lang="en-US" altLang="ko-KR" sz="900" dirty="0" smtClean="0">
                <a:latin typeface="+mn-ea"/>
              </a:rPr>
              <a:t>(</a:t>
            </a:r>
            <a:r>
              <a:rPr lang="ko-KR" altLang="en-US" sz="900" dirty="0" smtClean="0">
                <a:latin typeface="+mn-ea"/>
              </a:rPr>
              <a:t>수동</a:t>
            </a:r>
            <a:r>
              <a:rPr lang="en-US" altLang="ko-KR" sz="900" dirty="0" smtClean="0">
                <a:latin typeface="+mn-ea"/>
              </a:rPr>
              <a:t>)</a:t>
            </a:r>
            <a:r>
              <a:rPr lang="en-US" altLang="ko-KR" sz="900" dirty="0">
                <a:latin typeface="+mn-ea"/>
              </a:rPr>
              <a:t/>
            </a:r>
            <a:br>
              <a:rPr lang="en-US" altLang="ko-KR" sz="900" dirty="0">
                <a:latin typeface="+mn-ea"/>
              </a:rPr>
            </a:br>
            <a:r>
              <a:rPr lang="en-US" altLang="ko-KR" sz="900" dirty="0" smtClean="0">
                <a:latin typeface="+mn-ea"/>
              </a:rPr>
              <a:t>- </a:t>
            </a:r>
            <a:r>
              <a:rPr lang="ko-KR" altLang="en-US" sz="900" dirty="0" smtClean="0">
                <a:latin typeface="+mn-ea"/>
              </a:rPr>
              <a:t>노</a:t>
            </a:r>
            <a:r>
              <a:rPr lang="ko-KR" altLang="en-US" sz="900" dirty="0">
                <a:latin typeface="+mn-ea"/>
              </a:rPr>
              <a:t>출 </a:t>
            </a:r>
            <a:r>
              <a:rPr lang="ko-KR" altLang="en-US" sz="900" dirty="0" smtClean="0">
                <a:latin typeface="+mn-ea"/>
              </a:rPr>
              <a:t>우선순위 ② </a:t>
            </a:r>
            <a:r>
              <a:rPr lang="en-US" altLang="ko-KR" sz="900" dirty="0" smtClean="0">
                <a:latin typeface="+mn-ea"/>
              </a:rPr>
              <a:t>&gt; </a:t>
            </a:r>
            <a:r>
              <a:rPr lang="ko-KR" altLang="en-US" sz="900" dirty="0" smtClean="0">
                <a:latin typeface="+mn-ea"/>
              </a:rPr>
              <a:t>①</a:t>
            </a:r>
            <a:endParaRPr lang="en-US" altLang="ko-KR" sz="9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900" b="1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b="1" dirty="0" smtClean="0">
                <a:latin typeface="+mn-ea"/>
              </a:rPr>
              <a:t>3) </a:t>
            </a:r>
            <a:r>
              <a:rPr lang="ko-KR" altLang="en-US" sz="900" b="1" dirty="0" smtClean="0">
                <a:latin typeface="+mn-ea"/>
              </a:rPr>
              <a:t>매거진 카피</a:t>
            </a:r>
            <a:r>
              <a:rPr lang="en-US" altLang="ko-KR" sz="900" dirty="0" smtClean="0">
                <a:latin typeface="+mn-ea"/>
              </a:rPr>
              <a:t>: NCC</a:t>
            </a:r>
            <a:r>
              <a:rPr lang="ko-KR" altLang="en-US" sz="900" dirty="0" smtClean="0">
                <a:latin typeface="+mn-ea"/>
              </a:rPr>
              <a:t>에 등록된 문구 사용</a:t>
            </a:r>
            <a:r>
              <a:rPr lang="en-US" altLang="ko-KR" sz="900" dirty="0" smtClean="0">
                <a:latin typeface="+mn-ea"/>
              </a:rPr>
              <a:t>(API)</a:t>
            </a:r>
          </a:p>
          <a:p>
            <a:pPr>
              <a:lnSpc>
                <a:spcPct val="130000"/>
              </a:lnSpc>
            </a:pPr>
            <a:endParaRPr lang="en-US" altLang="ko-KR" sz="900" b="1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b="1" dirty="0" smtClean="0">
                <a:latin typeface="+mn-ea"/>
              </a:rPr>
              <a:t>4)</a:t>
            </a:r>
          </a:p>
          <a:p>
            <a:pPr>
              <a:lnSpc>
                <a:spcPct val="130000"/>
              </a:lnSpc>
            </a:pPr>
            <a:r>
              <a:rPr lang="en-US" altLang="ko-KR" sz="900" dirty="0" smtClean="0">
                <a:latin typeface="+mn-ea"/>
              </a:rPr>
              <a:t>- </a:t>
            </a:r>
            <a:r>
              <a:rPr lang="ko-KR" altLang="en-US" sz="900" dirty="0" smtClean="0">
                <a:latin typeface="+mn-ea"/>
              </a:rPr>
              <a:t>홈페이지 버튼</a:t>
            </a:r>
            <a:r>
              <a:rPr lang="en-US" altLang="ko-KR" sz="900" dirty="0" smtClean="0">
                <a:latin typeface="+mn-ea"/>
              </a:rPr>
              <a:t>: </a:t>
            </a:r>
            <a:r>
              <a:rPr lang="ko-KR" altLang="en-US" sz="900" dirty="0" smtClean="0">
                <a:latin typeface="+mn-ea"/>
              </a:rPr>
              <a:t>잡지사 홈페이지 연결 </a:t>
            </a:r>
            <a:endParaRPr lang="en-US" altLang="ko-KR" sz="9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 smtClean="0">
                <a:latin typeface="+mn-ea"/>
              </a:rPr>
              <a:t>   NCC</a:t>
            </a:r>
            <a:r>
              <a:rPr lang="ko-KR" altLang="en-US" sz="900" dirty="0" smtClean="0">
                <a:latin typeface="+mn-ea"/>
              </a:rPr>
              <a:t>에서 홈페이지</a:t>
            </a:r>
            <a:r>
              <a:rPr lang="en-US" altLang="ko-KR" sz="900" dirty="0" err="1" smtClean="0">
                <a:latin typeface="+mn-ea"/>
              </a:rPr>
              <a:t>url</a:t>
            </a:r>
            <a:r>
              <a:rPr lang="en-US" altLang="ko-KR" sz="900" dirty="0" smtClean="0">
                <a:latin typeface="+mn-ea"/>
              </a:rPr>
              <a:t> </a:t>
            </a:r>
            <a:r>
              <a:rPr lang="ko-KR" altLang="en-US" sz="900" dirty="0" smtClean="0">
                <a:latin typeface="+mn-ea"/>
              </a:rPr>
              <a:t>보유하고 있음 </a:t>
            </a:r>
            <a:r>
              <a:rPr lang="en-US" altLang="ko-KR" sz="900" dirty="0" smtClean="0">
                <a:latin typeface="+mn-ea"/>
              </a:rPr>
              <a:t>(API)</a:t>
            </a:r>
          </a:p>
          <a:p>
            <a:pPr>
              <a:lnSpc>
                <a:spcPct val="130000"/>
              </a:lnSpc>
            </a:pPr>
            <a:endParaRPr lang="en-US" altLang="ko-KR" sz="9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 smtClean="0">
                <a:latin typeface="+mn-ea"/>
              </a:rPr>
              <a:t>- </a:t>
            </a:r>
            <a:r>
              <a:rPr lang="ko-KR" altLang="en-US" sz="900" dirty="0" smtClean="0">
                <a:latin typeface="+mn-ea"/>
              </a:rPr>
              <a:t>정기구독</a:t>
            </a:r>
            <a:r>
              <a:rPr lang="en-US" altLang="ko-KR" sz="900" dirty="0" smtClean="0">
                <a:latin typeface="+mn-ea"/>
              </a:rPr>
              <a:t>(</a:t>
            </a:r>
            <a:r>
              <a:rPr lang="ko-KR" altLang="en-US" sz="900" dirty="0" smtClean="0">
                <a:latin typeface="+mn-ea"/>
              </a:rPr>
              <a:t>수동</a:t>
            </a:r>
            <a:r>
              <a:rPr lang="en-US" altLang="ko-KR" sz="900" dirty="0" smtClean="0">
                <a:latin typeface="+mn-ea"/>
              </a:rPr>
              <a:t>) : </a:t>
            </a:r>
            <a:r>
              <a:rPr lang="ko-KR" altLang="en-US" sz="900" dirty="0" smtClean="0">
                <a:latin typeface="+mn-ea"/>
              </a:rPr>
              <a:t>잡지사에서 원하지 않는 경우 버튼 </a:t>
            </a:r>
            <a:r>
              <a:rPr lang="ko-KR" altLang="en-US" sz="900" dirty="0" err="1" smtClean="0">
                <a:latin typeface="+mn-ea"/>
              </a:rPr>
              <a:t>비노출</a:t>
            </a:r>
            <a:r>
              <a:rPr lang="ko-KR" altLang="en-US" sz="900" dirty="0" smtClean="0">
                <a:latin typeface="+mn-ea"/>
              </a:rPr>
              <a:t> 처리</a:t>
            </a:r>
            <a:endParaRPr lang="en-US" altLang="ko-KR" sz="9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9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b="1" dirty="0" smtClean="0">
                <a:latin typeface="+mn-ea"/>
              </a:rPr>
              <a:t>5) </a:t>
            </a:r>
            <a:r>
              <a:rPr lang="ko-KR" altLang="en-US" sz="900" b="1" dirty="0" smtClean="0">
                <a:latin typeface="+mn-ea"/>
              </a:rPr>
              <a:t>잡지 </a:t>
            </a:r>
            <a:r>
              <a:rPr lang="ko-KR" altLang="en-US" sz="900" b="1" dirty="0" err="1" smtClean="0">
                <a:latin typeface="+mn-ea"/>
              </a:rPr>
              <a:t>앱</a:t>
            </a:r>
            <a:r>
              <a:rPr lang="ko-KR" altLang="en-US" sz="900" b="1" dirty="0" smtClean="0">
                <a:latin typeface="+mn-ea"/>
              </a:rPr>
              <a:t> 설치 안내</a:t>
            </a:r>
            <a:r>
              <a:rPr lang="en-US" altLang="ko-KR" sz="900" b="1" dirty="0" smtClean="0">
                <a:latin typeface="+mn-ea"/>
              </a:rPr>
              <a:t>(PC)</a:t>
            </a:r>
          </a:p>
          <a:p>
            <a:pPr>
              <a:lnSpc>
                <a:spcPct val="130000"/>
              </a:lnSpc>
            </a:pPr>
            <a:r>
              <a:rPr lang="en-US" altLang="ko-KR" sz="900" b="1" dirty="0" smtClean="0">
                <a:latin typeface="+mn-ea"/>
              </a:rPr>
              <a:t>- </a:t>
            </a:r>
            <a:r>
              <a:rPr lang="ko-KR" altLang="en-US" sz="900" dirty="0" err="1" smtClean="0">
                <a:latin typeface="+mn-ea"/>
              </a:rPr>
              <a:t>앱정보</a:t>
            </a:r>
            <a:r>
              <a:rPr lang="ko-KR" altLang="en-US" sz="900" dirty="0" smtClean="0">
                <a:latin typeface="+mn-ea"/>
              </a:rPr>
              <a:t> 제공 </a:t>
            </a:r>
            <a:r>
              <a:rPr lang="en-US" altLang="ko-KR" sz="900" dirty="0" smtClean="0">
                <a:latin typeface="+mn-ea"/>
              </a:rPr>
              <a:t>: </a:t>
            </a:r>
            <a:r>
              <a:rPr lang="ko-KR" altLang="en-US" sz="900" dirty="0" err="1" smtClean="0">
                <a:latin typeface="+mn-ea"/>
              </a:rPr>
              <a:t>매거진명</a:t>
            </a:r>
            <a:r>
              <a:rPr lang="en-US" altLang="ko-KR" sz="900" dirty="0" smtClean="0">
                <a:latin typeface="+mn-ea"/>
              </a:rPr>
              <a:t>+</a:t>
            </a:r>
            <a:r>
              <a:rPr lang="ko-KR" altLang="en-US" sz="900" dirty="0" err="1" smtClean="0">
                <a:latin typeface="+mn-ea"/>
              </a:rPr>
              <a:t>앱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err="1" smtClean="0">
                <a:latin typeface="+mn-ea"/>
              </a:rPr>
              <a:t>유무료</a:t>
            </a:r>
            <a:r>
              <a:rPr lang="en-US" altLang="ko-KR" sz="900" dirty="0" smtClean="0">
                <a:latin typeface="+mn-ea"/>
              </a:rPr>
              <a:t>, QR</a:t>
            </a:r>
            <a:r>
              <a:rPr lang="ko-KR" altLang="en-US" sz="900" dirty="0" smtClean="0">
                <a:latin typeface="+mn-ea"/>
              </a:rPr>
              <a:t>코드</a:t>
            </a:r>
            <a:endParaRPr lang="en-US" altLang="ko-KR" sz="900" dirty="0" smtClean="0">
              <a:latin typeface="+mn-ea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900" dirty="0" smtClean="0">
                <a:latin typeface="+mn-ea"/>
              </a:rPr>
              <a:t>모든 잡지사 </a:t>
            </a:r>
            <a:r>
              <a:rPr lang="ko-KR" altLang="en-US" sz="900" dirty="0" err="1" smtClean="0">
                <a:latin typeface="+mn-ea"/>
              </a:rPr>
              <a:t>앱은</a:t>
            </a:r>
            <a:r>
              <a:rPr lang="ko-KR" altLang="en-US" sz="900" dirty="0" smtClean="0">
                <a:latin typeface="+mn-ea"/>
              </a:rPr>
              <a:t> 사전에 </a:t>
            </a:r>
            <a:r>
              <a:rPr lang="ko-KR" altLang="en-US" sz="900" dirty="0" err="1" smtClean="0">
                <a:latin typeface="+mn-ea"/>
              </a:rPr>
              <a:t>네이버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ko-KR" altLang="en-US" sz="900" dirty="0" err="1" smtClean="0">
                <a:latin typeface="+mn-ea"/>
              </a:rPr>
              <a:t>앱스토어에</a:t>
            </a:r>
            <a:r>
              <a:rPr lang="ko-KR" altLang="en-US" sz="900" dirty="0" smtClean="0">
                <a:latin typeface="+mn-ea"/>
              </a:rPr>
              <a:t> 등록한다는 것을 전제로 </a:t>
            </a:r>
            <a:r>
              <a:rPr lang="ko-KR" altLang="en-US" sz="900" dirty="0" err="1" smtClean="0">
                <a:latin typeface="+mn-ea"/>
              </a:rPr>
              <a:t>구글</a:t>
            </a:r>
            <a:r>
              <a:rPr lang="ko-KR" altLang="en-US" sz="900" dirty="0" smtClean="0">
                <a:latin typeface="+mn-ea"/>
              </a:rPr>
              <a:t> 플레이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애플 </a:t>
            </a:r>
            <a:r>
              <a:rPr lang="ko-KR" altLang="en-US" sz="900" dirty="0" err="1" smtClean="0">
                <a:latin typeface="+mn-ea"/>
              </a:rPr>
              <a:t>앱스토어는</a:t>
            </a:r>
            <a:r>
              <a:rPr lang="ko-KR" altLang="en-US" sz="900" dirty="0" smtClean="0">
                <a:latin typeface="+mn-ea"/>
              </a:rPr>
              <a:t> 제공 </a:t>
            </a:r>
            <a:r>
              <a:rPr lang="ko-KR" altLang="en-US" sz="900" dirty="0" err="1" smtClean="0">
                <a:latin typeface="+mn-ea"/>
              </a:rPr>
              <a:t>안함</a:t>
            </a:r>
            <a:endParaRPr lang="en-US" altLang="ko-KR" sz="9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 smtClean="0">
                <a:latin typeface="+mn-ea"/>
              </a:rPr>
              <a:t>    (</a:t>
            </a:r>
            <a:r>
              <a:rPr lang="ko-KR" altLang="en-US" sz="900" dirty="0" err="1" smtClean="0">
                <a:latin typeface="+mn-ea"/>
              </a:rPr>
              <a:t>구글</a:t>
            </a:r>
            <a:r>
              <a:rPr lang="ko-KR" altLang="en-US" sz="900" dirty="0" smtClean="0">
                <a:latin typeface="+mn-ea"/>
              </a:rPr>
              <a:t> 플레이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애플 </a:t>
            </a:r>
            <a:r>
              <a:rPr lang="ko-KR" altLang="en-US" sz="900" dirty="0" err="1" smtClean="0">
                <a:latin typeface="+mn-ea"/>
              </a:rPr>
              <a:t>앱스토어는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ko-KR" altLang="en-US" sz="900" dirty="0" err="1" smtClean="0">
                <a:latin typeface="+mn-ea"/>
              </a:rPr>
              <a:t>모바일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ko-KR" altLang="en-US" sz="900" dirty="0" err="1" smtClean="0">
                <a:latin typeface="+mn-ea"/>
              </a:rPr>
              <a:t>앱</a:t>
            </a:r>
            <a:r>
              <a:rPr lang="ko-KR" altLang="en-US" sz="900" dirty="0" smtClean="0">
                <a:latin typeface="+mn-ea"/>
              </a:rPr>
              <a:t> 컬렉션에서 커버</a:t>
            </a:r>
            <a:r>
              <a:rPr lang="en-US" altLang="ko-KR" sz="900" dirty="0" smtClean="0">
                <a:latin typeface="+mn-ea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60234" y="980728"/>
            <a:ext cx="3096344" cy="23658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Description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972" y="1679824"/>
            <a:ext cx="1483593" cy="275108"/>
          </a:xfrm>
          <a:prstGeom prst="rect">
            <a:avLst/>
          </a:prstGeom>
          <a:solidFill>
            <a:srgbClr val="C00000">
              <a:alpha val="18000"/>
            </a:srgbClr>
          </a:solidFill>
          <a:ln w="127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23528" y="1613147"/>
            <a:ext cx="157566" cy="160166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41" name="타원 40"/>
          <p:cNvSpPr/>
          <p:nvPr/>
        </p:nvSpPr>
        <p:spPr>
          <a:xfrm>
            <a:off x="381986" y="2692770"/>
            <a:ext cx="157566" cy="160166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42" name="타원 41"/>
          <p:cNvSpPr/>
          <p:nvPr/>
        </p:nvSpPr>
        <p:spPr>
          <a:xfrm>
            <a:off x="304478" y="3800669"/>
            <a:ext cx="157566" cy="160166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44" name="타원 43"/>
          <p:cNvSpPr/>
          <p:nvPr/>
        </p:nvSpPr>
        <p:spPr>
          <a:xfrm>
            <a:off x="448494" y="4052383"/>
            <a:ext cx="157566" cy="160166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xmlns="" val="270591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051" y="980728"/>
            <a:ext cx="5360624" cy="4085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8574" y="229321"/>
            <a:ext cx="569157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dirty="0">
                <a:solidFill>
                  <a:prstClr val="black"/>
                </a:solidFill>
                <a:latin typeface="나눔고딕 Bold"/>
                <a:ea typeface="나눔고딕 Bold"/>
              </a:rPr>
              <a:t>2. PC</a:t>
            </a:r>
            <a:r>
              <a:rPr lang="ko-KR" altLang="en-US" sz="2000" dirty="0">
                <a:solidFill>
                  <a:prstClr val="black"/>
                </a:solidFill>
                <a:latin typeface="나눔고딕 Bold"/>
                <a:ea typeface="나눔고딕 Bold"/>
              </a:rPr>
              <a:t>버전 화면 상세 </a:t>
            </a:r>
            <a:r>
              <a:rPr lang="en-US" altLang="ko-KR" sz="1400" dirty="0">
                <a:solidFill>
                  <a:prstClr val="black"/>
                </a:solidFill>
                <a:latin typeface="나눔고딕 Bold"/>
                <a:ea typeface="나눔고딕 Bold"/>
              </a:rPr>
              <a:t>– (1)</a:t>
            </a:r>
            <a:r>
              <a:rPr lang="ko-KR" altLang="en-US" sz="1400" dirty="0">
                <a:solidFill>
                  <a:prstClr val="black"/>
                </a:solidFill>
                <a:latin typeface="나눔고딕 Bold"/>
                <a:ea typeface="나눔고딕 Bold"/>
              </a:rPr>
              <a:t>아웃링크</a:t>
            </a:r>
            <a:endParaRPr lang="en-US" altLang="ko-KR" sz="2000" spc="-20" dirty="0" smtClean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0152" y="281206"/>
            <a:ext cx="3096344" cy="64601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1" dirty="0" smtClean="0">
                <a:latin typeface="+mn-ea"/>
              </a:rPr>
              <a:t>6) </a:t>
            </a:r>
            <a:r>
              <a:rPr lang="ko-KR" altLang="en-US" sz="1000" b="1" dirty="0" smtClean="0">
                <a:latin typeface="+mn-ea"/>
              </a:rPr>
              <a:t>부록</a:t>
            </a:r>
            <a:r>
              <a:rPr lang="en-US" altLang="ko-KR" sz="1000" b="1" dirty="0" smtClean="0">
                <a:latin typeface="+mn-ea"/>
              </a:rPr>
              <a:t>/</a:t>
            </a:r>
            <a:r>
              <a:rPr lang="ko-KR" altLang="en-US" sz="1000" b="1" dirty="0" smtClean="0">
                <a:latin typeface="+mn-ea"/>
              </a:rPr>
              <a:t>공지사항 정보 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타이틀</a:t>
            </a:r>
            <a:r>
              <a:rPr lang="en-US" altLang="ko-KR" sz="1000" dirty="0" smtClean="0">
                <a:latin typeface="+mn-ea"/>
                <a:sym typeface="Wingdings" panose="05000000000000000000" pitchFamily="2" charset="2"/>
              </a:rPr>
              <a:t>(~</a:t>
            </a:r>
            <a:r>
              <a:rPr lang="ko-KR" altLang="en-US" sz="1000" dirty="0" smtClean="0">
                <a:latin typeface="+mn-ea"/>
                <a:sym typeface="Wingdings" panose="05000000000000000000" pitchFamily="2" charset="2"/>
              </a:rPr>
              <a:t>월호 부록</a:t>
            </a:r>
            <a:r>
              <a:rPr lang="en-US" altLang="ko-KR" sz="1000" dirty="0" smtClean="0">
                <a:latin typeface="+mn-ea"/>
                <a:sym typeface="Wingdings" panose="05000000000000000000" pitchFamily="2" charset="2"/>
              </a:rPr>
              <a:t>): </a:t>
            </a:r>
            <a:r>
              <a:rPr lang="ko-KR" altLang="en-US" sz="1000" dirty="0" smtClean="0">
                <a:latin typeface="+mn-ea"/>
                <a:sym typeface="Wingdings" panose="05000000000000000000" pitchFamily="2" charset="2"/>
              </a:rPr>
              <a:t>직접 입력</a:t>
            </a:r>
            <a:endParaRPr lang="en-US" altLang="ko-KR" sz="1000" dirty="0" smtClean="0">
              <a:latin typeface="+mn-ea"/>
              <a:sym typeface="Wingdings" panose="05000000000000000000" pitchFamily="2" charset="2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내용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직접 입력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공지사항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부록정보 모두 존재하는 경우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 smtClean="0">
                <a:latin typeface="+mn-ea"/>
              </a:rPr>
              <a:t>   </a:t>
            </a:r>
            <a:r>
              <a:rPr lang="ko-KR" altLang="en-US" sz="1000" dirty="0" smtClean="0">
                <a:latin typeface="+mn-ea"/>
              </a:rPr>
              <a:t>공지사항 </a:t>
            </a:r>
            <a:r>
              <a:rPr lang="en-US" altLang="ko-KR" sz="1000" dirty="0" smtClean="0">
                <a:latin typeface="+mn-ea"/>
              </a:rPr>
              <a:t>&gt; </a:t>
            </a:r>
            <a:r>
              <a:rPr lang="ko-KR" altLang="en-US" sz="1000" dirty="0" smtClean="0">
                <a:latin typeface="+mn-ea"/>
              </a:rPr>
              <a:t>부록정보 노출 우선순위 가짐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err="1" smtClean="0">
                <a:latin typeface="+mn-ea"/>
              </a:rPr>
              <a:t>매체사에서</a:t>
            </a:r>
            <a:r>
              <a:rPr lang="ko-KR" altLang="en-US" sz="1000" dirty="0" smtClean="0">
                <a:latin typeface="+mn-ea"/>
              </a:rPr>
              <a:t> 원하지 않는 경우 </a:t>
            </a:r>
            <a:r>
              <a:rPr lang="ko-KR" altLang="en-US" sz="1000" dirty="0" err="1" smtClean="0">
                <a:latin typeface="+mn-ea"/>
              </a:rPr>
              <a:t>비노출</a:t>
            </a:r>
            <a:r>
              <a:rPr lang="ko-KR" altLang="en-US" sz="1000" dirty="0" smtClean="0">
                <a:latin typeface="+mn-ea"/>
              </a:rPr>
              <a:t> 처리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부록 </a:t>
            </a:r>
            <a:r>
              <a:rPr lang="en-US" altLang="ko-KR" sz="1000" dirty="0" err="1" smtClean="0">
                <a:latin typeface="+mn-ea"/>
              </a:rPr>
              <a:t>url</a:t>
            </a:r>
            <a:r>
              <a:rPr lang="ko-KR" altLang="en-US" sz="1000" dirty="0" smtClean="0">
                <a:latin typeface="+mn-ea"/>
              </a:rPr>
              <a:t>은 수동 입력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endParaRPr lang="en-US" altLang="ko-KR" sz="1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00" b="1" dirty="0" smtClean="0">
                <a:latin typeface="+mn-ea"/>
              </a:rPr>
              <a:t>7) </a:t>
            </a:r>
            <a:r>
              <a:rPr lang="ko-KR" altLang="en-US" sz="1000" b="1" dirty="0" smtClean="0">
                <a:latin typeface="+mn-ea"/>
              </a:rPr>
              <a:t>잡지사가 운영하는 </a:t>
            </a:r>
            <a:r>
              <a:rPr lang="en-US" altLang="ko-KR" sz="1000" b="1" dirty="0" smtClean="0">
                <a:latin typeface="+mn-ea"/>
              </a:rPr>
              <a:t>SNS </a:t>
            </a:r>
            <a:r>
              <a:rPr lang="ko-KR" altLang="en-US" sz="1000" b="1" dirty="0" smtClean="0">
                <a:latin typeface="+mn-ea"/>
              </a:rPr>
              <a:t>사이트 연결</a:t>
            </a:r>
            <a:endParaRPr lang="en-US" altLang="ko-KR" sz="1000" b="1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노출 메뉴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err="1" smtClean="0">
                <a:latin typeface="+mn-ea"/>
              </a:rPr>
              <a:t>오픈캐스트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트위터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페이스북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메뉴는 최대 </a:t>
            </a:r>
            <a:r>
              <a:rPr lang="en-US" altLang="ko-KR" sz="1000" dirty="0" smtClean="0">
                <a:latin typeface="+mn-ea"/>
              </a:rPr>
              <a:t>3</a:t>
            </a:r>
            <a:r>
              <a:rPr lang="ko-KR" altLang="en-US" sz="1000" dirty="0" smtClean="0">
                <a:latin typeface="+mn-ea"/>
              </a:rPr>
              <a:t>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최소 </a:t>
            </a:r>
            <a:r>
              <a:rPr lang="en-US" altLang="ko-KR" sz="1000" dirty="0" smtClean="0">
                <a:latin typeface="+mn-ea"/>
              </a:rPr>
              <a:t>1</a:t>
            </a:r>
            <a:r>
              <a:rPr lang="ko-KR" altLang="en-US" sz="1000" dirty="0" smtClean="0">
                <a:latin typeface="+mn-ea"/>
              </a:rPr>
              <a:t>개 제공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 smtClean="0">
                <a:latin typeface="+mn-ea"/>
              </a:rPr>
              <a:t> (</a:t>
            </a:r>
            <a:r>
              <a:rPr lang="ko-KR" altLang="en-US" sz="1000" dirty="0" err="1" smtClean="0">
                <a:latin typeface="+mn-ea"/>
              </a:rPr>
              <a:t>관리툴</a:t>
            </a:r>
            <a:r>
              <a:rPr lang="ko-KR" altLang="en-US" sz="1000" dirty="0" smtClean="0">
                <a:latin typeface="+mn-ea"/>
              </a:rPr>
              <a:t> 미등록 상태인 경우 </a:t>
            </a:r>
            <a:r>
              <a:rPr lang="ko-KR" altLang="en-US" sz="1000" dirty="0" err="1" smtClean="0">
                <a:latin typeface="+mn-ea"/>
              </a:rPr>
              <a:t>비노출</a:t>
            </a:r>
            <a:r>
              <a:rPr lang="ko-KR" altLang="en-US" sz="1000" dirty="0" smtClean="0">
                <a:latin typeface="+mn-ea"/>
              </a:rPr>
              <a:t> 처리</a:t>
            </a:r>
            <a:r>
              <a:rPr lang="en-US" altLang="ko-KR" sz="1000" dirty="0" smtClean="0">
                <a:latin typeface="+mn-ea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940152" y="44624"/>
            <a:ext cx="3096344" cy="23658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Description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339752" y="4005064"/>
            <a:ext cx="2520280" cy="246174"/>
          </a:xfrm>
          <a:prstGeom prst="rect">
            <a:avLst/>
          </a:prstGeom>
          <a:solidFill>
            <a:srgbClr val="C00000">
              <a:alpha val="18000"/>
            </a:srgbClr>
          </a:solidFill>
          <a:ln w="127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693017" y="4716363"/>
            <a:ext cx="157566" cy="160166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7</a:t>
            </a:r>
            <a:endParaRPr lang="ko-KR" altLang="en-US" sz="1050" b="1" dirty="0"/>
          </a:p>
        </p:txBody>
      </p:sp>
      <p:sp>
        <p:nvSpPr>
          <p:cNvPr id="40" name="타원 39"/>
          <p:cNvSpPr/>
          <p:nvPr/>
        </p:nvSpPr>
        <p:spPr>
          <a:xfrm>
            <a:off x="2260641" y="3925044"/>
            <a:ext cx="157566" cy="160166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6</a:t>
            </a:r>
            <a:endParaRPr lang="ko-KR" altLang="en-US" sz="1050" b="1" dirty="0"/>
          </a:p>
        </p:txBody>
      </p:sp>
      <p:sp>
        <p:nvSpPr>
          <p:cNvPr id="41" name="직사각형 40"/>
          <p:cNvSpPr/>
          <p:nvPr/>
        </p:nvSpPr>
        <p:spPr>
          <a:xfrm>
            <a:off x="1815877" y="4652764"/>
            <a:ext cx="955923" cy="246174"/>
          </a:xfrm>
          <a:prstGeom prst="rect">
            <a:avLst/>
          </a:prstGeom>
          <a:solidFill>
            <a:srgbClr val="C00000">
              <a:alpha val="18000"/>
            </a:srgbClr>
          </a:solidFill>
          <a:ln w="127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36446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475" y="1181894"/>
            <a:ext cx="5526101" cy="421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8574" y="229321"/>
            <a:ext cx="569157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dirty="0">
                <a:solidFill>
                  <a:prstClr val="black"/>
                </a:solidFill>
                <a:latin typeface="나눔고딕 Bold"/>
                <a:ea typeface="나눔고딕 Bold"/>
              </a:rPr>
              <a:t>2. PC</a:t>
            </a:r>
            <a:r>
              <a:rPr lang="ko-KR" altLang="en-US" sz="2000" dirty="0">
                <a:solidFill>
                  <a:prstClr val="black"/>
                </a:solidFill>
                <a:latin typeface="나눔고딕 Bold"/>
                <a:ea typeface="나눔고딕 Bold"/>
              </a:rPr>
              <a:t>버전 화면 상세 </a:t>
            </a:r>
            <a:r>
              <a:rPr lang="en-US" altLang="ko-KR" sz="1400" dirty="0">
                <a:solidFill>
                  <a:prstClr val="black"/>
                </a:solidFill>
                <a:latin typeface="나눔고딕 Bold"/>
                <a:ea typeface="나눔고딕 Bold"/>
              </a:rPr>
              <a:t>– </a:t>
            </a:r>
            <a:r>
              <a:rPr lang="en-US" altLang="ko-KR" sz="1400" dirty="0" smtClean="0">
                <a:solidFill>
                  <a:prstClr val="black"/>
                </a:solidFill>
                <a:latin typeface="나눔고딕 Bold"/>
                <a:ea typeface="나눔고딕 Bold"/>
              </a:rPr>
              <a:t>(2)</a:t>
            </a:r>
            <a:r>
              <a:rPr lang="ko-KR" altLang="en-US" sz="1400" dirty="0" err="1" smtClean="0">
                <a:solidFill>
                  <a:prstClr val="black"/>
                </a:solidFill>
                <a:latin typeface="나눔고딕 Bold"/>
                <a:ea typeface="나눔고딕 Bold"/>
              </a:rPr>
              <a:t>인링크</a:t>
            </a:r>
            <a:endParaRPr lang="en-US" altLang="ko-KR" sz="2000" spc="-20" dirty="0" smtClean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252630"/>
            <a:ext cx="2736304" cy="66053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1" dirty="0" smtClean="0"/>
              <a:t>8) </a:t>
            </a:r>
            <a:r>
              <a:rPr lang="ko-KR" altLang="en-US" sz="1000" b="1" dirty="0" smtClean="0"/>
              <a:t>서비스 </a:t>
            </a:r>
            <a:r>
              <a:rPr lang="ko-KR" altLang="en-US" sz="1000" b="1" dirty="0" err="1"/>
              <a:t>더보기</a:t>
            </a:r>
            <a:r>
              <a:rPr lang="ko-KR" altLang="en-US" sz="1000" b="1" dirty="0"/>
              <a:t> 버튼</a:t>
            </a:r>
            <a:endParaRPr lang="en-US" altLang="ko-KR" sz="1000" b="1" dirty="0"/>
          </a:p>
          <a:p>
            <a:pPr>
              <a:lnSpc>
                <a:spcPct val="130000"/>
              </a:lnSpc>
            </a:pPr>
            <a:r>
              <a:rPr lang="en-US" altLang="ko-KR" sz="1000" dirty="0"/>
              <a:t>- </a:t>
            </a:r>
            <a:r>
              <a:rPr lang="ko-KR" altLang="en-US" sz="1000" dirty="0"/>
              <a:t>라이프 매거진 </a:t>
            </a:r>
            <a:r>
              <a:rPr lang="en-US" altLang="ko-KR" sz="1000" dirty="0"/>
              <a:t>&gt; </a:t>
            </a:r>
            <a:r>
              <a:rPr lang="ko-KR" altLang="en-US" sz="1000" dirty="0"/>
              <a:t>해당 매거진 최신 목차로 이동</a:t>
            </a:r>
            <a:endParaRPr lang="en-US" altLang="ko-KR" sz="1000" dirty="0"/>
          </a:p>
          <a:p>
            <a:pPr marL="171450" indent="-171450">
              <a:lnSpc>
                <a:spcPct val="130000"/>
              </a:lnSpc>
              <a:buFontTx/>
              <a:buChar char="-"/>
            </a:pPr>
            <a:endParaRPr lang="en-US" altLang="ko-KR" sz="1000" dirty="0" smtClean="0"/>
          </a:p>
          <a:p>
            <a:pPr>
              <a:lnSpc>
                <a:spcPct val="130000"/>
              </a:lnSpc>
            </a:pPr>
            <a:r>
              <a:rPr lang="en-US" altLang="ko-KR" sz="1000" b="1" dirty="0"/>
              <a:t>9</a:t>
            </a:r>
            <a:r>
              <a:rPr lang="en-US" altLang="ko-KR" sz="1000" b="1" dirty="0" smtClean="0"/>
              <a:t>) PC </a:t>
            </a:r>
            <a:r>
              <a:rPr lang="ko-KR" altLang="en-US" sz="1000" b="1" dirty="0" smtClean="0"/>
              <a:t>기준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A</a:t>
            </a:r>
            <a:r>
              <a:rPr lang="en-US" altLang="ko-KR" sz="1000" dirty="0" smtClean="0"/>
              <a:t>. NCC</a:t>
            </a:r>
            <a:r>
              <a:rPr lang="ko-KR" altLang="en-US" sz="1000" dirty="0" smtClean="0"/>
              <a:t>에서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해당월의 </a:t>
            </a:r>
            <a:r>
              <a:rPr lang="ko-KR" altLang="en-US" sz="1000" dirty="0"/>
              <a:t>주간 조회수 </a:t>
            </a:r>
            <a:r>
              <a:rPr lang="en-US" altLang="ko-KR" sz="1000" dirty="0"/>
              <a:t>top10</a:t>
            </a:r>
            <a:r>
              <a:rPr lang="ko-KR" altLang="en-US" sz="1000" dirty="0"/>
              <a:t>을 </a:t>
            </a:r>
            <a:endParaRPr lang="en-US" altLang="ko-KR" sz="1000" dirty="0" smtClean="0"/>
          </a:p>
          <a:p>
            <a:r>
              <a:rPr lang="en-US" altLang="ko-KR" sz="1000" dirty="0" smtClean="0"/>
              <a:t>     API</a:t>
            </a:r>
            <a:r>
              <a:rPr lang="ko-KR" altLang="en-US" sz="1000" dirty="0"/>
              <a:t>로 </a:t>
            </a:r>
            <a:r>
              <a:rPr lang="ko-KR" altLang="en-US" sz="1000" dirty="0" smtClean="0"/>
              <a:t>제공</a:t>
            </a:r>
            <a:endParaRPr lang="ko-KR" altLang="en-US" sz="1000" dirty="0"/>
          </a:p>
          <a:p>
            <a:r>
              <a:rPr lang="en-US" altLang="ko-KR" sz="1000" dirty="0" smtClean="0"/>
              <a:t>: </a:t>
            </a:r>
            <a:r>
              <a:rPr lang="ko-KR" altLang="en-US" sz="1000" dirty="0" err="1"/>
              <a:t>컨텐츠</a:t>
            </a:r>
            <a:r>
              <a:rPr lang="ko-KR" altLang="en-US" sz="1000" dirty="0"/>
              <a:t> 삭제를 고려하여 </a:t>
            </a:r>
            <a:r>
              <a:rPr lang="en-US" altLang="ko-KR" sz="1000" dirty="0"/>
              <a:t>top10</a:t>
            </a:r>
            <a:r>
              <a:rPr lang="ko-KR" altLang="en-US" sz="1000" dirty="0"/>
              <a:t>을 제공하며</a:t>
            </a:r>
            <a:r>
              <a:rPr lang="en-US" altLang="ko-KR" sz="1000" dirty="0"/>
              <a:t>, </a:t>
            </a:r>
            <a:r>
              <a:rPr lang="en-US" altLang="ko-KR" sz="1000" dirty="0" smtClean="0"/>
              <a:t>PR</a:t>
            </a:r>
            <a:r>
              <a:rPr lang="ko-KR" altLang="en-US" sz="1000" dirty="0" smtClean="0"/>
              <a:t>단 노출은 </a:t>
            </a:r>
            <a:r>
              <a:rPr lang="en-US" altLang="ko-KR" sz="1000" dirty="0" smtClean="0"/>
              <a:t>top4</a:t>
            </a:r>
            <a:r>
              <a:rPr lang="ko-KR" altLang="en-US" sz="1000" dirty="0" smtClean="0"/>
              <a:t>만 허용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노출 기사 삭제 시 다음 순위 기사가 자동 노출</a:t>
            </a:r>
            <a:r>
              <a:rPr lang="ko-KR" altLang="en-US" sz="1000" dirty="0"/>
              <a:t> </a:t>
            </a:r>
            <a:r>
              <a:rPr lang="ko-KR" altLang="en-US" sz="1000" dirty="0" smtClean="0"/>
              <a:t>됨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: </a:t>
            </a:r>
            <a:r>
              <a:rPr lang="ko-KR" altLang="en-US" sz="1000" dirty="0" smtClean="0"/>
              <a:t>조회수 랭킹 </a:t>
            </a:r>
            <a:r>
              <a:rPr lang="en-US" altLang="ko-KR" sz="1000" dirty="0" smtClean="0"/>
              <a:t>= </a:t>
            </a:r>
            <a:r>
              <a:rPr lang="ko-KR" altLang="en-US" sz="1000" dirty="0" err="1" smtClean="0"/>
              <a:t>컨검</a:t>
            </a:r>
            <a:r>
              <a:rPr lang="ko-KR" altLang="en-US" sz="1000" dirty="0" smtClean="0"/>
              <a:t> 노출 순서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: </a:t>
            </a:r>
            <a:r>
              <a:rPr lang="ko-KR" altLang="en-US" sz="1000" u="sng" dirty="0" smtClean="0"/>
              <a:t>수동으로 노출 순서 조율</a:t>
            </a:r>
            <a:r>
              <a:rPr lang="en-US" altLang="ko-KR" sz="1000" u="sng" dirty="0" smtClean="0"/>
              <a:t>/</a:t>
            </a:r>
            <a:r>
              <a:rPr lang="ko-KR" altLang="en-US" sz="1000" u="sng" dirty="0" smtClean="0"/>
              <a:t>제외할 수 있는 기능도 지원 필요</a:t>
            </a:r>
            <a:r>
              <a:rPr lang="ko-KR" altLang="en-US" sz="1000" dirty="0" smtClean="0"/>
              <a:t>함</a:t>
            </a:r>
            <a:endParaRPr lang="ko-KR" altLang="en-US" sz="1000" dirty="0"/>
          </a:p>
          <a:p>
            <a:r>
              <a:rPr lang="ko-KR" altLang="en-US" sz="1000" dirty="0"/>
              <a:t>       </a:t>
            </a:r>
          </a:p>
          <a:p>
            <a:r>
              <a:rPr lang="en-US" altLang="ko-KR" sz="1000" b="1" dirty="0" smtClean="0"/>
              <a:t>B.(NCC</a:t>
            </a:r>
            <a:r>
              <a:rPr lang="ko-KR" altLang="en-US" sz="1000" b="1" dirty="0" smtClean="0"/>
              <a:t>개발</a:t>
            </a:r>
            <a:r>
              <a:rPr lang="en-US" altLang="ko-KR" sz="1000" b="1" dirty="0" smtClean="0"/>
              <a:t>) </a:t>
            </a:r>
            <a:r>
              <a:rPr lang="en-US" altLang="ko-KR" sz="1000" dirty="0" smtClean="0"/>
              <a:t>top </a:t>
            </a:r>
            <a:r>
              <a:rPr lang="en-US" altLang="ko-KR" sz="1000" dirty="0"/>
              <a:t>10 list </a:t>
            </a:r>
            <a:r>
              <a:rPr lang="ko-KR" altLang="en-US" sz="1000" dirty="0"/>
              <a:t>전송 시점에 특집 체크된 기사가 있고</a:t>
            </a:r>
            <a:r>
              <a:rPr lang="en-US" altLang="ko-KR" sz="1000" dirty="0"/>
              <a:t>, </a:t>
            </a:r>
            <a:r>
              <a:rPr lang="ko-KR" altLang="en-US" sz="1000" dirty="0"/>
              <a:t>해당 기사가 </a:t>
            </a:r>
            <a:r>
              <a:rPr lang="en-US" altLang="ko-KR" sz="1000" dirty="0"/>
              <a:t>top list</a:t>
            </a:r>
            <a:r>
              <a:rPr lang="ko-KR" altLang="en-US" sz="1000" dirty="0"/>
              <a:t>에 존재한다면 </a:t>
            </a:r>
            <a:r>
              <a:rPr lang="en-US" altLang="ko-KR" sz="1000" dirty="0"/>
              <a:t>'</a:t>
            </a:r>
            <a:r>
              <a:rPr lang="ko-KR" altLang="en-US" sz="1000" dirty="0"/>
              <a:t>제외</a:t>
            </a:r>
            <a:r>
              <a:rPr lang="en-US" altLang="ko-KR" sz="1000" dirty="0"/>
              <a:t>'</a:t>
            </a:r>
            <a:r>
              <a:rPr lang="ko-KR" altLang="en-US" sz="1000" dirty="0"/>
              <a:t>하여 </a:t>
            </a:r>
            <a:r>
              <a:rPr lang="ko-KR" altLang="en-US" sz="1000" dirty="0" smtClean="0"/>
              <a:t>제공</a:t>
            </a:r>
            <a:r>
              <a:rPr lang="ko-KR" altLang="en-US" sz="1000" dirty="0"/>
              <a:t>함 </a:t>
            </a:r>
            <a:r>
              <a:rPr lang="en-US" altLang="ko-KR" sz="1000" dirty="0"/>
              <a:t>(</a:t>
            </a:r>
            <a:r>
              <a:rPr lang="ko-KR" altLang="en-US" sz="1000" dirty="0"/>
              <a:t>중복 제거 목적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smtClean="0"/>
              <a:t>= </a:t>
            </a:r>
            <a:r>
              <a:rPr lang="ko-KR" altLang="en-US" sz="1000" dirty="0"/>
              <a:t>특집과 조회순 데이터 중복 시 </a:t>
            </a:r>
            <a:r>
              <a:rPr lang="ko-KR" altLang="en-US" sz="1000" dirty="0" smtClean="0"/>
              <a:t>특집 제외한 </a:t>
            </a:r>
            <a:r>
              <a:rPr lang="ko-KR" altLang="en-US" sz="1000" dirty="0" err="1"/>
              <a:t>후순이</a:t>
            </a:r>
            <a:r>
              <a:rPr lang="ko-KR" altLang="en-US" sz="1000" dirty="0"/>
              <a:t> 데이터 포함하여 </a:t>
            </a:r>
            <a:r>
              <a:rPr lang="en-US" altLang="ko-KR" sz="1000" dirty="0"/>
              <a:t>10</a:t>
            </a:r>
            <a:r>
              <a:rPr lang="ko-KR" altLang="en-US" sz="1000" dirty="0"/>
              <a:t>건</a:t>
            </a:r>
          </a:p>
          <a:p>
            <a:r>
              <a:rPr lang="ko-KR" altLang="en-US" sz="1000" dirty="0"/>
              <a:t> </a:t>
            </a:r>
          </a:p>
          <a:p>
            <a:r>
              <a:rPr lang="en-US" altLang="ko-KR" sz="1000" b="1" dirty="0" smtClean="0"/>
              <a:t>C.</a:t>
            </a:r>
            <a:r>
              <a:rPr lang="en-US" altLang="ko-KR" sz="1000" b="1" dirty="0"/>
              <a:t> (NCC</a:t>
            </a:r>
            <a:r>
              <a:rPr lang="ko-KR" altLang="en-US" sz="1000" b="1" dirty="0"/>
              <a:t>개발</a:t>
            </a:r>
            <a:r>
              <a:rPr lang="en-US" altLang="ko-KR" sz="1000" b="1" dirty="0"/>
              <a:t>) </a:t>
            </a:r>
            <a:r>
              <a:rPr lang="ko-KR" altLang="en-US" sz="1000" dirty="0" smtClean="0"/>
              <a:t>월초 </a:t>
            </a:r>
            <a:r>
              <a:rPr lang="ko-KR" altLang="en-US" sz="1000" dirty="0"/>
              <a:t>해당월 기사의 주간 조회수가 </a:t>
            </a:r>
            <a:r>
              <a:rPr lang="en-US" altLang="ko-KR" sz="1000" dirty="0"/>
              <a:t>0</a:t>
            </a:r>
            <a:r>
              <a:rPr lang="ko-KR" altLang="en-US" sz="1000" dirty="0"/>
              <a:t>건인 경우 </a:t>
            </a:r>
            <a:r>
              <a:rPr lang="ko-KR" altLang="en-US" sz="1000" dirty="0" err="1"/>
              <a:t>과월호의</a:t>
            </a:r>
            <a:r>
              <a:rPr lang="ko-KR" altLang="en-US" sz="1000" dirty="0"/>
              <a:t> </a:t>
            </a:r>
            <a:r>
              <a:rPr lang="en-US" altLang="ko-KR" sz="1000" dirty="0"/>
              <a:t>top list</a:t>
            </a:r>
            <a:r>
              <a:rPr lang="ko-KR" altLang="en-US" sz="1000" dirty="0"/>
              <a:t>를 노출할 수 </a:t>
            </a:r>
            <a:r>
              <a:rPr lang="ko-KR" altLang="en-US" sz="1000" dirty="0" smtClean="0"/>
              <a:t>있음 </a:t>
            </a:r>
            <a:r>
              <a:rPr lang="en-US" altLang="ko-KR" sz="1000" dirty="0" smtClean="0"/>
              <a:t>= </a:t>
            </a:r>
            <a:r>
              <a:rPr lang="ko-KR" altLang="en-US" sz="1000" dirty="0"/>
              <a:t>전체 </a:t>
            </a:r>
            <a:r>
              <a:rPr lang="ko-KR" altLang="en-US" sz="1000" dirty="0" err="1"/>
              <a:t>과월호</a:t>
            </a:r>
            <a:r>
              <a:rPr lang="ko-KR" altLang="en-US" sz="1000" dirty="0"/>
              <a:t> 중 조회수 높았던 데이터 </a:t>
            </a:r>
            <a:r>
              <a:rPr lang="en-US" altLang="ko-KR" sz="1000" dirty="0"/>
              <a:t>top list</a:t>
            </a:r>
            <a:r>
              <a:rPr lang="ko-KR" altLang="en-US" sz="1000" dirty="0"/>
              <a:t>로 구성</a:t>
            </a:r>
          </a:p>
          <a:p>
            <a:r>
              <a:rPr lang="ko-KR" altLang="en-US" sz="1000" dirty="0"/>
              <a:t> </a:t>
            </a:r>
          </a:p>
          <a:p>
            <a:r>
              <a:rPr lang="en-US" altLang="ko-KR" sz="1000" b="1" dirty="0" smtClean="0"/>
              <a:t>D.</a:t>
            </a:r>
            <a:r>
              <a:rPr lang="en-US" altLang="ko-KR" sz="1000" b="1" dirty="0"/>
              <a:t> (NCC</a:t>
            </a:r>
            <a:r>
              <a:rPr lang="ko-KR" altLang="en-US" sz="1000" b="1" dirty="0"/>
              <a:t>개발</a:t>
            </a:r>
            <a:r>
              <a:rPr lang="en-US" altLang="ko-KR" sz="1000" b="1" dirty="0"/>
              <a:t>)</a:t>
            </a:r>
            <a:r>
              <a:rPr lang="en-US" altLang="ko-KR" sz="1000" b="1" dirty="0" smtClean="0"/>
              <a:t> </a:t>
            </a:r>
            <a:r>
              <a:rPr lang="ko-KR" altLang="en-US" sz="1000" dirty="0"/>
              <a:t>월초 해당월 주간 조회수가 누적 시작되면</a:t>
            </a:r>
            <a:r>
              <a:rPr lang="en-US" altLang="ko-KR" sz="1000" dirty="0"/>
              <a:t>, </a:t>
            </a:r>
            <a:r>
              <a:rPr lang="ko-KR" altLang="en-US" sz="1000" dirty="0"/>
              <a:t>해당월의 기사만을 </a:t>
            </a:r>
            <a:r>
              <a:rPr lang="ko-KR" altLang="en-US" sz="1000" dirty="0" smtClean="0"/>
              <a:t>추출하여 그 중 </a:t>
            </a:r>
            <a:r>
              <a:rPr lang="ko-KR" altLang="en-US" sz="1000" dirty="0"/>
              <a:t>조회수가 </a:t>
            </a:r>
            <a:r>
              <a:rPr lang="en-US" altLang="ko-KR" sz="1000" dirty="0"/>
              <a:t>0</a:t>
            </a:r>
            <a:r>
              <a:rPr lang="ko-KR" altLang="en-US" sz="1000" dirty="0"/>
              <a:t>보다 큰 것을 노출한다 </a:t>
            </a:r>
            <a:r>
              <a:rPr lang="en-US" altLang="ko-KR" sz="1000" dirty="0"/>
              <a:t>(</a:t>
            </a:r>
            <a:r>
              <a:rPr lang="ko-KR" altLang="en-US" sz="1000" dirty="0" err="1"/>
              <a:t>홍보성</a:t>
            </a:r>
            <a:r>
              <a:rPr lang="ko-KR" altLang="en-US" sz="1000" dirty="0"/>
              <a:t> 기사 제외 목적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pPr>
              <a:lnSpc>
                <a:spcPct val="130000"/>
              </a:lnSpc>
            </a:pPr>
            <a:r>
              <a:rPr lang="en-US" altLang="ko-KR" sz="1000" b="1" dirty="0" smtClean="0"/>
              <a:t>10) NCC</a:t>
            </a:r>
            <a:r>
              <a:rPr lang="ko-KR" altLang="en-US" sz="1000" b="1" dirty="0"/>
              <a:t>에서 특집 </a:t>
            </a:r>
            <a:r>
              <a:rPr lang="ko-KR" altLang="en-US" sz="1000" b="1" dirty="0" err="1"/>
              <a:t>컨텐츠를</a:t>
            </a:r>
            <a:r>
              <a:rPr lang="ko-KR" altLang="en-US" sz="1000" b="1" dirty="0"/>
              <a:t> 체크하여 제공</a:t>
            </a:r>
            <a:endParaRPr lang="en-US" altLang="ko-KR" sz="1000" b="1" dirty="0"/>
          </a:p>
          <a:p>
            <a:pPr>
              <a:lnSpc>
                <a:spcPct val="130000"/>
              </a:lnSpc>
            </a:pPr>
            <a:r>
              <a:rPr lang="en-US" altLang="ko-KR" sz="1000" b="1" dirty="0"/>
              <a:t>- </a:t>
            </a:r>
            <a:r>
              <a:rPr lang="ko-KR" altLang="en-US" sz="1000" dirty="0"/>
              <a:t>특집인 경우 리본 노출</a:t>
            </a:r>
            <a:r>
              <a:rPr lang="en-US" altLang="ko-KR" sz="1000" dirty="0"/>
              <a:t>.</a:t>
            </a:r>
            <a:r>
              <a:rPr lang="ko-KR" altLang="en-US" sz="1000" dirty="0"/>
              <a:t> 특집 노출은 최대 </a:t>
            </a:r>
            <a:r>
              <a:rPr lang="en-US" altLang="ko-KR" sz="1000" dirty="0"/>
              <a:t>1</a:t>
            </a:r>
            <a:r>
              <a:rPr lang="ko-KR" altLang="en-US" sz="1000" dirty="0"/>
              <a:t>개이며</a:t>
            </a:r>
            <a:r>
              <a:rPr lang="en-US" altLang="ko-KR" sz="1000" dirty="0"/>
              <a:t>, </a:t>
            </a:r>
            <a:r>
              <a:rPr lang="ko-KR" altLang="en-US" sz="1000" dirty="0"/>
              <a:t>예비로 </a:t>
            </a:r>
            <a:r>
              <a:rPr lang="en-US" altLang="ko-KR" sz="1000" dirty="0"/>
              <a:t>1</a:t>
            </a:r>
            <a:r>
              <a:rPr lang="ko-KR" altLang="en-US" sz="1000" dirty="0"/>
              <a:t>개 더 받을 수 있음</a:t>
            </a:r>
            <a:r>
              <a:rPr lang="en-US" altLang="ko-KR" sz="1000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000" b="1" dirty="0"/>
              <a:t>- </a:t>
            </a:r>
            <a:r>
              <a:rPr lang="ko-KR" altLang="en-US" sz="1000" b="1" dirty="0"/>
              <a:t>특집 기사로 체크된 경우 </a:t>
            </a:r>
            <a:r>
              <a:rPr lang="en-US" altLang="ko-KR" sz="1000" b="1" dirty="0"/>
              <a:t>PC, Mobile</a:t>
            </a:r>
            <a:r>
              <a:rPr lang="ko-KR" altLang="en-US" sz="1000" b="1" dirty="0"/>
              <a:t>에 동시 노출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특집 </a:t>
            </a:r>
            <a:r>
              <a:rPr lang="ko-KR" altLang="en-US" sz="1000" dirty="0" smtClean="0"/>
              <a:t>이후</a:t>
            </a:r>
            <a:r>
              <a:rPr lang="ko-KR" altLang="en-US" sz="1000" dirty="0"/>
              <a:t>의</a:t>
            </a:r>
            <a:r>
              <a:rPr lang="ko-KR" altLang="en-US" sz="1000" dirty="0" smtClean="0"/>
              <a:t> 기사는 정의한 </a:t>
            </a:r>
            <a:r>
              <a:rPr lang="ko-KR" altLang="en-US" sz="1000" dirty="0"/>
              <a:t>조회수 </a:t>
            </a:r>
            <a:r>
              <a:rPr lang="ko-KR" altLang="en-US" sz="1000" dirty="0" smtClean="0"/>
              <a:t>순으로 </a:t>
            </a:r>
            <a:r>
              <a:rPr lang="ko-KR" altLang="en-US" sz="1000" dirty="0"/>
              <a:t>노출</a:t>
            </a:r>
            <a:endParaRPr lang="en-US" altLang="ko-KR" sz="1000" dirty="0"/>
          </a:p>
          <a:p>
            <a:pPr>
              <a:lnSpc>
                <a:spcPct val="130000"/>
              </a:lnSpc>
            </a:pPr>
            <a:r>
              <a:rPr lang="en-US" altLang="ko-KR" sz="1000" dirty="0"/>
              <a:t>- </a:t>
            </a:r>
            <a:r>
              <a:rPr lang="ko-KR" altLang="en-US" sz="1000" dirty="0"/>
              <a:t>특집이 </a:t>
            </a:r>
            <a:r>
              <a:rPr lang="en-US" altLang="ko-KR" sz="1000" dirty="0"/>
              <a:t>0</a:t>
            </a:r>
            <a:r>
              <a:rPr lang="ko-KR" altLang="en-US" sz="1000" dirty="0"/>
              <a:t>개인 경우</a:t>
            </a:r>
            <a:r>
              <a:rPr lang="en-US" altLang="ko-KR" sz="1000" dirty="0"/>
              <a:t>, </a:t>
            </a:r>
            <a:r>
              <a:rPr lang="ko-KR" altLang="en-US" sz="1000" dirty="0"/>
              <a:t>일반 </a:t>
            </a:r>
            <a:r>
              <a:rPr lang="ko-KR" altLang="en-US" sz="1000" dirty="0" err="1"/>
              <a:t>컨텐츠</a:t>
            </a:r>
            <a:r>
              <a:rPr lang="en-US" altLang="ko-KR" sz="1000" dirty="0"/>
              <a:t>(</a:t>
            </a:r>
            <a:r>
              <a:rPr lang="ko-KR" altLang="en-US" sz="1000" dirty="0"/>
              <a:t>조회수</a:t>
            </a:r>
            <a:r>
              <a:rPr lang="en-US" altLang="ko-KR" sz="1000" dirty="0"/>
              <a:t>top)</a:t>
            </a:r>
            <a:r>
              <a:rPr lang="ko-KR" altLang="en-US" sz="1000" dirty="0"/>
              <a:t>를 노출하며 좌측 상단 리본은 제외</a:t>
            </a: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2" name="직사각형 1"/>
          <p:cNvSpPr/>
          <p:nvPr/>
        </p:nvSpPr>
        <p:spPr>
          <a:xfrm>
            <a:off x="6300192" y="16049"/>
            <a:ext cx="2736304" cy="23658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Description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58097" y="1618080"/>
            <a:ext cx="466031" cy="246174"/>
          </a:xfrm>
          <a:prstGeom prst="rect">
            <a:avLst/>
          </a:prstGeom>
          <a:solidFill>
            <a:srgbClr val="C00000">
              <a:alpha val="18000"/>
            </a:srgbClr>
          </a:solidFill>
          <a:ln w="127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150483" y="1565787"/>
            <a:ext cx="157566" cy="160166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8</a:t>
            </a:r>
            <a:endParaRPr lang="ko-KR" altLang="en-US" sz="1050" b="1" dirty="0"/>
          </a:p>
        </p:txBody>
      </p:sp>
      <p:sp>
        <p:nvSpPr>
          <p:cNvPr id="23" name="직사각형 22"/>
          <p:cNvSpPr/>
          <p:nvPr/>
        </p:nvSpPr>
        <p:spPr>
          <a:xfrm>
            <a:off x="2385958" y="1847349"/>
            <a:ext cx="518476" cy="503709"/>
          </a:xfrm>
          <a:prstGeom prst="rect">
            <a:avLst/>
          </a:prstGeom>
          <a:solidFill>
            <a:srgbClr val="C00000">
              <a:alpha val="18000"/>
            </a:srgbClr>
          </a:solidFill>
          <a:ln w="127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77652" y="1554752"/>
            <a:ext cx="1676763" cy="3170391"/>
          </a:xfrm>
          <a:prstGeom prst="rect">
            <a:avLst/>
          </a:prstGeom>
          <a:solidFill>
            <a:schemeClr val="bg1">
              <a:alpha val="91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왼쪽 중괄호 2"/>
          <p:cNvSpPr/>
          <p:nvPr/>
        </p:nvSpPr>
        <p:spPr>
          <a:xfrm>
            <a:off x="2241090" y="2132856"/>
            <a:ext cx="111973" cy="2016224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879209" y="1721318"/>
            <a:ext cx="215154" cy="218704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/>
              <a:t>10</a:t>
            </a:r>
            <a:endParaRPr lang="ko-KR" altLang="en-US" sz="900" b="1" dirty="0"/>
          </a:p>
        </p:txBody>
      </p:sp>
      <p:sp>
        <p:nvSpPr>
          <p:cNvPr id="22" name="타원 21"/>
          <p:cNvSpPr/>
          <p:nvPr/>
        </p:nvSpPr>
        <p:spPr>
          <a:xfrm>
            <a:off x="2083524" y="3059864"/>
            <a:ext cx="157566" cy="160166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9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xmlns="" val="1036698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475" y="1181894"/>
            <a:ext cx="5526101" cy="421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8574" y="229321"/>
            <a:ext cx="569157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dirty="0">
                <a:solidFill>
                  <a:prstClr val="black"/>
                </a:solidFill>
                <a:latin typeface="나눔고딕 Bold"/>
                <a:ea typeface="나눔고딕 Bold"/>
              </a:rPr>
              <a:t>2. PC</a:t>
            </a:r>
            <a:r>
              <a:rPr lang="ko-KR" altLang="en-US" sz="2000" dirty="0">
                <a:solidFill>
                  <a:prstClr val="black"/>
                </a:solidFill>
                <a:latin typeface="나눔고딕 Bold"/>
                <a:ea typeface="나눔고딕 Bold"/>
              </a:rPr>
              <a:t>버전 화면 상세 </a:t>
            </a:r>
            <a:r>
              <a:rPr lang="en-US" altLang="ko-KR" sz="1400" dirty="0">
                <a:solidFill>
                  <a:prstClr val="black"/>
                </a:solidFill>
                <a:latin typeface="나눔고딕 Bold"/>
                <a:ea typeface="나눔고딕 Bold"/>
              </a:rPr>
              <a:t>– </a:t>
            </a:r>
            <a:r>
              <a:rPr lang="en-US" altLang="ko-KR" sz="1400" dirty="0" smtClean="0">
                <a:solidFill>
                  <a:prstClr val="black"/>
                </a:solidFill>
                <a:latin typeface="나눔고딕 Bold"/>
                <a:ea typeface="나눔고딕 Bold"/>
              </a:rPr>
              <a:t>(2)</a:t>
            </a:r>
            <a:r>
              <a:rPr lang="ko-KR" altLang="en-US" sz="1400" dirty="0" err="1" smtClean="0">
                <a:solidFill>
                  <a:prstClr val="black"/>
                </a:solidFill>
                <a:latin typeface="나눔고딕 Bold"/>
                <a:ea typeface="나눔고딕 Bold"/>
              </a:rPr>
              <a:t>인링크</a:t>
            </a:r>
            <a:endParaRPr lang="en-US" altLang="ko-KR" sz="2000" spc="-20" dirty="0" smtClean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929278"/>
            <a:ext cx="2736304" cy="58840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endParaRPr lang="en-US" altLang="ko-KR" sz="1000" dirty="0"/>
          </a:p>
          <a:p>
            <a:pPr>
              <a:lnSpc>
                <a:spcPct val="130000"/>
              </a:lnSpc>
            </a:pPr>
            <a:r>
              <a:rPr lang="en-US" altLang="ko-KR" sz="1000" b="1" dirty="0" smtClean="0"/>
              <a:t>11)</a:t>
            </a:r>
            <a:r>
              <a:rPr lang="ko-KR" altLang="en-US" sz="1000" b="1" dirty="0" smtClean="0"/>
              <a:t> </a:t>
            </a:r>
            <a:r>
              <a:rPr lang="ko-KR" altLang="en-US" sz="1000" b="1" dirty="0"/>
              <a:t>라이프매거진 </a:t>
            </a:r>
            <a:r>
              <a:rPr lang="ko-KR" altLang="en-US" sz="1000" b="1" dirty="0" err="1"/>
              <a:t>컨텐츠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썸네일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-  </a:t>
            </a:r>
            <a:r>
              <a:rPr lang="en-US" altLang="ko-KR" sz="1000" b="1" dirty="0" smtClean="0"/>
              <a:t>(NCC</a:t>
            </a:r>
            <a:r>
              <a:rPr lang="ko-KR" altLang="en-US" sz="1000" b="1" dirty="0" smtClean="0"/>
              <a:t>개발</a:t>
            </a:r>
            <a:r>
              <a:rPr lang="en-US" altLang="ko-KR" sz="1000" b="1" dirty="0" smtClean="0"/>
              <a:t>)</a:t>
            </a:r>
            <a:r>
              <a:rPr lang="ko-KR" altLang="en-US" sz="1000" dirty="0" err="1" smtClean="0"/>
              <a:t>컨텐츠별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썸네일을</a:t>
            </a:r>
            <a:r>
              <a:rPr lang="ko-KR" altLang="en-US" sz="1000" dirty="0" smtClean="0"/>
              <a:t> 해당 사이즈로 </a:t>
            </a:r>
            <a:endParaRPr lang="en-US" altLang="ko-KR" sz="1000" dirty="0" smtClean="0"/>
          </a:p>
          <a:p>
            <a:pPr>
              <a:lnSpc>
                <a:spcPct val="13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crop</a:t>
            </a:r>
            <a:r>
              <a:rPr lang="ko-KR" altLang="en-US" sz="1000" dirty="0" smtClean="0"/>
              <a:t>하여 </a:t>
            </a:r>
            <a:r>
              <a:rPr lang="en-US" altLang="ko-KR" sz="1000" dirty="0" smtClean="0"/>
              <a:t>API </a:t>
            </a:r>
            <a:r>
              <a:rPr lang="ko-KR" altLang="en-US" sz="1000" dirty="0" smtClean="0"/>
              <a:t>제공</a:t>
            </a:r>
            <a:endParaRPr lang="en-US" altLang="ko-KR" sz="1000" dirty="0"/>
          </a:p>
          <a:p>
            <a:pPr>
              <a:lnSpc>
                <a:spcPct val="130000"/>
              </a:lnSpc>
            </a:pPr>
            <a:endParaRPr lang="en-US" altLang="ko-KR" sz="1000" dirty="0"/>
          </a:p>
          <a:p>
            <a:pPr>
              <a:lnSpc>
                <a:spcPct val="130000"/>
              </a:lnSpc>
            </a:pPr>
            <a:r>
              <a:rPr lang="en-US" altLang="ko-KR" sz="1000" b="1" dirty="0" smtClean="0"/>
              <a:t>12) </a:t>
            </a:r>
            <a:r>
              <a:rPr lang="ko-KR" altLang="en-US" sz="1000" dirty="0" smtClean="0"/>
              <a:t>개별 </a:t>
            </a:r>
            <a:r>
              <a:rPr lang="ko-KR" altLang="en-US" sz="1000" dirty="0" err="1" smtClean="0"/>
              <a:t>컨텐츠가</a:t>
            </a:r>
            <a:r>
              <a:rPr lang="ko-KR" altLang="en-US" sz="1000" dirty="0" smtClean="0"/>
              <a:t> 가지고 있는 월 정보 노출</a:t>
            </a:r>
            <a:endParaRPr lang="en-US" altLang="ko-KR" sz="1000" dirty="0" smtClean="0"/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altLang="ko-KR" sz="1000" dirty="0" smtClean="0"/>
              <a:t>NCC</a:t>
            </a:r>
            <a:r>
              <a:rPr lang="ko-KR" altLang="en-US" sz="1000" dirty="0" smtClean="0"/>
              <a:t>에서 월호 정보 </a:t>
            </a:r>
            <a:r>
              <a:rPr lang="en-US" altLang="ko-KR" sz="1000" dirty="0" smtClean="0"/>
              <a:t>API </a:t>
            </a:r>
            <a:r>
              <a:rPr lang="ko-KR" altLang="en-US" sz="1000" dirty="0" smtClean="0"/>
              <a:t>제공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월 정보만 취하여 노출</a:t>
            </a:r>
            <a:endParaRPr lang="en-US" altLang="ko-KR" sz="1000" dirty="0" smtClean="0"/>
          </a:p>
          <a:p>
            <a:pPr>
              <a:lnSpc>
                <a:spcPct val="130000"/>
              </a:lnSpc>
            </a:pPr>
            <a:endParaRPr lang="en-US" altLang="ko-KR" sz="1000" dirty="0" smtClean="0"/>
          </a:p>
          <a:p>
            <a:pPr>
              <a:lnSpc>
                <a:spcPct val="130000"/>
              </a:lnSpc>
            </a:pPr>
            <a:r>
              <a:rPr lang="en-US" altLang="ko-KR" sz="1000" b="1" dirty="0" smtClean="0"/>
              <a:t>13) </a:t>
            </a:r>
            <a:r>
              <a:rPr lang="ko-KR" altLang="en-US" sz="1000" b="1" dirty="0"/>
              <a:t>라이프매거진 </a:t>
            </a:r>
            <a:r>
              <a:rPr lang="ko-KR" altLang="en-US" sz="1000" b="1" dirty="0" err="1"/>
              <a:t>컨텐츠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텍스트</a:t>
            </a:r>
            <a:endParaRPr lang="en-US" altLang="ko-KR" sz="1000" dirty="0" smtClean="0"/>
          </a:p>
          <a:p>
            <a:pPr>
              <a:lnSpc>
                <a:spcPct val="13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/>
              <a:t>매거진 </a:t>
            </a:r>
            <a:r>
              <a:rPr lang="ko-KR" altLang="en-US" sz="1000" dirty="0" err="1"/>
              <a:t>이미지형에서</a:t>
            </a:r>
            <a:r>
              <a:rPr lang="ko-KR" altLang="en-US" sz="1000" dirty="0"/>
              <a:t> 사용하는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부제목 </a:t>
            </a:r>
            <a:r>
              <a:rPr lang="en-US" altLang="ko-KR" sz="1000" dirty="0"/>
              <a:t>(</a:t>
            </a:r>
            <a:r>
              <a:rPr lang="ko-KR" altLang="en-US" sz="1000" dirty="0">
                <a:hlinkClick r:id="rId3"/>
              </a:rPr>
              <a:t>예시링크</a:t>
            </a:r>
            <a:r>
              <a:rPr lang="en-US" altLang="ko-KR" sz="1000" dirty="0"/>
              <a:t>)</a:t>
            </a:r>
          </a:p>
          <a:p>
            <a:pPr>
              <a:lnSpc>
                <a:spcPct val="130000"/>
              </a:lnSpc>
            </a:pPr>
            <a:endParaRPr lang="en-US" altLang="ko-KR" sz="1000" dirty="0"/>
          </a:p>
          <a:p>
            <a:pPr>
              <a:lnSpc>
                <a:spcPct val="130000"/>
              </a:lnSpc>
            </a:pPr>
            <a:r>
              <a:rPr lang="en-US" altLang="ko-KR" sz="1000" b="1" dirty="0" smtClean="0"/>
              <a:t>14)</a:t>
            </a:r>
            <a:r>
              <a:rPr lang="ko-KR" altLang="en-US" sz="1000" b="1" dirty="0" smtClean="0"/>
              <a:t> </a:t>
            </a:r>
            <a:r>
              <a:rPr lang="ko-KR" altLang="en-US" sz="1000" dirty="0" err="1"/>
              <a:t>네이버책</a:t>
            </a:r>
            <a:r>
              <a:rPr lang="en-US" altLang="ko-KR" sz="1000" dirty="0"/>
              <a:t>(book.naver.com)</a:t>
            </a:r>
            <a:r>
              <a:rPr lang="ko-KR" altLang="en-US" sz="1000" dirty="0"/>
              <a:t>에서 해당 매거진 제목으로 </a:t>
            </a:r>
            <a:r>
              <a:rPr lang="ko-KR" altLang="en-US" sz="1000" dirty="0" err="1"/>
              <a:t>재검색</a:t>
            </a:r>
            <a:endParaRPr lang="en-US" altLang="ko-KR" sz="1000" dirty="0"/>
          </a:p>
          <a:p>
            <a:pPr>
              <a:lnSpc>
                <a:spcPct val="130000"/>
              </a:lnSpc>
            </a:pPr>
            <a:endParaRPr lang="en-US" altLang="ko-KR" sz="1000" dirty="0" smtClean="0"/>
          </a:p>
          <a:p>
            <a:pPr>
              <a:lnSpc>
                <a:spcPct val="130000"/>
              </a:lnSpc>
            </a:pPr>
            <a:r>
              <a:rPr lang="en-US" altLang="ko-KR" sz="1000" dirty="0" smtClean="0"/>
              <a:t>15) </a:t>
            </a:r>
            <a:r>
              <a:rPr lang="ko-KR" altLang="en-US" sz="1000" dirty="0" err="1" smtClean="0"/>
              <a:t>오픈캐스트</a:t>
            </a:r>
            <a:endParaRPr lang="en-US" altLang="ko-KR" sz="1000" dirty="0" smtClean="0"/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000" dirty="0" err="1" smtClean="0"/>
              <a:t>매체사가</a:t>
            </a:r>
            <a:r>
              <a:rPr lang="ko-KR" altLang="en-US" sz="1000" dirty="0" smtClean="0"/>
              <a:t> 보유하고 있</a:t>
            </a:r>
            <a:r>
              <a:rPr lang="ko-KR" altLang="en-US" sz="1000" dirty="0"/>
              <a:t>는 </a:t>
            </a:r>
            <a:r>
              <a:rPr lang="ko-KR" altLang="en-US" sz="1000" dirty="0" smtClean="0"/>
              <a:t>경우 연결</a:t>
            </a:r>
            <a:endParaRPr lang="en-US" altLang="ko-KR" sz="1000" dirty="0" smtClean="0"/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000" dirty="0" err="1" smtClean="0"/>
              <a:t>관리툴</a:t>
            </a:r>
            <a:r>
              <a:rPr lang="ko-KR" altLang="en-US" sz="1000" dirty="0" smtClean="0"/>
              <a:t> 내 등록 정보 없는 경우 </a:t>
            </a:r>
            <a:r>
              <a:rPr lang="ko-KR" altLang="en-US" sz="1000" dirty="0" err="1" smtClean="0"/>
              <a:t>비노출</a:t>
            </a:r>
            <a:endParaRPr lang="en-US" altLang="ko-KR" sz="1000" dirty="0"/>
          </a:p>
          <a:p>
            <a:pPr>
              <a:lnSpc>
                <a:spcPct val="130000"/>
              </a:lnSpc>
            </a:pPr>
            <a:endParaRPr lang="en-US" altLang="ko-KR" sz="1000" b="1" dirty="0" smtClean="0"/>
          </a:p>
          <a:p>
            <a:pPr>
              <a:lnSpc>
                <a:spcPct val="130000"/>
              </a:lnSpc>
            </a:pPr>
            <a:r>
              <a:rPr lang="en-US" altLang="ko-KR" sz="1000" b="1" dirty="0" smtClean="0"/>
              <a:t>16)</a:t>
            </a:r>
            <a:r>
              <a:rPr lang="ko-KR" altLang="en-US" sz="1000" b="1" dirty="0" smtClean="0"/>
              <a:t> </a:t>
            </a:r>
            <a:endParaRPr lang="en-US" altLang="ko-KR" sz="1000" dirty="0" smtClean="0"/>
          </a:p>
          <a:p>
            <a:pPr>
              <a:lnSpc>
                <a:spcPct val="130000"/>
              </a:lnSpc>
            </a:pPr>
            <a:r>
              <a:rPr lang="ko-KR" altLang="en-US" sz="1000" dirty="0" smtClean="0"/>
              <a:t>관련정보</a:t>
            </a:r>
            <a:r>
              <a:rPr lang="en-US" altLang="ko-KR" sz="1000" dirty="0" smtClean="0"/>
              <a:t>1) </a:t>
            </a:r>
            <a:r>
              <a:rPr lang="ko-KR" altLang="en-US" sz="1000" dirty="0" smtClean="0"/>
              <a:t>라이프 </a:t>
            </a:r>
            <a:r>
              <a:rPr lang="ko-KR" altLang="en-US" sz="1000" dirty="0"/>
              <a:t>매거진 </a:t>
            </a:r>
            <a:r>
              <a:rPr lang="ko-KR" altLang="en-US" sz="1000" dirty="0" err="1"/>
              <a:t>메인으로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이동</a:t>
            </a:r>
            <a:endParaRPr lang="en-US" altLang="ko-KR" sz="1000" dirty="0" smtClean="0"/>
          </a:p>
          <a:p>
            <a:pPr>
              <a:lnSpc>
                <a:spcPct val="130000"/>
              </a:lnSpc>
            </a:pPr>
            <a:r>
              <a:rPr lang="en-US" altLang="ko-KR" sz="1000" dirty="0">
                <a:hlinkClick r:id="rId4"/>
              </a:rPr>
              <a:t>http://</a:t>
            </a:r>
            <a:r>
              <a:rPr lang="en-US" altLang="ko-KR" sz="1000" dirty="0" smtClean="0">
                <a:hlinkClick r:id="rId4"/>
              </a:rPr>
              <a:t>navercast.naver.com/magazine_index.nhn</a:t>
            </a:r>
            <a:endParaRPr lang="en-US" altLang="ko-KR" sz="1000" dirty="0" smtClean="0"/>
          </a:p>
          <a:p>
            <a:pPr>
              <a:lnSpc>
                <a:spcPct val="130000"/>
              </a:lnSpc>
            </a:pPr>
            <a:endParaRPr lang="en-US" altLang="ko-KR" sz="1000" dirty="0" smtClean="0"/>
          </a:p>
          <a:p>
            <a:pPr>
              <a:lnSpc>
                <a:spcPct val="130000"/>
              </a:lnSpc>
            </a:pPr>
            <a:r>
              <a:rPr lang="ko-KR" altLang="en-US" sz="1000" dirty="0" smtClean="0"/>
              <a:t>관련정</a:t>
            </a:r>
            <a:r>
              <a:rPr lang="ko-KR" altLang="en-US" sz="1000" dirty="0"/>
              <a:t>보</a:t>
            </a:r>
            <a:r>
              <a:rPr lang="en-US" altLang="ko-KR" sz="1000" dirty="0" smtClean="0"/>
              <a:t>2) </a:t>
            </a:r>
            <a:r>
              <a:rPr lang="ko-KR" altLang="en-US" sz="1000" dirty="0" smtClean="0"/>
              <a:t>현</a:t>
            </a:r>
            <a:r>
              <a:rPr lang="ko-KR" altLang="en-US" sz="1000" dirty="0"/>
              <a:t>재 </a:t>
            </a:r>
            <a:r>
              <a:rPr lang="ko-KR" altLang="en-US" sz="1000" dirty="0" smtClean="0"/>
              <a:t>검색된 잡지의 같은 계열</a:t>
            </a:r>
            <a:r>
              <a:rPr lang="ko-KR" altLang="en-US" sz="1000" dirty="0"/>
              <a:t>사 </a:t>
            </a:r>
            <a:r>
              <a:rPr lang="ko-KR" altLang="en-US" sz="1000" dirty="0" smtClean="0"/>
              <a:t>내 </a:t>
            </a:r>
            <a:r>
              <a:rPr lang="ko-KR" altLang="en-US" sz="1000" dirty="0" err="1" smtClean="0"/>
              <a:t>매거진명</a:t>
            </a:r>
            <a:r>
              <a:rPr lang="ko-KR" altLang="en-US" sz="1000" dirty="0" smtClean="0"/>
              <a:t> 노출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</a:t>
            </a:r>
            <a:r>
              <a:rPr lang="ko-KR" altLang="en-US" sz="1000" dirty="0" err="1" smtClean="0"/>
              <a:t>통검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재검색</a:t>
            </a:r>
            <a:endParaRPr lang="en-US" altLang="ko-KR" sz="10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6300192" y="692696"/>
            <a:ext cx="2736304" cy="23658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Description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26121" y="2667469"/>
            <a:ext cx="340061" cy="212796"/>
          </a:xfrm>
          <a:prstGeom prst="rect">
            <a:avLst/>
          </a:prstGeom>
          <a:solidFill>
            <a:srgbClr val="C00000">
              <a:alpha val="18000"/>
            </a:srgbClr>
          </a:solidFill>
          <a:ln w="127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441877" y="2678568"/>
            <a:ext cx="1260798" cy="201697"/>
          </a:xfrm>
          <a:prstGeom prst="rect">
            <a:avLst/>
          </a:prstGeom>
          <a:solidFill>
            <a:srgbClr val="C00000">
              <a:alpha val="18000"/>
            </a:srgbClr>
          </a:solidFill>
          <a:ln w="127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923928" y="1772816"/>
            <a:ext cx="195048" cy="198266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/>
              <a:t>11</a:t>
            </a:r>
            <a:endParaRPr lang="ko-KR" altLang="en-US" sz="800" b="1" dirty="0"/>
          </a:p>
        </p:txBody>
      </p:sp>
      <p:sp>
        <p:nvSpPr>
          <p:cNvPr id="30" name="타원 29"/>
          <p:cNvSpPr/>
          <p:nvPr/>
        </p:nvSpPr>
        <p:spPr>
          <a:xfrm>
            <a:off x="2766182" y="2631078"/>
            <a:ext cx="195048" cy="198266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/>
              <a:t>12</a:t>
            </a:r>
            <a:endParaRPr lang="ko-KR" altLang="en-US" sz="800" b="1" dirty="0"/>
          </a:p>
        </p:txBody>
      </p:sp>
      <p:sp>
        <p:nvSpPr>
          <p:cNvPr id="4" name="직사각형 3"/>
          <p:cNvSpPr/>
          <p:nvPr/>
        </p:nvSpPr>
        <p:spPr>
          <a:xfrm>
            <a:off x="587177" y="1630952"/>
            <a:ext cx="1676763" cy="3166199"/>
          </a:xfrm>
          <a:prstGeom prst="rect">
            <a:avLst/>
          </a:prstGeom>
          <a:solidFill>
            <a:schemeClr val="bg1">
              <a:alpha val="91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42732" y="2573928"/>
            <a:ext cx="195048" cy="198266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/>
              <a:t>13</a:t>
            </a:r>
            <a:endParaRPr lang="ko-KR" altLang="en-US" sz="800" b="1" dirty="0"/>
          </a:p>
        </p:txBody>
      </p:sp>
      <p:sp>
        <p:nvSpPr>
          <p:cNvPr id="36" name="직사각형 35"/>
          <p:cNvSpPr/>
          <p:nvPr/>
        </p:nvSpPr>
        <p:spPr>
          <a:xfrm>
            <a:off x="5051477" y="4326393"/>
            <a:ext cx="688779" cy="201697"/>
          </a:xfrm>
          <a:prstGeom prst="rect">
            <a:avLst/>
          </a:prstGeom>
          <a:solidFill>
            <a:srgbClr val="C00000">
              <a:alpha val="18000"/>
            </a:srgbClr>
          </a:solidFill>
          <a:ln w="127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681707" y="4227260"/>
            <a:ext cx="195048" cy="198266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/>
              <a:t>14</a:t>
            </a:r>
            <a:endParaRPr lang="ko-KR" altLang="en-US" sz="800" b="1" dirty="0"/>
          </a:p>
        </p:txBody>
      </p:sp>
      <p:sp>
        <p:nvSpPr>
          <p:cNvPr id="35" name="타원 34"/>
          <p:cNvSpPr/>
          <p:nvPr/>
        </p:nvSpPr>
        <p:spPr>
          <a:xfrm>
            <a:off x="287951" y="5214611"/>
            <a:ext cx="195048" cy="198266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/>
              <a:t>16</a:t>
            </a:r>
            <a:endParaRPr lang="ko-KR" altLang="en-US" sz="800" b="1" dirty="0"/>
          </a:p>
        </p:txBody>
      </p:sp>
      <p:sp>
        <p:nvSpPr>
          <p:cNvPr id="39" name="직사각형 38"/>
          <p:cNvSpPr/>
          <p:nvPr/>
        </p:nvSpPr>
        <p:spPr>
          <a:xfrm>
            <a:off x="1165277" y="5002668"/>
            <a:ext cx="688779" cy="201697"/>
          </a:xfrm>
          <a:prstGeom prst="rect">
            <a:avLst/>
          </a:prstGeom>
          <a:solidFill>
            <a:srgbClr val="C00000">
              <a:alpha val="18000"/>
            </a:srgbClr>
          </a:solidFill>
          <a:ln w="127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69908" y="4906096"/>
            <a:ext cx="195048" cy="198266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/>
              <a:t>15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xmlns="" val="261437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모바일버전</a:t>
            </a:r>
            <a:r>
              <a:rPr lang="ko-KR" altLang="en-US" dirty="0" smtClean="0"/>
              <a:t> </a:t>
            </a:r>
            <a:r>
              <a:rPr lang="ko-KR" altLang="en-US" dirty="0"/>
              <a:t>화면 </a:t>
            </a:r>
            <a:r>
              <a:rPr lang="ko-KR" altLang="en-US" dirty="0" smtClean="0"/>
              <a:t>상세 </a:t>
            </a:r>
            <a:r>
              <a:rPr lang="en-US" altLang="ko-KR" sz="1400" dirty="0" smtClean="0"/>
              <a:t>– (2)</a:t>
            </a:r>
            <a:r>
              <a:rPr lang="ko-KR" altLang="en-US" sz="1400" dirty="0" err="1" smtClean="0"/>
              <a:t>인링크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홈페이지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정기구독 </a:t>
            </a:r>
            <a:r>
              <a:rPr lang="ko-KR" altLang="en-US" sz="1400" dirty="0" err="1" smtClean="0"/>
              <a:t>미노출</a:t>
            </a:r>
            <a:r>
              <a:rPr lang="ko-KR" altLang="en-US" sz="1400" dirty="0" smtClean="0"/>
              <a:t>  시</a:t>
            </a:r>
            <a:endParaRPr lang="ko-KR" altLang="en-US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9" y="1340769"/>
            <a:ext cx="276485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3533" y="1331243"/>
            <a:ext cx="2845669" cy="154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1241208" y="2491962"/>
            <a:ext cx="1258801" cy="24886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하트 28"/>
          <p:cNvSpPr/>
          <p:nvPr/>
        </p:nvSpPr>
        <p:spPr>
          <a:xfrm>
            <a:off x="1346498" y="2551931"/>
            <a:ext cx="181460" cy="153972"/>
          </a:xfrm>
          <a:prstGeom prst="hear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제목 3"/>
          <p:cNvSpPr txBox="1">
            <a:spLocks/>
          </p:cNvSpPr>
          <p:nvPr/>
        </p:nvSpPr>
        <p:spPr>
          <a:xfrm>
            <a:off x="1450830" y="2358405"/>
            <a:ext cx="1248962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72866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00" b="0" dirty="0" smtClean="0">
                <a:latin typeface="+mn-ea"/>
                <a:ea typeface="+mn-ea"/>
              </a:rPr>
              <a:t>좋아요 </a:t>
            </a:r>
            <a:r>
              <a:rPr lang="en-US" altLang="ko-KR" sz="900" b="0" dirty="0" smtClean="0">
                <a:latin typeface="+mn-ea"/>
                <a:ea typeface="+mn-ea"/>
              </a:rPr>
              <a:t>99,999+</a:t>
            </a:r>
            <a:endParaRPr lang="ko-KR" altLang="en-US" sz="900" b="0" dirty="0">
              <a:latin typeface="+mn-ea"/>
              <a:ea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051083" y="2463387"/>
            <a:ext cx="1258801" cy="24886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하트 38"/>
          <p:cNvSpPr/>
          <p:nvPr/>
        </p:nvSpPr>
        <p:spPr>
          <a:xfrm>
            <a:off x="4156373" y="2523356"/>
            <a:ext cx="181460" cy="153972"/>
          </a:xfrm>
          <a:prstGeom prst="hear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제목 3"/>
          <p:cNvSpPr txBox="1">
            <a:spLocks/>
          </p:cNvSpPr>
          <p:nvPr/>
        </p:nvSpPr>
        <p:spPr>
          <a:xfrm>
            <a:off x="4260705" y="2329830"/>
            <a:ext cx="1248962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72866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00" b="0" dirty="0" smtClean="0">
                <a:latin typeface="+mn-ea"/>
                <a:ea typeface="+mn-ea"/>
              </a:rPr>
              <a:t>좋아요 </a:t>
            </a:r>
            <a:r>
              <a:rPr lang="en-US" altLang="ko-KR" sz="900" b="0" dirty="0" smtClean="0">
                <a:latin typeface="+mn-ea"/>
                <a:ea typeface="+mn-ea"/>
              </a:rPr>
              <a:t>99,999+</a:t>
            </a:r>
            <a:endParaRPr lang="ko-KR" altLang="en-US" sz="900" b="0" dirty="0">
              <a:latin typeface="+mn-ea"/>
              <a:ea typeface="+mn-ea"/>
            </a:endParaRPr>
          </a:p>
        </p:txBody>
      </p:sp>
      <p:sp>
        <p:nvSpPr>
          <p:cNvPr id="43" name="제목 3"/>
          <p:cNvSpPr txBox="1">
            <a:spLocks/>
          </p:cNvSpPr>
          <p:nvPr/>
        </p:nvSpPr>
        <p:spPr>
          <a:xfrm>
            <a:off x="251520" y="994718"/>
            <a:ext cx="2031922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72866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b="0" smtClean="0">
                <a:latin typeface="+mn-ea"/>
                <a:ea typeface="+mn-ea"/>
              </a:rPr>
              <a:t>정기구독 정보 없을 시</a:t>
            </a:r>
            <a:endParaRPr lang="ko-KR" altLang="en-US" sz="1000" b="0" dirty="0">
              <a:latin typeface="+mn-ea"/>
              <a:ea typeface="+mn-ea"/>
            </a:endParaRPr>
          </a:p>
        </p:txBody>
      </p:sp>
      <p:sp>
        <p:nvSpPr>
          <p:cNvPr id="44" name="제목 3"/>
          <p:cNvSpPr txBox="1">
            <a:spLocks/>
          </p:cNvSpPr>
          <p:nvPr/>
        </p:nvSpPr>
        <p:spPr>
          <a:xfrm>
            <a:off x="3061395" y="937568"/>
            <a:ext cx="2031922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72866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b="0" dirty="0" smtClean="0">
                <a:latin typeface="+mn-ea"/>
                <a:ea typeface="+mn-ea"/>
              </a:rPr>
              <a:t>홈페이지</a:t>
            </a:r>
            <a:r>
              <a:rPr lang="en-US" altLang="ko-KR" sz="1000" b="0" dirty="0" smtClean="0">
                <a:latin typeface="+mn-ea"/>
                <a:ea typeface="+mn-ea"/>
              </a:rPr>
              <a:t>, </a:t>
            </a:r>
            <a:r>
              <a:rPr lang="ko-KR" altLang="en-US" sz="1000" b="0" dirty="0" smtClean="0">
                <a:latin typeface="+mn-ea"/>
                <a:ea typeface="+mn-ea"/>
              </a:rPr>
              <a:t>정기구독 버튼 없을 시</a:t>
            </a:r>
            <a:endParaRPr lang="ko-KR" altLang="en-US" sz="1000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25131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Appendix. </a:t>
            </a:r>
            <a:r>
              <a:rPr lang="ko-KR" altLang="en-US" dirty="0" smtClean="0"/>
              <a:t>기</a:t>
            </a:r>
            <a:r>
              <a:rPr lang="ko-KR" altLang="en-US" dirty="0"/>
              <a:t>본</a:t>
            </a:r>
            <a:r>
              <a:rPr lang="ko-KR" altLang="en-US" dirty="0" smtClean="0"/>
              <a:t> 화면 </a:t>
            </a:r>
            <a:r>
              <a:rPr lang="en-US" altLang="ko-KR" dirty="0" smtClean="0"/>
              <a:t>(PC/</a:t>
            </a:r>
            <a:r>
              <a:rPr lang="ko-KR" altLang="en-US" dirty="0" smtClean="0"/>
              <a:t>모바일</a:t>
            </a:r>
            <a:r>
              <a:rPr lang="en-US" altLang="ko-KR" dirty="0" smtClean="0"/>
              <a:t>)</a:t>
            </a:r>
            <a:endParaRPr lang="ko-KR" altLang="en-US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" y="1152525"/>
            <a:ext cx="87630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6067692" y="1476375"/>
            <a:ext cx="2924175" cy="4229100"/>
            <a:chOff x="381970" y="908720"/>
            <a:chExt cx="2924175" cy="4229100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970" y="908720"/>
              <a:ext cx="2924175" cy="422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1351316" y="2097869"/>
              <a:ext cx="1258801" cy="248867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하트 12"/>
            <p:cNvSpPr/>
            <p:nvPr/>
          </p:nvSpPr>
          <p:spPr>
            <a:xfrm>
              <a:off x="1456606" y="2157838"/>
              <a:ext cx="181460" cy="153972"/>
            </a:xfrm>
            <a:prstGeom prst="heart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제목 3"/>
            <p:cNvSpPr txBox="1">
              <a:spLocks/>
            </p:cNvSpPr>
            <p:nvPr/>
          </p:nvSpPr>
          <p:spPr>
            <a:xfrm>
              <a:off x="1560938" y="1964312"/>
              <a:ext cx="1248962" cy="49006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1072866" rtl="0" eaLnBrk="1" latinLnBrk="1" hangingPunct="1">
                <a:spcBef>
                  <a:spcPct val="0"/>
                </a:spcBef>
                <a:buNone/>
                <a:defRPr sz="20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900" b="0" dirty="0" smtClean="0">
                  <a:latin typeface="+mn-ea"/>
                  <a:ea typeface="+mn-ea"/>
                </a:rPr>
                <a:t>좋아요 </a:t>
              </a:r>
              <a:r>
                <a:rPr lang="en-US" altLang="ko-KR" sz="900" b="0" dirty="0" smtClean="0">
                  <a:latin typeface="+mn-ea"/>
                  <a:ea typeface="+mn-ea"/>
                </a:rPr>
                <a:t>99,999+</a:t>
              </a:r>
              <a:endParaRPr lang="ko-KR" altLang="en-US" sz="900" b="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38070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0_PC화면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800"/>
        </a:defPPr>
      </a:lstStyle>
    </a:txDef>
  </a:objectDefaults>
  <a:extraClrSchemeLst/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컨검1팀_내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800"/>
        </a:defPPr>
      </a:lstStyle>
    </a:txDef>
  </a:objectDefaults>
  <a:extraClrSchemeLst/>
</a:theme>
</file>

<file path=ppt/theme/theme3.xml><?xml version="1.0" encoding="utf-8"?>
<a:theme xmlns:a="http://schemas.openxmlformats.org/drawingml/2006/main" name="PC화면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800"/>
        </a:defPPr>
      </a:lstStyle>
    </a:txDef>
  </a:objectDefaults>
  <a:extraClrSchemeLst/>
</a:theme>
</file>

<file path=ppt/theme/theme4.xml><?xml version="1.0" encoding="utf-8"?>
<a:theme xmlns:a="http://schemas.openxmlformats.org/drawingml/2006/main" name="3_PC화면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800"/>
        </a:defPPr>
      </a:lstStyle>
    </a:txDef>
  </a:objectDefaults>
  <a:extraClrSchemeLst/>
</a:theme>
</file>

<file path=ppt/theme/theme5.xml><?xml version="1.0" encoding="utf-8"?>
<a:theme xmlns:a="http://schemas.openxmlformats.org/drawingml/2006/main" name="5_PC화면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800"/>
        </a:defPPr>
      </a:lstStyle>
    </a:txDef>
  </a:objectDefaults>
  <a:extraClrSchemeLst/>
</a:theme>
</file>

<file path=ppt/theme/theme6.xml><?xml version="1.0" encoding="utf-8"?>
<a:theme xmlns:a="http://schemas.openxmlformats.org/drawingml/2006/main" name="4_PC화면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800"/>
        </a:defPPr>
      </a:lstStyle>
    </a:txDef>
  </a:objectDefaults>
  <a:extraClrSchemeLst/>
</a:theme>
</file>

<file path=ppt/theme/theme7.xml><?xml version="1.0" encoding="utf-8"?>
<a:theme xmlns:a="http://schemas.openxmlformats.org/drawingml/2006/main" name="1_PC화면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800"/>
        </a:defPPr>
      </a:lstStyle>
    </a:txDef>
  </a:objectDefaults>
  <a:extraClrSchemeLst/>
</a:theme>
</file>

<file path=ppt/theme/theme8.xml><?xml version="1.0" encoding="utf-8"?>
<a:theme xmlns:a="http://schemas.openxmlformats.org/drawingml/2006/main" name="2_PC화면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800"/>
        </a:defPPr>
      </a:lstStyle>
    </a:txDef>
  </a:objectDefaults>
  <a:extraClrSchemeLst/>
</a:theme>
</file>

<file path=ppt/theme/theme9.xml><?xml version="1.0" encoding="utf-8"?>
<a:theme xmlns:a="http://schemas.openxmlformats.org/drawingml/2006/main" name="9_PC화면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80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12710</TotalTime>
  <Words>651</Words>
  <Application>Microsoft Office PowerPoint</Application>
  <PresentationFormat>화면 슬라이드 쇼(4:3)</PresentationFormat>
  <Paragraphs>466</Paragraphs>
  <Slides>12</Slides>
  <Notes>5</Notes>
  <HiddenSlides>0</HiddenSlides>
  <MMClips>0</MMClips>
  <ScaleCrop>false</ScaleCrop>
  <HeadingPairs>
    <vt:vector size="6" baseType="variant">
      <vt:variant>
        <vt:lpstr>테마</vt:lpstr>
      </vt:variant>
      <vt:variant>
        <vt:i4>10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표지</vt:lpstr>
      <vt:lpstr>컨검1팀_내지</vt:lpstr>
      <vt:lpstr>PC화면</vt:lpstr>
      <vt:lpstr>3_PC화면</vt:lpstr>
      <vt:lpstr>5_PC화면</vt:lpstr>
      <vt:lpstr>4_PC화면</vt:lpstr>
      <vt:lpstr>1_PC화면</vt:lpstr>
      <vt:lpstr>2_PC화면</vt:lpstr>
      <vt:lpstr>9_PC화면</vt:lpstr>
      <vt:lpstr>10_PC화면</vt:lpstr>
      <vt:lpstr>프레젠테이션</vt:lpstr>
      <vt:lpstr>워크시트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3. 모바일버전 화면 상세 – (2)인링크 – 홈페이지/정기구독 미노출  시</vt:lpstr>
      <vt:lpstr>Appendix. 기본 화면 (PC/모바일)</vt:lpstr>
      <vt:lpstr>Appendix. 부록 미노출 시 화면 (PC/모바일)</vt:lpstr>
      <vt:lpstr>슬라이드 11</vt:lpstr>
      <vt:lpstr>슬라이드 12</vt:lpstr>
    </vt:vector>
  </TitlesOfParts>
  <Company>Stevia 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NAVER Corp.</dc:creator>
  <cp:lastModifiedBy>incomms</cp:lastModifiedBy>
  <cp:revision>529</cp:revision>
  <cp:lastPrinted>2013-09-27T05:28:00Z</cp:lastPrinted>
  <dcterms:created xsi:type="dcterms:W3CDTF">2007-04-27T09:07:31Z</dcterms:created>
  <dcterms:modified xsi:type="dcterms:W3CDTF">2014-07-10T00:20:37Z</dcterms:modified>
</cp:coreProperties>
</file>