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15"/>
  </p:notesMasterIdLst>
  <p:handoutMasterIdLst>
    <p:handoutMasterId r:id="rId16"/>
  </p:handoutMasterIdLst>
  <p:sldIdLst>
    <p:sldId id="258" r:id="rId5"/>
    <p:sldId id="453" r:id="rId6"/>
    <p:sldId id="481" r:id="rId7"/>
    <p:sldId id="494" r:id="rId8"/>
    <p:sldId id="489" r:id="rId9"/>
    <p:sldId id="486" r:id="rId10"/>
    <p:sldId id="495" r:id="rId11"/>
    <p:sldId id="491" r:id="rId12"/>
    <p:sldId id="493" r:id="rId13"/>
    <p:sldId id="3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0C535"/>
    <a:srgbClr val="FDD3F5"/>
    <a:srgbClr val="FA94DD"/>
    <a:srgbClr val="F973D3"/>
    <a:srgbClr val="F470E4"/>
    <a:srgbClr val="FF00FF"/>
    <a:srgbClr val="FBFBFB"/>
    <a:srgbClr val="34343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0" autoAdjust="0"/>
    <p:restoredTop sz="96104" autoAdjust="0"/>
  </p:normalViewPr>
  <p:slideViewPr>
    <p:cSldViewPr>
      <p:cViewPr>
        <p:scale>
          <a:sx n="100" d="100"/>
          <a:sy n="100" d="100"/>
        </p:scale>
        <p:origin x="-2202" y="-456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2013-04-15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73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2013-04-15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81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1B66DD-8A07-4EB4-9582-8ABF667B7651}" type="datetimeFigureOut">
              <a:rPr lang="ko-KR" altLang="en-US" smtClean="0"/>
              <a:pPr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AE4466-5E5C-469B-8F9F-BA12713AA4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  <p:pic>
        <p:nvPicPr>
          <p:cNvPr id="4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620688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6" y="467961"/>
            <a:ext cx="875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atin typeface="나눔고딕" pitchFamily="50" charset="-127"/>
                <a:ea typeface="나눔고딕" pitchFamily="50" charset="-127"/>
              </a:rPr>
              <a:t>어린이날 컨텐츠검색</a:t>
            </a:r>
            <a:endParaRPr lang="ko-KR" altLang="en-US" sz="3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758569"/>
            <a:ext cx="278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smtClean="0">
                <a:latin typeface="나눔고딕" pitchFamily="50" charset="-127"/>
                <a:ea typeface="나눔고딕" pitchFamily="50" charset="-127"/>
              </a:rPr>
              <a:t>컨텐츠검색</a:t>
            </a:r>
            <a:r>
              <a:rPr lang="en-US" altLang="ko-KR" sz="1000" b="1" spc="-2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spc="-20" smtClean="0">
                <a:latin typeface="나눔고딕" pitchFamily="50" charset="-127"/>
                <a:ea typeface="나눔고딕" pitchFamily="50" charset="-127"/>
              </a:rPr>
              <a:t>팀 </a:t>
            </a:r>
            <a:r>
              <a:rPr lang="en-US" altLang="ko-KR" sz="1000" b="1" spc="-2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20" smtClean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000" b="1" spc="-2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000" b="1" spc="-20" smtClean="0">
                <a:latin typeface="나눔고딕" pitchFamily="50" charset="-127"/>
                <a:ea typeface="나눔고딕" pitchFamily="50" charset="-127"/>
              </a:rPr>
              <a:t>컨검실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000" b="1" spc="-2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b="1" spc="-20" smtClean="0">
                <a:latin typeface="나눔고딕" pitchFamily="50" charset="-127"/>
                <a:ea typeface="나눔고딕" pitchFamily="50" charset="-127"/>
              </a:rPr>
              <a:t>2013.04.16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대외비</a:t>
            </a:r>
            <a:r>
              <a:rPr lang="en-US" altLang="en-US" sz="1000" b="1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756981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0" y="6364288"/>
            <a:ext cx="148630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나눔고딕" pitchFamily="50" charset="-127"/>
              </a:rPr>
              <a:t>ⓒ </a:t>
            </a:r>
            <a:r>
              <a:rPr lang="en-US" altLang="ko-KR" sz="750" dirty="0" smtClean="0">
                <a:latin typeface="나눔고딕" pitchFamily="50" charset="-127"/>
              </a:rPr>
              <a:t>2012 NHN CORPORATION</a:t>
            </a:r>
            <a:endParaRPr lang="ko-KR" altLang="en-US" sz="750" dirty="0">
              <a:latin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대응 요약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7" y="745540"/>
            <a:ext cx="8928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기본적으로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UIO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활용하여 기존 컨텐츠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유지하되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상단탭과 개요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화면만 별도 디자인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 받아서 적용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목표 반영일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일 </a:t>
            </a:r>
            <a:r>
              <a:rPr lang="ko-KR" altLang="en-US" sz="1400" b="1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요일</a:t>
            </a:r>
            <a:endParaRPr lang="en-US" altLang="ko-KR" sz="1400" b="1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8976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적용 대상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189766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별도 디자인 화면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2464303"/>
            <a:ext cx="88661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100" b="1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35114"/>
              </p:ext>
            </p:extLst>
          </p:nvPr>
        </p:nvGraphicFramePr>
        <p:xfrm>
          <a:off x="395537" y="2636912"/>
          <a:ext cx="3456385" cy="2858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7660"/>
                <a:gridCol w="727660"/>
                <a:gridCol w="2001065"/>
              </a:tblGrid>
              <a:tr h="23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u="none" strike="noStrike">
                          <a:effectLst/>
                          <a:latin typeface="+mn-ea"/>
                          <a:ea typeface="+mn-ea"/>
                        </a:rPr>
                        <a:t>단탭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u="none" strike="noStrike">
                          <a:effectLst/>
                          <a:latin typeface="+mn-ea"/>
                          <a:ea typeface="+mn-ea"/>
                        </a:rPr>
                        <a:t>단탭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 디자인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50" u="none" strike="noStrike">
                          <a:effectLst/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특선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영화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갈만한곳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갈만한곳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smtClean="0">
                          <a:effectLst/>
                          <a:latin typeface="+mn-ea"/>
                          <a:ea typeface="+mn-ea"/>
                        </a:rPr>
                        <a:t>공연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행사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수집 여부에 따라 제외 가능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 디자인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상영영화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요리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간식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+mn-ea"/>
                          <a:ea typeface="+mn-ea"/>
                        </a:rPr>
                        <a:t>도시락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23" y="2852936"/>
            <a:ext cx="1804755" cy="192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50365" y="2454039"/>
            <a:ext cx="806011" cy="31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endParaRPr lang="en-US" altLang="ko-KR" sz="1100" b="1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2936"/>
            <a:ext cx="1785945" cy="248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87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17660"/>
              </p:ext>
            </p:extLst>
          </p:nvPr>
        </p:nvGraphicFramePr>
        <p:xfrm>
          <a:off x="361376" y="2996952"/>
          <a:ext cx="3009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45"/>
                <a:gridCol w="24722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이벤트</a:t>
                      </a:r>
                      <a:endParaRPr lang="ko-KR" altLang="en-US" sz="1000" b="1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예쁜 우리 아기 사진을 올려보세요 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경품</a:t>
                      </a:r>
                      <a:r>
                        <a:rPr lang="en-US" altLang="ko-KR" sz="1000" smtClean="0"/>
                        <a:t>)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별도 디자인 화면   </a:t>
            </a:r>
            <a:r>
              <a:rPr lang="en-US" altLang="ko-KR" sz="16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6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104" y="764704"/>
            <a:ext cx="15556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어린이날 정보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1916832"/>
            <a:ext cx="282323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행사 시기 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일 일요일</a:t>
            </a:r>
            <a:endParaRPr lang="en-US" altLang="ko-KR" sz="100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소개</a:t>
            </a:r>
            <a:r>
              <a:rPr lang="ko-KR" altLang="en-US" sz="900" smtClean="0"/>
              <a:t>  올바르고 슬기로우며 씩씩하게</a:t>
            </a:r>
            <a:r>
              <a:rPr lang="en-US" altLang="ko-KR" sz="900" smtClean="0"/>
              <a:t>… </a:t>
            </a: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900" u="sng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지식백과 보기</a:t>
            </a:r>
            <a:endParaRPr lang="en-US" altLang="ko-KR" sz="900" u="sng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 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유래 및 연혁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아동문학가 방정환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어린이헌장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어린이날 노래 듣기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과거의 어린이날</a:t>
            </a:r>
            <a:endParaRPr lang="en-US" altLang="ko-KR" sz="900" dirty="0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3306" y="1161440"/>
            <a:ext cx="5357166" cy="39440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1880" y="764704"/>
            <a:ext cx="5256584" cy="3600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2103" y="1196752"/>
            <a:ext cx="3019783" cy="32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000" b="1" smtClean="0">
                <a:solidFill>
                  <a:schemeClr val="tx1"/>
                </a:solidFill>
              </a:rPr>
              <a:t>개요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ㅣ  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TV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특선  ㅣ    갈만한곳   ㅣ   더보기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</a:rPr>
              <a:t>▼</a:t>
            </a:r>
            <a:r>
              <a:rPr lang="ko-KR" altLang="en-US" sz="1000" b="1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1881" y="764704"/>
            <a:ext cx="15556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어린이날 정보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1196752"/>
            <a:ext cx="5256584" cy="32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000" b="1" smtClean="0">
                <a:solidFill>
                  <a:schemeClr val="tx1"/>
                </a:solidFill>
              </a:rPr>
              <a:t> 개요 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ㅣ  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TV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특선   ㅣ   갈만한곳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ㅣ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이벤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트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ㅣ   상영영화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ㅣ  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요리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6960" y="1547267"/>
            <a:ext cx="3168353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월은 푸르구나 </a:t>
            </a:r>
            <a:r>
              <a:rPr lang="ko-KR" altLang="en-US" sz="1050" b="1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어린이</a:t>
            </a: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 세상</a:t>
            </a:r>
            <a:r>
              <a:rPr lang="en-US" altLang="ko-KR" sz="1050" b="1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888" y="1556792"/>
            <a:ext cx="3168353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월은 푸르구나 </a:t>
            </a:r>
            <a:r>
              <a:rPr lang="ko-KR" altLang="en-US" sz="1050" b="1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어린이</a:t>
            </a: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 세상</a:t>
            </a:r>
            <a:r>
              <a:rPr lang="en-US" altLang="ko-KR" sz="1050" b="1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30242" y="4437112"/>
            <a:ext cx="530625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탭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총</a:t>
            </a:r>
            <a:r>
              <a:rPr lang="en-US" altLang="ko-KR" sz="105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개 항목이 노출되며 모바일에서는 더보기 적용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배너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: 5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월은 푸르구나 어린이 세상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텍스트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 기본 템플릿 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이벤트 링크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이벤트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설문조사로 구성하며 명칭은 달라질 수 있음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개수는 화면마다 달라질 수 있으며 텍스트도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줄까지 길어질 수 있음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코드와 함께 이벤트 내용을 제공하고 개수는 홀수가 될 수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있음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>
                <a:latin typeface="나눔고딕" pitchFamily="50" charset="-127"/>
                <a:ea typeface="나눔고딕" pitchFamily="50" charset="-127"/>
              </a:rPr>
              <a:t>지식쇼핑은 </a:t>
            </a:r>
            <a:r>
              <a:rPr lang="en-US" altLang="ko-KR" sz="105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050">
                <a:latin typeface="나눔고딕" pitchFamily="50" charset="-127"/>
                <a:ea typeface="나눔고딕" pitchFamily="50" charset="-127"/>
              </a:rPr>
              <a:t>에도 별도 페이지가 있으므로 </a:t>
            </a:r>
            <a:r>
              <a:rPr lang="en-US" altLang="ko-KR" sz="105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1050">
                <a:latin typeface="나눔고딕" pitchFamily="50" charset="-127"/>
                <a:ea typeface="나눔고딕" pitchFamily="50" charset="-127"/>
              </a:rPr>
              <a:t>코드 없이 이벤트 배너 </a:t>
            </a:r>
            <a:r>
              <a:rPr lang="ko-KR" altLang="en-US" sz="1050">
                <a:latin typeface="나눔고딕" pitchFamily="50" charset="-127"/>
                <a:ea typeface="나눔고딕" pitchFamily="50" charset="-127"/>
              </a:rPr>
              <a:t>형식으로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노출</a:t>
            </a:r>
            <a:endParaRPr lang="en-US" altLang="ko-KR" sz="105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35313" y="4578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1</a:t>
            </a:r>
            <a:endParaRPr lang="ko-KR" altLang="en-US" sz="1050" b="1"/>
          </a:p>
        </p:txBody>
      </p:sp>
      <p:sp>
        <p:nvSpPr>
          <p:cNvPr id="48" name="타원 47"/>
          <p:cNvSpPr/>
          <p:nvPr/>
        </p:nvSpPr>
        <p:spPr>
          <a:xfrm>
            <a:off x="3535313" y="4905184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2</a:t>
            </a:r>
            <a:endParaRPr lang="ko-KR" altLang="en-US" sz="1050" b="1"/>
          </a:p>
        </p:txBody>
      </p:sp>
      <p:sp>
        <p:nvSpPr>
          <p:cNvPr id="49" name="직사각형 48"/>
          <p:cNvSpPr/>
          <p:nvPr/>
        </p:nvSpPr>
        <p:spPr>
          <a:xfrm>
            <a:off x="308071" y="1167859"/>
            <a:ext cx="3096000" cy="38893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4211"/>
            <a:ext cx="942244" cy="75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44008" y="1906523"/>
            <a:ext cx="403244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행사 시기  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일 일요일</a:t>
            </a:r>
            <a:endParaRPr lang="en-US" altLang="ko-KR" sz="100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소개 </a:t>
            </a:r>
            <a:r>
              <a:rPr lang="ko-KR" altLang="en-US" sz="900" smtClean="0"/>
              <a:t> 올바르고 슬기로우며 씩씩하게 자라도록 하고</a:t>
            </a:r>
            <a:r>
              <a:rPr lang="en-US" altLang="ko-KR" sz="900" smtClean="0"/>
              <a:t>, </a:t>
            </a:r>
            <a:r>
              <a:rPr lang="ko-KR" altLang="en-US" sz="900" smtClean="0"/>
              <a:t>어린이</a:t>
            </a:r>
            <a:r>
              <a:rPr lang="en-US" altLang="ko-KR" sz="900" smtClean="0"/>
              <a:t>… </a:t>
            </a: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900" u="sng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지식백과 보기</a:t>
            </a:r>
            <a:endParaRPr lang="en-US" altLang="ko-KR" sz="900" u="sng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 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유래 및 연혁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아동문학가 방정환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어린이헌장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어린이날 노래 듣기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9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과거의 어린이날</a:t>
            </a:r>
            <a:endParaRPr lang="en-US" altLang="ko-KR" sz="900" dirty="0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2599" y="1580857"/>
            <a:ext cx="3096000" cy="29439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47" y="1953898"/>
            <a:ext cx="3096000" cy="899038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72830" y="1594432"/>
            <a:ext cx="5357166" cy="28754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72830" y="1945406"/>
            <a:ext cx="5357166" cy="835521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72830" y="2818884"/>
            <a:ext cx="5357166" cy="15462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427321" y="11688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1</a:t>
            </a:r>
            <a:endParaRPr lang="ko-KR" altLang="en-US" sz="1050" b="1"/>
          </a:p>
        </p:txBody>
      </p:sp>
      <p:sp>
        <p:nvSpPr>
          <p:cNvPr id="69" name="타원 68"/>
          <p:cNvSpPr/>
          <p:nvPr/>
        </p:nvSpPr>
        <p:spPr>
          <a:xfrm>
            <a:off x="3426631" y="1600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70" name="타원 69"/>
          <p:cNvSpPr/>
          <p:nvPr/>
        </p:nvSpPr>
        <p:spPr>
          <a:xfrm>
            <a:off x="3427321" y="1950780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71" name="타원 70"/>
          <p:cNvSpPr/>
          <p:nvPr/>
        </p:nvSpPr>
        <p:spPr>
          <a:xfrm>
            <a:off x="3427321" y="285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4</a:t>
            </a:r>
            <a:endParaRPr lang="ko-KR" altLang="en-US" sz="1050" b="1"/>
          </a:p>
        </p:txBody>
      </p:sp>
      <p:sp>
        <p:nvSpPr>
          <p:cNvPr id="72" name="타원 71"/>
          <p:cNvSpPr/>
          <p:nvPr/>
        </p:nvSpPr>
        <p:spPr>
          <a:xfrm>
            <a:off x="3535313" y="52234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73" name="타원 72"/>
          <p:cNvSpPr/>
          <p:nvPr/>
        </p:nvSpPr>
        <p:spPr>
          <a:xfrm>
            <a:off x="3535313" y="55501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75" name="직사각형 74"/>
          <p:cNvSpPr/>
          <p:nvPr/>
        </p:nvSpPr>
        <p:spPr>
          <a:xfrm>
            <a:off x="352104" y="764703"/>
            <a:ext cx="3024372" cy="36004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5536" y="11614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1</a:t>
            </a:r>
            <a:endParaRPr lang="ko-KR" altLang="en-US" sz="1050" b="1"/>
          </a:p>
        </p:txBody>
      </p:sp>
      <p:sp>
        <p:nvSpPr>
          <p:cNvPr id="53" name="타원 52"/>
          <p:cNvSpPr/>
          <p:nvPr/>
        </p:nvSpPr>
        <p:spPr>
          <a:xfrm>
            <a:off x="214846" y="1592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62" name="타원 61"/>
          <p:cNvSpPr/>
          <p:nvPr/>
        </p:nvSpPr>
        <p:spPr>
          <a:xfrm>
            <a:off x="215536" y="1952856"/>
            <a:ext cx="180000" cy="1800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77" name="직사각형 76"/>
          <p:cNvSpPr/>
          <p:nvPr/>
        </p:nvSpPr>
        <p:spPr>
          <a:xfrm>
            <a:off x="323528" y="5877272"/>
            <a:ext cx="1008000" cy="252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신규 디자인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03647" y="5877273"/>
            <a:ext cx="1008000" cy="252000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</a:rPr>
              <a:t>UIO </a:t>
            </a:r>
            <a:r>
              <a:rPr lang="ko-KR" altLang="en-US" sz="1050" b="1" smtClean="0">
                <a:solidFill>
                  <a:schemeClr val="tx1"/>
                </a:solidFill>
              </a:rPr>
              <a:t>활용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52946"/>
              </p:ext>
            </p:extLst>
          </p:nvPr>
        </p:nvGraphicFramePr>
        <p:xfrm>
          <a:off x="357374" y="3429000"/>
          <a:ext cx="30095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45"/>
                <a:gridCol w="24722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설문조사</a:t>
                      </a:r>
                      <a:endParaRPr lang="ko-KR" altLang="en-US" sz="1000" b="1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아이에게 가장 해주고 싶은 말은</a:t>
                      </a:r>
                      <a:r>
                        <a:rPr lang="en-US" altLang="ko-KR" sz="1000" smtClean="0"/>
                        <a:t>?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77" y="3337027"/>
            <a:ext cx="654904" cy="654904"/>
          </a:xfrm>
          <a:prstGeom prst="rect">
            <a:avLst/>
          </a:prstGeom>
          <a:noFill/>
          <a:ln w="12700">
            <a:solidFill>
              <a:srgbClr val="80C5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283968" y="3259214"/>
            <a:ext cx="576064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이벤</a:t>
            </a:r>
            <a:r>
              <a:rPr lang="ko-KR" altLang="en-US" sz="9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900" b="1" dirty="0" smtClean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3968" y="3475238"/>
            <a:ext cx="1656184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예쁜 우리 아기 사진을</a:t>
            </a:r>
            <a:endParaRPr lang="en-US" altLang="ko-KR" sz="90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올려보세요 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경품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65" y="3340208"/>
            <a:ext cx="654904" cy="654904"/>
          </a:xfrm>
          <a:prstGeom prst="rect">
            <a:avLst/>
          </a:prstGeom>
          <a:noFill/>
          <a:ln w="12700">
            <a:solidFill>
              <a:srgbClr val="80C5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876256" y="3262395"/>
            <a:ext cx="82809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설문조</a:t>
            </a: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6256" y="3478419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어린이날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우리 아이에게</a:t>
            </a:r>
            <a:endParaRPr lang="en-US" altLang="ko-KR" sz="90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가장 해주고 싶은 말은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1880" y="4027065"/>
            <a:ext cx="51125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페이지는 모바일에서만 제공됩니다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QR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코드를 찍어 모바일 페이지로 바로 이동할 수 있습니다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25313" y="2852936"/>
            <a:ext cx="4979135" cy="3220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지식쇼핑 이벤트    </a:t>
            </a:r>
            <a:r>
              <a:rPr lang="ko-KR" altLang="en-US" sz="1050" b="1" smtClean="0">
                <a:solidFill>
                  <a:schemeClr val="tx1"/>
                </a:solidFill>
              </a:rPr>
              <a:t>지식쇼핑에 소원</a:t>
            </a:r>
            <a:r>
              <a:rPr lang="en-US" altLang="ko-KR" sz="1050" b="1" smtClean="0">
                <a:solidFill>
                  <a:schemeClr val="tx1"/>
                </a:solidFill>
              </a:rPr>
              <a:t>(wish)</a:t>
            </a:r>
            <a:r>
              <a:rPr lang="ko-KR" altLang="en-US" sz="1050" b="1" smtClean="0">
                <a:solidFill>
                  <a:schemeClr val="tx1"/>
                </a:solidFill>
              </a:rPr>
              <a:t>을 말해봐</a:t>
            </a:r>
            <a:r>
              <a:rPr lang="en-US" altLang="ko-KR" sz="1050" b="1" smtClean="0">
                <a:solidFill>
                  <a:schemeClr val="tx1"/>
                </a:solidFill>
              </a:rPr>
              <a:t>!</a:t>
            </a:r>
            <a:r>
              <a:rPr lang="ko-KR" altLang="en-US" sz="1050" b="1" smtClean="0">
                <a:solidFill>
                  <a:schemeClr val="tx1"/>
                </a:solidFill>
              </a:rPr>
              <a:t>   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56129"/>
              </p:ext>
            </p:extLst>
          </p:nvPr>
        </p:nvGraphicFramePr>
        <p:xfrm>
          <a:off x="362347" y="3893681"/>
          <a:ext cx="3009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45"/>
                <a:gridCol w="24722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이벤트</a:t>
                      </a:r>
                      <a:endParaRPr lang="ko-KR" altLang="en-US" sz="1000" b="1" dirty="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지식쇼핑에 소원</a:t>
                      </a:r>
                      <a:r>
                        <a:rPr lang="en-US" altLang="ko-KR" sz="1000" dirty="0" smtClean="0"/>
                        <a:t>(wish)</a:t>
                      </a:r>
                      <a:r>
                        <a:rPr lang="ko-KR" altLang="en-US" sz="1000" dirty="0" smtClean="0"/>
                        <a:t>을 말해봐</a:t>
                      </a:r>
                      <a:r>
                        <a:rPr lang="en-US" altLang="ko-KR" sz="1000" dirty="0" smtClean="0"/>
                        <a:t>!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14347" y="2924944"/>
            <a:ext cx="3096000" cy="144016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5536" y="29249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4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51947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별도 디자인 화면  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이벤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트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104" y="764704"/>
            <a:ext cx="15556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어린이날 정보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1880" y="764704"/>
            <a:ext cx="5256584" cy="3528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1881" y="764704"/>
            <a:ext cx="15556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나눔고딕" pitchFamily="50" charset="-127"/>
                <a:ea typeface="나눔고딕" pitchFamily="50" charset="-127"/>
              </a:rPr>
              <a:t>어린이날 정보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104" y="764702"/>
            <a:ext cx="3024372" cy="47018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3528" y="5877272"/>
            <a:ext cx="1008000" cy="252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신규 디자인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03647" y="5877273"/>
            <a:ext cx="1008000" cy="252000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</a:rPr>
              <a:t>UIO </a:t>
            </a:r>
            <a:r>
              <a:rPr lang="ko-KR" altLang="en-US" sz="1050" b="1" smtClean="0">
                <a:solidFill>
                  <a:schemeClr val="tx1"/>
                </a:solidFill>
              </a:rPr>
              <a:t>활용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2103" y="1196754"/>
            <a:ext cx="3019783" cy="32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개요</a:t>
            </a:r>
            <a:r>
              <a:rPr lang="ko-KR" altLang="en-US" sz="1000" b="1" smtClean="0">
                <a:solidFill>
                  <a:schemeClr val="tx1"/>
                </a:solidFill>
              </a:rPr>
              <a:t>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ㅣ   특선영화  ㅣ    </a:t>
            </a:r>
            <a:r>
              <a:rPr lang="ko-KR" altLang="en-US" sz="1000" b="1" smtClean="0">
                <a:solidFill>
                  <a:schemeClr val="tx1"/>
                </a:solidFill>
              </a:rPr>
              <a:t>이벤트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ㅣ   더보기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</a:rPr>
              <a:t>▼</a:t>
            </a:r>
            <a:r>
              <a:rPr lang="ko-KR" altLang="en-US" sz="1000" b="1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91880" y="1196754"/>
            <a:ext cx="5256584" cy="32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000" b="1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ko-KR" altLang="en-US" sz="1000" b="1" smtClean="0">
                <a:solidFill>
                  <a:schemeClr val="tx1"/>
                </a:solidFill>
              </a:rPr>
              <a:t> 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ㅣ  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TV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특선   ㅣ   갈만한곳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ㅣ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ㅣ   상영영화   ㅣ 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 요리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3528" y="2348880"/>
            <a:ext cx="23042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쥬니버 이벤트에 참여해보세요</a:t>
            </a:r>
            <a:endParaRPr lang="en-US" altLang="ko-KR" sz="1000" b="1" dirty="0" smtClean="0">
              <a:solidFill>
                <a:srgbClr val="33333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31506"/>
              </p:ext>
            </p:extLst>
          </p:nvPr>
        </p:nvGraphicFramePr>
        <p:xfrm>
          <a:off x="352104" y="2708920"/>
          <a:ext cx="3019782" cy="1667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914"/>
                <a:gridCol w="1111868"/>
              </a:tblGrid>
              <a:tr h="310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이벤트 내용</a:t>
                      </a:r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경품</a:t>
                      </a:r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36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송승환의 명작동화뮤지컬</a:t>
                      </a:r>
                      <a:r>
                        <a:rPr lang="en-US" altLang="ko-KR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보물섬</a:t>
                      </a:r>
                      <a:r>
                        <a:rPr lang="en-US" altLang="ko-KR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초대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매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팀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36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미니스타일북 베프그리기 출시기념 이벤트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햄버거쌓기 완구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개 경품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36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레고 시티 이벤트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시티 레고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개 경품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18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투니버스 이벤트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미정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3528" y="4437112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다른 이벤트   </a:t>
            </a:r>
            <a:r>
              <a:rPr lang="ko-KR" altLang="en-US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서울시 어린이날 이벤트</a:t>
            </a:r>
            <a:endParaRPr lang="en-US" altLang="ko-KR" sz="1000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                    </a:t>
            </a:r>
            <a:r>
              <a:rPr lang="ko-KR" altLang="en-US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롯데월드 키즈 페스티벌</a:t>
            </a:r>
            <a:endParaRPr lang="en-US" altLang="ko-KR" sz="1000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7320" y="1556792"/>
            <a:ext cx="23042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쥬니버 이벤트에 참여해보세요</a:t>
            </a:r>
            <a:endParaRPr lang="en-US" altLang="ko-KR" sz="1000" b="1" dirty="0" smtClean="0">
              <a:solidFill>
                <a:srgbClr val="33333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17640"/>
              </p:ext>
            </p:extLst>
          </p:nvPr>
        </p:nvGraphicFramePr>
        <p:xfrm>
          <a:off x="3563888" y="1916834"/>
          <a:ext cx="5040560" cy="1080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52"/>
                <a:gridCol w="1855908"/>
              </a:tblGrid>
              <a:tr h="308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이벤트 내용</a:t>
                      </a:r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경품</a:t>
                      </a:r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8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송승환의 명작동화뮤지컬</a:t>
                      </a:r>
                      <a:r>
                        <a:rPr lang="en-US" altLang="ko-KR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보물섬</a:t>
                      </a:r>
                      <a:r>
                        <a:rPr lang="en-US" altLang="ko-KR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초대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매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팀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8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미니스타일북 베프그리기 출시기념 이벤트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햄버거쌓기 완구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개 경품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8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레고 시티 이벤트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시티 레고 </a:t>
                      </a:r>
                      <a:r>
                        <a:rPr lang="en-US" altLang="ko-KR" sz="1000"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개 경품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8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투니버스 </a:t>
                      </a:r>
                      <a:r>
                        <a:rPr lang="ko-KR" altLang="en-US" sz="1000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1000">
                        <a:solidFill>
                          <a:srgbClr val="0066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+mn-ea"/>
                          <a:ea typeface="+mn-ea"/>
                        </a:rPr>
                        <a:t>미정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491880" y="3068960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다른 이벤트   </a:t>
            </a:r>
            <a:r>
              <a:rPr lang="ko-KR" altLang="en-US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서울시 어린이날 이벤트</a:t>
            </a:r>
            <a:r>
              <a:rPr lang="en-US" altLang="ko-KR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롯데월드 키즈 페스티벌</a:t>
            </a:r>
            <a:endParaRPr lang="en-US" altLang="ko-KR" sz="1000" smtClean="0">
              <a:solidFill>
                <a:srgbClr val="0066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28" y="3506813"/>
            <a:ext cx="654904" cy="654904"/>
          </a:xfrm>
          <a:prstGeom prst="rect">
            <a:avLst/>
          </a:prstGeom>
          <a:noFill/>
          <a:ln w="12700">
            <a:solidFill>
              <a:srgbClr val="80C5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283968" y="3449462"/>
            <a:ext cx="16276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톡 이벤트 </a:t>
            </a:r>
            <a:r>
              <a:rPr lang="en-US" altLang="ko-KR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모바일 전용</a:t>
            </a:r>
            <a:r>
              <a:rPr lang="en-US" altLang="ko-KR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9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900" b="1" dirty="0" smtClean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3968" y="3665486"/>
            <a:ext cx="216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latin typeface="나눔고딕" pitchFamily="50" charset="-127"/>
                <a:ea typeface="나눔고딕" pitchFamily="50" charset="-127"/>
              </a:rPr>
              <a:t>예쁜 우리 아이 사진을 올려보세요</a:t>
            </a:r>
            <a:r>
              <a:rPr lang="en-US" altLang="ko-KR" sz="90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900">
                <a:latin typeface="나눔고딕" pitchFamily="50" charset="-127"/>
                <a:ea typeface="나눔고딕" pitchFamily="50" charset="-127"/>
              </a:rPr>
              <a:t>뿜업 수에 따라 추첨을 통해 경품을 드립니다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! 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30242" y="4599419"/>
            <a:ext cx="50182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톡 이벤트에 대해 썸네일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이벤트 소개 텍스트 노출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코드와 안내문구도 함께 노출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쥬니버에서 진행하는 이벤트를 경품과 함께 테이블 형태로 노출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네이버 외부 이벤트가 수집될 경우 텍스트 링크로 나열하여 노출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정보가 없을 경우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노출하지 않음</a:t>
            </a:r>
            <a:endParaRPr lang="en-US" altLang="ko-KR" sz="105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535313" y="5405872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98" name="타원 97"/>
          <p:cNvSpPr/>
          <p:nvPr/>
        </p:nvSpPr>
        <p:spPr>
          <a:xfrm>
            <a:off x="3535313" y="4725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99" name="직사각형 98"/>
          <p:cNvSpPr/>
          <p:nvPr/>
        </p:nvSpPr>
        <p:spPr>
          <a:xfrm>
            <a:off x="3472830" y="1594431"/>
            <a:ext cx="5357166" cy="1474527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72830" y="3429000"/>
            <a:ext cx="5131618" cy="7920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426631" y="1600265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2</a:t>
            </a:r>
            <a:endParaRPr lang="ko-KR" altLang="en-US" sz="1050" b="1"/>
          </a:p>
        </p:txBody>
      </p:sp>
      <p:sp>
        <p:nvSpPr>
          <p:cNvPr id="102" name="타원 101"/>
          <p:cNvSpPr/>
          <p:nvPr/>
        </p:nvSpPr>
        <p:spPr>
          <a:xfrm>
            <a:off x="3427321" y="3393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03" name="직사각형 102"/>
          <p:cNvSpPr/>
          <p:nvPr/>
        </p:nvSpPr>
        <p:spPr>
          <a:xfrm>
            <a:off x="297719" y="2384856"/>
            <a:ext cx="3078757" cy="2052256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51520" y="2348880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07" name="직사각형 106"/>
          <p:cNvSpPr/>
          <p:nvPr/>
        </p:nvSpPr>
        <p:spPr>
          <a:xfrm>
            <a:off x="297719" y="4437112"/>
            <a:ext cx="2978137" cy="553998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51520" y="4442945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09" name="직사각형 108"/>
          <p:cNvSpPr/>
          <p:nvPr/>
        </p:nvSpPr>
        <p:spPr>
          <a:xfrm>
            <a:off x="3466071" y="3106602"/>
            <a:ext cx="3554201" cy="285524"/>
          </a:xfrm>
          <a:prstGeom prst="rect">
            <a:avLst/>
          </a:prstGeom>
          <a:noFill/>
          <a:ln w="31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419872" y="3112435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11" name="타원 110"/>
          <p:cNvSpPr/>
          <p:nvPr/>
        </p:nvSpPr>
        <p:spPr>
          <a:xfrm>
            <a:off x="3536068" y="5697272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3</a:t>
            </a:r>
            <a:endParaRPr lang="ko-KR" altLang="en-US" sz="105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3" y="1624375"/>
            <a:ext cx="673851" cy="63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1131729" y="1556792"/>
            <a:ext cx="1352039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10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0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톡 이벤트</a:t>
            </a:r>
            <a:r>
              <a:rPr lang="en-US" altLang="ko-KR" sz="10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000" b="1" dirty="0" smtClean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37460" y="1780980"/>
            <a:ext cx="2185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예쁜 우리 아이 사진을 올려보세요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뿜업 수에 따라 추첨을 통해 경품을 드립니다</a:t>
            </a:r>
            <a:r>
              <a:rPr lang="en-US" altLang="ko-KR" sz="90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21" y="3506813"/>
            <a:ext cx="673851" cy="63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912260" y="3501008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코드를 찍어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모바일 페이지로 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이동하세요 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97719" y="1546059"/>
            <a:ext cx="3025653" cy="7920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52210" y="15100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1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84630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APPENDIX. </a:t>
            </a:r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갈만한 곳 대응안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3527" y="666157"/>
            <a:ext cx="8928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갈만한 곳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야외나들이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테마여행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체험여행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관람 으로 나누어 항목 제공 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상세 구성은 재검토 예정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공연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추천 공연 리스트 제공 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이미지 보드형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축제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추천 축제 리스트 제공 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이미지 보드형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행사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키워드캐치를 통해 어린이날 관련 행사 리스트 제공 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데이터 수집이 어려울 시 제외 예정</a:t>
            </a:r>
            <a:r>
              <a:rPr lang="en-US" altLang="ko-KR" sz="140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221131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2049"/>
            <a:ext cx="5286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51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APPENDIX.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키워드 검토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914147"/>
            <a:ext cx="6984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추출대상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어린이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날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포함 상위 키워드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ㅣ  추출기간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2012.4.30 ~ 2012.5.6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05815"/>
              </p:ext>
            </p:extLst>
          </p:nvPr>
        </p:nvGraphicFramePr>
        <p:xfrm>
          <a:off x="467544" y="1340772"/>
          <a:ext cx="7200799" cy="453651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92088"/>
                <a:gridCol w="2293969"/>
                <a:gridCol w="998430"/>
                <a:gridCol w="2117882"/>
                <a:gridCol w="998430"/>
              </a:tblGrid>
              <a:tr h="2062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순위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>
                          <a:effectLst/>
                        </a:rPr>
                        <a:t>PC</a:t>
                      </a:r>
                      <a:endParaRPr lang="es-ES_tradnl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키워드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>
                          <a:effectLst/>
                        </a:rPr>
                        <a:t>QC</a:t>
                      </a:r>
                      <a:endParaRPr lang="es-ES_tradnl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키워드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>
                          <a:effectLst/>
                        </a:rPr>
                        <a:t>QC</a:t>
                      </a:r>
                      <a:endParaRPr lang="es-ES_tradnl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어린이날갈만한곳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259,507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어린이날특선영화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472,676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어린이날특선영화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226,580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어린이날갈만한곳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452,915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어린이날행사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217,490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어린이날행사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296,831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특선프로그램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103,533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특선프로그램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183,227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어린이날상영영화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82,772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어린이날상영영화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135,459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57,365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내일어린이날행사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99,559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52,538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92,225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특선영화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45,891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내일어린이날선물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87,915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어린이날노래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30,970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76,700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15,017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특선영화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63,980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어린이날축제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14,259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어린이날선물추천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50,728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어린이날선물추천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13,258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어린이날노래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40,355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어린이날행사하는곳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11,068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29,794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어린이날노래듣기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7,804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어린이날행사하는곳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26,926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7,304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14,279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특선프로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7,209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초등학생어린이날선물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11,591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어린이날단체선물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7,207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어린이날축제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10,499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어린이날선물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7,109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어린이날노래듣기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8,688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초등학생어린이날선물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7,027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어린이날카드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8,166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</a:t>
                      </a:r>
                      <a:r>
                        <a:rPr lang="en-US" altLang="ko-KR" sz="900" u="none" strike="noStrike">
                          <a:effectLst/>
                        </a:rPr>
                        <a:t>tv</a:t>
                      </a:r>
                      <a:r>
                        <a:rPr lang="ko-KR" altLang="en-US" sz="900" u="none" strike="noStrike">
                          <a:effectLst/>
                        </a:rPr>
                        <a:t>편성표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4,367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어린이날영화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7,886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7" y="666157"/>
            <a:ext cx="892899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특선영화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갈만한곳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행사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에 대한 키워드가 가장 많으며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선물에 대한 키워드는 다양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하게 나타남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338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APPENDIX</a:t>
            </a:r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기존 화면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7" y="666157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요리 정보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는 기존 컨텐츠에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점검 후 상단탭만 새로 적용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71507"/>
            <a:ext cx="4532734" cy="155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3225"/>
            <a:ext cx="1512168" cy="164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319381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TV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특선프로그램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TV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특선영화</a:t>
            </a:r>
            <a:r>
              <a:rPr lang="en-US" altLang="ko-KR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solidFill>
                  <a:srgbClr val="0066FF"/>
                </a:solidFill>
                <a:latin typeface="나눔고딕" pitchFamily="50" charset="-127"/>
                <a:ea typeface="나눔고딕" pitchFamily="50" charset="-127"/>
              </a:rPr>
              <a:t>상영영화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는 기존 기념일마다 적용했던 템플릿에 상단탭만 새로 적용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20472"/>
            <a:ext cx="2629322" cy="21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920473"/>
            <a:ext cx="2704429" cy="25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20473"/>
            <a:ext cx="2679642" cy="202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980728"/>
            <a:ext cx="496855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적용되어 있는 화면</a:t>
            </a:r>
            <a:endParaRPr lang="en-US" altLang="ko-KR" sz="1100" b="1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7" y="3501008"/>
            <a:ext cx="496855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설날 때 적용했던 화면 </a:t>
            </a:r>
            <a:endParaRPr lang="en-US" altLang="ko-KR" sz="1100" b="1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33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210126"/>
            <a:ext cx="83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APPENDIX.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어린이날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컨검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톡 연계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7" y="713782"/>
            <a:ext cx="784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톡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DJ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게시판에서 선물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당일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자랑샷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테마를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오픈하고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게시판 내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UGC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생산을 유도함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통검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어린이날 관련 질의에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DJ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질문 테마 및 확보된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UGC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재배치하여 제공함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4647" y="1969790"/>
            <a:ext cx="1502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사전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]         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선물 추천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0179" y="1960265"/>
            <a:ext cx="315652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어린이날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어떤 선물 준비하세요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3" name="타원 2"/>
          <p:cNvSpPr/>
          <p:nvPr/>
        </p:nvSpPr>
        <p:spPr>
          <a:xfrm>
            <a:off x="395536" y="1797367"/>
            <a:ext cx="1142629" cy="1142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DJ </a:t>
            </a:r>
            <a:r>
              <a:rPr lang="ko-KR" altLang="en-US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설문 </a:t>
            </a:r>
            <a:endParaRPr lang="en-US" altLang="ko-KR" sz="1200" dirty="0" smtClean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0" algn="ctr"/>
            <a:r>
              <a:rPr lang="ko-KR" altLang="en-US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테마 오픈</a:t>
            </a:r>
            <a:endParaRPr lang="en-US" altLang="ko-KR" sz="1200" dirty="0" smtClean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0" algn="ctr"/>
            <a:r>
              <a:rPr lang="en-US" altLang="ko-KR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뿜</a:t>
            </a:r>
            <a:r>
              <a:rPr lang="en-US" altLang="ko-KR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&amp;</a:t>
            </a:r>
            <a:r>
              <a:rPr lang="ko-KR" altLang="en-US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톡</a:t>
            </a:r>
            <a:r>
              <a:rPr lang="en-US" altLang="ko-KR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5536" y="3284984"/>
            <a:ext cx="1142629" cy="1142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200" dirty="0" err="1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컨검</a:t>
            </a:r>
            <a:r>
              <a:rPr lang="ko-KR" altLang="en-US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&amp; </a:t>
            </a:r>
            <a:endParaRPr lang="en-US" altLang="ko-KR" sz="1200" dirty="0" smtClean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0" algn="ctr"/>
            <a:r>
              <a:rPr lang="ko-KR" altLang="en-US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라이프 메인</a:t>
            </a:r>
            <a:endParaRPr lang="en-US" altLang="ko-KR" sz="1200" dirty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0" algn="ctr"/>
            <a:r>
              <a:rPr lang="ko-KR" altLang="en-US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설문 홍보</a:t>
            </a:r>
            <a:endParaRPr lang="en-US" altLang="ko-KR" sz="1200" dirty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12304" y="4734643"/>
            <a:ext cx="1142629" cy="1142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200" dirty="0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확보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컨텐츠</a:t>
            </a:r>
            <a:endParaRPr lang="en-US" altLang="ko-KR" sz="1200" dirty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0" algn="ctr"/>
            <a:r>
              <a:rPr lang="ko-KR" altLang="en-US" sz="1200" dirty="0" err="1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컨검</a:t>
            </a:r>
            <a:r>
              <a:rPr lang="ko-KR" altLang="en-US" sz="1200" dirty="0">
                <a:solidFill>
                  <a:prstClr val="black"/>
                </a:solidFill>
                <a:latin typeface="나눔고딕 Bold" pitchFamily="50" charset="-127"/>
                <a:ea typeface="나눔고딕 Bold" pitchFamily="50" charset="-127"/>
              </a:rPr>
              <a:t> 내 노출</a:t>
            </a:r>
            <a:endParaRPr lang="en-US" altLang="ko-KR" sz="1200" dirty="0">
              <a:solidFill>
                <a:prstClr val="black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5596" y="3375940"/>
            <a:ext cx="674082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어린이날 관련 키워드에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DJ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설문 테마 노출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DJ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게시판 연결하여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생산 유도함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100" b="1" u="sng" dirty="0" smtClean="0">
                <a:latin typeface="나눔고딕" pitchFamily="50" charset="-127"/>
                <a:ea typeface="나눔고딕" pitchFamily="50" charset="-127"/>
              </a:rPr>
              <a:t>그 밖 </a:t>
            </a:r>
            <a:r>
              <a:rPr lang="ko-KR" altLang="en-US" sz="1100" b="1" u="sng" dirty="0" err="1" smtClean="0">
                <a:latin typeface="나눔고딕" pitchFamily="50" charset="-127"/>
                <a:ea typeface="나눔고딕" pitchFamily="50" charset="-127"/>
              </a:rPr>
              <a:t>미즈톡에서</a:t>
            </a:r>
            <a:r>
              <a:rPr lang="ko-KR" altLang="en-US" sz="1100" b="1" u="sng" dirty="0" smtClean="0">
                <a:latin typeface="나눔고딕" pitchFamily="50" charset="-127"/>
                <a:ea typeface="나눔고딕" pitchFamily="50" charset="-127"/>
              </a:rPr>
              <a:t> 어린이날 이벤트를 진행할 예정이며</a:t>
            </a:r>
            <a:r>
              <a:rPr lang="en-US" altLang="ko-KR" sz="1100" b="1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u="sng" dirty="0" err="1" smtClean="0">
                <a:latin typeface="나눔고딕" pitchFamily="50" charset="-127"/>
                <a:ea typeface="나눔고딕" pitchFamily="50" charset="-127"/>
              </a:rPr>
              <a:t>컨검에서</a:t>
            </a:r>
            <a:r>
              <a:rPr lang="ko-KR" altLang="en-US" sz="1100" b="1" u="sng" dirty="0" smtClean="0">
                <a:latin typeface="나눔고딕" pitchFamily="50" charset="-127"/>
                <a:ea typeface="나눔고딕" pitchFamily="50" charset="-127"/>
              </a:rPr>
              <a:t> 이벤트 안내도 삽입 가능할지 검토요청</a:t>
            </a:r>
            <a:endParaRPr lang="en-US" altLang="ko-KR" sz="1100" b="1" u="sng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e.g. (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미즈톡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50" dirty="0" err="1" smtClean="0"/>
              <a:t>귀요미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아이들 사진 올리면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뿜업</a:t>
            </a:r>
            <a:r>
              <a:rPr lang="ko-KR" altLang="en-US" sz="1050" dirty="0"/>
              <a:t> 수 </a:t>
            </a:r>
            <a:r>
              <a:rPr lang="ko-KR" altLang="en-US" sz="1050" dirty="0" err="1"/>
              <a:t>몇개</a:t>
            </a:r>
            <a:r>
              <a:rPr lang="ko-KR" altLang="en-US" sz="1050" dirty="0"/>
              <a:t> 이상 추첨 장난감 드려요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3158" y="5086345"/>
            <a:ext cx="632931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사용자가 추천한 선물 리스트를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어린이날 선물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컨검에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노출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689896" y="2364282"/>
            <a:ext cx="48453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84648" y="2329830"/>
            <a:ext cx="1502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사전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당일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자랑하기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8691" y="2310780"/>
            <a:ext cx="315652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오늘 어떻게 보내고 있나요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인증샷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0510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96426" y="260648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APPENDIX.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미즈톡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어린이날 이벤트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96426" y="764704"/>
            <a:ext cx="8161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446" y="764704"/>
            <a:ext cx="534793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4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가정의 달</a:t>
            </a:r>
            <a:r>
              <a:rPr lang="en-US" altLang="ko-KR" sz="14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엄마가 네 선물 챙겨올게</a:t>
            </a:r>
            <a:r>
              <a:rPr lang="ko-KR" altLang="en-US" sz="14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라는 컨셉으로 이벤트 진행</a:t>
            </a:r>
            <a:endParaRPr lang="en-US" altLang="ko-KR" sz="1400" b="1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미션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귀여운 </a:t>
            </a: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아기 사진 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올리고 최대한 뿜업 많이 받기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! 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경품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값비싼 장난감을 크게 걸어 육아주부들의 이벤트 참여도를 높임</a:t>
            </a:r>
            <a:endParaRPr lang="en-US" altLang="ko-KR" sz="1200" b="1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22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~5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일 동안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주일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이벤트 진행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, 5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일 당첨자 발표</a:t>
            </a:r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8" y="2972898"/>
            <a:ext cx="1204723" cy="96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50" y="2838202"/>
            <a:ext cx="909303" cy="12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36" y="4634262"/>
            <a:ext cx="1143480" cy="128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199" y="2636912"/>
            <a:ext cx="196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① 아기 사진을 찍어서</a:t>
            </a:r>
            <a:endParaRPr lang="ko-KR" altLang="en-US" sz="10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6928" y="266308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② 미즈톡에 올리면</a:t>
            </a:r>
            <a:endParaRPr lang="ko-KR" altLang="en-US" sz="10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3" name="Picture 4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46" y="3511559"/>
            <a:ext cx="724643" cy="6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340008" y="4316495"/>
            <a:ext cx="1975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③ 뿜업을 많이 받고 이벤트 당첨</a:t>
            </a:r>
            <a:r>
              <a:rPr lang="en-US" altLang="ko-KR" sz="1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ko-KR" altLang="en-US" sz="10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166663" y="3274807"/>
            <a:ext cx="304812" cy="2888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5446" y="2409253"/>
            <a:ext cx="3766514" cy="37671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21674" y="2068713"/>
            <a:ext cx="160492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이벤트 참여 방법 내용</a:t>
            </a:r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1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80533" y="2409252"/>
            <a:ext cx="3888432" cy="41160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77830" y="2068713"/>
            <a:ext cx="99257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이벤트 경품</a:t>
            </a:r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1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44" y="2604935"/>
            <a:ext cx="1104586" cy="96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3022" y="2643364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등 상품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맥포머스 브레인 장난감</a:t>
            </a:r>
            <a:endParaRPr lang="en-US" altLang="ko-KR" sz="1200" b="1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b="1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당첨 인원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2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명</a:t>
            </a:r>
            <a:endParaRPr lang="en-US" altLang="ko-KR" sz="120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상품 가격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만원</a:t>
            </a:r>
            <a:endParaRPr lang="en-US" altLang="ko-KR" sz="1200" b="1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80533" y="3738238"/>
            <a:ext cx="3888432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19068" y="2409254"/>
            <a:ext cx="0" cy="3767124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80533" y="4917713"/>
            <a:ext cx="3888432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4694555" y="3822214"/>
            <a:ext cx="2372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등 상품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디즈니 프린세스 인형 </a:t>
            </a:r>
            <a:r>
              <a:rPr lang="en-US" altLang="ko-KR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/</a:t>
            </a:r>
          </a:p>
          <a:p>
            <a:r>
              <a:rPr lang="ko-KR" altLang="en-US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로보카폴리 중 택 </a:t>
            </a:r>
            <a:r>
              <a:rPr lang="en-US" altLang="ko-KR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endParaRPr lang="en-US" altLang="ko-KR" sz="1200" b="1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당첨 인원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10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명</a:t>
            </a:r>
            <a:endParaRPr lang="en-US" altLang="ko-KR" sz="120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상품 가격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6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만원</a:t>
            </a:r>
            <a:endParaRPr lang="en-US" altLang="ko-KR" sz="120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4555" y="5074826"/>
            <a:ext cx="2084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등 상품 </a:t>
            </a: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아이스크림 상품권</a:t>
            </a:r>
            <a:endParaRPr lang="en-US" altLang="ko-KR" sz="1200" b="1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200" b="1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당첨 인원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100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명</a:t>
            </a:r>
            <a:endParaRPr lang="en-US" altLang="ko-KR" sz="120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상품 가격 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: 8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천원</a:t>
            </a:r>
            <a:endParaRPr lang="en-US" altLang="ko-KR" sz="120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5866" y="6216106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이벤트 경품 예산 약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200</a:t>
            </a:r>
            <a:r>
              <a:rPr lang="ko-KR" altLang="en-US" sz="12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만원</a:t>
            </a:r>
            <a:endParaRPr lang="ko-KR" altLang="en-US" sz="12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80533" y="6176378"/>
            <a:ext cx="3888432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오른쪽 화살표 58"/>
          <p:cNvSpPr/>
          <p:nvPr/>
        </p:nvSpPr>
        <p:spPr>
          <a:xfrm rot="7971092">
            <a:off x="2457700" y="4002199"/>
            <a:ext cx="304812" cy="2888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" t="7501" r="9611" b="6462"/>
          <a:stretch/>
        </p:blipFill>
        <p:spPr bwMode="auto">
          <a:xfrm>
            <a:off x="7502395" y="5242470"/>
            <a:ext cx="715374" cy="7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87467" y="6216554"/>
            <a:ext cx="4184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아기 사진 올리기라는 친숙한 행위를 미션으로 제공 </a:t>
            </a:r>
            <a:r>
              <a:rPr lang="en-US" altLang="ko-KR" sz="1000" b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 이벤트에 쉽게 참여</a:t>
            </a:r>
            <a:endParaRPr lang="ko-KR" altLang="en-US" sz="1000" b="1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503">
            <a:off x="8131681" y="2631894"/>
            <a:ext cx="242069" cy="2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2164">
            <a:off x="7527803" y="2427008"/>
            <a:ext cx="321519" cy="30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503">
            <a:off x="8081153" y="3106285"/>
            <a:ext cx="242069" cy="2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503">
            <a:off x="7210187" y="2927884"/>
            <a:ext cx="242069" cy="2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503">
            <a:off x="7273027" y="3229670"/>
            <a:ext cx="458736" cy="44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29" y="3775245"/>
            <a:ext cx="711357" cy="71135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93" y="4154959"/>
            <a:ext cx="721728" cy="721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7312314" y="3936675"/>
            <a:ext cx="821432" cy="835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26715</TotalTime>
  <Words>1186</Words>
  <Application>Microsoft Office PowerPoint</Application>
  <PresentationFormat>화면 슬라이드 쇼(4:3)</PresentationFormat>
  <Paragraphs>304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표지</vt:lpstr>
      <vt:lpstr>내지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발렌타인데이 컨텐츠검색</dc:title>
  <dc:creator>nhn</dc:creator>
  <cp:lastModifiedBy>NHN</cp:lastModifiedBy>
  <cp:revision>791</cp:revision>
  <dcterms:created xsi:type="dcterms:W3CDTF">2007-04-27T09:07:31Z</dcterms:created>
  <dcterms:modified xsi:type="dcterms:W3CDTF">2013-04-16T07:36:37Z</dcterms:modified>
</cp:coreProperties>
</file>