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5" r:id="rId4"/>
    <p:sldId id="306" r:id="rId5"/>
    <p:sldId id="281" r:id="rId6"/>
    <p:sldId id="307" r:id="rId7"/>
    <p:sldId id="308" r:id="rId8"/>
    <p:sldId id="309" r:id="rId9"/>
    <p:sldId id="310" r:id="rId10"/>
    <p:sldId id="311" r:id="rId11"/>
    <p:sldId id="282" r:id="rId12"/>
    <p:sldId id="313" r:id="rId13"/>
    <p:sldId id="312" r:id="rId14"/>
    <p:sldId id="314" r:id="rId15"/>
    <p:sldId id="325" r:id="rId16"/>
    <p:sldId id="328" r:id="rId17"/>
    <p:sldId id="283" r:id="rId18"/>
    <p:sldId id="316" r:id="rId19"/>
    <p:sldId id="318" r:id="rId20"/>
    <p:sldId id="268" r:id="rId21"/>
    <p:sldId id="319" r:id="rId22"/>
    <p:sldId id="320" r:id="rId23"/>
    <p:sldId id="321" r:id="rId24"/>
    <p:sldId id="322" r:id="rId25"/>
    <p:sldId id="324" r:id="rId26"/>
    <p:sldId id="329" r:id="rId27"/>
    <p:sldId id="330" r:id="rId28"/>
    <p:sldId id="26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772544" y="2875002"/>
            <a:ext cx="8646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A1978B"/>
                </a:solidFill>
                <a:latin typeface="+mj-lt"/>
              </a:rPr>
              <a:t>Algorithm </a:t>
            </a:r>
            <a:r>
              <a:rPr lang="en-US" altLang="ko-KR" sz="6600" b="1" spc="-300" dirty="0">
                <a:solidFill>
                  <a:schemeClr val="accent1"/>
                </a:solidFill>
                <a:latin typeface="+mj-lt"/>
              </a:rPr>
              <a:t>DIJKSTRA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</a:t>
            </a:r>
            <a:r>
              <a:rPr lang="ko-KR" altLang="en-US" dirty="0"/>
              <a:t> 코딩 동아리</a:t>
            </a: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24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500797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271249" y="1115195"/>
            <a:ext cx="11142264" cy="3788907"/>
            <a:chOff x="1537048" y="1513659"/>
            <a:chExt cx="10533032" cy="37889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3243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을</m:t>
                      </m:r>
                    </m:oMath>
                  </a14:m>
                  <a:r>
                    <a:rPr lang="en-US" altLang="ko-KR" sz="1600" dirty="0"/>
                    <a:t> </a:t>
                  </a:r>
                  <a:r>
                    <a:rPr lang="ko-KR" altLang="en-US" sz="1600" dirty="0"/>
                    <a:t>모를 경우</a:t>
                  </a:r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	n = 5: 1 + 2 + 3 + 4 + 5 </a:t>
                  </a:r>
                  <a:r>
                    <a:rPr kumimoji="0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= 32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	n:</a:t>
                  </a:r>
                  <a:r>
                    <a:rPr lang="ko-KR" altLang="en-US" sz="1600" dirty="0">
                      <a:solidFill>
                        <a:prstClr val="black"/>
                      </a:solidFill>
                      <a:latin typeface="Arial"/>
                    </a:rPr>
                    <a:t> 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10(n - 10) + 55 = 10n – 45    (</a:t>
                  </a:r>
                  <a:r>
                    <a:rPr lang="ko-KR" altLang="en-US" sz="1600" dirty="0">
                      <a:solidFill>
                        <a:prstClr val="black"/>
                      </a:solidFill>
                      <a:latin typeface="Arial"/>
                    </a:rPr>
                    <a:t>단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+mj-ea"/>
                      <a:ea typeface="+mj-ea"/>
                    </a:rPr>
                    <a:t>, n ≥ 10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)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	O(n)</a:t>
                  </a:r>
                </a:p>
                <a:p>
                  <a:pPr algn="just">
                    <a:lnSpc>
                      <a:spcPct val="150000"/>
                    </a:lnSpc>
                  </a:pPr>
                  <a:endPara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을</m:t>
                      </m:r>
                    </m:oMath>
                  </a14:m>
                  <a:r>
                    <a:rPr lang="en-US" altLang="ko-KR" sz="1600" dirty="0"/>
                    <a:t> </a:t>
                  </a:r>
                  <a:r>
                    <a:rPr lang="ko-KR" altLang="en-US" sz="1600" dirty="0"/>
                    <a:t>알 경우</a:t>
                  </a:r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	n = 5: 5</a:t>
                  </a:r>
                  <a:endParaRPr lang="en-US" altLang="ko-KR" sz="1600" dirty="0">
                    <a:solidFill>
                      <a:prstClr val="black"/>
                    </a:solidFill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prstClr val="black"/>
                      </a:solidFill>
                    </a:rPr>
                    <a:t>	n:</a:t>
                  </a:r>
                  <a:r>
                    <a:rPr lang="ko-KR" altLang="en-US" sz="16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prstClr val="black"/>
                      </a:solidFill>
                    </a:rPr>
                    <a:t>10   (</a:t>
                  </a:r>
                  <a:r>
                    <a:rPr lang="ko-KR" altLang="en-US" sz="1600" dirty="0">
                      <a:solidFill>
                        <a:prstClr val="black"/>
                      </a:solidFill>
                    </a:rPr>
                    <a:t>단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+mj-ea"/>
                    </a:rPr>
                    <a:t>, n ≥ 10</a:t>
                  </a:r>
                  <a:r>
                    <a:rPr lang="en-US" altLang="ko-KR" sz="1600" dirty="0">
                      <a:solidFill>
                        <a:prstClr val="black"/>
                      </a:solidFill>
                    </a:rPr>
                    <a:t>)</a:t>
                  </a:r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	O(1)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3243708"/>
                </a:xfrm>
                <a:prstGeom prst="rect">
                  <a:avLst/>
                </a:prstGeom>
                <a:blipFill>
                  <a:blip r:embed="rId2"/>
                  <a:stretch>
                    <a:fillRect l="-385" b="-15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271249" y="5125053"/>
            <a:ext cx="11142264" cy="1330542"/>
            <a:chOff x="1537048" y="1513659"/>
            <a:chExt cx="10533032" cy="13305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altLang="ko-KR" sz="1600" dirty="0"/>
                    <a:t>, Max </a:t>
                  </a:r>
                  <a:r>
                    <a:rPr lang="ko-KR" altLang="en-US" sz="1600" dirty="0"/>
                    <a:t>변수 총 </a:t>
                  </a:r>
                  <a:r>
                    <a:rPr lang="en-US" altLang="ko-KR" sz="1600" dirty="0"/>
                    <a:t>(n + 1)</a:t>
                  </a:r>
                  <a:r>
                    <a:rPr lang="ko-KR" altLang="en-US" sz="1600" dirty="0"/>
                    <a:t>개 변수 사용</a:t>
                  </a:r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- O(n)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57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최단경로 알고리즘</a:t>
            </a: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905426"/>
            <a:chOff x="1537048" y="1513659"/>
            <a:chExt cx="10533032" cy="90542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최단경로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한 도시에서 다른 도시로 가장 빨리 갈 수 있는 항로를 찾는 문제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7C1751D-4FD8-4D64-BCE7-79CA136C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82" y="2164292"/>
            <a:ext cx="7059636" cy="437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91" y="2863773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496742"/>
            <a:chOff x="1537048" y="1513659"/>
            <a:chExt cx="10533032" cy="149674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무작정 알고리즘 </a:t>
              </a:r>
              <a:r>
                <a:rPr lang="en-US" altLang="ko-KR" sz="2400" dirty="0">
                  <a:latin typeface="+mj-ea"/>
                  <a:ea typeface="+mj-ea"/>
                </a:rPr>
                <a:t>(Brute-force Algorithm)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한 노드에서 다른 노드로의 모든 가능한 경로의 길이를 구한다</a:t>
              </a:r>
              <a:r>
                <a:rPr lang="en-US" altLang="ko-KR" sz="1600" dirty="0"/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그 경로들 중에서 최소 길이를 구한다</a:t>
              </a:r>
              <a:r>
                <a:rPr lang="en-US" altLang="ko-KR" sz="1600" dirty="0"/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O(n!)</a:t>
              </a:r>
              <a:endParaRPr lang="ko-KR" altLang="en-US" sz="16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113966"/>
            <a:ext cx="11142264" cy="1220127"/>
            <a:chOff x="1537048" y="1513659"/>
            <a:chExt cx="10533032" cy="122012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3" y="1513659"/>
              <a:ext cx="738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Dynamic Programming </a:t>
              </a:r>
              <a:r>
                <a:rPr lang="ko-KR" altLang="en-US" sz="2400" dirty="0">
                  <a:latin typeface="+mj-ea"/>
                  <a:ea typeface="+mj-ea"/>
                </a:rPr>
                <a:t>기반 최단경로</a:t>
              </a:r>
              <a:r>
                <a:rPr lang="en-US" altLang="ko-KR" sz="2400" dirty="0">
                  <a:latin typeface="+mj-ea"/>
                  <a:ea typeface="+mj-ea"/>
                </a:rPr>
                <a:t>: Floyd Algorithm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674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ko-KR" sz="1600" dirty="0"/>
                    <a:t> - W[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][j]</a:t>
                  </a:r>
                  <a:r>
                    <a:rPr lang="ko-KR" altLang="en-US" sz="1600" dirty="0"/>
                    <a:t>는 그래프의 연결상태를 표시</a:t>
                  </a:r>
                  <a:endParaRPr lang="en-US" altLang="ko-KR" sz="1600" dirty="0"/>
                </a:p>
                <a:p>
                  <a:pPr algn="just">
                    <a:lnSpc>
                      <a:spcPct val="120000"/>
                    </a:lnSpc>
                  </a:pPr>
                  <a:r>
                    <a:rPr lang="en-US" altLang="ko-KR" sz="1600" dirty="0"/>
                    <a:t> - k</a:t>
                  </a:r>
                  <a:r>
                    <a:rPr lang="ko-KR" altLang="en-US" sz="1600" dirty="0"/>
                    <a:t>이하의 노드를 거쳐 </a:t>
                  </a:r>
                  <a:r>
                    <a:rPr lang="en-US" altLang="ko-KR" sz="1600" dirty="0" err="1"/>
                    <a:t>i</a:t>
                  </a:r>
                  <a:r>
                    <a:rPr lang="ko-KR" altLang="en-US" sz="1600" dirty="0"/>
                    <a:t>노드부터 </a:t>
                  </a:r>
                  <a:r>
                    <a:rPr lang="en-US" altLang="ko-KR" sz="1600" dirty="0"/>
                    <a:t>j</a:t>
                  </a:r>
                  <a:r>
                    <a:rPr lang="ko-KR" altLang="en-US" sz="1600" dirty="0"/>
                    <a:t>노드까지 가는 최단경로비용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674928"/>
                </a:xfrm>
                <a:prstGeom prst="rect">
                  <a:avLst/>
                </a:prstGeom>
                <a:blipFill>
                  <a:blip r:embed="rId2"/>
                  <a:stretch>
                    <a:fillRect b="-90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71A126-7291-4BC4-8C16-E00B8E56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700" y="5109907"/>
            <a:ext cx="5595715" cy="18794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865C6-ABED-46E3-97F5-73EC6138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68" y="4686145"/>
            <a:ext cx="2790263" cy="19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7865C6-ABED-46E3-97F5-73EC6138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9" y="3862562"/>
            <a:ext cx="3103014" cy="2216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20C432-874D-4199-8D78-1DB68AD37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6" y="1272543"/>
            <a:ext cx="9964541" cy="1343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CDB080-A3E1-424E-86DA-7C59B8DF1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542" y="3679916"/>
            <a:ext cx="3260446" cy="24496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85BFFB-45C2-48FD-ADF8-5B94A3397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151" y="4904763"/>
            <a:ext cx="356287" cy="34033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4260C5-5753-45B4-B1AA-A8CB5868DBA0}"/>
              </a:ext>
            </a:extLst>
          </p:cNvPr>
          <p:cNvGrpSpPr/>
          <p:nvPr/>
        </p:nvGrpSpPr>
        <p:grpSpPr>
          <a:xfrm>
            <a:off x="4319283" y="3679916"/>
            <a:ext cx="3260446" cy="2449694"/>
            <a:chOff x="4263468" y="3660867"/>
            <a:chExt cx="3260446" cy="244969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DAF2DE-F2A6-4532-A8B1-A5E660224DAE}"/>
                </a:ext>
              </a:extLst>
            </p:cNvPr>
            <p:cNvGrpSpPr/>
            <p:nvPr/>
          </p:nvGrpSpPr>
          <p:grpSpPr>
            <a:xfrm>
              <a:off x="4263468" y="3660867"/>
              <a:ext cx="3260446" cy="2449694"/>
              <a:chOff x="4263468" y="3660867"/>
              <a:chExt cx="3260446" cy="2449694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8C45BD91-7D13-4805-B3C0-DBC0549E062E}"/>
                  </a:ext>
                </a:extLst>
              </p:cNvPr>
              <p:cNvGrpSpPr/>
              <p:nvPr/>
            </p:nvGrpSpPr>
            <p:grpSpPr>
              <a:xfrm>
                <a:off x="4263468" y="3660867"/>
                <a:ext cx="3260446" cy="2449694"/>
                <a:chOff x="4263468" y="3660867"/>
                <a:chExt cx="3260446" cy="2449694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950F058C-4859-4E77-90D1-B4CF7BB2E1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63468" y="3660867"/>
                  <a:ext cx="3260446" cy="2449694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768201DE-64A7-4733-A86C-1E10854D0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94427" y="4523710"/>
                  <a:ext cx="447737" cy="381053"/>
                </a:xfrm>
                <a:prstGeom prst="rect">
                  <a:avLst/>
                </a:prstGeom>
              </p:spPr>
            </p:pic>
          </p:grp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77AC1C26-FE2B-4685-9E6A-BDD7F1E3B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4109" y="4904763"/>
                <a:ext cx="356287" cy="340334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D804074-90CD-480F-9CAC-438AC47E1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4110" y="5290526"/>
                <a:ext cx="356287" cy="340334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1AC37070-C6E2-4F6F-B1C8-29E60A4E8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3704" y="5653599"/>
                <a:ext cx="356287" cy="340334"/>
              </a:xfrm>
              <a:prstGeom prst="rect">
                <a:avLst/>
              </a:prstGeom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3461077-7D1F-439A-BFB1-05310E53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0151" y="4911295"/>
              <a:ext cx="356287" cy="34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9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3A694-965B-416E-BCBA-D873E460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9248-9260-46DF-AAB4-F3F2F94720CE}"/>
              </a:ext>
            </a:extLst>
          </p:cNvPr>
          <p:cNvSpPr txBox="1"/>
          <p:nvPr/>
        </p:nvSpPr>
        <p:spPr>
          <a:xfrm>
            <a:off x="5188541" y="3136612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/>
              <a:t>Practice 1</a:t>
            </a:r>
            <a:endParaRPr lang="ko-KR" altLang="en-US" sz="3200" spc="-150" dirty="0"/>
          </a:p>
        </p:txBody>
      </p:sp>
    </p:spTree>
    <p:extLst>
      <p:ext uri="{BB962C8B-B14F-4D97-AF65-F5344CB8AC3E}">
        <p14:creationId xmlns:p14="http://schemas.microsoft.com/office/powerpoint/2010/main" val="230070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24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91" y="264227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271249" y="1115195"/>
            <a:ext cx="11142264" cy="1330542"/>
            <a:chOff x="1537048" y="1513659"/>
            <a:chExt cx="10533032" cy="13305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for (int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 = 0;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 &lt; n;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++) 3</a:t>
                  </a:r>
                  <a:r>
                    <a:rPr lang="ko-KR" altLang="en-US" sz="1600" dirty="0"/>
                    <a:t>개 사용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- 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blipFill>
                  <a:blip r:embed="rId2"/>
                  <a:stretch>
                    <a:fillRect l="-385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271249" y="2892049"/>
            <a:ext cx="11142264" cy="1330542"/>
            <a:chOff x="1537048" y="1513659"/>
            <a:chExt cx="10533032" cy="13305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D[n][n] </a:t>
                  </a:r>
                  <a:r>
                    <a:rPr lang="ko-KR" altLang="en-US" sz="1600" dirty="0"/>
                    <a:t>배열 사용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- 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615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60CE2D-39D4-4FD3-9096-278D98ED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Greedy Method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4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Greedy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89" y="2746327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200891"/>
            <a:chOff x="1537048" y="1513659"/>
            <a:chExt cx="10533032" cy="12008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3" y="1513659"/>
              <a:ext cx="5112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탐욕적 알고리즘</a:t>
              </a:r>
              <a:r>
                <a:rPr lang="en-US" altLang="ko-KR" sz="2400" dirty="0">
                  <a:latin typeface="+mj-ea"/>
                  <a:ea typeface="+mj-ea"/>
                </a:rPr>
                <a:t>(Greedy Algorithm)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5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결정 순간마다 그때 최적인 해답으로 선택함으로써 최종적인 해답에 도달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각 하위 문제에서 얻은 결과를 저장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이후에 문제를 해결하는 자료로 재사용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223956"/>
            <a:ext cx="11142263" cy="2973684"/>
            <a:chOff x="1537048" y="1513659"/>
            <a:chExt cx="10533031" cy="297368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탐욕적 알고리즘 설계 절차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3" y="2058858"/>
              <a:ext cx="8993726" cy="242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</a:t>
              </a:r>
              <a:r>
                <a:rPr lang="ko-KR" altLang="en-US" sz="1600" dirty="0"/>
                <a:t>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선정과정</a:t>
              </a:r>
              <a:r>
                <a:rPr lang="en-US" altLang="ko-KR" sz="1600" dirty="0">
                  <a:solidFill>
                    <a:srgbClr val="0070C0"/>
                  </a:solidFill>
                </a:rPr>
                <a:t>(selection procedure)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	</a:t>
              </a:r>
              <a:r>
                <a:rPr lang="ko-KR" altLang="en-US" sz="1600" dirty="0"/>
                <a:t>현재상태에서 가장 좋다고 생각되는 해답</a:t>
              </a:r>
              <a:r>
                <a:rPr lang="en-US" altLang="ko-KR" sz="1600" dirty="0"/>
                <a:t>(greedy)</a:t>
              </a:r>
              <a:r>
                <a:rPr lang="ko-KR" altLang="en-US" sz="1600" dirty="0"/>
                <a:t>을 해답모음</a:t>
              </a:r>
              <a:r>
                <a:rPr lang="en-US" altLang="ko-KR" sz="1600" dirty="0"/>
                <a:t>(solution set)</a:t>
              </a:r>
              <a:r>
                <a:rPr lang="ko-KR" altLang="en-US" sz="1600" dirty="0"/>
                <a:t>에 포함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적정성점검</a:t>
              </a:r>
              <a:r>
                <a:rPr lang="en-US" altLang="ko-KR" sz="1600" dirty="0">
                  <a:solidFill>
                    <a:srgbClr val="0070C0"/>
                  </a:solidFill>
                </a:rPr>
                <a:t>(feasibility check)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	</a:t>
              </a:r>
              <a:r>
                <a:rPr lang="ko-KR" altLang="en-US" sz="1600" dirty="0"/>
                <a:t>새로 얻은 해답모음이 적절한지를 결정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>
                  <a:solidFill>
                    <a:srgbClr val="0070C0"/>
                  </a:solidFill>
                </a:rPr>
                <a:t>해답점검</a:t>
              </a:r>
              <a:r>
                <a:rPr lang="en-US" altLang="ko-KR" sz="1600" dirty="0">
                  <a:solidFill>
                    <a:srgbClr val="0070C0"/>
                  </a:solidFill>
                </a:rPr>
                <a:t>(solution check)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	</a:t>
              </a:r>
              <a:r>
                <a:rPr lang="ko-KR" altLang="en-US" sz="1600" dirty="0"/>
                <a:t>새로 얻은 해답모음이 최적의 해인지를 결정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29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Greedy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35624" y="29224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496357"/>
            <a:chOff x="1537048" y="1513659"/>
            <a:chExt cx="10533032" cy="14963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3" y="1513659"/>
              <a:ext cx="7224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최소 동전수로 거스름돈을 주는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거스름 돈 </a:t>
              </a:r>
              <a:r>
                <a:rPr lang="en-US" altLang="ko-KR" sz="1600" dirty="0"/>
                <a:t>x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가치가 높은 동전부터 </a:t>
              </a:r>
              <a:r>
                <a:rPr lang="en-US" altLang="ko-KR" sz="1600" dirty="0"/>
                <a:t>x</a:t>
              </a:r>
              <a:r>
                <a:rPr lang="ko-KR" altLang="en-US" sz="1600" dirty="0"/>
                <a:t>가 초과되지 않도록 계속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준다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이 과정을 가치가 높은 동전부터 내림순으로 총액이 </a:t>
              </a:r>
              <a:r>
                <a:rPr lang="en-US" altLang="ko-KR" sz="1600" dirty="0"/>
                <a:t>x</a:t>
              </a:r>
              <a:r>
                <a:rPr lang="ko-KR" altLang="en-US" sz="1600" dirty="0"/>
                <a:t>가 될 때까지 반복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223956"/>
            <a:ext cx="11142263" cy="3565000"/>
            <a:chOff x="1537048" y="1513659"/>
            <a:chExt cx="10533031" cy="356500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최소 동전수로 거스름돈을 주는 문제 적용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3" y="2058858"/>
              <a:ext cx="8993726" cy="301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x = 16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선정과정</a:t>
              </a:r>
              <a:r>
                <a:rPr lang="en-US" altLang="ko-KR" sz="1600" dirty="0">
                  <a:solidFill>
                    <a:srgbClr val="0070C0"/>
                  </a:solidFill>
                </a:rPr>
                <a:t>(selection procedure)</a:t>
              </a:r>
              <a:r>
                <a:rPr lang="ko-KR" altLang="en-US" sz="1600" dirty="0">
                  <a:solidFill>
                    <a:srgbClr val="0070C0"/>
                  </a:solidFill>
                </a:rPr>
                <a:t> </a:t>
              </a:r>
              <a:r>
                <a:rPr lang="en-US" altLang="ko-KR" sz="1600" dirty="0">
                  <a:solidFill>
                    <a:srgbClr val="0070C0"/>
                  </a:solidFill>
                </a:rPr>
                <a:t>/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적정성점검</a:t>
              </a:r>
              <a:r>
                <a:rPr lang="en-US" altLang="ko-KR" sz="1600" dirty="0">
                  <a:solidFill>
                    <a:srgbClr val="0070C0"/>
                  </a:solidFill>
                </a:rPr>
                <a:t>(feasibility check)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  (1)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: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×1</a:t>
              </a:r>
              <a:r>
                <a:rPr lang="ko-KR" altLang="en-US" sz="1600" dirty="0"/>
                <a:t>개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×1</a:t>
              </a:r>
              <a:r>
                <a:rPr lang="ko-KR" altLang="en-US" sz="1600" dirty="0"/>
                <a:t>개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×1</a:t>
              </a:r>
              <a:r>
                <a:rPr lang="ko-KR" altLang="en-US" sz="1600" dirty="0"/>
                <a:t>개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  (2) 12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: 12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×1</a:t>
              </a:r>
              <a:r>
                <a:rPr lang="ko-KR" altLang="en-US" sz="1600" dirty="0"/>
                <a:t>개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×4</a:t>
              </a:r>
              <a:r>
                <a:rPr lang="ko-KR" altLang="en-US" sz="1600" dirty="0"/>
                <a:t>개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>
                  <a:solidFill>
                    <a:srgbClr val="0070C0"/>
                  </a:solidFill>
                </a:rPr>
                <a:t>해답점검</a:t>
              </a:r>
              <a:r>
                <a:rPr lang="en-US" altLang="ko-KR" sz="1600" dirty="0">
                  <a:solidFill>
                    <a:srgbClr val="0070C0"/>
                  </a:solidFill>
                </a:rPr>
                <a:t>(solution check)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  (1)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: 3</a:t>
              </a:r>
              <a:r>
                <a:rPr lang="ko-KR" altLang="en-US" sz="1600" dirty="0"/>
                <a:t>개 → </a:t>
              </a:r>
              <a:r>
                <a:rPr lang="en-US" altLang="ko-KR" sz="1600" dirty="0"/>
                <a:t>Optimal(</a:t>
              </a:r>
              <a:r>
                <a:rPr lang="ko-KR" altLang="en-US" sz="1600" dirty="0"/>
                <a:t>최적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 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  (2) 12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: 5</a:t>
              </a:r>
              <a:r>
                <a:rPr lang="ko-KR" altLang="en-US" sz="1600" dirty="0"/>
                <a:t>개 → </a:t>
              </a:r>
              <a:r>
                <a:rPr lang="en-US" altLang="ko-KR" sz="1600" dirty="0">
                  <a:solidFill>
                    <a:srgbClr val="FF0000"/>
                  </a:solidFill>
                </a:rPr>
                <a:t>Not</a:t>
              </a:r>
              <a:r>
                <a:rPr lang="en-US" altLang="ko-KR" sz="1600" dirty="0"/>
                <a:t> Optimal(</a:t>
              </a:r>
              <a:r>
                <a:rPr lang="ko-KR" altLang="en-US" sz="1600" dirty="0"/>
                <a:t>최적 아님</a:t>
              </a:r>
              <a:r>
                <a:rPr lang="en-US" altLang="ko-KR" sz="1600" dirty="0"/>
                <a:t>)</a:t>
              </a:r>
            </a:p>
            <a:p>
              <a:pPr algn="just">
                <a:lnSpc>
                  <a:spcPct val="120000"/>
                </a:lnSpc>
              </a:pP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613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64473" y="1793279"/>
            <a:ext cx="3292424" cy="584775"/>
            <a:chOff x="762000" y="1863785"/>
            <a:chExt cx="3292424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489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알고리즘과 효율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64473" y="2715102"/>
            <a:ext cx="4646962" cy="584775"/>
            <a:chOff x="762000" y="1863785"/>
            <a:chExt cx="4646962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3844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Dynamic Programming</a:t>
              </a:r>
              <a:endPara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64473" y="3666450"/>
            <a:ext cx="3613025" cy="584775"/>
            <a:chOff x="762000" y="1863785"/>
            <a:chExt cx="3613025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281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최단경로 알고리즘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68212" y="4612898"/>
            <a:ext cx="3467152" cy="584775"/>
            <a:chOff x="762000" y="1863785"/>
            <a:chExt cx="3467152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26645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Greedy Method</a:t>
              </a:r>
              <a:endPara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59CD3-DFBE-4DC4-AE47-7BF8B057235B}"/>
              </a:ext>
            </a:extLst>
          </p:cNvPr>
          <p:cNvGrpSpPr/>
          <p:nvPr/>
        </p:nvGrpSpPr>
        <p:grpSpPr>
          <a:xfrm>
            <a:off x="1965486" y="5553291"/>
            <a:ext cx="3785572" cy="584775"/>
            <a:chOff x="762000" y="1863785"/>
            <a:chExt cx="3785572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43D32BC-730E-46B2-A7B1-2CD185A4420E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C391661-68A4-4592-819D-08FAFBAE30BB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550605-5254-46D2-8B23-C8CDB80D4BE2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9D6907-0B32-4257-8CD9-CBAC72B11A43}"/>
                </a:ext>
              </a:extLst>
            </p:cNvPr>
            <p:cNvSpPr txBox="1"/>
            <p:nvPr/>
          </p:nvSpPr>
          <p:spPr>
            <a:xfrm>
              <a:off x="1564640" y="1894265"/>
              <a:ext cx="29829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Dijkstra Algorithm</a:t>
              </a:r>
              <a:endPara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3B35EB-25AF-4300-ADFC-35F1983445A6}"/>
              </a:ext>
            </a:extLst>
          </p:cNvPr>
          <p:cNvSpPr/>
          <p:nvPr/>
        </p:nvSpPr>
        <p:spPr>
          <a:xfrm>
            <a:off x="8096192" y="1993558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5181B-B494-43F4-9215-DD81844A5D9F}"/>
              </a:ext>
            </a:extLst>
          </p:cNvPr>
          <p:cNvSpPr txBox="1"/>
          <p:nvPr/>
        </p:nvSpPr>
        <p:spPr>
          <a:xfrm>
            <a:off x="8363125" y="3198167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34CE5-2733-44EF-A045-2D3977AD4EB5}"/>
              </a:ext>
            </a:extLst>
          </p:cNvPr>
          <p:cNvSpPr txBox="1"/>
          <p:nvPr/>
        </p:nvSpPr>
        <p:spPr>
          <a:xfrm>
            <a:off x="8363125" y="3659832"/>
            <a:ext cx="229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Dijkstra Algorithm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2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Dijkstra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905426"/>
            <a:chOff x="1537048" y="1513659"/>
            <a:chExt cx="10533032" cy="90542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최단경로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한 도시에서 다른 도시로 가장 빨리 갈 수 있는 항로를 찾는 문제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D7663E-524E-4313-9716-DABB2863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21" y="2264544"/>
            <a:ext cx="4337255" cy="44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9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Dijkstra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3546149"/>
            <a:chOff x="1537048" y="1513659"/>
            <a:chExt cx="10533032" cy="35461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최단경로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000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F: = 0;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Y: = {v1};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최종해답을 얻지 못하는 동안 다음 절차를 계속 반복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(a) </a:t>
              </a:r>
              <a:r>
                <a:rPr lang="ko-KR" altLang="en-US" sz="1600" dirty="0"/>
                <a:t>선정절차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적정성점검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	V - Y</a:t>
              </a:r>
              <a:r>
                <a:rPr lang="ko-KR" altLang="en-US" sz="1600" dirty="0"/>
                <a:t>의 정점 중</a:t>
              </a:r>
              <a:r>
                <a:rPr lang="en-US" altLang="ko-KR" sz="1600" dirty="0"/>
                <a:t>, v1</a:t>
              </a:r>
              <a:r>
                <a:rPr lang="ko-KR" altLang="en-US" sz="1600" dirty="0"/>
                <a:t>에서 </a:t>
              </a:r>
              <a:r>
                <a:rPr lang="en-US" altLang="ko-KR" sz="1600" dirty="0"/>
                <a:t>Y</a:t>
              </a:r>
              <a:r>
                <a:rPr lang="ko-KR" altLang="en-US" sz="1600" dirty="0"/>
                <a:t>에 속한 정점만을 거치는 최단 경로가 되는 정점 </a:t>
              </a:r>
              <a:r>
                <a:rPr lang="en-US" altLang="ko-KR" sz="1600" dirty="0"/>
                <a:t>v</a:t>
              </a:r>
              <a:r>
                <a:rPr lang="ko-KR" altLang="en-US" sz="1600" dirty="0"/>
                <a:t>를 선정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(b) </a:t>
              </a:r>
              <a:r>
                <a:rPr lang="ko-KR" altLang="en-US" sz="1600" dirty="0"/>
                <a:t>그 정점 </a:t>
              </a:r>
              <a:r>
                <a:rPr lang="en-US" altLang="ko-KR" sz="1600" dirty="0"/>
                <a:t>v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Y</a:t>
              </a:r>
              <a:r>
                <a:rPr lang="ko-KR" altLang="en-US" sz="1600" dirty="0"/>
                <a:t>에 추가</a:t>
              </a:r>
              <a:r>
                <a:rPr lang="en-US" altLang="ko-KR" sz="1600" dirty="0"/>
                <a:t> (</a:t>
              </a:r>
              <a:r>
                <a:rPr lang="ko-KR" altLang="en-US" sz="1600" dirty="0"/>
                <a:t>아래 그림에서 </a:t>
              </a:r>
              <a:r>
                <a:rPr lang="en-US" altLang="ko-KR" sz="1600" dirty="0"/>
                <a:t>vi)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(c) v</a:t>
              </a:r>
              <a:r>
                <a:rPr lang="ko-KR" altLang="en-US" sz="1600" dirty="0"/>
                <a:t>에서 </a:t>
              </a:r>
              <a:r>
                <a:rPr lang="en-US" altLang="ko-KR" sz="1600" dirty="0"/>
                <a:t>F</a:t>
              </a:r>
              <a:r>
                <a:rPr lang="ko-KR" altLang="en-US" sz="1600" dirty="0"/>
                <a:t>로 이어지는 최단경로상의 이음선을 </a:t>
              </a:r>
              <a:r>
                <a:rPr lang="en-US" altLang="ko-KR" sz="1600" dirty="0"/>
                <a:t>F</a:t>
              </a:r>
              <a:r>
                <a:rPr lang="ko-KR" altLang="en-US" sz="1600" dirty="0"/>
                <a:t>에 추가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(d) </a:t>
              </a:r>
              <a:r>
                <a:rPr lang="ko-KR" altLang="en-US" sz="1600" dirty="0"/>
                <a:t>해답 점검</a:t>
              </a:r>
              <a:r>
                <a:rPr lang="en-US" altLang="ko-KR" sz="1600" dirty="0"/>
                <a:t>: Y = V</a:t>
              </a:r>
              <a:r>
                <a:rPr lang="ko-KR" altLang="en-US" sz="1600" dirty="0"/>
                <a:t>가 되면</a:t>
              </a:r>
              <a:r>
                <a:rPr lang="en-US" altLang="ko-KR" sz="1600" dirty="0"/>
                <a:t>, T = (V, F)</a:t>
              </a:r>
              <a:r>
                <a:rPr lang="ko-KR" altLang="en-US" sz="1600" dirty="0"/>
                <a:t>가 최단경로를 나타내는 그래프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00A76B3-669A-4F28-9E8A-09C8478F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33" y="4795765"/>
            <a:ext cx="5391325" cy="20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Dijkstra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B20631-B97B-451A-99C9-65FC77A82419}"/>
              </a:ext>
            </a:extLst>
          </p:cNvPr>
          <p:cNvGrpSpPr/>
          <p:nvPr/>
        </p:nvGrpSpPr>
        <p:grpSpPr>
          <a:xfrm>
            <a:off x="1199991" y="974200"/>
            <a:ext cx="9898644" cy="5756174"/>
            <a:chOff x="1199991" y="974200"/>
            <a:chExt cx="9898644" cy="575617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6999136-39B9-442D-9DAB-6E7F563CB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991" y="974200"/>
              <a:ext cx="9792018" cy="575617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19C257-9539-44EB-ABF7-0AB1F15A3B24}"/>
                </a:ext>
              </a:extLst>
            </p:cNvPr>
            <p:cNvSpPr/>
            <p:nvPr/>
          </p:nvSpPr>
          <p:spPr>
            <a:xfrm>
              <a:off x="6291743" y="1308683"/>
              <a:ext cx="4806892" cy="1954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51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Dijkstra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3546149"/>
            <a:chOff x="1537048" y="1513659"/>
            <a:chExt cx="10533032" cy="35461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최단경로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000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F: = 0;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Y: = {v1};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최종해답을 얻지 못하는 동안 다음 절차를 계속 반복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(a) </a:t>
              </a:r>
              <a:r>
                <a:rPr lang="ko-KR" altLang="en-US" sz="1600" dirty="0"/>
                <a:t>선정절차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적정성점검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	V - Y</a:t>
              </a:r>
              <a:r>
                <a:rPr lang="ko-KR" altLang="en-US" sz="1600" dirty="0"/>
                <a:t>의 정점 중</a:t>
              </a:r>
              <a:r>
                <a:rPr lang="en-US" altLang="ko-KR" sz="1600" dirty="0"/>
                <a:t>, v1</a:t>
              </a:r>
              <a:r>
                <a:rPr lang="ko-KR" altLang="en-US" sz="1600" dirty="0"/>
                <a:t>에서 </a:t>
              </a:r>
              <a:r>
                <a:rPr lang="en-US" altLang="ko-KR" sz="1600" dirty="0"/>
                <a:t>Y</a:t>
              </a:r>
              <a:r>
                <a:rPr lang="ko-KR" altLang="en-US" sz="1600" dirty="0"/>
                <a:t>에 속한 정점만을 거치는 최단 경로가 되는 정점 </a:t>
              </a:r>
              <a:r>
                <a:rPr lang="en-US" altLang="ko-KR" sz="1600" dirty="0"/>
                <a:t>v</a:t>
              </a:r>
              <a:r>
                <a:rPr lang="ko-KR" altLang="en-US" sz="1600" dirty="0"/>
                <a:t>를 선정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(b) </a:t>
              </a:r>
              <a:r>
                <a:rPr lang="ko-KR" altLang="en-US" sz="1600" dirty="0"/>
                <a:t>그 정점 </a:t>
              </a:r>
              <a:r>
                <a:rPr lang="en-US" altLang="ko-KR" sz="1600" dirty="0"/>
                <a:t>v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Y</a:t>
              </a:r>
              <a:r>
                <a:rPr lang="ko-KR" altLang="en-US" sz="1600" dirty="0"/>
                <a:t>에 추가</a:t>
              </a:r>
              <a:r>
                <a:rPr lang="en-US" altLang="ko-KR" sz="1600" dirty="0"/>
                <a:t> (</a:t>
              </a:r>
              <a:r>
                <a:rPr lang="ko-KR" altLang="en-US" sz="1600" dirty="0"/>
                <a:t>아래 그림에서 </a:t>
              </a:r>
              <a:r>
                <a:rPr lang="en-US" altLang="ko-KR" sz="1600" dirty="0"/>
                <a:t>vi)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(c) v</a:t>
              </a:r>
              <a:r>
                <a:rPr lang="ko-KR" altLang="en-US" sz="1600" dirty="0"/>
                <a:t>에서 </a:t>
              </a:r>
              <a:r>
                <a:rPr lang="en-US" altLang="ko-KR" sz="1600" dirty="0"/>
                <a:t>F</a:t>
              </a:r>
              <a:r>
                <a:rPr lang="ko-KR" altLang="en-US" sz="1600" dirty="0"/>
                <a:t>로 이어지는 최단경로상의 이음선을 </a:t>
              </a:r>
              <a:r>
                <a:rPr lang="en-US" altLang="ko-KR" sz="1600" dirty="0"/>
                <a:t>F</a:t>
              </a:r>
              <a:r>
                <a:rPr lang="ko-KR" altLang="en-US" sz="1600" dirty="0"/>
                <a:t>에 추가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(d) </a:t>
              </a:r>
              <a:r>
                <a:rPr lang="ko-KR" altLang="en-US" sz="1600" dirty="0"/>
                <a:t>해답 점검</a:t>
              </a:r>
              <a:r>
                <a:rPr lang="en-US" altLang="ko-KR" sz="1600" dirty="0"/>
                <a:t>: Y = V</a:t>
              </a:r>
              <a:r>
                <a:rPr lang="ko-KR" altLang="en-US" sz="1600" dirty="0"/>
                <a:t>가 되면</a:t>
              </a:r>
              <a:r>
                <a:rPr lang="en-US" altLang="ko-KR" sz="1600" dirty="0"/>
                <a:t>, T = (V, F)</a:t>
              </a:r>
              <a:r>
                <a:rPr lang="ko-KR" altLang="en-US" sz="1600" dirty="0"/>
                <a:t>가 최단경로를 나타내는 그래프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00A76B3-669A-4F28-9E8A-09C8478F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33" y="4795765"/>
            <a:ext cx="5391325" cy="20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3A694-965B-416E-BCBA-D873E460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9248-9260-46DF-AAB4-F3F2F94720CE}"/>
              </a:ext>
            </a:extLst>
          </p:cNvPr>
          <p:cNvSpPr txBox="1"/>
          <p:nvPr/>
        </p:nvSpPr>
        <p:spPr>
          <a:xfrm>
            <a:off x="5188540" y="3136612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/>
              <a:t>Practice 2</a:t>
            </a:r>
            <a:endParaRPr lang="ko-KR" altLang="en-US" sz="3200" spc="-150" dirty="0"/>
          </a:p>
        </p:txBody>
      </p:sp>
    </p:spTree>
    <p:extLst>
      <p:ext uri="{BB962C8B-B14F-4D97-AF65-F5344CB8AC3E}">
        <p14:creationId xmlns:p14="http://schemas.microsoft.com/office/powerpoint/2010/main" val="171660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24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91" y="3429000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271249" y="1115195"/>
            <a:ext cx="11142264" cy="2068821"/>
            <a:chOff x="1537048" y="1513659"/>
            <a:chExt cx="10533032" cy="206882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1523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for (int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 = 0;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 &lt; n;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++) 2</a:t>
                  </a:r>
                  <a:r>
                    <a:rPr lang="ko-KR" altLang="en-US" sz="1600" dirty="0"/>
                    <a:t>개 사용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  <a:p>
                  <a:pPr marL="285750" indent="-285750" algn="just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sz="1600" dirty="0"/>
                    <a:t>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</a:p>
                <a:p>
                  <a:pPr marL="285750" indent="-285750" algn="just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Heap</a:t>
                  </a:r>
                  <a:r>
                    <a:rPr lang="ko-KR" altLang="en-US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을 통해 구현하면 </a:t>
                  </a: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O(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ko-KR" sz="160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  <a:p>
                  <a:pPr marL="285750" indent="-285750" algn="just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Fibonacci</a:t>
                  </a:r>
                  <a:r>
                    <a:rPr lang="ko-KR" altLang="en-US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Heap</a:t>
                  </a:r>
                  <a:r>
                    <a:rPr lang="ko-KR" altLang="en-US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을 통해 구현하면 </a:t>
                  </a: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O(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sz="16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nlog</m:t>
                          </m:r>
                        </m:fName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1523622"/>
                </a:xfrm>
                <a:prstGeom prst="rect">
                  <a:avLst/>
                </a:prstGeom>
                <a:blipFill>
                  <a:blip r:embed="rId2"/>
                  <a:stretch>
                    <a:fillRect l="-256" b="-44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271249" y="3709580"/>
            <a:ext cx="11142264" cy="1330542"/>
            <a:chOff x="1537048" y="1513659"/>
            <a:chExt cx="10533032" cy="13305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D[n][n] </a:t>
                  </a:r>
                  <a:r>
                    <a:rPr lang="ko-KR" altLang="en-US" sz="1600" dirty="0"/>
                    <a:t>배열 사용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- 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247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3A694-965B-416E-BCBA-D873E460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9248-9260-46DF-AAB4-F3F2F94720CE}"/>
              </a:ext>
            </a:extLst>
          </p:cNvPr>
          <p:cNvSpPr txBox="1"/>
          <p:nvPr/>
        </p:nvSpPr>
        <p:spPr>
          <a:xfrm>
            <a:off x="4625886" y="3136613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/>
              <a:t>Complete Code</a:t>
            </a:r>
            <a:endParaRPr lang="ko-KR" altLang="en-US" sz="3200" b="1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3C934-27FD-4ED3-87C1-2BF38D55E658}"/>
              </a:ext>
            </a:extLst>
          </p:cNvPr>
          <p:cNvSpPr txBox="1"/>
          <p:nvPr/>
        </p:nvSpPr>
        <p:spPr>
          <a:xfrm>
            <a:off x="4458436" y="3721388"/>
            <a:ext cx="3275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- Algorithm</a:t>
            </a:r>
            <a:r>
              <a:rPr lang="ko-KR" altLang="en-US" sz="1600" dirty="0"/>
              <a:t> </a:t>
            </a:r>
            <a:r>
              <a:rPr lang="en-US" altLang="ko-KR" sz="1600" dirty="0"/>
              <a:t>Runtime Comparison 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690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알고리즘과 효율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알고리즘과 효율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496742"/>
            <a:chOff x="1537048" y="1513659"/>
            <a:chExt cx="10533032" cy="149674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알고리즘이란</a:t>
              </a:r>
              <a:r>
                <a:rPr lang="en-US" altLang="ko-KR" sz="2400" dirty="0">
                  <a:latin typeface="+mj-ea"/>
                  <a:ea typeface="+mj-ea"/>
                </a:rPr>
                <a:t>?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알고리즘은 주어진 문제를 논리적으로 해결하는 과정이다</a:t>
              </a:r>
              <a:r>
                <a:rPr lang="en-US" altLang="ko-KR" sz="1600" dirty="0"/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분석을 통해 작성한 알고리즘의 정확성을 파악 할 수 있고</a:t>
              </a:r>
              <a:r>
                <a:rPr lang="en-US" altLang="ko-KR" sz="1600" dirty="0"/>
                <a:t>,  </a:t>
              </a:r>
              <a:r>
                <a:rPr lang="ko-KR" altLang="en-US" sz="1600" dirty="0"/>
                <a:t>효율성을 정량적으로 나타낼 수 있다</a:t>
              </a:r>
              <a:r>
                <a:rPr lang="en-US" altLang="ko-KR" sz="1600" dirty="0"/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알고리즘은 프로그래밍 언어에 독립적이다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121837"/>
            <a:ext cx="11142264" cy="1201276"/>
            <a:chOff x="1537048" y="1513659"/>
            <a:chExt cx="10533032" cy="120127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알고리즘의 효율성</a:t>
              </a:r>
              <a:r>
                <a:rPr lang="en-US" altLang="ko-KR" sz="2400" dirty="0">
                  <a:latin typeface="+mj-ea"/>
                  <a:ea typeface="+mj-ea"/>
                </a:rPr>
                <a:t>: </a:t>
              </a:r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/>
                <a:t> </a:t>
              </a:r>
              <a:r>
                <a:rPr lang="en-US" altLang="ko-KR" sz="1600" dirty="0"/>
                <a:t>- </a:t>
              </a:r>
              <a:r>
                <a:rPr lang="ko-KR" altLang="en-US" sz="1600" dirty="0"/>
                <a:t>입력 크기</a:t>
              </a:r>
              <a:r>
                <a:rPr lang="en-US" altLang="ko-KR" sz="1600" dirty="0"/>
                <a:t>(n)</a:t>
              </a:r>
              <a:r>
                <a:rPr lang="ko-KR" altLang="en-US" sz="1600" dirty="0"/>
                <a:t>에 따라서 단위연산이 몇 번 수행되는지 결정하는 절차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CPU</a:t>
              </a:r>
              <a:r>
                <a:rPr lang="ko-KR" altLang="en-US" sz="1600" dirty="0"/>
                <a:t> 사용량에 비례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309001" y="4731076"/>
            <a:ext cx="11142264" cy="1201276"/>
            <a:chOff x="1537048" y="1513659"/>
            <a:chExt cx="10533032" cy="120127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알고리즘의 효율성</a:t>
              </a:r>
              <a:r>
                <a:rPr lang="en-US" altLang="ko-KR" sz="2400" dirty="0">
                  <a:latin typeface="+mj-ea"/>
                  <a:ea typeface="+mj-ea"/>
                </a:rPr>
                <a:t>: </a:t>
              </a:r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3A6C1C-B107-4FDC-8BE1-BBF02A76DC28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/>
                <a:t> </a:t>
              </a:r>
              <a:r>
                <a:rPr lang="en-US" altLang="ko-KR" sz="1600" dirty="0"/>
                <a:t>- </a:t>
              </a:r>
              <a:r>
                <a:rPr lang="ko-KR" altLang="en-US" sz="1600" dirty="0"/>
                <a:t>입력 크기</a:t>
              </a:r>
              <a:r>
                <a:rPr lang="en-US" altLang="ko-KR" sz="1600" dirty="0"/>
                <a:t>(n)</a:t>
              </a:r>
              <a:r>
                <a:rPr lang="ko-KR" altLang="en-US" sz="1600" dirty="0"/>
                <a:t>에 따라서 연산을 수행하는데 필요한 자원을 결정하는 절차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RAM</a:t>
              </a:r>
              <a:r>
                <a:rPr lang="ko-KR" altLang="en-US" sz="1600" dirty="0"/>
                <a:t> 사용량에 비례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4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597547" y="2967335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597547" y="3429000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Dynamic Programming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89" y="2746327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200891"/>
            <a:chOff x="1537048" y="1513659"/>
            <a:chExt cx="10533032" cy="12008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4290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동적 프로그래밍</a:t>
              </a:r>
              <a:r>
                <a:rPr lang="en-US" altLang="ko-KR" sz="2400" dirty="0">
                  <a:latin typeface="+mj-ea"/>
                  <a:ea typeface="+mj-ea"/>
                </a:rPr>
                <a:t>(</a:t>
              </a:r>
              <a:r>
                <a:rPr lang="ko-KR" altLang="en-US" sz="2400" dirty="0">
                  <a:latin typeface="+mj-ea"/>
                  <a:ea typeface="+mj-ea"/>
                </a:rPr>
                <a:t>동적 계획법</a:t>
              </a:r>
              <a:r>
                <a:rPr lang="en-US" altLang="ko-KR" sz="2400" dirty="0">
                  <a:latin typeface="+mj-ea"/>
                  <a:ea typeface="+mj-ea"/>
                </a:rPr>
                <a:t>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5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 </a:t>
              </a:r>
              <a:r>
                <a:rPr lang="ko-KR" altLang="en-US" sz="1600" dirty="0"/>
                <a:t>문제해결을 위해 문제를 여러 개의 하위 문제로 나누어 해결한 뒤 결합하여 해결하는 방법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각 하위 문제에서 얻은 결과를 저장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이후에 문제를 해결하는 자료로 재사용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223956"/>
            <a:ext cx="11142264" cy="1201276"/>
            <a:chOff x="1537048" y="1513659"/>
            <a:chExt cx="10533032" cy="120127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막대 자르기 문제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65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ko-KR" sz="1600" dirty="0"/>
                    <a:t> -</a:t>
                  </a:r>
                  <a:r>
                    <a:rPr lang="ko-KR" altLang="en-US" sz="1600" dirty="0"/>
                    <a:t> 막대 길이별로 가격이 상이</a:t>
                  </a:r>
                  <a:endParaRPr lang="en-US" altLang="ko-KR" sz="1600" dirty="0"/>
                </a:p>
                <a:p>
                  <a:pPr algn="just">
                    <a:lnSpc>
                      <a:spcPct val="120000"/>
                    </a:lnSpc>
                  </a:pPr>
                  <a:r>
                    <a:rPr lang="en-US" altLang="ko-KR" sz="1600" dirty="0"/>
                    <a:t> - </a:t>
                  </a:r>
                  <a:r>
                    <a:rPr lang="ko-KR" altLang="en-US" sz="1600" dirty="0"/>
                    <a:t>막대 길이</a:t>
                  </a:r>
                  <a:r>
                    <a:rPr lang="en-US" altLang="ko-KR" sz="1600" dirty="0"/>
                    <a:t>(n)</a:t>
                  </a:r>
                  <a:r>
                    <a:rPr lang="ko-KR" altLang="en-US" sz="1600" dirty="0"/>
                    <a:t>에 대하여 최대의 이익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ko-KR" altLang="en-US" sz="1600" dirty="0"/>
                    <a:t> 산출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656077"/>
                </a:xfrm>
                <a:prstGeom prst="rect">
                  <a:avLst/>
                </a:prstGeom>
                <a:blipFill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0F65E5A-841F-4BB1-93DC-1E9F4CA8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432" y="4871278"/>
            <a:ext cx="725906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F65E5A-841F-4BB1-93DC-1E9F4CA8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213678"/>
            <a:ext cx="7259063" cy="743054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9AE9C0DE-C535-430A-BBCF-4D0CE63D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60349"/>
              </p:ext>
            </p:extLst>
          </p:nvPr>
        </p:nvGraphicFramePr>
        <p:xfrm>
          <a:off x="2031999" y="244779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780556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77993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90515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15398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2991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694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3FAE07B-5019-467B-A56A-7BFF53FCD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61335"/>
              </p:ext>
            </p:extLst>
          </p:nvPr>
        </p:nvGraphicFramePr>
        <p:xfrm>
          <a:off x="2031999" y="3455714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3A46C03-D4A2-470F-8F5C-62A4DA58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29252"/>
              </p:ext>
            </p:extLst>
          </p:nvPr>
        </p:nvGraphicFramePr>
        <p:xfrm>
          <a:off x="3752194" y="3455714"/>
          <a:ext cx="6482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07">
                  <a:extLst>
                    <a:ext uri="{9D8B030D-6E8A-4147-A177-3AD203B41FA5}">
                      <a16:colId xmlns:a16="http://schemas.microsoft.com/office/drawing/2014/main" val="3939849886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2329639899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1324773396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147569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1399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2A7455B-7FF4-4905-BC49-FBBFAABCB7C8}"/>
              </a:ext>
            </a:extLst>
          </p:cNvPr>
          <p:cNvSpPr txBox="1"/>
          <p:nvPr/>
        </p:nvSpPr>
        <p:spPr>
          <a:xfrm>
            <a:off x="9884" y="2451929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(1) 1</a:t>
            </a:r>
            <a:r>
              <a:rPr lang="ko-KR" altLang="en-US" sz="1600" dirty="0">
                <a:latin typeface="+mj-ea"/>
                <a:ea typeface="+mj-ea"/>
              </a:rPr>
              <a:t>개로 나눌 경우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DC7D2-30A3-4F65-8B88-F03E5AA053B9}"/>
              </a:ext>
            </a:extLst>
          </p:cNvPr>
          <p:cNvSpPr txBox="1"/>
          <p:nvPr/>
        </p:nvSpPr>
        <p:spPr>
          <a:xfrm>
            <a:off x="9884" y="3455714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(2) 2</a:t>
            </a:r>
            <a:r>
              <a:rPr lang="ko-KR" altLang="en-US" sz="1600" dirty="0">
                <a:latin typeface="+mj-ea"/>
                <a:ea typeface="+mj-ea"/>
              </a:rPr>
              <a:t>개로 나눌 경우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94F5F0-ECF7-458E-A385-23A545750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2080"/>
              </p:ext>
            </p:extLst>
          </p:nvPr>
        </p:nvGraphicFramePr>
        <p:xfrm>
          <a:off x="2032000" y="3888657"/>
          <a:ext cx="3278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16">
                  <a:extLst>
                    <a:ext uri="{9D8B030D-6E8A-4147-A177-3AD203B41FA5}">
                      <a16:colId xmlns:a16="http://schemas.microsoft.com/office/drawing/2014/main" val="3508281959"/>
                    </a:ext>
                  </a:extLst>
                </a:gridCol>
                <a:gridCol w="1639116">
                  <a:extLst>
                    <a:ext uri="{9D8B030D-6E8A-4147-A177-3AD203B41FA5}">
                      <a16:colId xmlns:a16="http://schemas.microsoft.com/office/drawing/2014/main" val="321451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46715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1E0B830-2485-46D7-9D8B-46183BB64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34737"/>
              </p:ext>
            </p:extLst>
          </p:nvPr>
        </p:nvGraphicFramePr>
        <p:xfrm>
          <a:off x="5433228" y="3888657"/>
          <a:ext cx="48017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598">
                  <a:extLst>
                    <a:ext uri="{9D8B030D-6E8A-4147-A177-3AD203B41FA5}">
                      <a16:colId xmlns:a16="http://schemas.microsoft.com/office/drawing/2014/main" val="3693843471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1536420799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33907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89590"/>
                  </a:ext>
                </a:extLst>
              </a:tr>
            </a:tbl>
          </a:graphicData>
        </a:graphic>
      </p:graphicFrame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D37FA18D-E9B5-4184-816B-476C878EB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99662"/>
              </p:ext>
            </p:extLst>
          </p:nvPr>
        </p:nvGraphicFramePr>
        <p:xfrm>
          <a:off x="2031999" y="4321600"/>
          <a:ext cx="48017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598">
                  <a:extLst>
                    <a:ext uri="{9D8B030D-6E8A-4147-A177-3AD203B41FA5}">
                      <a16:colId xmlns:a16="http://schemas.microsoft.com/office/drawing/2014/main" val="3693843471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1536420799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33907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89590"/>
                  </a:ext>
                </a:extLst>
              </a:tr>
            </a:tbl>
          </a:graphicData>
        </a:graphic>
      </p:graphicFrame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710B0F45-ED0E-4011-A8CB-18F671FC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77570"/>
              </p:ext>
            </p:extLst>
          </p:nvPr>
        </p:nvGraphicFramePr>
        <p:xfrm>
          <a:off x="6956790" y="4324331"/>
          <a:ext cx="3278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16">
                  <a:extLst>
                    <a:ext uri="{9D8B030D-6E8A-4147-A177-3AD203B41FA5}">
                      <a16:colId xmlns:a16="http://schemas.microsoft.com/office/drawing/2014/main" val="3508281959"/>
                    </a:ext>
                  </a:extLst>
                </a:gridCol>
                <a:gridCol w="1639116">
                  <a:extLst>
                    <a:ext uri="{9D8B030D-6E8A-4147-A177-3AD203B41FA5}">
                      <a16:colId xmlns:a16="http://schemas.microsoft.com/office/drawing/2014/main" val="321451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46715"/>
                  </a:ext>
                </a:extLst>
              </a:tr>
            </a:tbl>
          </a:graphicData>
        </a:graphic>
      </p:graphicFrame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765B9F72-7192-4153-B67E-7CD78029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44522"/>
              </p:ext>
            </p:extLst>
          </p:nvPr>
        </p:nvGraphicFramePr>
        <p:xfrm>
          <a:off x="2031999" y="4754543"/>
          <a:ext cx="6482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07">
                  <a:extLst>
                    <a:ext uri="{9D8B030D-6E8A-4147-A177-3AD203B41FA5}">
                      <a16:colId xmlns:a16="http://schemas.microsoft.com/office/drawing/2014/main" val="3939849886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2329639899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1324773396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147569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13996"/>
                  </a:ext>
                </a:extLst>
              </a:tr>
            </a:tbl>
          </a:graphicData>
        </a:graphic>
      </p:graphicFrame>
      <p:graphicFrame>
        <p:nvGraphicFramePr>
          <p:cNvPr id="28" name="표 7">
            <a:extLst>
              <a:ext uri="{FF2B5EF4-FFF2-40B4-BE49-F238E27FC236}">
                <a16:creationId xmlns:a16="http://schemas.microsoft.com/office/drawing/2014/main" id="{D3EF2861-41A1-4102-9372-338B5A7BB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37120"/>
              </p:ext>
            </p:extLst>
          </p:nvPr>
        </p:nvGraphicFramePr>
        <p:xfrm>
          <a:off x="8617810" y="4754543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27C05F6-FF4D-4EDB-8DD3-202C952BBEDC}"/>
              </a:ext>
            </a:extLst>
          </p:cNvPr>
          <p:cNvSpPr txBox="1"/>
          <p:nvPr/>
        </p:nvSpPr>
        <p:spPr>
          <a:xfrm>
            <a:off x="10235021" y="2463941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10 &gt; 0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A319D-B4E1-4019-B71F-68E139DA0573}"/>
              </a:ext>
            </a:extLst>
          </p:cNvPr>
          <p:cNvSpPr txBox="1"/>
          <p:nvPr/>
        </p:nvSpPr>
        <p:spPr>
          <a:xfrm>
            <a:off x="10235022" y="3429000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10 ≥ 1 + 9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0030FE-E953-48F7-90B3-D01F99A37009}"/>
              </a:ext>
            </a:extLst>
          </p:cNvPr>
          <p:cNvSpPr txBox="1"/>
          <p:nvPr/>
        </p:nvSpPr>
        <p:spPr>
          <a:xfrm>
            <a:off x="10235022" y="3886247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5 + 8 &gt; 10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4978DF-3890-453E-954E-3754CB2C6D1F}"/>
              </a:ext>
            </a:extLst>
          </p:cNvPr>
          <p:cNvSpPr txBox="1"/>
          <p:nvPr/>
        </p:nvSpPr>
        <p:spPr>
          <a:xfrm>
            <a:off x="10237490" y="4324331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13 ≥ 8 + 5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0FC76E-5A5D-44DC-BBC9-3B960E8FD339}"/>
              </a:ext>
            </a:extLst>
          </p:cNvPr>
          <p:cNvSpPr txBox="1"/>
          <p:nvPr/>
        </p:nvSpPr>
        <p:spPr>
          <a:xfrm>
            <a:off x="9884" y="2018986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(0) 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0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FA4A3B-5BE5-4871-9819-358482366FA0}"/>
              </a:ext>
            </a:extLst>
          </p:cNvPr>
          <p:cNvSpPr txBox="1"/>
          <p:nvPr/>
        </p:nvSpPr>
        <p:spPr>
          <a:xfrm>
            <a:off x="5990822" y="5100969"/>
            <a:ext cx="210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66864-B4B7-476D-9BB6-FD1488A10D6E}"/>
              </a:ext>
            </a:extLst>
          </p:cNvPr>
          <p:cNvSpPr txBox="1"/>
          <p:nvPr/>
        </p:nvSpPr>
        <p:spPr>
          <a:xfrm>
            <a:off x="0" y="6008910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(n) n</a:t>
            </a:r>
            <a:r>
              <a:rPr lang="ko-KR" altLang="en-US" sz="1600" dirty="0">
                <a:latin typeface="+mj-ea"/>
                <a:ea typeface="+mj-ea"/>
              </a:rPr>
              <a:t>개로 나눌 경우</a:t>
            </a:r>
          </a:p>
        </p:txBody>
      </p:sp>
      <p:graphicFrame>
        <p:nvGraphicFramePr>
          <p:cNvPr id="38" name="표 7">
            <a:extLst>
              <a:ext uri="{FF2B5EF4-FFF2-40B4-BE49-F238E27FC236}">
                <a16:creationId xmlns:a16="http://schemas.microsoft.com/office/drawing/2014/main" id="{10A71933-7EC5-4826-BDCD-F31D6CB1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4546"/>
              </p:ext>
            </p:extLst>
          </p:nvPr>
        </p:nvGraphicFramePr>
        <p:xfrm>
          <a:off x="2015774" y="5976624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39" name="표 7">
            <a:extLst>
              <a:ext uri="{FF2B5EF4-FFF2-40B4-BE49-F238E27FC236}">
                <a16:creationId xmlns:a16="http://schemas.microsoft.com/office/drawing/2014/main" id="{A191A04C-9C17-4679-9CA9-DF0B160CB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98459"/>
              </p:ext>
            </p:extLst>
          </p:nvPr>
        </p:nvGraphicFramePr>
        <p:xfrm>
          <a:off x="3694361" y="5976624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40" name="표 7">
            <a:extLst>
              <a:ext uri="{FF2B5EF4-FFF2-40B4-BE49-F238E27FC236}">
                <a16:creationId xmlns:a16="http://schemas.microsoft.com/office/drawing/2014/main" id="{1E4ADFD3-DA56-4FEB-9538-C7DAE9FDD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14123"/>
              </p:ext>
            </p:extLst>
          </p:nvPr>
        </p:nvGraphicFramePr>
        <p:xfrm>
          <a:off x="5372948" y="5983596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41" name="표 7">
            <a:extLst>
              <a:ext uri="{FF2B5EF4-FFF2-40B4-BE49-F238E27FC236}">
                <a16:creationId xmlns:a16="http://schemas.microsoft.com/office/drawing/2014/main" id="{19221BD8-3C66-4763-95AF-D7BB9C8E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02077"/>
              </p:ext>
            </p:extLst>
          </p:nvPr>
        </p:nvGraphicFramePr>
        <p:xfrm>
          <a:off x="7051535" y="5976624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43" name="표 7">
            <a:extLst>
              <a:ext uri="{FF2B5EF4-FFF2-40B4-BE49-F238E27FC236}">
                <a16:creationId xmlns:a16="http://schemas.microsoft.com/office/drawing/2014/main" id="{55FAAAE3-DE3E-4FB9-8598-B130E0BB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09179"/>
              </p:ext>
            </p:extLst>
          </p:nvPr>
        </p:nvGraphicFramePr>
        <p:xfrm>
          <a:off x="8730122" y="5976624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89010DF-4AD9-4CB7-9771-92D6A50AC582}"/>
              </a:ext>
            </a:extLst>
          </p:cNvPr>
          <p:cNvSpPr txBox="1"/>
          <p:nvPr/>
        </p:nvSpPr>
        <p:spPr>
          <a:xfrm>
            <a:off x="4274638" y="6366096"/>
            <a:ext cx="311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13 ≥ 1 + 1 + 1 + 1 + 1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89EA41-D593-401E-B3FD-DC46D239C761}"/>
              </a:ext>
            </a:extLst>
          </p:cNvPr>
          <p:cNvSpPr txBox="1"/>
          <p:nvPr/>
        </p:nvSpPr>
        <p:spPr>
          <a:xfrm>
            <a:off x="915764" y="4466516"/>
            <a:ext cx="210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321AF9-DD18-4A3C-AA51-A562F7760F55}"/>
              </a:ext>
            </a:extLst>
          </p:cNvPr>
          <p:cNvSpPr txBox="1"/>
          <p:nvPr/>
        </p:nvSpPr>
        <p:spPr>
          <a:xfrm>
            <a:off x="10235021" y="4816274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13 ≥ 9 + 1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219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34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91" y="3103671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271249" y="1115195"/>
            <a:ext cx="11142264" cy="1699874"/>
            <a:chOff x="1537048" y="1513659"/>
            <a:chExt cx="10533032" cy="169987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115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n = 5: </a:t>
                  </a:r>
                  <a:r>
                    <a:rPr lang="en-US" altLang="ko-KR" sz="1000" dirty="0"/>
                    <a:t>4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0</a:t>
                  </a:r>
                  <a:r>
                    <a:rPr lang="en-US" altLang="ko-KR" sz="1600" dirty="0"/>
                    <a:t> + 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1</a:t>
                  </a:r>
                  <a:r>
                    <a:rPr lang="en-US" altLang="ko-KR" sz="1600" dirty="0"/>
                    <a:t> + 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2</a:t>
                  </a:r>
                  <a:r>
                    <a:rPr lang="en-US" altLang="ko-KR" sz="1600" dirty="0"/>
                    <a:t> + 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3</a:t>
                  </a:r>
                  <a:r>
                    <a:rPr lang="en-US" altLang="ko-KR" sz="1600" dirty="0"/>
                    <a:t> + 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</a:t>
                  </a:r>
                  <a:r>
                    <a:rPr lang="en-US" altLang="ko-KR" sz="1600" dirty="0"/>
                    <a:t>C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  </a:t>
                  </a:r>
                  <a:r>
                    <a:rPr kumimoji="0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= 32</a:t>
                  </a:r>
                  <a:endPara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</a:t>
                  </a: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n: </a:t>
                  </a:r>
                  <a:r>
                    <a:rPr lang="en-US" altLang="ko-KR" sz="1000" dirty="0"/>
                    <a:t>n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0</a:t>
                  </a:r>
                  <a:r>
                    <a:rPr lang="en-US" altLang="ko-KR" sz="1600" dirty="0"/>
                    <a:t> + 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n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1</a:t>
                  </a:r>
                  <a:r>
                    <a:rPr lang="en-US" altLang="ko-KR" sz="1600" dirty="0"/>
                    <a:t> + </a:t>
                  </a:r>
                  <a:r>
                    <a:rPr lang="en-US" altLang="ko-KR" sz="1600" dirty="0">
                      <a:latin typeface="+mj-ea"/>
                      <a:ea typeface="+mj-ea"/>
                    </a:rPr>
                    <a:t>… </a:t>
                  </a:r>
                  <a:r>
                    <a:rPr lang="en-US" altLang="ko-KR" sz="1600" dirty="0"/>
                    <a:t>+ </a:t>
                  </a:r>
                  <a:r>
                    <a:rPr lang="en-US" altLang="ko-KR" sz="1000" dirty="0" err="1">
                      <a:solidFill>
                        <a:prstClr val="black"/>
                      </a:solidFill>
                      <a:latin typeface="Arial"/>
                    </a:rPr>
                    <a:t>n</a:t>
                  </a:r>
                  <a:r>
                    <a:rPr lang="en-US" altLang="ko-KR" sz="1600" dirty="0" err="1"/>
                    <a:t>C</a:t>
                  </a:r>
                  <a:r>
                    <a:rPr lang="en-US" altLang="ko-KR" sz="1000" dirty="0" err="1">
                      <a:solidFill>
                        <a:prstClr val="black"/>
                      </a:solidFill>
                      <a:latin typeface="Arial"/>
                    </a:rPr>
                    <a:t>n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 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- 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1154675"/>
                </a:xfrm>
                <a:prstGeom prst="rect">
                  <a:avLst/>
                </a:prstGeom>
                <a:blipFill>
                  <a:blip r:embed="rId2"/>
                  <a:stretch>
                    <a:fillRect b="-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271249" y="3392274"/>
            <a:ext cx="11142264" cy="1330542"/>
            <a:chOff x="1537048" y="1513659"/>
            <a:chExt cx="10533032" cy="13305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3A6C1C-B107-4FDC-8BE1-BBF02A76DC28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/>
                <a:t> </a:t>
              </a:r>
              <a:r>
                <a:rPr lang="en-US" altLang="ko-KR" sz="1600" dirty="0"/>
                <a:t>- </a:t>
              </a:r>
              <a:r>
                <a:rPr lang="ko-KR" altLang="en-US" sz="1600" dirty="0"/>
                <a:t>사용한 변수 </a:t>
              </a:r>
              <a:r>
                <a:rPr lang="en-US" altLang="ko-KR" sz="1600" dirty="0"/>
                <a:t>Max 1</a:t>
              </a:r>
              <a:r>
                <a:rPr lang="ko-KR" altLang="en-US" sz="1600" dirty="0"/>
                <a:t>개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O(1)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44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F65E5A-841F-4BB1-93DC-1E9F4CA8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213678"/>
            <a:ext cx="7259063" cy="743054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3FAE07B-5019-467B-A56A-7BFF53FCD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75440"/>
              </p:ext>
            </p:extLst>
          </p:nvPr>
        </p:nvGraphicFramePr>
        <p:xfrm>
          <a:off x="1959617" y="2481642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2A7455B-7FF4-4905-BC49-FBBFAABCB7C8}"/>
              </a:ext>
            </a:extLst>
          </p:cNvPr>
          <p:cNvSpPr txBox="1"/>
          <p:nvPr/>
        </p:nvSpPr>
        <p:spPr>
          <a:xfrm>
            <a:off x="9884" y="2451929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(1) n =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DC7D2-30A3-4F65-8B88-F03E5AA053B9}"/>
              </a:ext>
            </a:extLst>
          </p:cNvPr>
          <p:cNvSpPr txBox="1"/>
          <p:nvPr/>
        </p:nvSpPr>
        <p:spPr>
          <a:xfrm>
            <a:off x="9884" y="2910588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(2) n = 2</a:t>
            </a:r>
            <a:endParaRPr lang="ko-KR" altLang="en-US" sz="1600" dirty="0">
              <a:latin typeface="+mj-ea"/>
              <a:ea typeface="+mj-ea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94F5F0-ECF7-458E-A385-23A545750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72487"/>
              </p:ext>
            </p:extLst>
          </p:nvPr>
        </p:nvGraphicFramePr>
        <p:xfrm>
          <a:off x="1959617" y="2924378"/>
          <a:ext cx="3278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16">
                  <a:extLst>
                    <a:ext uri="{9D8B030D-6E8A-4147-A177-3AD203B41FA5}">
                      <a16:colId xmlns:a16="http://schemas.microsoft.com/office/drawing/2014/main" val="3508281959"/>
                    </a:ext>
                  </a:extLst>
                </a:gridCol>
                <a:gridCol w="1639116">
                  <a:extLst>
                    <a:ext uri="{9D8B030D-6E8A-4147-A177-3AD203B41FA5}">
                      <a16:colId xmlns:a16="http://schemas.microsoft.com/office/drawing/2014/main" val="321451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46715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1E0B830-2485-46D7-9D8B-46183BB64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95410"/>
              </p:ext>
            </p:extLst>
          </p:nvPr>
        </p:nvGraphicFramePr>
        <p:xfrm>
          <a:off x="1959617" y="3862909"/>
          <a:ext cx="48017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598">
                  <a:extLst>
                    <a:ext uri="{9D8B030D-6E8A-4147-A177-3AD203B41FA5}">
                      <a16:colId xmlns:a16="http://schemas.microsoft.com/office/drawing/2014/main" val="3693843471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1536420799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33907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89590"/>
                  </a:ext>
                </a:extLst>
              </a:tr>
            </a:tbl>
          </a:graphicData>
        </a:graphic>
      </p:graphicFrame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710B0F45-ED0E-4011-A8CB-18F671FC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35301"/>
              </p:ext>
            </p:extLst>
          </p:nvPr>
        </p:nvGraphicFramePr>
        <p:xfrm>
          <a:off x="3664628" y="4292826"/>
          <a:ext cx="3278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16">
                  <a:extLst>
                    <a:ext uri="{9D8B030D-6E8A-4147-A177-3AD203B41FA5}">
                      <a16:colId xmlns:a16="http://schemas.microsoft.com/office/drawing/2014/main" val="3508281959"/>
                    </a:ext>
                  </a:extLst>
                </a:gridCol>
                <a:gridCol w="1639116">
                  <a:extLst>
                    <a:ext uri="{9D8B030D-6E8A-4147-A177-3AD203B41FA5}">
                      <a16:colId xmlns:a16="http://schemas.microsoft.com/office/drawing/2014/main" val="321451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46715"/>
                  </a:ext>
                </a:extLst>
              </a:tr>
            </a:tbl>
          </a:graphicData>
        </a:graphic>
      </p:graphicFrame>
      <p:graphicFrame>
        <p:nvGraphicFramePr>
          <p:cNvPr id="28" name="표 7">
            <a:extLst>
              <a:ext uri="{FF2B5EF4-FFF2-40B4-BE49-F238E27FC236}">
                <a16:creationId xmlns:a16="http://schemas.microsoft.com/office/drawing/2014/main" id="{D3EF2861-41A1-4102-9372-338B5A7BB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84391"/>
              </p:ext>
            </p:extLst>
          </p:nvPr>
        </p:nvGraphicFramePr>
        <p:xfrm>
          <a:off x="1959617" y="4285482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27C05F6-FF4D-4EDB-8DD3-202C952BBEDC}"/>
              </a:ext>
            </a:extLst>
          </p:cNvPr>
          <p:cNvSpPr txBox="1"/>
          <p:nvPr/>
        </p:nvSpPr>
        <p:spPr>
          <a:xfrm>
            <a:off x="3746867" y="2442286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66864-B4B7-476D-9BB6-FD1488A10D6E}"/>
              </a:ext>
            </a:extLst>
          </p:cNvPr>
          <p:cNvSpPr txBox="1"/>
          <p:nvPr/>
        </p:nvSpPr>
        <p:spPr>
          <a:xfrm>
            <a:off x="19019" y="5941947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(n) n</a:t>
            </a:r>
            <a:r>
              <a:rPr lang="ko-KR" altLang="en-US" sz="1600" dirty="0">
                <a:latin typeface="+mj-ea"/>
                <a:ea typeface="+mj-ea"/>
              </a:rPr>
              <a:t>개로 나눌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9010DF-4AD9-4CB7-9771-92D6A50AC582}"/>
                  </a:ext>
                </a:extLst>
              </p:cNvPr>
              <p:cNvSpPr txBox="1"/>
              <p:nvPr/>
            </p:nvSpPr>
            <p:spPr>
              <a:xfrm>
                <a:off x="2586667" y="5941947"/>
                <a:ext cx="88307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+mj-ea"/>
                    <a:ea typeface="+mj-ea"/>
                  </a:rPr>
                  <a:t>Max</a:t>
                </a:r>
                <a:r>
                  <a:rPr lang="ko-KR" altLang="en-US" sz="1600" dirty="0">
                    <a:latin typeface="+mj-ea"/>
                    <a:ea typeface="+mj-ea"/>
                  </a:rPr>
                  <a:t> </a:t>
                </a:r>
                <a:r>
                  <a:rPr lang="en-US" altLang="ko-KR" sz="1600" dirty="0">
                    <a:latin typeface="+mj-ea"/>
                    <a:ea typeface="+mj-ea"/>
                  </a:rPr>
                  <a:t>=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) = </a:t>
                </a:r>
                <a:r>
                  <a:rPr lang="en-US" altLang="ko-KR" sz="1600" dirty="0">
                    <a:latin typeface="+mj-ea"/>
                  </a:rPr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j-ea"/>
                  </a:rPr>
                  <a:t>)   (</a:t>
                </a:r>
                <a:r>
                  <a:rPr lang="ko-KR" altLang="en-US" sz="1600" dirty="0">
                    <a:latin typeface="+mj-ea"/>
                  </a:rPr>
                  <a:t>단</a:t>
                </a:r>
                <a:r>
                  <a:rPr lang="en-US" altLang="ko-KR" sz="1600" dirty="0">
                    <a:latin typeface="+mj-ea"/>
                  </a:rPr>
                  <a:t>, </a:t>
                </a:r>
                <a:r>
                  <a:rPr lang="en-US" altLang="ko-KR" sz="1600" dirty="0">
                    <a:latin typeface="+mj-ea"/>
                    <a:ea typeface="+mj-ea"/>
                  </a:rPr>
                  <a:t>1 ≤ </a:t>
                </a:r>
                <a:r>
                  <a:rPr lang="en-US" altLang="ko-KR" sz="1600" dirty="0" err="1">
                    <a:latin typeface="+mj-ea"/>
                    <a:ea typeface="+mj-ea"/>
                  </a:rPr>
                  <a:t>i</a:t>
                </a:r>
                <a:r>
                  <a:rPr lang="en-US" altLang="ko-KR" sz="1600" dirty="0">
                    <a:latin typeface="+mj-ea"/>
                    <a:ea typeface="+mj-ea"/>
                  </a:rPr>
                  <a:t> </a:t>
                </a:r>
                <a:r>
                  <a:rPr lang="en-US" altLang="ko-KR" sz="1600" dirty="0">
                    <a:latin typeface="+mj-ea"/>
                  </a:rPr>
                  <a:t>≤ 10</a:t>
                </a:r>
                <a:r>
                  <a:rPr lang="en-US" altLang="ko-KR" sz="1600" dirty="0">
                    <a:latin typeface="+mj-ea"/>
                    <a:ea typeface="+mj-ea"/>
                  </a:rPr>
                  <a:t>)</a:t>
                </a:r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9010DF-4AD9-4CB7-9771-92D6A50A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67" y="5941947"/>
                <a:ext cx="8830749" cy="338554"/>
              </a:xfrm>
              <a:prstGeom prst="rect">
                <a:avLst/>
              </a:prstGeom>
              <a:blipFill>
                <a:blip r:embed="rId3"/>
                <a:stretch>
                  <a:fillRect l="-345" t="-7273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7">
            <a:extLst>
              <a:ext uri="{FF2B5EF4-FFF2-40B4-BE49-F238E27FC236}">
                <a16:creationId xmlns:a16="http://schemas.microsoft.com/office/drawing/2014/main" id="{411225A9-6490-454A-ADAE-2F2CB5880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65264"/>
              </p:ext>
            </p:extLst>
          </p:nvPr>
        </p:nvGraphicFramePr>
        <p:xfrm>
          <a:off x="1959617" y="3365738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47" name="표 7">
            <a:extLst>
              <a:ext uri="{FF2B5EF4-FFF2-40B4-BE49-F238E27FC236}">
                <a16:creationId xmlns:a16="http://schemas.microsoft.com/office/drawing/2014/main" id="{2D2AE8CE-3065-4576-9BB2-5FD3B38E8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28878"/>
              </p:ext>
            </p:extLst>
          </p:nvPr>
        </p:nvGraphicFramePr>
        <p:xfrm>
          <a:off x="3686532" y="3354295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0954C1EF-677D-4C0C-8C5C-F188A2AEA449}"/>
              </a:ext>
            </a:extLst>
          </p:cNvPr>
          <p:cNvSpPr txBox="1"/>
          <p:nvPr/>
        </p:nvSpPr>
        <p:spPr>
          <a:xfrm>
            <a:off x="5501221" y="2919899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5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D42227-5601-44D5-8F72-C5E0AF6D53DB}"/>
              </a:ext>
            </a:extLst>
          </p:cNvPr>
          <p:cNvSpPr txBox="1"/>
          <p:nvPr/>
        </p:nvSpPr>
        <p:spPr>
          <a:xfrm>
            <a:off x="5501221" y="3325540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5 &gt; 1 + 1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981FAD-FEC8-40B5-80B1-E1E5409B4350}"/>
              </a:ext>
            </a:extLst>
          </p:cNvPr>
          <p:cNvSpPr txBox="1"/>
          <p:nvPr/>
        </p:nvSpPr>
        <p:spPr>
          <a:xfrm>
            <a:off x="6877847" y="3823043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8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DC5E3D-CE01-440C-97B6-235ACB013587}"/>
              </a:ext>
            </a:extLst>
          </p:cNvPr>
          <p:cNvSpPr txBox="1"/>
          <p:nvPr/>
        </p:nvSpPr>
        <p:spPr>
          <a:xfrm>
            <a:off x="6938490" y="4252474"/>
            <a:ext cx="1937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8 &gt; 1 + 5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9C93AD-D8F1-456C-BEFA-BE26A6727BA5}"/>
              </a:ext>
            </a:extLst>
          </p:cNvPr>
          <p:cNvSpPr txBox="1"/>
          <p:nvPr/>
        </p:nvSpPr>
        <p:spPr>
          <a:xfrm>
            <a:off x="9884" y="3909808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(3) n = 3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434A08-C190-4122-B8B6-2EFB53B7D5EE}"/>
              </a:ext>
            </a:extLst>
          </p:cNvPr>
          <p:cNvSpPr txBox="1"/>
          <p:nvPr/>
        </p:nvSpPr>
        <p:spPr>
          <a:xfrm>
            <a:off x="4284785" y="4838205"/>
            <a:ext cx="210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61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8912</TotalTime>
  <Words>1368</Words>
  <Application>Microsoft Office PowerPoint</Application>
  <PresentationFormat>와이드스크린</PresentationFormat>
  <Paragraphs>242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G마켓 산스 TTF Bold</vt:lpstr>
      <vt:lpstr>나눔스퀘어 Bold</vt:lpstr>
      <vt:lpstr>Arial</vt:lpstr>
      <vt:lpstr>Arial Black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든솔</cp:lastModifiedBy>
  <cp:revision>31</cp:revision>
  <dcterms:created xsi:type="dcterms:W3CDTF">2020-05-25T00:38:46Z</dcterms:created>
  <dcterms:modified xsi:type="dcterms:W3CDTF">2021-12-20T03:32:04Z</dcterms:modified>
</cp:coreProperties>
</file>