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80" r:id="rId3"/>
    <p:sldId id="275" r:id="rId4"/>
    <p:sldId id="306" r:id="rId5"/>
    <p:sldId id="281" r:id="rId6"/>
    <p:sldId id="307" r:id="rId7"/>
    <p:sldId id="308" r:id="rId8"/>
    <p:sldId id="309" r:id="rId9"/>
    <p:sldId id="310" r:id="rId10"/>
    <p:sldId id="311" r:id="rId11"/>
    <p:sldId id="282" r:id="rId12"/>
    <p:sldId id="313" r:id="rId13"/>
    <p:sldId id="312" r:id="rId14"/>
    <p:sldId id="314" r:id="rId15"/>
    <p:sldId id="325" r:id="rId16"/>
    <p:sldId id="315" r:id="rId17"/>
    <p:sldId id="328" r:id="rId18"/>
    <p:sldId id="283" r:id="rId19"/>
    <p:sldId id="316" r:id="rId20"/>
    <p:sldId id="318" r:id="rId21"/>
    <p:sldId id="268" r:id="rId22"/>
    <p:sldId id="319" r:id="rId23"/>
    <p:sldId id="320" r:id="rId24"/>
    <p:sldId id="321" r:id="rId25"/>
    <p:sldId id="322" r:id="rId26"/>
    <p:sldId id="324" r:id="rId27"/>
    <p:sldId id="323" r:id="rId28"/>
    <p:sldId id="329" r:id="rId29"/>
    <p:sldId id="330" r:id="rId30"/>
    <p:sldId id="267" r:id="rId3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DFBA"/>
    <a:srgbClr val="3D3D3D"/>
    <a:srgbClr val="584C46"/>
    <a:srgbClr val="867A6C"/>
    <a:srgbClr val="A1978B"/>
    <a:srgbClr val="F08820"/>
    <a:srgbClr val="4F4F4F"/>
    <a:srgbClr val="F5B96D"/>
    <a:srgbClr val="F0CAB6"/>
    <a:srgbClr val="090C11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474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B00A10-C65B-4582-B5D4-24A29E5619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C7ADB5D-9246-49FD-8A52-BC7A816945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219607-49A7-44A0-8744-F2605B86A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C481-D572-4747-A891-2FA4D5DEC8C5}" type="datetimeFigureOut">
              <a:rPr lang="ko-KR" altLang="en-US" smtClean="0"/>
              <a:t>2021-12-19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EB094F-0F19-47DC-B51B-F0324814C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EE6869-EE87-4E9C-81A4-4527F3CCB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572D-DCC5-4511-A3D5-618DAD617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74956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73705B-459D-4F3E-A045-E1002C4A9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91D24FB-0973-4974-95C1-0EAA2F19FF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5CC95F-C804-4132-B324-CC89C9638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C481-D572-4747-A891-2FA4D5DEC8C5}" type="datetimeFigureOut">
              <a:rPr lang="ko-KR" altLang="en-US" smtClean="0"/>
              <a:t>2021-12-19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4A6E3D-A787-454C-B433-9053C18E4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249181-E770-4CD9-8DFE-B3F14F162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572D-DCC5-4511-A3D5-618DAD617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02418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B1D4F30-672E-42CB-BC78-487C85E726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C63BB6D-3767-4A9A-941F-1F229EF67B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D5A74F-43E9-4042-8465-2E14BBB1B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C481-D572-4747-A891-2FA4D5DEC8C5}" type="datetimeFigureOut">
              <a:rPr lang="ko-KR" altLang="en-US" smtClean="0"/>
              <a:t>2021-12-19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F8E29D-C9F4-40BD-9172-A79654148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62DBFF-BA66-4A86-A706-F4E320684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572D-DCC5-4511-A3D5-618DAD617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18167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52FAA5-F5D0-4093-BBA5-CD80C1861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0AD3B9-9C2F-4B29-A060-3E36B915CE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D0002E-2305-4EC5-9C5A-A977D7B2E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C481-D572-4747-A891-2FA4D5DEC8C5}" type="datetimeFigureOut">
              <a:rPr lang="ko-KR" altLang="en-US" smtClean="0"/>
              <a:t>2021-12-19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B18606-F579-48B5-A59B-0C68B0555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75012D-9860-4895-89D8-1CC627E56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572D-DCC5-4511-A3D5-618DAD617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13359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8224E2-918D-4F7E-9870-42932F3F1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C32F707-391B-49D6-A1A2-15D5A1595C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CFA0D8-69CA-457A-9280-FDF692275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C481-D572-4747-A891-2FA4D5DEC8C5}" type="datetimeFigureOut">
              <a:rPr lang="ko-KR" altLang="en-US" smtClean="0"/>
              <a:t>2021-12-19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E51D4F-AA80-4C40-91B3-2A0226953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4CF20F-28B0-42D0-954E-C37AE9775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572D-DCC5-4511-A3D5-618DAD617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16721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DE38BB-582C-40A5-8641-6FA0E3D14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ACF9C2-1537-4303-A3CE-16E809F892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07108E2-AF71-4346-8E41-1674050372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D4CACEB-E99F-48C0-94CB-81909F491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C481-D572-4747-A891-2FA4D5DEC8C5}" type="datetimeFigureOut">
              <a:rPr lang="ko-KR" altLang="en-US" smtClean="0"/>
              <a:t>2021-12-19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8E5645C-0BC9-4D62-B46A-49F233838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C086980-6520-4F49-80AD-803A825E4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572D-DCC5-4511-A3D5-618DAD617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52351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ACE083-FED7-4138-A583-8A5DA71D1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9C5116A-C564-4B1B-8A1D-3C09ABA317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C1FE990-16D9-4DF3-9B27-6E8B85EEAE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B3B254D-4BB4-4EA0-BCEB-4BC3B036CC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3B1520C-6CAF-4CFD-B77A-F0D0AF80B8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5D32254-73D8-43C7-BA3A-97157DDEF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C481-D572-4747-A891-2FA4D5DEC8C5}" type="datetimeFigureOut">
              <a:rPr lang="ko-KR" altLang="en-US" smtClean="0"/>
              <a:t>2021-12-19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DF21F92-683C-43D1-9354-D24A7F0DD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5FE0F1D-CA62-49E0-9ECA-FB9289CD6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572D-DCC5-4511-A3D5-618DAD617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08121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AB11BD-3930-44CB-92AA-B7CA96486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0F70823-BFC8-40FC-B6FC-98003DED0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C481-D572-4747-A891-2FA4D5DEC8C5}" type="datetimeFigureOut">
              <a:rPr lang="ko-KR" altLang="en-US" smtClean="0"/>
              <a:t>2021-12-19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2287337-73E0-468F-ACB2-648D69861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6E032DC-0203-4A3B-8DD9-AF3B1B668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572D-DCC5-4511-A3D5-618DAD617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18890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57FBA9C-B26A-4FF1-98A8-30536809B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C481-D572-4747-A891-2FA4D5DEC8C5}" type="datetimeFigureOut">
              <a:rPr lang="ko-KR" altLang="en-US" smtClean="0"/>
              <a:t>2021-12-19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4CFE30C-D37B-40AD-BCCF-3CAF1DB08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AC845E5-D04C-42C2-B2BF-825CDCC06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572D-DCC5-4511-A3D5-618DAD61789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65B53D-226B-4CF4-9AC7-BF7890C2F655}"/>
              </a:ext>
            </a:extLst>
          </p:cNvPr>
          <p:cNvSpPr txBox="1"/>
          <p:nvPr userDrawn="1"/>
        </p:nvSpPr>
        <p:spPr>
          <a:xfrm>
            <a:off x="10032313" y="6588607"/>
            <a:ext cx="216918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ⓒSaebyeol Yu.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Saebyeol’s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PowerPoint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07435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CF31E8-B379-47A5-9B29-03D429AAB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9944B5-5009-475E-8C80-B5CDFC34B6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C2B0050-989C-465D-8C14-87FA763E45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CC38039-8CE2-42CF-9125-A32CA77A6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C481-D572-4747-A891-2FA4D5DEC8C5}" type="datetimeFigureOut">
              <a:rPr lang="ko-KR" altLang="en-US" smtClean="0"/>
              <a:t>2021-12-19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DB81404-0B1B-46D9-B801-ED8354EEB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C77D291-D604-44A4-A417-9D2C32011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572D-DCC5-4511-A3D5-618DAD617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04484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2C2B8C-D6A2-433F-90B6-7C5DF57E0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6E8BFEA-DF07-4111-838B-712BBC97C1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F55340A-1375-4D4F-9BDF-9020B20390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C66370A-DF48-4C5B-8F1A-14039EF80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C481-D572-4747-A891-2FA4D5DEC8C5}" type="datetimeFigureOut">
              <a:rPr lang="ko-KR" altLang="en-US" smtClean="0"/>
              <a:t>2021-12-19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C64D4D7-7CB6-4133-9EBD-86FDB3CE3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4DBE2A0-99D3-4016-B648-751C510E0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572D-DCC5-4511-A3D5-618DAD617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55371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C525C34-9ABD-4A5F-940A-38C1DF0EA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72BD092-0C79-404B-BCF7-AB6EC679EF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061468-CA63-4833-9180-4A0D54D792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99C481-D572-4747-A891-2FA4D5DEC8C5}" type="datetimeFigureOut">
              <a:rPr lang="ko-KR" altLang="en-US" smtClean="0"/>
              <a:t>2021-12-19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D4674C-8B1B-47B6-B9B3-D638376214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A7B107-0359-4ED4-B77A-E1274C87B2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15572D-DCC5-4511-A3D5-618DAD617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0271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810735C-E88D-490F-B3C1-30B3BE73F71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22CE6D2-4747-4B13-B901-C0D448EC8D84}"/>
              </a:ext>
            </a:extLst>
          </p:cNvPr>
          <p:cNvSpPr txBox="1"/>
          <p:nvPr/>
        </p:nvSpPr>
        <p:spPr>
          <a:xfrm>
            <a:off x="1772544" y="2875002"/>
            <a:ext cx="864691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 spc="-300" dirty="0">
                <a:solidFill>
                  <a:srgbClr val="A1978B"/>
                </a:solidFill>
                <a:latin typeface="+mj-lt"/>
              </a:rPr>
              <a:t>Algorithm </a:t>
            </a:r>
            <a:r>
              <a:rPr lang="en-US" altLang="ko-KR" sz="6600" b="1" spc="-300" dirty="0">
                <a:solidFill>
                  <a:schemeClr val="accent1"/>
                </a:solidFill>
                <a:latin typeface="+mj-lt"/>
              </a:rPr>
              <a:t>DIJKSTRA</a:t>
            </a:r>
            <a:endParaRPr lang="ko-KR" altLang="en-US" sz="6000" b="1" spc="-3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5" name="양쪽 대괄호 4">
            <a:extLst>
              <a:ext uri="{FF2B5EF4-FFF2-40B4-BE49-F238E27FC236}">
                <a16:creationId xmlns:a16="http://schemas.microsoft.com/office/drawing/2014/main" id="{5ADE8F7E-E602-454D-9005-3DC5C24B248D}"/>
              </a:ext>
            </a:extLst>
          </p:cNvPr>
          <p:cNvSpPr/>
          <p:nvPr/>
        </p:nvSpPr>
        <p:spPr>
          <a:xfrm>
            <a:off x="838200" y="2311400"/>
            <a:ext cx="10528300" cy="2235200"/>
          </a:xfrm>
          <a:prstGeom prst="bracketPair">
            <a:avLst>
              <a:gd name="adj" fmla="val 12122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36DD55-5788-46EF-B2F4-2C87FA99E444}"/>
              </a:ext>
            </a:extLst>
          </p:cNvPr>
          <p:cNvSpPr txBox="1"/>
          <p:nvPr/>
        </p:nvSpPr>
        <p:spPr>
          <a:xfrm flipH="1">
            <a:off x="4960619" y="2408535"/>
            <a:ext cx="2270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SW</a:t>
            </a:r>
            <a:r>
              <a:rPr lang="ko-KR" altLang="en-US" dirty="0"/>
              <a:t> 코딩 동아리</a:t>
            </a:r>
          </a:p>
        </p:txBody>
      </p:sp>
    </p:spTree>
    <p:extLst>
      <p:ext uri="{BB962C8B-B14F-4D97-AF65-F5344CB8AC3E}">
        <p14:creationId xmlns:p14="http://schemas.microsoft.com/office/powerpoint/2010/main" val="13236964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ACFB5B0-E69F-4779-A51C-37FDA8FF4EF3}"/>
              </a:ext>
            </a:extLst>
          </p:cNvPr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2C461E-39CA-45ED-B914-2B4D6D0A696C}"/>
              </a:ext>
            </a:extLst>
          </p:cNvPr>
          <p:cNvSpPr txBox="1"/>
          <p:nvPr/>
        </p:nvSpPr>
        <p:spPr>
          <a:xfrm>
            <a:off x="967236" y="127626"/>
            <a:ext cx="52406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Dynamic Programming</a:t>
            </a:r>
            <a:endParaRPr lang="ko-KR" altLang="en-US" sz="36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851894-F5B1-43CC-AA4D-37C88914C625}"/>
              </a:ext>
            </a:extLst>
          </p:cNvPr>
          <p:cNvSpPr txBox="1"/>
          <p:nvPr/>
        </p:nvSpPr>
        <p:spPr>
          <a:xfrm>
            <a:off x="127591" y="111943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Part 2,</a:t>
            </a:r>
            <a:endParaRPr lang="ko-KR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48AC441A-4400-47F5-9EE6-0FAA046EFB1D}"/>
              </a:ext>
            </a:extLst>
          </p:cNvPr>
          <p:cNvCxnSpPr>
            <a:cxnSpLocks/>
          </p:cNvCxnSpPr>
          <p:nvPr/>
        </p:nvCxnSpPr>
        <p:spPr>
          <a:xfrm>
            <a:off x="271249" y="5007972"/>
            <a:ext cx="11920751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257B91E6-C093-4688-958D-32BA63EEA22F}"/>
              </a:ext>
            </a:extLst>
          </p:cNvPr>
          <p:cNvGrpSpPr/>
          <p:nvPr/>
        </p:nvGrpSpPr>
        <p:grpSpPr>
          <a:xfrm>
            <a:off x="271249" y="1115195"/>
            <a:ext cx="11142264" cy="3788907"/>
            <a:chOff x="1537048" y="1513659"/>
            <a:chExt cx="10533032" cy="3788907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FB7B933C-42FC-454D-AF50-6B9260673A5E}"/>
                </a:ext>
              </a:extLst>
            </p:cNvPr>
            <p:cNvSpPr txBox="1"/>
            <p:nvPr/>
          </p:nvSpPr>
          <p:spPr>
            <a:xfrm>
              <a:off x="1537048" y="1559825"/>
              <a:ext cx="5382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001</a:t>
              </a:r>
              <a:endParaRPr lang="ko-KR" altLang="en-US" dirty="0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AFECC35C-40B7-4E12-A8D6-712DF27992F5}"/>
                </a:ext>
              </a:extLst>
            </p:cNvPr>
            <p:cNvSpPr txBox="1"/>
            <p:nvPr/>
          </p:nvSpPr>
          <p:spPr>
            <a:xfrm>
              <a:off x="2387653" y="1559825"/>
              <a:ext cx="4475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&gt;&gt;</a:t>
              </a:r>
              <a:endParaRPr lang="ko-KR" altLang="en-US" dirty="0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68E69822-967C-4C52-9C2A-CF25C08AA9CA}"/>
                </a:ext>
              </a:extLst>
            </p:cNvPr>
            <p:cNvSpPr txBox="1"/>
            <p:nvPr/>
          </p:nvSpPr>
          <p:spPr>
            <a:xfrm>
              <a:off x="3076354" y="1513659"/>
              <a:ext cx="66619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>
                  <a:latin typeface="+mj-ea"/>
                  <a:ea typeface="+mj-ea"/>
                </a:rPr>
                <a:t>시간 복잡도</a:t>
              </a:r>
              <a:r>
                <a:rPr lang="en-US" altLang="ko-KR" sz="2400" dirty="0">
                  <a:latin typeface="+mj-ea"/>
                  <a:ea typeface="+mj-ea"/>
                </a:rPr>
                <a:t>(Time Complexity)</a:t>
              </a:r>
              <a:endParaRPr lang="ko-KR" altLang="en-US" sz="2400" dirty="0">
                <a:latin typeface="+mj-ea"/>
                <a:ea typeface="+mj-ea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EABD662F-05A1-40F9-A99C-4BB6022A71B1}"/>
                    </a:ext>
                  </a:extLst>
                </p:cNvPr>
                <p:cNvSpPr txBox="1"/>
                <p:nvPr/>
              </p:nvSpPr>
              <p:spPr>
                <a:xfrm>
                  <a:off x="3076354" y="2058858"/>
                  <a:ext cx="8993726" cy="32437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just">
                    <a:lnSpc>
                      <a:spcPct val="150000"/>
                    </a:lnSpc>
                  </a:pPr>
                  <a:r>
                    <a:rPr lang="ko-KR" altLang="en-US" sz="1600" dirty="0"/>
                    <a:t> </a:t>
                  </a:r>
                  <a:r>
                    <a:rPr lang="en-US" altLang="ko-KR" sz="1600" dirty="0"/>
                    <a:t>-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 ~ 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ko-KR" altLang="en-US" sz="1600" i="1">
                          <a:latin typeface="Cambria Math" panose="02040503050406030204" pitchFamily="18" charset="0"/>
                        </a:rPr>
                        <m:t>을</m:t>
                      </m:r>
                    </m:oMath>
                  </a14:m>
                  <a:r>
                    <a:rPr lang="en-US" altLang="ko-KR" sz="1600" dirty="0"/>
                    <a:t> </a:t>
                  </a:r>
                  <a:r>
                    <a:rPr lang="ko-KR" altLang="en-US" sz="1600" dirty="0"/>
                    <a:t>모를 경우</a:t>
                  </a:r>
                  <a:endParaRPr lang="en-US" altLang="ko-KR" sz="1600" dirty="0"/>
                </a:p>
                <a:p>
                  <a:pPr algn="just">
                    <a:lnSpc>
                      <a:spcPct val="150000"/>
                    </a:lnSpc>
                  </a:pPr>
                  <a:r>
                    <a:rPr lang="en-US" altLang="ko-KR" sz="1600" dirty="0"/>
                    <a:t>	n = 5: 1 + 2 + 3 + 4 + 5 </a:t>
                  </a:r>
                  <a:r>
                    <a:rPr kumimoji="0" lang="en-US" altLang="ko-KR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/>
                      <a:cs typeface="+mn-cs"/>
                    </a:rPr>
                    <a:t>= 32</a:t>
                  </a:r>
                </a:p>
                <a:p>
                  <a:pPr algn="just">
                    <a:lnSpc>
                      <a:spcPct val="150000"/>
                    </a:lnSpc>
                  </a:pPr>
                  <a:r>
                    <a:rPr lang="en-US" altLang="ko-KR" sz="1600" dirty="0">
                      <a:solidFill>
                        <a:prstClr val="black"/>
                      </a:solidFill>
                      <a:latin typeface="Arial"/>
                    </a:rPr>
                    <a:t>	n:</a:t>
                  </a:r>
                  <a:r>
                    <a:rPr lang="ko-KR" altLang="en-US" sz="1600" dirty="0">
                      <a:solidFill>
                        <a:prstClr val="black"/>
                      </a:solidFill>
                      <a:latin typeface="Arial"/>
                    </a:rPr>
                    <a:t> </a:t>
                  </a:r>
                  <a:r>
                    <a:rPr lang="en-US" altLang="ko-KR" sz="1600" dirty="0">
                      <a:solidFill>
                        <a:prstClr val="black"/>
                      </a:solidFill>
                      <a:latin typeface="Arial"/>
                    </a:rPr>
                    <a:t>10(n - 10) + 55 = 10n – 45    (</a:t>
                  </a:r>
                  <a:r>
                    <a:rPr lang="ko-KR" altLang="en-US" sz="1600" dirty="0">
                      <a:solidFill>
                        <a:prstClr val="black"/>
                      </a:solidFill>
                      <a:latin typeface="Arial"/>
                    </a:rPr>
                    <a:t>단</a:t>
                  </a:r>
                  <a:r>
                    <a:rPr lang="en-US" altLang="ko-KR" sz="1600" dirty="0">
                      <a:solidFill>
                        <a:prstClr val="black"/>
                      </a:solidFill>
                      <a:latin typeface="+mj-ea"/>
                      <a:ea typeface="+mj-ea"/>
                    </a:rPr>
                    <a:t>, n ≥ 10</a:t>
                  </a:r>
                  <a:r>
                    <a:rPr lang="en-US" altLang="ko-KR" sz="1600" dirty="0">
                      <a:solidFill>
                        <a:prstClr val="black"/>
                      </a:solidFill>
                      <a:latin typeface="Arial"/>
                    </a:rPr>
                    <a:t>)</a:t>
                  </a:r>
                </a:p>
                <a:p>
                  <a:pPr algn="just">
                    <a:lnSpc>
                      <a:spcPct val="150000"/>
                    </a:lnSpc>
                  </a:pPr>
                  <a:r>
                    <a:rPr lang="en-US" altLang="ko-KR" sz="1600" dirty="0">
                      <a:solidFill>
                        <a:prstClr val="black"/>
                      </a:solidFill>
                      <a:latin typeface="Arial"/>
                    </a:rPr>
                    <a:t>	O(n)</a:t>
                  </a:r>
                </a:p>
                <a:p>
                  <a:pPr algn="just">
                    <a:lnSpc>
                      <a:spcPct val="150000"/>
                    </a:lnSpc>
                  </a:pPr>
                  <a:endParaRPr kumimoji="0" lang="en-US" altLang="ko-KR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cs typeface="+mn-cs"/>
                  </a:endParaRPr>
                </a:p>
                <a:p>
                  <a:pPr algn="just">
                    <a:lnSpc>
                      <a:spcPct val="150000"/>
                    </a:lnSpc>
                  </a:pPr>
                  <a:r>
                    <a:rPr lang="en-US" altLang="ko-KR" sz="1600" dirty="0"/>
                    <a:t>-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 ~ </m:t>
                          </m:r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ko-KR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ko-KR" altLang="en-US" sz="1600" i="1">
                          <a:latin typeface="Cambria Math" panose="02040503050406030204" pitchFamily="18" charset="0"/>
                        </a:rPr>
                        <m:t>을</m:t>
                      </m:r>
                    </m:oMath>
                  </a14:m>
                  <a:r>
                    <a:rPr lang="en-US" altLang="ko-KR" sz="1600" dirty="0"/>
                    <a:t> </a:t>
                  </a:r>
                  <a:r>
                    <a:rPr lang="ko-KR" altLang="en-US" sz="1600" dirty="0"/>
                    <a:t>알 경우</a:t>
                  </a:r>
                  <a:endParaRPr lang="en-US" altLang="ko-KR" sz="1600" dirty="0"/>
                </a:p>
                <a:p>
                  <a:pPr algn="just">
                    <a:lnSpc>
                      <a:spcPct val="150000"/>
                    </a:lnSpc>
                  </a:pPr>
                  <a:r>
                    <a:rPr lang="en-US" altLang="ko-KR" sz="1600" dirty="0"/>
                    <a:t>	n = 5: 5</a:t>
                  </a:r>
                  <a:endParaRPr lang="en-US" altLang="ko-KR" sz="1600" dirty="0">
                    <a:solidFill>
                      <a:prstClr val="black"/>
                    </a:solidFill>
                  </a:endParaRPr>
                </a:p>
                <a:p>
                  <a:pPr algn="just">
                    <a:lnSpc>
                      <a:spcPct val="150000"/>
                    </a:lnSpc>
                  </a:pPr>
                  <a:r>
                    <a:rPr lang="en-US" altLang="ko-KR" sz="1600" dirty="0">
                      <a:solidFill>
                        <a:prstClr val="black"/>
                      </a:solidFill>
                    </a:rPr>
                    <a:t>	n:</a:t>
                  </a:r>
                  <a:r>
                    <a:rPr lang="ko-KR" altLang="en-US" sz="1600" dirty="0">
                      <a:solidFill>
                        <a:prstClr val="black"/>
                      </a:solidFill>
                    </a:rPr>
                    <a:t> </a:t>
                  </a:r>
                  <a:r>
                    <a:rPr lang="en-US" altLang="ko-KR" sz="1600" dirty="0">
                      <a:solidFill>
                        <a:prstClr val="black"/>
                      </a:solidFill>
                    </a:rPr>
                    <a:t>10   (</a:t>
                  </a:r>
                  <a:r>
                    <a:rPr lang="ko-KR" altLang="en-US" sz="1600" dirty="0">
                      <a:solidFill>
                        <a:prstClr val="black"/>
                      </a:solidFill>
                    </a:rPr>
                    <a:t>단</a:t>
                  </a:r>
                  <a:r>
                    <a:rPr lang="en-US" altLang="ko-KR" sz="1600" dirty="0">
                      <a:solidFill>
                        <a:prstClr val="black"/>
                      </a:solidFill>
                      <a:latin typeface="+mj-ea"/>
                    </a:rPr>
                    <a:t>, n ≥ 10</a:t>
                  </a:r>
                  <a:r>
                    <a:rPr lang="en-US" altLang="ko-KR" sz="1600" dirty="0">
                      <a:solidFill>
                        <a:prstClr val="black"/>
                      </a:solidFill>
                    </a:rPr>
                    <a:t>)</a:t>
                  </a:r>
                  <a:endParaRPr lang="en-US" altLang="ko-KR" sz="1600" dirty="0"/>
                </a:p>
                <a:p>
                  <a:pPr algn="just">
                    <a:lnSpc>
                      <a:spcPct val="150000"/>
                    </a:lnSpc>
                  </a:pPr>
                  <a:r>
                    <a:rPr lang="en-US" altLang="ko-KR" sz="1600" dirty="0"/>
                    <a:t> 	O(1)</a:t>
                  </a:r>
                  <a:endParaRPr lang="ko-KR" altLang="en-US" sz="1600" dirty="0"/>
                </a:p>
              </p:txBody>
            </p:sp>
          </mc:Choice>
          <mc:Fallback xmlns="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EABD662F-05A1-40F9-A99C-4BB6022A71B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76354" y="2058858"/>
                  <a:ext cx="8993726" cy="3243708"/>
                </a:xfrm>
                <a:prstGeom prst="rect">
                  <a:avLst/>
                </a:prstGeom>
                <a:blipFill>
                  <a:blip r:embed="rId2"/>
                  <a:stretch>
                    <a:fillRect l="-385" b="-1504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9EACF649-1E25-461C-9E1D-0DB806C29E5D}"/>
              </a:ext>
            </a:extLst>
          </p:cNvPr>
          <p:cNvGrpSpPr/>
          <p:nvPr/>
        </p:nvGrpSpPr>
        <p:grpSpPr>
          <a:xfrm>
            <a:off x="271249" y="5125053"/>
            <a:ext cx="11142264" cy="1330542"/>
            <a:chOff x="1537048" y="1513659"/>
            <a:chExt cx="10533032" cy="1330542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2A4E3AB-1A52-4950-B5F8-7AA67FC1D866}"/>
                </a:ext>
              </a:extLst>
            </p:cNvPr>
            <p:cNvSpPr txBox="1"/>
            <p:nvPr/>
          </p:nvSpPr>
          <p:spPr>
            <a:xfrm>
              <a:off x="1537048" y="1559825"/>
              <a:ext cx="5382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002</a:t>
              </a:r>
              <a:endParaRPr lang="ko-KR" altLang="en-US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42DF346-9C95-4D69-A330-DE17887F3E80}"/>
                </a:ext>
              </a:extLst>
            </p:cNvPr>
            <p:cNvSpPr txBox="1"/>
            <p:nvPr/>
          </p:nvSpPr>
          <p:spPr>
            <a:xfrm>
              <a:off x="2387653" y="1559825"/>
              <a:ext cx="4475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&gt;&gt;</a:t>
              </a:r>
              <a:endParaRPr lang="ko-KR" altLang="en-US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557492B-E9EE-4C6E-A6EC-5C810369749F}"/>
                </a:ext>
              </a:extLst>
            </p:cNvPr>
            <p:cNvSpPr txBox="1"/>
            <p:nvPr/>
          </p:nvSpPr>
          <p:spPr>
            <a:xfrm>
              <a:off x="3076354" y="1513659"/>
              <a:ext cx="67253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>
                  <a:latin typeface="+mj-ea"/>
                  <a:ea typeface="+mj-ea"/>
                </a:rPr>
                <a:t>공간 복잡도</a:t>
              </a:r>
              <a:r>
                <a:rPr lang="en-US" altLang="ko-KR" sz="2400" dirty="0">
                  <a:latin typeface="+mj-ea"/>
                  <a:ea typeface="+mj-ea"/>
                </a:rPr>
                <a:t>(Space Complexity)</a:t>
              </a:r>
              <a:endParaRPr lang="ko-KR" altLang="en-US" sz="2400" dirty="0">
                <a:latin typeface="+mj-ea"/>
                <a:ea typeface="+mj-ea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093A6C1C-B107-4FDC-8BE1-BBF02A76DC28}"/>
                    </a:ext>
                  </a:extLst>
                </p:cNvPr>
                <p:cNvSpPr txBox="1"/>
                <p:nvPr/>
              </p:nvSpPr>
              <p:spPr>
                <a:xfrm>
                  <a:off x="3076354" y="2058858"/>
                  <a:ext cx="8993726" cy="7853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just">
                    <a:lnSpc>
                      <a:spcPct val="150000"/>
                    </a:lnSpc>
                  </a:pPr>
                  <a:r>
                    <a:rPr lang="ko-KR" altLang="en-US" sz="1600" dirty="0"/>
                    <a:t> </a:t>
                  </a:r>
                  <a:r>
                    <a:rPr lang="en-US" altLang="ko-KR" sz="1600" dirty="0"/>
                    <a:t>-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 ~ </m:t>
                          </m:r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a14:m>
                  <a:r>
                    <a:rPr lang="en-US" altLang="ko-KR" sz="1600" dirty="0"/>
                    <a:t>, Max </a:t>
                  </a:r>
                  <a:r>
                    <a:rPr lang="ko-KR" altLang="en-US" sz="1600" dirty="0"/>
                    <a:t>변수 총 </a:t>
                  </a:r>
                  <a:r>
                    <a:rPr lang="en-US" altLang="ko-KR" sz="1600" dirty="0"/>
                    <a:t>(n + 1)</a:t>
                  </a:r>
                  <a:r>
                    <a:rPr lang="ko-KR" altLang="en-US" sz="1600" dirty="0"/>
                    <a:t>개 변수 사용</a:t>
                  </a:r>
                  <a:endParaRPr lang="en-US" altLang="ko-KR" sz="1600" dirty="0"/>
                </a:p>
                <a:p>
                  <a:pPr algn="just">
                    <a:lnSpc>
                      <a:spcPct val="150000"/>
                    </a:lnSpc>
                  </a:pPr>
                  <a:r>
                    <a:rPr lang="en-US" altLang="ko-KR" sz="1600" dirty="0"/>
                    <a:t> - O(n)</a:t>
                  </a:r>
                  <a:endParaRPr lang="ko-KR" altLang="en-US" sz="1600" dirty="0"/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093A6C1C-B107-4FDC-8BE1-BBF02A76DC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76354" y="2058858"/>
                  <a:ext cx="8993726" cy="785343"/>
                </a:xfrm>
                <a:prstGeom prst="rect">
                  <a:avLst/>
                </a:prstGeom>
                <a:blipFill>
                  <a:blip r:embed="rId3"/>
                  <a:stretch>
                    <a:fillRect b="-930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585750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8DD45BE-C4D8-40BE-A1B6-D0176CA08E4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64169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6247D6CE-BA2E-46E2-89D6-89FA79A1D851}"/>
              </a:ext>
            </a:extLst>
          </p:cNvPr>
          <p:cNvSpPr/>
          <p:nvPr/>
        </p:nvSpPr>
        <p:spPr>
          <a:xfrm>
            <a:off x="546100" y="1809000"/>
            <a:ext cx="3240000" cy="324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3F0F0C-C5E3-4682-8D78-FD46948BF7A4}"/>
              </a:ext>
            </a:extLst>
          </p:cNvPr>
          <p:cNvSpPr txBox="1"/>
          <p:nvPr/>
        </p:nvSpPr>
        <p:spPr>
          <a:xfrm>
            <a:off x="838200" y="2962871"/>
            <a:ext cx="10903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Part 3,</a:t>
            </a:r>
            <a:endParaRPr lang="ko-KR" altLang="en-US" sz="24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920063-C82B-43AF-890C-5C33C354C0F9}"/>
              </a:ext>
            </a:extLst>
          </p:cNvPr>
          <p:cNvSpPr txBox="1"/>
          <p:nvPr/>
        </p:nvSpPr>
        <p:spPr>
          <a:xfrm>
            <a:off x="838200" y="3424536"/>
            <a:ext cx="28103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3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최단경로 알고리즘</a:t>
            </a:r>
          </a:p>
        </p:txBody>
      </p:sp>
    </p:spTree>
    <p:extLst>
      <p:ext uri="{BB962C8B-B14F-4D97-AF65-F5344CB8AC3E}">
        <p14:creationId xmlns:p14="http://schemas.microsoft.com/office/powerpoint/2010/main" val="31129759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ACFB5B0-E69F-4779-A51C-37FDA8FF4EF3}"/>
              </a:ext>
            </a:extLst>
          </p:cNvPr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2C461E-39CA-45ED-B914-2B4D6D0A696C}"/>
              </a:ext>
            </a:extLst>
          </p:cNvPr>
          <p:cNvSpPr txBox="1"/>
          <p:nvPr/>
        </p:nvSpPr>
        <p:spPr>
          <a:xfrm>
            <a:off x="967236" y="127626"/>
            <a:ext cx="51287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최단경로 알고리즘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851894-F5B1-43CC-AA4D-37C88914C625}"/>
              </a:ext>
            </a:extLst>
          </p:cNvPr>
          <p:cNvSpPr txBox="1"/>
          <p:nvPr/>
        </p:nvSpPr>
        <p:spPr>
          <a:xfrm>
            <a:off x="127591" y="111943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Part 3,</a:t>
            </a:r>
            <a:endParaRPr lang="ko-KR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7F58B4CA-C077-41DB-98E0-2A4B3BF5019B}"/>
              </a:ext>
            </a:extLst>
          </p:cNvPr>
          <p:cNvGrpSpPr/>
          <p:nvPr/>
        </p:nvGrpSpPr>
        <p:grpSpPr>
          <a:xfrm>
            <a:off x="309001" y="1175332"/>
            <a:ext cx="11142264" cy="905426"/>
            <a:chOff x="1537048" y="1513659"/>
            <a:chExt cx="10533032" cy="905426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4D61A377-4BA4-4A78-AF3E-D3A3C81EB450}"/>
                </a:ext>
              </a:extLst>
            </p:cNvPr>
            <p:cNvSpPr txBox="1"/>
            <p:nvPr/>
          </p:nvSpPr>
          <p:spPr>
            <a:xfrm>
              <a:off x="1537048" y="1559825"/>
              <a:ext cx="6094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001</a:t>
              </a:r>
              <a:endParaRPr lang="ko-KR" altLang="en-US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559CFF17-29A4-453A-B19D-6A6BB632242D}"/>
                </a:ext>
              </a:extLst>
            </p:cNvPr>
            <p:cNvSpPr txBox="1"/>
            <p:nvPr/>
          </p:nvSpPr>
          <p:spPr>
            <a:xfrm>
              <a:off x="2387653" y="1559825"/>
              <a:ext cx="4475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&gt;&gt;</a:t>
              </a:r>
              <a:endParaRPr lang="ko-KR" altLang="en-US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7658FE72-0984-4D30-B113-1B6B4B454C1D}"/>
                </a:ext>
              </a:extLst>
            </p:cNvPr>
            <p:cNvSpPr txBox="1"/>
            <p:nvPr/>
          </p:nvSpPr>
          <p:spPr>
            <a:xfrm>
              <a:off x="3076354" y="1513659"/>
              <a:ext cx="67412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>
                  <a:latin typeface="+mj-ea"/>
                  <a:ea typeface="+mj-ea"/>
                </a:rPr>
                <a:t>최단경로 문제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6E0ABDBC-F548-441A-B342-4F67CEDEBC15}"/>
                </a:ext>
              </a:extLst>
            </p:cNvPr>
            <p:cNvSpPr txBox="1"/>
            <p:nvPr/>
          </p:nvSpPr>
          <p:spPr>
            <a:xfrm>
              <a:off x="3076354" y="2058858"/>
              <a:ext cx="8993726" cy="3602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altLang="ko-KR" sz="1600" dirty="0"/>
                <a:t> - </a:t>
              </a:r>
              <a:r>
                <a:rPr lang="ko-KR" altLang="en-US" sz="1600" dirty="0"/>
                <a:t>한 도시에서 다른 도시로 가장 빨리 갈 수 있는 항로를 찾는 문제</a:t>
              </a:r>
            </a:p>
          </p:txBody>
        </p: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F7C1751D-4FD8-4D64-BCE7-79CA136C50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6182" y="2164292"/>
            <a:ext cx="7059636" cy="4375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1246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ACFB5B0-E69F-4779-A51C-37FDA8FF4EF3}"/>
              </a:ext>
            </a:extLst>
          </p:cNvPr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2C461E-39CA-45ED-B914-2B4D6D0A696C}"/>
              </a:ext>
            </a:extLst>
          </p:cNvPr>
          <p:cNvSpPr txBox="1"/>
          <p:nvPr/>
        </p:nvSpPr>
        <p:spPr>
          <a:xfrm>
            <a:off x="967236" y="127626"/>
            <a:ext cx="51287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최단경로 알고리즘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851894-F5B1-43CC-AA4D-37C88914C625}"/>
              </a:ext>
            </a:extLst>
          </p:cNvPr>
          <p:cNvSpPr txBox="1"/>
          <p:nvPr/>
        </p:nvSpPr>
        <p:spPr>
          <a:xfrm>
            <a:off x="127591" y="111943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Part 3,</a:t>
            </a:r>
            <a:endParaRPr lang="ko-KR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48AC441A-4400-47F5-9EE6-0FAA046EFB1D}"/>
              </a:ext>
            </a:extLst>
          </p:cNvPr>
          <p:cNvCxnSpPr>
            <a:cxnSpLocks/>
          </p:cNvCxnSpPr>
          <p:nvPr/>
        </p:nvCxnSpPr>
        <p:spPr>
          <a:xfrm>
            <a:off x="127591" y="2863773"/>
            <a:ext cx="11920751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7F58B4CA-C077-41DB-98E0-2A4B3BF5019B}"/>
              </a:ext>
            </a:extLst>
          </p:cNvPr>
          <p:cNvGrpSpPr/>
          <p:nvPr/>
        </p:nvGrpSpPr>
        <p:grpSpPr>
          <a:xfrm>
            <a:off x="309001" y="1175332"/>
            <a:ext cx="11142264" cy="1496742"/>
            <a:chOff x="1537048" y="1513659"/>
            <a:chExt cx="10533032" cy="1496742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4D61A377-4BA4-4A78-AF3E-D3A3C81EB450}"/>
                </a:ext>
              </a:extLst>
            </p:cNvPr>
            <p:cNvSpPr txBox="1"/>
            <p:nvPr/>
          </p:nvSpPr>
          <p:spPr>
            <a:xfrm>
              <a:off x="1537048" y="1559825"/>
              <a:ext cx="6094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001</a:t>
              </a:r>
              <a:endParaRPr lang="ko-KR" altLang="en-US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559CFF17-29A4-453A-B19D-6A6BB632242D}"/>
                </a:ext>
              </a:extLst>
            </p:cNvPr>
            <p:cNvSpPr txBox="1"/>
            <p:nvPr/>
          </p:nvSpPr>
          <p:spPr>
            <a:xfrm>
              <a:off x="2387653" y="1559825"/>
              <a:ext cx="4475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&gt;&gt;</a:t>
              </a:r>
              <a:endParaRPr lang="ko-KR" altLang="en-US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7658FE72-0984-4D30-B113-1B6B4B454C1D}"/>
                </a:ext>
              </a:extLst>
            </p:cNvPr>
            <p:cNvSpPr txBox="1"/>
            <p:nvPr/>
          </p:nvSpPr>
          <p:spPr>
            <a:xfrm>
              <a:off x="3076354" y="1513659"/>
              <a:ext cx="67412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>
                  <a:latin typeface="+mj-ea"/>
                  <a:ea typeface="+mj-ea"/>
                </a:rPr>
                <a:t>무작정 알고리즘 </a:t>
              </a:r>
              <a:r>
                <a:rPr lang="en-US" altLang="ko-KR" sz="2400" dirty="0">
                  <a:latin typeface="+mj-ea"/>
                  <a:ea typeface="+mj-ea"/>
                </a:rPr>
                <a:t>(Brute-force Algorithm)</a:t>
              </a:r>
              <a:endParaRPr lang="ko-KR" altLang="en-US" sz="2400" dirty="0">
                <a:latin typeface="+mj-ea"/>
                <a:ea typeface="+mj-ea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6E0ABDBC-F548-441A-B342-4F67CEDEBC15}"/>
                </a:ext>
              </a:extLst>
            </p:cNvPr>
            <p:cNvSpPr txBox="1"/>
            <p:nvPr/>
          </p:nvSpPr>
          <p:spPr>
            <a:xfrm>
              <a:off x="3076354" y="2058858"/>
              <a:ext cx="8993726" cy="9515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altLang="ko-KR" sz="1600" dirty="0"/>
                <a:t> - </a:t>
              </a:r>
              <a:r>
                <a:rPr lang="ko-KR" altLang="en-US" sz="1600" dirty="0"/>
                <a:t>한 노드에서 다른 노드로의 모든 가능한 경로의 길이를 구한다</a:t>
              </a:r>
              <a:r>
                <a:rPr lang="en-US" altLang="ko-KR" sz="1600" dirty="0"/>
                <a:t>.</a:t>
              </a:r>
            </a:p>
            <a:p>
              <a:pPr algn="just">
                <a:lnSpc>
                  <a:spcPct val="120000"/>
                </a:lnSpc>
              </a:pPr>
              <a:r>
                <a:rPr lang="en-US" altLang="ko-KR" sz="1600" dirty="0"/>
                <a:t> - </a:t>
              </a:r>
              <a:r>
                <a:rPr lang="ko-KR" altLang="en-US" sz="1600" dirty="0"/>
                <a:t>그 경로들 중에서 최소 길이를 구한다</a:t>
              </a:r>
              <a:r>
                <a:rPr lang="en-US" altLang="ko-KR" sz="1600" dirty="0"/>
                <a:t>. </a:t>
              </a:r>
            </a:p>
            <a:p>
              <a:pPr algn="just">
                <a:lnSpc>
                  <a:spcPct val="120000"/>
                </a:lnSpc>
              </a:pPr>
              <a:r>
                <a:rPr lang="en-US" altLang="ko-KR" sz="1600" dirty="0"/>
                <a:t> - O(n!)</a:t>
              </a:r>
              <a:endParaRPr lang="ko-KR" altLang="en-US" sz="1600" dirty="0"/>
            </a:p>
          </p:txBody>
        </p: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257B91E6-C093-4688-958D-32BA63EEA22F}"/>
              </a:ext>
            </a:extLst>
          </p:cNvPr>
          <p:cNvGrpSpPr/>
          <p:nvPr/>
        </p:nvGrpSpPr>
        <p:grpSpPr>
          <a:xfrm>
            <a:off x="309001" y="3113966"/>
            <a:ext cx="11142264" cy="1220127"/>
            <a:chOff x="1537048" y="1513659"/>
            <a:chExt cx="10533032" cy="1220127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FB7B933C-42FC-454D-AF50-6B9260673A5E}"/>
                </a:ext>
              </a:extLst>
            </p:cNvPr>
            <p:cNvSpPr txBox="1"/>
            <p:nvPr/>
          </p:nvSpPr>
          <p:spPr>
            <a:xfrm>
              <a:off x="1537048" y="1559825"/>
              <a:ext cx="6559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002</a:t>
              </a:r>
              <a:endParaRPr lang="ko-KR" altLang="en-US" dirty="0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AFECC35C-40B7-4E12-A8D6-712DF27992F5}"/>
                </a:ext>
              </a:extLst>
            </p:cNvPr>
            <p:cNvSpPr txBox="1"/>
            <p:nvPr/>
          </p:nvSpPr>
          <p:spPr>
            <a:xfrm>
              <a:off x="2387653" y="1559825"/>
              <a:ext cx="4475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&gt;&gt;</a:t>
              </a:r>
              <a:endParaRPr lang="ko-KR" altLang="en-US" dirty="0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68E69822-967C-4C52-9C2A-CF25C08AA9CA}"/>
                </a:ext>
              </a:extLst>
            </p:cNvPr>
            <p:cNvSpPr txBox="1"/>
            <p:nvPr/>
          </p:nvSpPr>
          <p:spPr>
            <a:xfrm>
              <a:off x="3076353" y="1513659"/>
              <a:ext cx="73888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latin typeface="+mj-ea"/>
                  <a:ea typeface="+mj-ea"/>
                </a:rPr>
                <a:t>Dynamic Programming </a:t>
              </a:r>
              <a:r>
                <a:rPr lang="ko-KR" altLang="en-US" sz="2400" dirty="0">
                  <a:latin typeface="+mj-ea"/>
                  <a:ea typeface="+mj-ea"/>
                </a:rPr>
                <a:t>기반 최단경로</a:t>
              </a:r>
              <a:r>
                <a:rPr lang="en-US" altLang="ko-KR" sz="2400" dirty="0">
                  <a:latin typeface="+mj-ea"/>
                  <a:ea typeface="+mj-ea"/>
                </a:rPr>
                <a:t>: Floyd Algorithm</a:t>
              </a:r>
              <a:endParaRPr lang="ko-KR" altLang="en-US" sz="2400" dirty="0">
                <a:latin typeface="+mj-ea"/>
                <a:ea typeface="+mj-ea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EABD662F-05A1-40F9-A99C-4BB6022A71B1}"/>
                    </a:ext>
                  </a:extLst>
                </p:cNvPr>
                <p:cNvSpPr txBox="1"/>
                <p:nvPr/>
              </p:nvSpPr>
              <p:spPr>
                <a:xfrm>
                  <a:off x="3076354" y="2058858"/>
                  <a:ext cx="8993726" cy="67492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just">
                    <a:lnSpc>
                      <a:spcPct val="120000"/>
                    </a:lnSpc>
                  </a:pPr>
                  <a:r>
                    <a:rPr lang="en-US" altLang="ko-KR" sz="1600" dirty="0"/>
                    <a:t> - W[</a:t>
                  </a:r>
                  <a:r>
                    <a:rPr lang="en-US" altLang="ko-KR" sz="1600" dirty="0" err="1"/>
                    <a:t>i</a:t>
                  </a:r>
                  <a:r>
                    <a:rPr lang="en-US" altLang="ko-KR" sz="1600" dirty="0"/>
                    <a:t>][j]</a:t>
                  </a:r>
                  <a:r>
                    <a:rPr lang="ko-KR" altLang="en-US" sz="1600" dirty="0"/>
                    <a:t>는 그래프의 연결상태를 표시</a:t>
                  </a:r>
                  <a:endParaRPr lang="en-US" altLang="ko-KR" sz="1600" dirty="0"/>
                </a:p>
                <a:p>
                  <a:pPr algn="just">
                    <a:lnSpc>
                      <a:spcPct val="120000"/>
                    </a:lnSpc>
                  </a:pPr>
                  <a:r>
                    <a:rPr lang="en-US" altLang="ko-KR" sz="1600" dirty="0"/>
                    <a:t> - k</a:t>
                  </a:r>
                  <a:r>
                    <a:rPr lang="ko-KR" altLang="en-US" sz="1600" dirty="0"/>
                    <a:t>이하의 노드를 거쳐 </a:t>
                  </a:r>
                  <a:r>
                    <a:rPr lang="en-US" altLang="ko-KR" sz="1600" dirty="0" err="1"/>
                    <a:t>i</a:t>
                  </a:r>
                  <a:r>
                    <a:rPr lang="ko-KR" altLang="en-US" sz="1600" dirty="0"/>
                    <a:t>노드부터 </a:t>
                  </a:r>
                  <a:r>
                    <a:rPr lang="en-US" altLang="ko-KR" sz="1600" dirty="0"/>
                    <a:t>j</a:t>
                  </a:r>
                  <a:r>
                    <a:rPr lang="ko-KR" altLang="en-US" sz="1600" dirty="0"/>
                    <a:t>노드까지 가는 최단경로비용</a:t>
                  </a:r>
                  <a:r>
                    <a:rPr lang="en-US" altLang="ko-KR" sz="1600" dirty="0"/>
                    <a:t>: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a14:m>
                  <a:endParaRPr lang="ko-KR" altLang="en-US" sz="1600" dirty="0"/>
                </a:p>
              </p:txBody>
            </p:sp>
          </mc:Choice>
          <mc:Fallback xmlns="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EABD662F-05A1-40F9-A99C-4BB6022A71B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76354" y="2058858"/>
                  <a:ext cx="8993726" cy="674928"/>
                </a:xfrm>
                <a:prstGeom prst="rect">
                  <a:avLst/>
                </a:prstGeom>
                <a:blipFill>
                  <a:blip r:embed="rId2"/>
                  <a:stretch>
                    <a:fillRect b="-900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9" name="그림 8">
            <a:extLst>
              <a:ext uri="{FF2B5EF4-FFF2-40B4-BE49-F238E27FC236}">
                <a16:creationId xmlns:a16="http://schemas.microsoft.com/office/drawing/2014/main" id="{2B71A126-7291-4BC4-8C16-E00B8E5645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0700" y="5109907"/>
            <a:ext cx="5595715" cy="187943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47865C6-ABED-46E3-97F5-73EC61388B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5268" y="4686145"/>
            <a:ext cx="2790263" cy="1993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557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ACFB5B0-E69F-4779-A51C-37FDA8FF4EF3}"/>
              </a:ext>
            </a:extLst>
          </p:cNvPr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2C461E-39CA-45ED-B914-2B4D6D0A696C}"/>
              </a:ext>
            </a:extLst>
          </p:cNvPr>
          <p:cNvSpPr txBox="1"/>
          <p:nvPr/>
        </p:nvSpPr>
        <p:spPr>
          <a:xfrm>
            <a:off x="967236" y="127626"/>
            <a:ext cx="51287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최단경로 알고리즘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851894-F5B1-43CC-AA4D-37C88914C625}"/>
              </a:ext>
            </a:extLst>
          </p:cNvPr>
          <p:cNvSpPr txBox="1"/>
          <p:nvPr/>
        </p:nvSpPr>
        <p:spPr>
          <a:xfrm>
            <a:off x="127591" y="111943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Part 3,</a:t>
            </a:r>
            <a:endParaRPr lang="ko-KR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C47865C6-ABED-46E3-97F5-73EC61388B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539" y="3862562"/>
            <a:ext cx="3103014" cy="221643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C20C432-874D-4199-8D78-1DB68AD370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7236" y="1272543"/>
            <a:ext cx="9964541" cy="1343212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CBCDB080-A3E1-424E-86DA-7C59B8DF10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5542" y="3679916"/>
            <a:ext cx="3260446" cy="2449694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3085BFFB-45C2-48FD-ADF8-5B94A33972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40151" y="4904763"/>
            <a:ext cx="356287" cy="340334"/>
          </a:xfrm>
          <a:prstGeom prst="rect">
            <a:avLst/>
          </a:prstGeom>
        </p:spPr>
      </p:pic>
      <p:grpSp>
        <p:nvGrpSpPr>
          <p:cNvPr id="19" name="그룹 18">
            <a:extLst>
              <a:ext uri="{FF2B5EF4-FFF2-40B4-BE49-F238E27FC236}">
                <a16:creationId xmlns:a16="http://schemas.microsoft.com/office/drawing/2014/main" id="{3E4260C5-5753-45B4-B1AA-A8CB5868DBA0}"/>
              </a:ext>
            </a:extLst>
          </p:cNvPr>
          <p:cNvGrpSpPr/>
          <p:nvPr/>
        </p:nvGrpSpPr>
        <p:grpSpPr>
          <a:xfrm>
            <a:off x="4319283" y="3679916"/>
            <a:ext cx="3260446" cy="2449694"/>
            <a:chOff x="4263468" y="3660867"/>
            <a:chExt cx="3260446" cy="2449694"/>
          </a:xfrm>
        </p:grpSpPr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08DAF2DE-F2A6-4532-A8B1-A5E660224DAE}"/>
                </a:ext>
              </a:extLst>
            </p:cNvPr>
            <p:cNvGrpSpPr/>
            <p:nvPr/>
          </p:nvGrpSpPr>
          <p:grpSpPr>
            <a:xfrm>
              <a:off x="4263468" y="3660867"/>
              <a:ext cx="3260446" cy="2449694"/>
              <a:chOff x="4263468" y="3660867"/>
              <a:chExt cx="3260446" cy="2449694"/>
            </a:xfrm>
          </p:grpSpPr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8C45BD91-7D13-4805-B3C0-DBC0549E062E}"/>
                  </a:ext>
                </a:extLst>
              </p:cNvPr>
              <p:cNvGrpSpPr/>
              <p:nvPr/>
            </p:nvGrpSpPr>
            <p:grpSpPr>
              <a:xfrm>
                <a:off x="4263468" y="3660867"/>
                <a:ext cx="3260446" cy="2449694"/>
                <a:chOff x="4263468" y="3660867"/>
                <a:chExt cx="3260446" cy="2449694"/>
              </a:xfrm>
            </p:grpSpPr>
            <p:pic>
              <p:nvPicPr>
                <p:cNvPr id="24" name="그림 23">
                  <a:extLst>
                    <a:ext uri="{FF2B5EF4-FFF2-40B4-BE49-F238E27FC236}">
                      <a16:creationId xmlns:a16="http://schemas.microsoft.com/office/drawing/2014/main" id="{950F058C-4859-4E77-90D1-B4CF7BB2E1A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263468" y="3660867"/>
                  <a:ext cx="3260446" cy="2449694"/>
                </a:xfrm>
                <a:prstGeom prst="rect">
                  <a:avLst/>
                </a:prstGeom>
              </p:spPr>
            </p:pic>
            <p:pic>
              <p:nvPicPr>
                <p:cNvPr id="14" name="그림 13">
                  <a:extLst>
                    <a:ext uri="{FF2B5EF4-FFF2-40B4-BE49-F238E27FC236}">
                      <a16:creationId xmlns:a16="http://schemas.microsoft.com/office/drawing/2014/main" id="{768201DE-64A7-4733-A86C-1E10854D0D6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294427" y="4523710"/>
                  <a:ext cx="447737" cy="381053"/>
                </a:xfrm>
                <a:prstGeom prst="rect">
                  <a:avLst/>
                </a:prstGeom>
              </p:spPr>
            </p:pic>
          </p:grpSp>
          <p:pic>
            <p:nvPicPr>
              <p:cNvPr id="30" name="그림 29">
                <a:extLst>
                  <a:ext uri="{FF2B5EF4-FFF2-40B4-BE49-F238E27FC236}">
                    <a16:creationId xmlns:a16="http://schemas.microsoft.com/office/drawing/2014/main" id="{77AC1C26-FE2B-4685-9E6A-BDD7F1E3B63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844109" y="4904763"/>
                <a:ext cx="356287" cy="340334"/>
              </a:xfrm>
              <a:prstGeom prst="rect">
                <a:avLst/>
              </a:prstGeom>
            </p:spPr>
          </p:pic>
          <p:pic>
            <p:nvPicPr>
              <p:cNvPr id="31" name="그림 30">
                <a:extLst>
                  <a:ext uri="{FF2B5EF4-FFF2-40B4-BE49-F238E27FC236}">
                    <a16:creationId xmlns:a16="http://schemas.microsoft.com/office/drawing/2014/main" id="{6D804074-90CD-480F-9CAC-438AC47E18B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844110" y="5290526"/>
                <a:ext cx="356287" cy="340334"/>
              </a:xfrm>
              <a:prstGeom prst="rect">
                <a:avLst/>
              </a:prstGeom>
            </p:spPr>
          </p:pic>
          <p:pic>
            <p:nvPicPr>
              <p:cNvPr id="32" name="그림 31">
                <a:extLst>
                  <a:ext uri="{FF2B5EF4-FFF2-40B4-BE49-F238E27FC236}">
                    <a16:creationId xmlns:a16="http://schemas.microsoft.com/office/drawing/2014/main" id="{1AC37070-C6E2-4F6F-B1C8-29E60A4E8E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323704" y="5653599"/>
                <a:ext cx="356287" cy="340334"/>
              </a:xfrm>
              <a:prstGeom prst="rect">
                <a:avLst/>
              </a:prstGeom>
            </p:spPr>
          </p:pic>
        </p:grpSp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93461077-7D1F-439A-BFB1-05310E53185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340151" y="4911295"/>
              <a:ext cx="356287" cy="34033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27907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EB3A694-965B-416E-BCBA-D873E460C23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90E9248-9260-46DF-AAB4-F3F2F94720CE}"/>
              </a:ext>
            </a:extLst>
          </p:cNvPr>
          <p:cNvSpPr txBox="1"/>
          <p:nvPr/>
        </p:nvSpPr>
        <p:spPr>
          <a:xfrm>
            <a:off x="5188541" y="3136612"/>
            <a:ext cx="18149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/>
              <a:t>Practice 1</a:t>
            </a:r>
            <a:endParaRPr lang="ko-KR" altLang="en-US" sz="3200" spc="-150" dirty="0"/>
          </a:p>
        </p:txBody>
      </p:sp>
    </p:spTree>
    <p:extLst>
      <p:ext uri="{BB962C8B-B14F-4D97-AF65-F5344CB8AC3E}">
        <p14:creationId xmlns:p14="http://schemas.microsoft.com/office/powerpoint/2010/main" val="23007036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ACFB5B0-E69F-4779-A51C-37FDA8FF4EF3}"/>
              </a:ext>
            </a:extLst>
          </p:cNvPr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2C461E-39CA-45ED-B914-2B4D6D0A696C}"/>
              </a:ext>
            </a:extLst>
          </p:cNvPr>
          <p:cNvSpPr txBox="1"/>
          <p:nvPr/>
        </p:nvSpPr>
        <p:spPr>
          <a:xfrm>
            <a:off x="967236" y="127626"/>
            <a:ext cx="51287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최단경로 알고리즘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851894-F5B1-43CC-AA4D-37C88914C625}"/>
              </a:ext>
            </a:extLst>
          </p:cNvPr>
          <p:cNvSpPr txBox="1"/>
          <p:nvPr/>
        </p:nvSpPr>
        <p:spPr>
          <a:xfrm>
            <a:off x="127591" y="111943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Part 3,</a:t>
            </a:r>
            <a:endParaRPr lang="ko-KR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7F58B4CA-C077-41DB-98E0-2A4B3BF5019B}"/>
              </a:ext>
            </a:extLst>
          </p:cNvPr>
          <p:cNvGrpSpPr/>
          <p:nvPr/>
        </p:nvGrpSpPr>
        <p:grpSpPr>
          <a:xfrm>
            <a:off x="309001" y="1175332"/>
            <a:ext cx="8759498" cy="461665"/>
            <a:chOff x="1537048" y="1513659"/>
            <a:chExt cx="8280550" cy="461665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4D61A377-4BA4-4A78-AF3E-D3A3C81EB450}"/>
                </a:ext>
              </a:extLst>
            </p:cNvPr>
            <p:cNvSpPr txBox="1"/>
            <p:nvPr/>
          </p:nvSpPr>
          <p:spPr>
            <a:xfrm>
              <a:off x="1537048" y="1559825"/>
              <a:ext cx="6094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001</a:t>
              </a:r>
              <a:endParaRPr lang="ko-KR" altLang="en-US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559CFF17-29A4-453A-B19D-6A6BB632242D}"/>
                </a:ext>
              </a:extLst>
            </p:cNvPr>
            <p:cNvSpPr txBox="1"/>
            <p:nvPr/>
          </p:nvSpPr>
          <p:spPr>
            <a:xfrm>
              <a:off x="2387653" y="1559825"/>
              <a:ext cx="4475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&gt;&gt;</a:t>
              </a:r>
              <a:endParaRPr lang="ko-KR" altLang="en-US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7658FE72-0984-4D30-B113-1B6B4B454C1D}"/>
                </a:ext>
              </a:extLst>
            </p:cNvPr>
            <p:cNvSpPr txBox="1"/>
            <p:nvPr/>
          </p:nvSpPr>
          <p:spPr>
            <a:xfrm>
              <a:off x="3076354" y="1513659"/>
              <a:ext cx="67412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latin typeface="+mj-ea"/>
                  <a:ea typeface="+mj-ea"/>
                </a:rPr>
                <a:t>Floyd Algorithm Coding</a:t>
              </a:r>
              <a:endParaRPr lang="ko-KR" altLang="en-US" sz="2400" dirty="0">
                <a:latin typeface="+mj-ea"/>
                <a:ea typeface="+mj-ea"/>
              </a:endParaRPr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E7AF15DA-4F71-4060-ABFE-7BF1008A33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3835" y="1976844"/>
            <a:ext cx="9164329" cy="4258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5053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ACFB5B0-E69F-4779-A51C-37FDA8FF4EF3}"/>
              </a:ext>
            </a:extLst>
          </p:cNvPr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2C461E-39CA-45ED-B914-2B4D6D0A696C}"/>
              </a:ext>
            </a:extLst>
          </p:cNvPr>
          <p:cNvSpPr txBox="1"/>
          <p:nvPr/>
        </p:nvSpPr>
        <p:spPr>
          <a:xfrm>
            <a:off x="967236" y="127626"/>
            <a:ext cx="52406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최단경로 알고리즘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851894-F5B1-43CC-AA4D-37C88914C625}"/>
              </a:ext>
            </a:extLst>
          </p:cNvPr>
          <p:cNvSpPr txBox="1"/>
          <p:nvPr/>
        </p:nvSpPr>
        <p:spPr>
          <a:xfrm>
            <a:off x="127591" y="111943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Part 3,</a:t>
            </a:r>
            <a:endParaRPr lang="ko-KR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48AC441A-4400-47F5-9EE6-0FAA046EFB1D}"/>
              </a:ext>
            </a:extLst>
          </p:cNvPr>
          <p:cNvCxnSpPr>
            <a:cxnSpLocks/>
          </p:cNvCxnSpPr>
          <p:nvPr/>
        </p:nvCxnSpPr>
        <p:spPr>
          <a:xfrm>
            <a:off x="127591" y="2642276"/>
            <a:ext cx="11920751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257B91E6-C093-4688-958D-32BA63EEA22F}"/>
              </a:ext>
            </a:extLst>
          </p:cNvPr>
          <p:cNvGrpSpPr/>
          <p:nvPr/>
        </p:nvGrpSpPr>
        <p:grpSpPr>
          <a:xfrm>
            <a:off x="271249" y="1115195"/>
            <a:ext cx="11142264" cy="1330542"/>
            <a:chOff x="1537048" y="1513659"/>
            <a:chExt cx="10533032" cy="1330542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FB7B933C-42FC-454D-AF50-6B9260673A5E}"/>
                </a:ext>
              </a:extLst>
            </p:cNvPr>
            <p:cNvSpPr txBox="1"/>
            <p:nvPr/>
          </p:nvSpPr>
          <p:spPr>
            <a:xfrm>
              <a:off x="1537048" y="1559825"/>
              <a:ext cx="5382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001</a:t>
              </a:r>
              <a:endParaRPr lang="ko-KR" altLang="en-US" dirty="0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AFECC35C-40B7-4E12-A8D6-712DF27992F5}"/>
                </a:ext>
              </a:extLst>
            </p:cNvPr>
            <p:cNvSpPr txBox="1"/>
            <p:nvPr/>
          </p:nvSpPr>
          <p:spPr>
            <a:xfrm>
              <a:off x="2387653" y="1559825"/>
              <a:ext cx="4475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&gt;&gt;</a:t>
              </a:r>
              <a:endParaRPr lang="ko-KR" altLang="en-US" dirty="0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68E69822-967C-4C52-9C2A-CF25C08AA9CA}"/>
                </a:ext>
              </a:extLst>
            </p:cNvPr>
            <p:cNvSpPr txBox="1"/>
            <p:nvPr/>
          </p:nvSpPr>
          <p:spPr>
            <a:xfrm>
              <a:off x="3076354" y="1513659"/>
              <a:ext cx="66619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>
                  <a:latin typeface="+mj-ea"/>
                  <a:ea typeface="+mj-ea"/>
                </a:rPr>
                <a:t>시간 복잡도</a:t>
              </a:r>
              <a:r>
                <a:rPr lang="en-US" altLang="ko-KR" sz="2400" dirty="0">
                  <a:latin typeface="+mj-ea"/>
                  <a:ea typeface="+mj-ea"/>
                </a:rPr>
                <a:t>(Time Complexity)</a:t>
              </a:r>
              <a:endParaRPr lang="ko-KR" altLang="en-US" sz="2400" dirty="0">
                <a:latin typeface="+mj-ea"/>
                <a:ea typeface="+mj-ea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EABD662F-05A1-40F9-A99C-4BB6022A71B1}"/>
                    </a:ext>
                  </a:extLst>
                </p:cNvPr>
                <p:cNvSpPr txBox="1"/>
                <p:nvPr/>
              </p:nvSpPr>
              <p:spPr>
                <a:xfrm>
                  <a:off x="3076354" y="2058858"/>
                  <a:ext cx="8993726" cy="7853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just">
                    <a:lnSpc>
                      <a:spcPct val="150000"/>
                    </a:lnSpc>
                  </a:pPr>
                  <a:r>
                    <a:rPr lang="ko-KR" altLang="en-US" sz="1600" dirty="0"/>
                    <a:t> </a:t>
                  </a:r>
                  <a:r>
                    <a:rPr lang="en-US" altLang="ko-KR" sz="1600" dirty="0"/>
                    <a:t>- for (int </a:t>
                  </a:r>
                  <a:r>
                    <a:rPr lang="en-US" altLang="ko-KR" sz="1600" dirty="0" err="1"/>
                    <a:t>i</a:t>
                  </a:r>
                  <a:r>
                    <a:rPr lang="en-US" altLang="ko-KR" sz="1600" dirty="0"/>
                    <a:t> = 0; </a:t>
                  </a:r>
                  <a:r>
                    <a:rPr lang="en-US" altLang="ko-KR" sz="1600" dirty="0" err="1"/>
                    <a:t>i</a:t>
                  </a:r>
                  <a:r>
                    <a:rPr lang="en-US" altLang="ko-KR" sz="1600" dirty="0"/>
                    <a:t> &lt; n; </a:t>
                  </a:r>
                  <a:r>
                    <a:rPr lang="en-US" altLang="ko-KR" sz="1600" dirty="0" err="1"/>
                    <a:t>i</a:t>
                  </a:r>
                  <a:r>
                    <a:rPr lang="en-US" altLang="ko-KR" sz="1600" dirty="0"/>
                    <a:t>++) 3</a:t>
                  </a:r>
                  <a:r>
                    <a:rPr lang="ko-KR" altLang="en-US" sz="1600" dirty="0"/>
                    <a:t>개 사용</a:t>
                  </a:r>
                  <a:r>
                    <a:rPr lang="en-US" altLang="ko-KR" sz="1600" dirty="0"/>
                    <a:t>: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a14:m>
                  <a:endParaRPr kumimoji="0" lang="en-US" altLang="ko-KR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cs typeface="+mn-cs"/>
                  </a:endParaRPr>
                </a:p>
                <a:p>
                  <a:pPr algn="just">
                    <a:lnSpc>
                      <a:spcPct val="150000"/>
                    </a:lnSpc>
                  </a:pPr>
                  <a:r>
                    <a:rPr lang="en-US" altLang="ko-KR" sz="1600" dirty="0"/>
                    <a:t>- O(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a14:m>
                  <a:r>
                    <a:rPr lang="en-US" altLang="ko-KR" sz="1600" dirty="0"/>
                    <a:t>)</a:t>
                  </a:r>
                  <a:endParaRPr lang="ko-KR" altLang="en-US" sz="1600" dirty="0"/>
                </a:p>
              </p:txBody>
            </p:sp>
          </mc:Choice>
          <mc:Fallback xmlns="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EABD662F-05A1-40F9-A99C-4BB6022A71B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76354" y="2058858"/>
                  <a:ext cx="8993726" cy="785343"/>
                </a:xfrm>
                <a:prstGeom prst="rect">
                  <a:avLst/>
                </a:prstGeom>
                <a:blipFill>
                  <a:blip r:embed="rId2"/>
                  <a:stretch>
                    <a:fillRect l="-385" b="-930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9EACF649-1E25-461C-9E1D-0DB806C29E5D}"/>
              </a:ext>
            </a:extLst>
          </p:cNvPr>
          <p:cNvGrpSpPr/>
          <p:nvPr/>
        </p:nvGrpSpPr>
        <p:grpSpPr>
          <a:xfrm>
            <a:off x="271249" y="2892049"/>
            <a:ext cx="11142264" cy="1330542"/>
            <a:chOff x="1537048" y="1513659"/>
            <a:chExt cx="10533032" cy="1330542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2A4E3AB-1A52-4950-B5F8-7AA67FC1D866}"/>
                </a:ext>
              </a:extLst>
            </p:cNvPr>
            <p:cNvSpPr txBox="1"/>
            <p:nvPr/>
          </p:nvSpPr>
          <p:spPr>
            <a:xfrm>
              <a:off x="1537048" y="1559825"/>
              <a:ext cx="5382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002</a:t>
              </a:r>
              <a:endParaRPr lang="ko-KR" altLang="en-US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42DF346-9C95-4D69-A330-DE17887F3E80}"/>
                </a:ext>
              </a:extLst>
            </p:cNvPr>
            <p:cNvSpPr txBox="1"/>
            <p:nvPr/>
          </p:nvSpPr>
          <p:spPr>
            <a:xfrm>
              <a:off x="2387653" y="1559825"/>
              <a:ext cx="4475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&gt;&gt;</a:t>
              </a:r>
              <a:endParaRPr lang="ko-KR" altLang="en-US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557492B-E9EE-4C6E-A6EC-5C810369749F}"/>
                </a:ext>
              </a:extLst>
            </p:cNvPr>
            <p:cNvSpPr txBox="1"/>
            <p:nvPr/>
          </p:nvSpPr>
          <p:spPr>
            <a:xfrm>
              <a:off x="3076354" y="1513659"/>
              <a:ext cx="67253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>
                  <a:latin typeface="+mj-ea"/>
                  <a:ea typeface="+mj-ea"/>
                </a:rPr>
                <a:t>공간 복잡도</a:t>
              </a:r>
              <a:r>
                <a:rPr lang="en-US" altLang="ko-KR" sz="2400" dirty="0">
                  <a:latin typeface="+mj-ea"/>
                  <a:ea typeface="+mj-ea"/>
                </a:rPr>
                <a:t>(Space Complexity)</a:t>
              </a:r>
              <a:endParaRPr lang="ko-KR" altLang="en-US" sz="2400" dirty="0">
                <a:latin typeface="+mj-ea"/>
                <a:ea typeface="+mj-ea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093A6C1C-B107-4FDC-8BE1-BBF02A76DC28}"/>
                    </a:ext>
                  </a:extLst>
                </p:cNvPr>
                <p:cNvSpPr txBox="1"/>
                <p:nvPr/>
              </p:nvSpPr>
              <p:spPr>
                <a:xfrm>
                  <a:off x="3076354" y="2058858"/>
                  <a:ext cx="8993726" cy="7853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just">
                    <a:lnSpc>
                      <a:spcPct val="150000"/>
                    </a:lnSpc>
                  </a:pPr>
                  <a:r>
                    <a:rPr lang="ko-KR" altLang="en-US" sz="1600" dirty="0"/>
                    <a:t> </a:t>
                  </a:r>
                  <a:r>
                    <a:rPr lang="en-US" altLang="ko-KR" sz="1600" dirty="0"/>
                    <a:t>- D[n][n] </a:t>
                  </a:r>
                  <a:r>
                    <a:rPr lang="ko-KR" altLang="en-US" sz="1600" dirty="0"/>
                    <a:t>배열 사용</a:t>
                  </a:r>
                  <a:r>
                    <a:rPr lang="en-US" altLang="ko-KR" sz="1600" dirty="0"/>
                    <a:t>: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a14:m>
                  <a:endParaRPr lang="en-US" altLang="ko-KR" sz="1600" dirty="0"/>
                </a:p>
                <a:p>
                  <a:pPr algn="just">
                    <a:lnSpc>
                      <a:spcPct val="150000"/>
                    </a:lnSpc>
                  </a:pPr>
                  <a:r>
                    <a:rPr lang="en-US" altLang="ko-KR" sz="1600" dirty="0"/>
                    <a:t> - O(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a14:m>
                  <a:r>
                    <a:rPr lang="en-US" altLang="ko-KR" sz="1600" dirty="0"/>
                    <a:t>)</a:t>
                  </a:r>
                  <a:endParaRPr lang="ko-KR" altLang="en-US" sz="1600" dirty="0"/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093A6C1C-B107-4FDC-8BE1-BBF02A76DC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76354" y="2058858"/>
                  <a:ext cx="8993726" cy="785343"/>
                </a:xfrm>
                <a:prstGeom prst="rect">
                  <a:avLst/>
                </a:prstGeom>
                <a:blipFill>
                  <a:blip r:embed="rId3"/>
                  <a:stretch>
                    <a:fillRect b="-930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5661542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F960CE2D-39D4-4FD3-9096-278D98ED70C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6247D6CE-BA2E-46E2-89D6-89FA79A1D851}"/>
              </a:ext>
            </a:extLst>
          </p:cNvPr>
          <p:cNvSpPr/>
          <p:nvPr/>
        </p:nvSpPr>
        <p:spPr>
          <a:xfrm>
            <a:off x="546100" y="1809000"/>
            <a:ext cx="3240000" cy="324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3F0F0C-C5E3-4682-8D78-FD46948BF7A4}"/>
              </a:ext>
            </a:extLst>
          </p:cNvPr>
          <p:cNvSpPr txBox="1"/>
          <p:nvPr/>
        </p:nvSpPr>
        <p:spPr>
          <a:xfrm>
            <a:off x="838200" y="2962871"/>
            <a:ext cx="10903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Part 4,</a:t>
            </a:r>
            <a:endParaRPr lang="ko-KR" altLang="en-US" sz="24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920063-C82B-43AF-890C-5C33C354C0F9}"/>
              </a:ext>
            </a:extLst>
          </p:cNvPr>
          <p:cNvSpPr txBox="1"/>
          <p:nvPr/>
        </p:nvSpPr>
        <p:spPr>
          <a:xfrm>
            <a:off x="838200" y="3424536"/>
            <a:ext cx="21643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pc="-3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Greedy Method</a:t>
            </a:r>
            <a:endParaRPr lang="ko-KR" altLang="en-US" sz="2800" spc="-300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76450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ACFB5B0-E69F-4779-A51C-37FDA8FF4EF3}"/>
              </a:ext>
            </a:extLst>
          </p:cNvPr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2C461E-39CA-45ED-B914-2B4D6D0A696C}"/>
              </a:ext>
            </a:extLst>
          </p:cNvPr>
          <p:cNvSpPr txBox="1"/>
          <p:nvPr/>
        </p:nvSpPr>
        <p:spPr>
          <a:xfrm>
            <a:off x="967236" y="127626"/>
            <a:ext cx="51287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Greedy Algorithm</a:t>
            </a:r>
            <a:endParaRPr lang="ko-KR" altLang="en-US" sz="36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851894-F5B1-43CC-AA4D-37C88914C625}"/>
              </a:ext>
            </a:extLst>
          </p:cNvPr>
          <p:cNvSpPr txBox="1"/>
          <p:nvPr/>
        </p:nvSpPr>
        <p:spPr>
          <a:xfrm>
            <a:off x="127591" y="111943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Part 4,</a:t>
            </a:r>
            <a:endParaRPr lang="ko-KR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48AC441A-4400-47F5-9EE6-0FAA046EFB1D}"/>
              </a:ext>
            </a:extLst>
          </p:cNvPr>
          <p:cNvCxnSpPr>
            <a:cxnSpLocks/>
          </p:cNvCxnSpPr>
          <p:nvPr/>
        </p:nvCxnSpPr>
        <p:spPr>
          <a:xfrm>
            <a:off x="127589" y="2746327"/>
            <a:ext cx="11920751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7F58B4CA-C077-41DB-98E0-2A4B3BF5019B}"/>
              </a:ext>
            </a:extLst>
          </p:cNvPr>
          <p:cNvGrpSpPr/>
          <p:nvPr/>
        </p:nvGrpSpPr>
        <p:grpSpPr>
          <a:xfrm>
            <a:off x="309001" y="1175332"/>
            <a:ext cx="11142264" cy="1200891"/>
            <a:chOff x="1537048" y="1513659"/>
            <a:chExt cx="10533032" cy="1200891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4D61A377-4BA4-4A78-AF3E-D3A3C81EB450}"/>
                </a:ext>
              </a:extLst>
            </p:cNvPr>
            <p:cNvSpPr txBox="1"/>
            <p:nvPr/>
          </p:nvSpPr>
          <p:spPr>
            <a:xfrm>
              <a:off x="1537048" y="1559825"/>
              <a:ext cx="6094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001</a:t>
              </a:r>
              <a:endParaRPr lang="ko-KR" altLang="en-US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559CFF17-29A4-453A-B19D-6A6BB632242D}"/>
                </a:ext>
              </a:extLst>
            </p:cNvPr>
            <p:cNvSpPr txBox="1"/>
            <p:nvPr/>
          </p:nvSpPr>
          <p:spPr>
            <a:xfrm>
              <a:off x="2387653" y="1559825"/>
              <a:ext cx="4475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&gt;&gt;</a:t>
              </a:r>
              <a:endParaRPr lang="ko-KR" altLang="en-US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7658FE72-0984-4D30-B113-1B6B4B454C1D}"/>
                </a:ext>
              </a:extLst>
            </p:cNvPr>
            <p:cNvSpPr txBox="1"/>
            <p:nvPr/>
          </p:nvSpPr>
          <p:spPr>
            <a:xfrm>
              <a:off x="3076353" y="1513659"/>
              <a:ext cx="51126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>
                  <a:latin typeface="+mj-ea"/>
                  <a:ea typeface="+mj-ea"/>
                </a:rPr>
                <a:t>탐욕적 알고리즘</a:t>
              </a:r>
              <a:r>
                <a:rPr lang="en-US" altLang="ko-KR" sz="2400" dirty="0">
                  <a:latin typeface="+mj-ea"/>
                  <a:ea typeface="+mj-ea"/>
                </a:rPr>
                <a:t>(Greedy Algorithm)</a:t>
              </a:r>
              <a:endParaRPr lang="ko-KR" altLang="en-US" sz="2400" dirty="0">
                <a:latin typeface="+mj-ea"/>
                <a:ea typeface="+mj-ea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6E0ABDBC-F548-441A-B342-4F67CEDEBC15}"/>
                </a:ext>
              </a:extLst>
            </p:cNvPr>
            <p:cNvSpPr txBox="1"/>
            <p:nvPr/>
          </p:nvSpPr>
          <p:spPr>
            <a:xfrm>
              <a:off x="3076354" y="2058858"/>
              <a:ext cx="8993726" cy="6556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altLang="ko-KR" sz="1600" dirty="0"/>
                <a:t> - </a:t>
              </a:r>
              <a:r>
                <a:rPr lang="ko-KR" altLang="en-US" sz="1600" dirty="0"/>
                <a:t>결정 순간마다 그때 최적인 해답으로 선택함으로써 최종적인 해답에 도달</a:t>
              </a:r>
              <a:endParaRPr lang="en-US" altLang="ko-KR" sz="1600" dirty="0"/>
            </a:p>
            <a:p>
              <a:pPr algn="just">
                <a:lnSpc>
                  <a:spcPct val="120000"/>
                </a:lnSpc>
              </a:pPr>
              <a:r>
                <a:rPr lang="en-US" altLang="ko-KR" sz="1600" dirty="0"/>
                <a:t> - </a:t>
              </a:r>
              <a:r>
                <a:rPr lang="ko-KR" altLang="en-US" sz="1600" dirty="0"/>
                <a:t>각 하위 문제에서 얻은 결과를 저장</a:t>
              </a:r>
              <a:r>
                <a:rPr lang="en-US" altLang="ko-KR" sz="1600" dirty="0"/>
                <a:t>,</a:t>
              </a:r>
              <a:r>
                <a:rPr lang="ko-KR" altLang="en-US" sz="1600" dirty="0"/>
                <a:t> 이후에 문제를 해결하는 자료로 재사용</a:t>
              </a:r>
            </a:p>
          </p:txBody>
        </p: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257B91E6-C093-4688-958D-32BA63EEA22F}"/>
              </a:ext>
            </a:extLst>
          </p:cNvPr>
          <p:cNvGrpSpPr/>
          <p:nvPr/>
        </p:nvGrpSpPr>
        <p:grpSpPr>
          <a:xfrm>
            <a:off x="309001" y="3223956"/>
            <a:ext cx="11142263" cy="2973684"/>
            <a:chOff x="1537048" y="1513659"/>
            <a:chExt cx="10533031" cy="2973684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FB7B933C-42FC-454D-AF50-6B9260673A5E}"/>
                </a:ext>
              </a:extLst>
            </p:cNvPr>
            <p:cNvSpPr txBox="1"/>
            <p:nvPr/>
          </p:nvSpPr>
          <p:spPr>
            <a:xfrm>
              <a:off x="1537048" y="1559825"/>
              <a:ext cx="6559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002</a:t>
              </a:r>
              <a:endParaRPr lang="ko-KR" altLang="en-US" dirty="0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AFECC35C-40B7-4E12-A8D6-712DF27992F5}"/>
                </a:ext>
              </a:extLst>
            </p:cNvPr>
            <p:cNvSpPr txBox="1"/>
            <p:nvPr/>
          </p:nvSpPr>
          <p:spPr>
            <a:xfrm>
              <a:off x="2387653" y="1559825"/>
              <a:ext cx="4475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&gt;&gt;</a:t>
              </a:r>
              <a:endParaRPr lang="ko-KR" altLang="en-US" dirty="0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68E69822-967C-4C52-9C2A-CF25C08AA9CA}"/>
                </a:ext>
              </a:extLst>
            </p:cNvPr>
            <p:cNvSpPr txBox="1"/>
            <p:nvPr/>
          </p:nvSpPr>
          <p:spPr>
            <a:xfrm>
              <a:off x="3076354" y="1513659"/>
              <a:ext cx="66619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>
                  <a:latin typeface="+mj-ea"/>
                  <a:ea typeface="+mj-ea"/>
                </a:rPr>
                <a:t>탐욕적 알고리즘 설계 절차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EABD662F-05A1-40F9-A99C-4BB6022A71B1}"/>
                </a:ext>
              </a:extLst>
            </p:cNvPr>
            <p:cNvSpPr txBox="1"/>
            <p:nvPr/>
          </p:nvSpPr>
          <p:spPr>
            <a:xfrm>
              <a:off x="3076353" y="2058858"/>
              <a:ext cx="8993726" cy="24284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altLang="ko-KR" sz="1600" dirty="0"/>
                <a:t> -</a:t>
              </a:r>
              <a:r>
                <a:rPr lang="ko-KR" altLang="en-US" sz="1600" dirty="0"/>
                <a:t> </a:t>
              </a:r>
              <a:r>
                <a:rPr lang="ko-KR" altLang="en-US" sz="1600" dirty="0">
                  <a:solidFill>
                    <a:srgbClr val="0070C0"/>
                  </a:solidFill>
                </a:rPr>
                <a:t>선정과정</a:t>
              </a:r>
              <a:r>
                <a:rPr lang="en-US" altLang="ko-KR" sz="1600" dirty="0">
                  <a:solidFill>
                    <a:srgbClr val="0070C0"/>
                  </a:solidFill>
                </a:rPr>
                <a:t>(selection procedure)</a:t>
              </a:r>
            </a:p>
            <a:p>
              <a:pPr algn="just">
                <a:lnSpc>
                  <a:spcPct val="120000"/>
                </a:lnSpc>
              </a:pPr>
              <a:r>
                <a:rPr lang="en-US" altLang="ko-KR" sz="1600" dirty="0"/>
                <a:t>	</a:t>
              </a:r>
              <a:r>
                <a:rPr lang="ko-KR" altLang="en-US" sz="1600" dirty="0"/>
                <a:t>현재상태에서 가장 좋다고 생각되는 해답</a:t>
              </a:r>
              <a:r>
                <a:rPr lang="en-US" altLang="ko-KR" sz="1600" dirty="0"/>
                <a:t>(greedy)</a:t>
              </a:r>
              <a:r>
                <a:rPr lang="ko-KR" altLang="en-US" sz="1600" dirty="0"/>
                <a:t>을 해답모음</a:t>
              </a:r>
              <a:r>
                <a:rPr lang="en-US" altLang="ko-KR" sz="1600" dirty="0"/>
                <a:t>(solution set)</a:t>
              </a:r>
              <a:r>
                <a:rPr lang="ko-KR" altLang="en-US" sz="1600" dirty="0"/>
                <a:t>에 포함</a:t>
              </a:r>
              <a:endParaRPr lang="en-US" altLang="ko-KR" sz="1600" dirty="0"/>
            </a:p>
            <a:p>
              <a:pPr algn="just">
                <a:lnSpc>
                  <a:spcPct val="120000"/>
                </a:lnSpc>
              </a:pPr>
              <a:endParaRPr lang="en-US" altLang="ko-KR" sz="1600" dirty="0"/>
            </a:p>
            <a:p>
              <a:pPr algn="just">
                <a:lnSpc>
                  <a:spcPct val="120000"/>
                </a:lnSpc>
              </a:pPr>
              <a:r>
                <a:rPr lang="en-US" altLang="ko-KR" sz="1600" dirty="0"/>
                <a:t> - </a:t>
              </a:r>
              <a:r>
                <a:rPr lang="ko-KR" altLang="en-US" sz="1600" dirty="0">
                  <a:solidFill>
                    <a:srgbClr val="0070C0"/>
                  </a:solidFill>
                </a:rPr>
                <a:t>적정성점검</a:t>
              </a:r>
              <a:r>
                <a:rPr lang="en-US" altLang="ko-KR" sz="1600" dirty="0">
                  <a:solidFill>
                    <a:srgbClr val="0070C0"/>
                  </a:solidFill>
                </a:rPr>
                <a:t>(feasibility check)</a:t>
              </a:r>
            </a:p>
            <a:p>
              <a:pPr algn="just">
                <a:lnSpc>
                  <a:spcPct val="120000"/>
                </a:lnSpc>
              </a:pPr>
              <a:r>
                <a:rPr lang="en-US" altLang="ko-KR" sz="1600" dirty="0"/>
                <a:t>	</a:t>
              </a:r>
              <a:r>
                <a:rPr lang="ko-KR" altLang="en-US" sz="1600" dirty="0"/>
                <a:t>새로 얻은 해답모음이 적절한지를 결정</a:t>
              </a:r>
              <a:endParaRPr lang="en-US" altLang="ko-KR" sz="1600" dirty="0"/>
            </a:p>
            <a:p>
              <a:pPr algn="just">
                <a:lnSpc>
                  <a:spcPct val="120000"/>
                </a:lnSpc>
              </a:pPr>
              <a:endParaRPr lang="en-US" altLang="ko-KR" sz="1600" dirty="0"/>
            </a:p>
            <a:p>
              <a:pPr algn="just">
                <a:lnSpc>
                  <a:spcPct val="120000"/>
                </a:lnSpc>
              </a:pPr>
              <a:r>
                <a:rPr lang="en-US" altLang="ko-KR" sz="1600" dirty="0"/>
                <a:t> - </a:t>
              </a:r>
              <a:r>
                <a:rPr lang="ko-KR" altLang="en-US" sz="1600" dirty="0">
                  <a:solidFill>
                    <a:srgbClr val="0070C0"/>
                  </a:solidFill>
                </a:rPr>
                <a:t>해답점검</a:t>
              </a:r>
              <a:r>
                <a:rPr lang="en-US" altLang="ko-KR" sz="1600" dirty="0">
                  <a:solidFill>
                    <a:srgbClr val="0070C0"/>
                  </a:solidFill>
                </a:rPr>
                <a:t>(solution check)</a:t>
              </a:r>
            </a:p>
            <a:p>
              <a:pPr algn="just">
                <a:lnSpc>
                  <a:spcPct val="120000"/>
                </a:lnSpc>
              </a:pPr>
              <a:r>
                <a:rPr lang="en-US" altLang="ko-KR" sz="1600" dirty="0"/>
                <a:t>	</a:t>
              </a:r>
              <a:r>
                <a:rPr lang="ko-KR" altLang="en-US" sz="1600" dirty="0"/>
                <a:t>새로 얻은 해답모음이 최적의 해인지를 결정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222958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7D3F710-7B58-485E-8AC0-9C986D142A42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0470470C-C148-4468-8A9A-F56A9CD760C9}"/>
              </a:ext>
            </a:extLst>
          </p:cNvPr>
          <p:cNvCxnSpPr>
            <a:cxnSpLocks/>
          </p:cNvCxnSpPr>
          <p:nvPr/>
        </p:nvCxnSpPr>
        <p:spPr>
          <a:xfrm>
            <a:off x="762000" y="1432560"/>
            <a:ext cx="68580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C6CB969-1120-4C8A-9253-B5098F5D1224}"/>
              </a:ext>
            </a:extLst>
          </p:cNvPr>
          <p:cNvSpPr txBox="1"/>
          <p:nvPr/>
        </p:nvSpPr>
        <p:spPr>
          <a:xfrm>
            <a:off x="690880" y="497840"/>
            <a:ext cx="121058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목차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22C274AC-A7F1-434D-8B65-FC226691A153}"/>
              </a:ext>
            </a:extLst>
          </p:cNvPr>
          <p:cNvGrpSpPr/>
          <p:nvPr/>
        </p:nvGrpSpPr>
        <p:grpSpPr>
          <a:xfrm>
            <a:off x="1964473" y="1793279"/>
            <a:ext cx="3292424" cy="584775"/>
            <a:chOff x="762000" y="1863785"/>
            <a:chExt cx="3292424" cy="584775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7ED28F61-1A51-429D-A459-3D5A9F641085}"/>
                </a:ext>
              </a:extLst>
            </p:cNvPr>
            <p:cNvGrpSpPr/>
            <p:nvPr/>
          </p:nvGrpSpPr>
          <p:grpSpPr>
            <a:xfrm>
              <a:off x="762000" y="1863785"/>
              <a:ext cx="558800" cy="584775"/>
              <a:chOff x="762000" y="1863785"/>
              <a:chExt cx="558800" cy="584775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597F0557-9BD7-4D9D-B468-B80C2650A1E8}"/>
                  </a:ext>
                </a:extLst>
              </p:cNvPr>
              <p:cNvSpPr/>
              <p:nvPr/>
            </p:nvSpPr>
            <p:spPr>
              <a:xfrm>
                <a:off x="762000" y="1889760"/>
                <a:ext cx="558800" cy="558800"/>
              </a:xfrm>
              <a:prstGeom prst="rect">
                <a:avLst/>
              </a:prstGeom>
              <a:solidFill>
                <a:srgbClr val="A1978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40CE47E-55AC-4E84-BE5D-798F3A039D94}"/>
                  </a:ext>
                </a:extLst>
              </p:cNvPr>
              <p:cNvSpPr txBox="1"/>
              <p:nvPr/>
            </p:nvSpPr>
            <p:spPr>
              <a:xfrm>
                <a:off x="833082" y="1863785"/>
                <a:ext cx="41229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3200" b="1" dirty="0">
                    <a:solidFill>
                      <a:schemeClr val="accent1"/>
                    </a:solidFill>
                  </a:rPr>
                  <a:t>1</a:t>
                </a:r>
                <a:endParaRPr lang="ko-KR" altLang="en-US" sz="3200" b="1" dirty="0">
                  <a:solidFill>
                    <a:schemeClr val="accent1"/>
                  </a:solidFill>
                </a:endParaRPr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B25649D-112D-4C51-95D6-E20B65A6C2FC}"/>
                </a:ext>
              </a:extLst>
            </p:cNvPr>
            <p:cNvSpPr txBox="1"/>
            <p:nvPr/>
          </p:nvSpPr>
          <p:spPr>
            <a:xfrm>
              <a:off x="1564640" y="1894265"/>
              <a:ext cx="248978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300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알고리즘과 효율</a:t>
              </a: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F96BE8EC-E699-4257-94A7-EC70EB7827E6}"/>
              </a:ext>
            </a:extLst>
          </p:cNvPr>
          <p:cNvGrpSpPr/>
          <p:nvPr/>
        </p:nvGrpSpPr>
        <p:grpSpPr>
          <a:xfrm>
            <a:off x="1964473" y="2715102"/>
            <a:ext cx="4646962" cy="584775"/>
            <a:chOff x="762000" y="1863785"/>
            <a:chExt cx="4646962" cy="584775"/>
          </a:xfrm>
        </p:grpSpPr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CC6F0045-D553-426D-9038-943222D65674}"/>
                </a:ext>
              </a:extLst>
            </p:cNvPr>
            <p:cNvGrpSpPr/>
            <p:nvPr/>
          </p:nvGrpSpPr>
          <p:grpSpPr>
            <a:xfrm>
              <a:off x="762000" y="1863785"/>
              <a:ext cx="558800" cy="584775"/>
              <a:chOff x="762000" y="1863785"/>
              <a:chExt cx="558800" cy="584775"/>
            </a:xfrm>
          </p:grpSpPr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11EAD84B-7396-4397-BCFD-C30B22CCCB43}"/>
                  </a:ext>
                </a:extLst>
              </p:cNvPr>
              <p:cNvSpPr/>
              <p:nvPr/>
            </p:nvSpPr>
            <p:spPr>
              <a:xfrm>
                <a:off x="762000" y="1889760"/>
                <a:ext cx="558800" cy="558800"/>
              </a:xfrm>
              <a:prstGeom prst="rect">
                <a:avLst/>
              </a:prstGeom>
              <a:solidFill>
                <a:srgbClr val="A1978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CB3EDE5-1E6A-432C-8487-05EB221B7AD9}"/>
                  </a:ext>
                </a:extLst>
              </p:cNvPr>
              <p:cNvSpPr txBox="1"/>
              <p:nvPr/>
            </p:nvSpPr>
            <p:spPr>
              <a:xfrm>
                <a:off x="833082" y="1863785"/>
                <a:ext cx="41229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3200" b="1" dirty="0">
                    <a:solidFill>
                      <a:schemeClr val="accent1"/>
                    </a:solidFill>
                  </a:rPr>
                  <a:t>2</a:t>
                </a:r>
                <a:endParaRPr lang="ko-KR" altLang="en-US" sz="3200" b="1" dirty="0">
                  <a:solidFill>
                    <a:schemeClr val="accent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8B03935-0B53-4F02-9707-BA4BD9B44115}"/>
                </a:ext>
              </a:extLst>
            </p:cNvPr>
            <p:cNvSpPr txBox="1"/>
            <p:nvPr/>
          </p:nvSpPr>
          <p:spPr>
            <a:xfrm>
              <a:off x="1564640" y="1894265"/>
              <a:ext cx="384432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Dynamic Programming</a:t>
              </a:r>
              <a:endParaRPr lang="ko-KR" altLang="en-US" sz="2800" dirty="0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C96342F4-C3BD-4B6C-A776-D333B5B788D0}"/>
              </a:ext>
            </a:extLst>
          </p:cNvPr>
          <p:cNvGrpSpPr/>
          <p:nvPr/>
        </p:nvGrpSpPr>
        <p:grpSpPr>
          <a:xfrm>
            <a:off x="1964473" y="3666450"/>
            <a:ext cx="3613025" cy="584775"/>
            <a:chOff x="762000" y="1863785"/>
            <a:chExt cx="3613025" cy="584775"/>
          </a:xfrm>
        </p:grpSpPr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1D172D2C-CA5B-4376-B2C2-832A7F64DF96}"/>
                </a:ext>
              </a:extLst>
            </p:cNvPr>
            <p:cNvGrpSpPr/>
            <p:nvPr/>
          </p:nvGrpSpPr>
          <p:grpSpPr>
            <a:xfrm>
              <a:off x="762000" y="1863785"/>
              <a:ext cx="558800" cy="584775"/>
              <a:chOff x="762000" y="1863785"/>
              <a:chExt cx="558800" cy="584775"/>
            </a:xfrm>
          </p:grpSpPr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0E2E27A1-1C72-4D34-A0AE-2F196BD63C4C}"/>
                  </a:ext>
                </a:extLst>
              </p:cNvPr>
              <p:cNvSpPr/>
              <p:nvPr/>
            </p:nvSpPr>
            <p:spPr>
              <a:xfrm>
                <a:off x="762000" y="1889760"/>
                <a:ext cx="558800" cy="558800"/>
              </a:xfrm>
              <a:prstGeom prst="rect">
                <a:avLst/>
              </a:prstGeom>
              <a:solidFill>
                <a:srgbClr val="A1978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2E8A70C-BDC5-4BDC-A295-87B306241E71}"/>
                  </a:ext>
                </a:extLst>
              </p:cNvPr>
              <p:cNvSpPr txBox="1"/>
              <p:nvPr/>
            </p:nvSpPr>
            <p:spPr>
              <a:xfrm>
                <a:off x="833082" y="1863785"/>
                <a:ext cx="41229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3200" b="1" dirty="0">
                    <a:solidFill>
                      <a:schemeClr val="accent1"/>
                    </a:solidFill>
                  </a:rPr>
                  <a:t>3</a:t>
                </a:r>
                <a:endParaRPr lang="ko-KR" altLang="en-US" sz="3200" b="1" dirty="0">
                  <a:solidFill>
                    <a:schemeClr val="accent1"/>
                  </a:solidFill>
                </a:endParaRPr>
              </a:p>
            </p:txBody>
          </p:sp>
        </p:grp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C463DC6-C5E7-41DA-9E6D-1F7700ABCA96}"/>
                </a:ext>
              </a:extLst>
            </p:cNvPr>
            <p:cNvSpPr txBox="1"/>
            <p:nvPr/>
          </p:nvSpPr>
          <p:spPr>
            <a:xfrm>
              <a:off x="1564640" y="1894265"/>
              <a:ext cx="281038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300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최단경로 알고리즘</a:t>
              </a: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C0869F6F-4446-4062-AC7B-CF8940A3CE01}"/>
              </a:ext>
            </a:extLst>
          </p:cNvPr>
          <p:cNvGrpSpPr/>
          <p:nvPr/>
        </p:nvGrpSpPr>
        <p:grpSpPr>
          <a:xfrm>
            <a:off x="1968212" y="4612898"/>
            <a:ext cx="3467152" cy="584775"/>
            <a:chOff x="762000" y="1863785"/>
            <a:chExt cx="3467152" cy="584775"/>
          </a:xfrm>
        </p:grpSpPr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2882E21A-5539-482E-A91F-0AD14684AEF6}"/>
                </a:ext>
              </a:extLst>
            </p:cNvPr>
            <p:cNvGrpSpPr/>
            <p:nvPr/>
          </p:nvGrpSpPr>
          <p:grpSpPr>
            <a:xfrm>
              <a:off x="762000" y="1863785"/>
              <a:ext cx="558800" cy="584775"/>
              <a:chOff x="762000" y="1863785"/>
              <a:chExt cx="558800" cy="584775"/>
            </a:xfrm>
          </p:grpSpPr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160786BA-13AA-476B-B040-7CD857AA749D}"/>
                  </a:ext>
                </a:extLst>
              </p:cNvPr>
              <p:cNvSpPr/>
              <p:nvPr/>
            </p:nvSpPr>
            <p:spPr>
              <a:xfrm>
                <a:off x="762000" y="1889760"/>
                <a:ext cx="558800" cy="558800"/>
              </a:xfrm>
              <a:prstGeom prst="rect">
                <a:avLst/>
              </a:prstGeom>
              <a:solidFill>
                <a:srgbClr val="A1978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C273E6C-7B67-4B1D-9866-2A9D37E7690A}"/>
                  </a:ext>
                </a:extLst>
              </p:cNvPr>
              <p:cNvSpPr txBox="1"/>
              <p:nvPr/>
            </p:nvSpPr>
            <p:spPr>
              <a:xfrm>
                <a:off x="833082" y="1863785"/>
                <a:ext cx="41229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3200" b="1" dirty="0">
                    <a:solidFill>
                      <a:schemeClr val="accent1"/>
                    </a:solidFill>
                  </a:rPr>
                  <a:t>4</a:t>
                </a:r>
                <a:endParaRPr lang="ko-KR" altLang="en-US" sz="3200" b="1" dirty="0">
                  <a:solidFill>
                    <a:schemeClr val="accent1"/>
                  </a:solidFill>
                </a:endParaRPr>
              </a:p>
            </p:txBody>
          </p: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C3697E1-CB99-45AC-AA1F-448C95570758}"/>
                </a:ext>
              </a:extLst>
            </p:cNvPr>
            <p:cNvSpPr txBox="1"/>
            <p:nvPr/>
          </p:nvSpPr>
          <p:spPr>
            <a:xfrm>
              <a:off x="1564640" y="1894265"/>
              <a:ext cx="266451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Greedy Method</a:t>
              </a:r>
              <a:endParaRPr lang="ko-KR" altLang="en-US" sz="2800" dirty="0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31759CD3-DFBE-4DC4-AE47-7BF8B057235B}"/>
              </a:ext>
            </a:extLst>
          </p:cNvPr>
          <p:cNvGrpSpPr/>
          <p:nvPr/>
        </p:nvGrpSpPr>
        <p:grpSpPr>
          <a:xfrm>
            <a:off x="1965486" y="5553291"/>
            <a:ext cx="3785572" cy="584775"/>
            <a:chOff x="762000" y="1863785"/>
            <a:chExt cx="3785572" cy="584775"/>
          </a:xfrm>
        </p:grpSpPr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D43D32BC-730E-46B2-A7B1-2CD185A4420E}"/>
                </a:ext>
              </a:extLst>
            </p:cNvPr>
            <p:cNvGrpSpPr/>
            <p:nvPr/>
          </p:nvGrpSpPr>
          <p:grpSpPr>
            <a:xfrm>
              <a:off x="762000" y="1863785"/>
              <a:ext cx="558800" cy="584775"/>
              <a:chOff x="762000" y="1863785"/>
              <a:chExt cx="558800" cy="584775"/>
            </a:xfrm>
          </p:grpSpPr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4C391661-68A4-4592-819D-08FAFBAE30BB}"/>
                  </a:ext>
                </a:extLst>
              </p:cNvPr>
              <p:cNvSpPr/>
              <p:nvPr/>
            </p:nvSpPr>
            <p:spPr>
              <a:xfrm>
                <a:off x="762000" y="1889760"/>
                <a:ext cx="558800" cy="558800"/>
              </a:xfrm>
              <a:prstGeom prst="rect">
                <a:avLst/>
              </a:prstGeom>
              <a:solidFill>
                <a:srgbClr val="A1978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5550605-5254-46D2-8B23-C8CDB80D4BE2}"/>
                  </a:ext>
                </a:extLst>
              </p:cNvPr>
              <p:cNvSpPr txBox="1"/>
              <p:nvPr/>
            </p:nvSpPr>
            <p:spPr>
              <a:xfrm>
                <a:off x="833082" y="1863785"/>
                <a:ext cx="41229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3200" b="1" dirty="0">
                    <a:solidFill>
                      <a:schemeClr val="accent1"/>
                    </a:solidFill>
                  </a:rPr>
                  <a:t>5</a:t>
                </a:r>
                <a:endParaRPr lang="ko-KR" altLang="en-US" sz="3200" b="1" dirty="0">
                  <a:solidFill>
                    <a:schemeClr val="accent1"/>
                  </a:solidFill>
                </a:endParaRPr>
              </a:p>
            </p:txBody>
          </p:sp>
        </p:grp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559D6907-0B32-4257-8CD9-CBAC72B11A43}"/>
                </a:ext>
              </a:extLst>
            </p:cNvPr>
            <p:cNvSpPr txBox="1"/>
            <p:nvPr/>
          </p:nvSpPr>
          <p:spPr>
            <a:xfrm>
              <a:off x="1564640" y="1894265"/>
              <a:ext cx="29829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Dijkstra Algorithm</a:t>
              </a:r>
              <a:endParaRPr lang="ko-KR" altLang="en-US" sz="2800" dirty="0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506721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ACFB5B0-E69F-4779-A51C-37FDA8FF4EF3}"/>
              </a:ext>
            </a:extLst>
          </p:cNvPr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2C461E-39CA-45ED-B914-2B4D6D0A696C}"/>
              </a:ext>
            </a:extLst>
          </p:cNvPr>
          <p:cNvSpPr txBox="1"/>
          <p:nvPr/>
        </p:nvSpPr>
        <p:spPr>
          <a:xfrm>
            <a:off x="967236" y="127626"/>
            <a:ext cx="51287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Greedy Algorithm</a:t>
            </a:r>
            <a:endParaRPr lang="ko-KR" altLang="en-US" sz="36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851894-F5B1-43CC-AA4D-37C88914C625}"/>
              </a:ext>
            </a:extLst>
          </p:cNvPr>
          <p:cNvSpPr txBox="1"/>
          <p:nvPr/>
        </p:nvSpPr>
        <p:spPr>
          <a:xfrm>
            <a:off x="127591" y="111943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Part 4,</a:t>
            </a:r>
            <a:endParaRPr lang="ko-KR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48AC441A-4400-47F5-9EE6-0FAA046EFB1D}"/>
              </a:ext>
            </a:extLst>
          </p:cNvPr>
          <p:cNvCxnSpPr>
            <a:cxnSpLocks/>
          </p:cNvCxnSpPr>
          <p:nvPr/>
        </p:nvCxnSpPr>
        <p:spPr>
          <a:xfrm>
            <a:off x="135624" y="2922496"/>
            <a:ext cx="11920751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7F58B4CA-C077-41DB-98E0-2A4B3BF5019B}"/>
              </a:ext>
            </a:extLst>
          </p:cNvPr>
          <p:cNvGrpSpPr/>
          <p:nvPr/>
        </p:nvGrpSpPr>
        <p:grpSpPr>
          <a:xfrm>
            <a:off x="309001" y="1175332"/>
            <a:ext cx="11142264" cy="1496357"/>
            <a:chOff x="1537048" y="1513659"/>
            <a:chExt cx="10533032" cy="1496357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4D61A377-4BA4-4A78-AF3E-D3A3C81EB450}"/>
                </a:ext>
              </a:extLst>
            </p:cNvPr>
            <p:cNvSpPr txBox="1"/>
            <p:nvPr/>
          </p:nvSpPr>
          <p:spPr>
            <a:xfrm>
              <a:off x="1537048" y="1559825"/>
              <a:ext cx="6094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001</a:t>
              </a:r>
              <a:endParaRPr lang="ko-KR" altLang="en-US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559CFF17-29A4-453A-B19D-6A6BB632242D}"/>
                </a:ext>
              </a:extLst>
            </p:cNvPr>
            <p:cNvSpPr txBox="1"/>
            <p:nvPr/>
          </p:nvSpPr>
          <p:spPr>
            <a:xfrm>
              <a:off x="2387653" y="1559825"/>
              <a:ext cx="4475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&gt;&gt;</a:t>
              </a:r>
              <a:endParaRPr lang="ko-KR" altLang="en-US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7658FE72-0984-4D30-B113-1B6B4B454C1D}"/>
                </a:ext>
              </a:extLst>
            </p:cNvPr>
            <p:cNvSpPr txBox="1"/>
            <p:nvPr/>
          </p:nvSpPr>
          <p:spPr>
            <a:xfrm>
              <a:off x="3076353" y="1513659"/>
              <a:ext cx="72249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>
                  <a:latin typeface="+mj-ea"/>
                  <a:ea typeface="+mj-ea"/>
                </a:rPr>
                <a:t>최소 동전수로 거스름돈을 주는 문제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6E0ABDBC-F548-441A-B342-4F67CEDEBC15}"/>
                </a:ext>
              </a:extLst>
            </p:cNvPr>
            <p:cNvSpPr txBox="1"/>
            <p:nvPr/>
          </p:nvSpPr>
          <p:spPr>
            <a:xfrm>
              <a:off x="3076354" y="2058858"/>
              <a:ext cx="8993726" cy="9511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altLang="ko-KR" sz="1600" dirty="0"/>
                <a:t> - </a:t>
              </a:r>
              <a:r>
                <a:rPr lang="ko-KR" altLang="en-US" sz="1600" dirty="0"/>
                <a:t>거스름 돈 </a:t>
              </a:r>
              <a:r>
                <a:rPr lang="en-US" altLang="ko-KR" sz="1600" dirty="0"/>
                <a:t>x</a:t>
              </a:r>
            </a:p>
            <a:p>
              <a:pPr algn="just">
                <a:lnSpc>
                  <a:spcPct val="120000"/>
                </a:lnSpc>
              </a:pPr>
              <a:r>
                <a:rPr lang="en-US" altLang="ko-KR" sz="1600" dirty="0"/>
                <a:t> - </a:t>
              </a:r>
              <a:r>
                <a:rPr lang="ko-KR" altLang="en-US" sz="1600" dirty="0"/>
                <a:t>가치가 높은 동전부터 </a:t>
              </a:r>
              <a:r>
                <a:rPr lang="en-US" altLang="ko-KR" sz="1600" dirty="0"/>
                <a:t>x</a:t>
              </a:r>
              <a:r>
                <a:rPr lang="ko-KR" altLang="en-US" sz="1600" dirty="0"/>
                <a:t>가 초과되지 않도록 계속</a:t>
              </a:r>
              <a:r>
                <a:rPr lang="en-US" altLang="ko-KR" sz="1600" dirty="0"/>
                <a:t> </a:t>
              </a:r>
              <a:r>
                <a:rPr lang="ko-KR" altLang="en-US" sz="1600" dirty="0"/>
                <a:t>준다</a:t>
              </a:r>
              <a:endParaRPr lang="en-US" altLang="ko-KR" sz="1600" dirty="0"/>
            </a:p>
            <a:p>
              <a:pPr algn="just">
                <a:lnSpc>
                  <a:spcPct val="120000"/>
                </a:lnSpc>
              </a:pPr>
              <a:r>
                <a:rPr lang="en-US" altLang="ko-KR" sz="1600" dirty="0"/>
                <a:t> - </a:t>
              </a:r>
              <a:r>
                <a:rPr lang="ko-KR" altLang="en-US" sz="1600" dirty="0"/>
                <a:t>이 과정을 가치가 높은 동전부터 내림순으로 총액이 </a:t>
              </a:r>
              <a:r>
                <a:rPr lang="en-US" altLang="ko-KR" sz="1600" dirty="0"/>
                <a:t>x</a:t>
              </a:r>
              <a:r>
                <a:rPr lang="ko-KR" altLang="en-US" sz="1600" dirty="0"/>
                <a:t>가 될 때까지 반복</a:t>
              </a:r>
            </a:p>
          </p:txBody>
        </p: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257B91E6-C093-4688-958D-32BA63EEA22F}"/>
              </a:ext>
            </a:extLst>
          </p:cNvPr>
          <p:cNvGrpSpPr/>
          <p:nvPr/>
        </p:nvGrpSpPr>
        <p:grpSpPr>
          <a:xfrm>
            <a:off x="309001" y="3223956"/>
            <a:ext cx="11142263" cy="3565000"/>
            <a:chOff x="1537048" y="1513659"/>
            <a:chExt cx="10533031" cy="3565000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FB7B933C-42FC-454D-AF50-6B9260673A5E}"/>
                </a:ext>
              </a:extLst>
            </p:cNvPr>
            <p:cNvSpPr txBox="1"/>
            <p:nvPr/>
          </p:nvSpPr>
          <p:spPr>
            <a:xfrm>
              <a:off x="1537048" y="1559825"/>
              <a:ext cx="6559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002</a:t>
              </a:r>
              <a:endParaRPr lang="ko-KR" altLang="en-US" dirty="0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AFECC35C-40B7-4E12-A8D6-712DF27992F5}"/>
                </a:ext>
              </a:extLst>
            </p:cNvPr>
            <p:cNvSpPr txBox="1"/>
            <p:nvPr/>
          </p:nvSpPr>
          <p:spPr>
            <a:xfrm>
              <a:off x="2387653" y="1559825"/>
              <a:ext cx="4475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&gt;&gt;</a:t>
              </a:r>
              <a:endParaRPr lang="ko-KR" altLang="en-US" dirty="0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68E69822-967C-4C52-9C2A-CF25C08AA9CA}"/>
                </a:ext>
              </a:extLst>
            </p:cNvPr>
            <p:cNvSpPr txBox="1"/>
            <p:nvPr/>
          </p:nvSpPr>
          <p:spPr>
            <a:xfrm>
              <a:off x="3076354" y="1513659"/>
              <a:ext cx="66619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>
                  <a:latin typeface="+mj-ea"/>
                  <a:ea typeface="+mj-ea"/>
                </a:rPr>
                <a:t>최소 동전수로 거스름돈을 주는 문제 적용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EABD662F-05A1-40F9-A99C-4BB6022A71B1}"/>
                </a:ext>
              </a:extLst>
            </p:cNvPr>
            <p:cNvSpPr txBox="1"/>
            <p:nvPr/>
          </p:nvSpPr>
          <p:spPr>
            <a:xfrm>
              <a:off x="3076353" y="2058858"/>
              <a:ext cx="8993726" cy="30198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altLang="ko-KR" sz="1600" dirty="0"/>
                <a:t> -</a:t>
              </a:r>
              <a:r>
                <a:rPr lang="ko-KR" altLang="en-US" sz="1600" dirty="0"/>
                <a:t> </a:t>
              </a:r>
              <a:r>
                <a:rPr lang="en-US" altLang="ko-KR" sz="1600" dirty="0"/>
                <a:t>x = 16</a:t>
              </a:r>
            </a:p>
            <a:p>
              <a:pPr algn="just">
                <a:lnSpc>
                  <a:spcPct val="120000"/>
                </a:lnSpc>
              </a:pPr>
              <a:endParaRPr lang="en-US" altLang="ko-KR" sz="1600" dirty="0"/>
            </a:p>
            <a:p>
              <a:pPr algn="just">
                <a:lnSpc>
                  <a:spcPct val="120000"/>
                </a:lnSpc>
              </a:pPr>
              <a:r>
                <a:rPr lang="en-US" altLang="ko-KR" sz="1600" dirty="0"/>
                <a:t> - </a:t>
              </a:r>
              <a:r>
                <a:rPr lang="ko-KR" altLang="en-US" sz="1600" dirty="0">
                  <a:solidFill>
                    <a:srgbClr val="0070C0"/>
                  </a:solidFill>
                </a:rPr>
                <a:t>선정과정</a:t>
              </a:r>
              <a:r>
                <a:rPr lang="en-US" altLang="ko-KR" sz="1600" dirty="0">
                  <a:solidFill>
                    <a:srgbClr val="0070C0"/>
                  </a:solidFill>
                </a:rPr>
                <a:t>(selection procedure)</a:t>
              </a:r>
              <a:r>
                <a:rPr lang="ko-KR" altLang="en-US" sz="1600" dirty="0">
                  <a:solidFill>
                    <a:srgbClr val="0070C0"/>
                  </a:solidFill>
                </a:rPr>
                <a:t> </a:t>
              </a:r>
              <a:r>
                <a:rPr lang="en-US" altLang="ko-KR" sz="1600" dirty="0">
                  <a:solidFill>
                    <a:srgbClr val="0070C0"/>
                  </a:solidFill>
                </a:rPr>
                <a:t>/ </a:t>
              </a:r>
              <a:r>
                <a:rPr lang="ko-KR" altLang="en-US" sz="1600" dirty="0">
                  <a:solidFill>
                    <a:srgbClr val="0070C0"/>
                  </a:solidFill>
                </a:rPr>
                <a:t>적정성점검</a:t>
              </a:r>
              <a:r>
                <a:rPr lang="en-US" altLang="ko-KR" sz="1600" dirty="0">
                  <a:solidFill>
                    <a:srgbClr val="0070C0"/>
                  </a:solidFill>
                </a:rPr>
                <a:t>(feasibility check)</a:t>
              </a:r>
            </a:p>
            <a:p>
              <a:pPr algn="just">
                <a:lnSpc>
                  <a:spcPct val="120000"/>
                </a:lnSpc>
              </a:pPr>
              <a:r>
                <a:rPr lang="en-US" altLang="ko-KR" sz="1600" dirty="0"/>
                <a:t>   (1) 10</a:t>
              </a:r>
              <a:r>
                <a:rPr lang="ko-KR" altLang="en-US" sz="1600" dirty="0"/>
                <a:t>원</a:t>
              </a:r>
              <a:r>
                <a:rPr lang="en-US" altLang="ko-KR" sz="1600" dirty="0"/>
                <a:t>, 5</a:t>
              </a:r>
              <a:r>
                <a:rPr lang="ko-KR" altLang="en-US" sz="1600" dirty="0"/>
                <a:t>원</a:t>
              </a:r>
              <a:r>
                <a:rPr lang="en-US" altLang="ko-KR" sz="1600" dirty="0"/>
                <a:t>, 1</a:t>
              </a:r>
              <a:r>
                <a:rPr lang="ko-KR" altLang="en-US" sz="1600" dirty="0"/>
                <a:t>원</a:t>
              </a:r>
              <a:r>
                <a:rPr lang="en-US" altLang="ko-KR" sz="1600" dirty="0"/>
                <a:t>: 10</a:t>
              </a:r>
              <a:r>
                <a:rPr lang="ko-KR" altLang="en-US" sz="1600" dirty="0"/>
                <a:t>원</a:t>
              </a:r>
              <a:r>
                <a:rPr lang="en-US" altLang="ko-KR" sz="1600" dirty="0"/>
                <a:t>×1</a:t>
              </a:r>
              <a:r>
                <a:rPr lang="ko-KR" altLang="en-US" sz="1600" dirty="0"/>
                <a:t>개</a:t>
              </a:r>
              <a:r>
                <a:rPr lang="en-US" altLang="ko-KR" sz="1600" dirty="0"/>
                <a:t>, 5</a:t>
              </a:r>
              <a:r>
                <a:rPr lang="ko-KR" altLang="en-US" sz="1600" dirty="0"/>
                <a:t>원</a:t>
              </a:r>
              <a:r>
                <a:rPr lang="en-US" altLang="ko-KR" sz="1600" dirty="0"/>
                <a:t>×1</a:t>
              </a:r>
              <a:r>
                <a:rPr lang="ko-KR" altLang="en-US" sz="1600" dirty="0"/>
                <a:t>개</a:t>
              </a:r>
              <a:r>
                <a:rPr lang="en-US" altLang="ko-KR" sz="1600" dirty="0"/>
                <a:t>, 1</a:t>
              </a:r>
              <a:r>
                <a:rPr lang="ko-KR" altLang="en-US" sz="1600" dirty="0"/>
                <a:t>원</a:t>
              </a:r>
              <a:r>
                <a:rPr lang="en-US" altLang="ko-KR" sz="1600" dirty="0"/>
                <a:t>×1</a:t>
              </a:r>
              <a:r>
                <a:rPr lang="ko-KR" altLang="en-US" sz="1600" dirty="0"/>
                <a:t>개</a:t>
              </a:r>
              <a:endParaRPr lang="en-US" altLang="ko-KR" sz="1600" dirty="0"/>
            </a:p>
            <a:p>
              <a:pPr algn="just">
                <a:lnSpc>
                  <a:spcPct val="120000"/>
                </a:lnSpc>
              </a:pPr>
              <a:r>
                <a:rPr lang="en-US" altLang="ko-KR" sz="1600" dirty="0"/>
                <a:t>   (2) 12</a:t>
              </a:r>
              <a:r>
                <a:rPr lang="ko-KR" altLang="en-US" sz="1600" dirty="0"/>
                <a:t>원</a:t>
              </a:r>
              <a:r>
                <a:rPr lang="en-US" altLang="ko-KR" sz="1600" dirty="0"/>
                <a:t>, 10</a:t>
              </a:r>
              <a:r>
                <a:rPr lang="ko-KR" altLang="en-US" sz="1600" dirty="0"/>
                <a:t>원</a:t>
              </a:r>
              <a:r>
                <a:rPr lang="en-US" altLang="ko-KR" sz="1600" dirty="0"/>
                <a:t>, 5</a:t>
              </a:r>
              <a:r>
                <a:rPr lang="ko-KR" altLang="en-US" sz="1600" dirty="0"/>
                <a:t>원</a:t>
              </a:r>
              <a:r>
                <a:rPr lang="en-US" altLang="ko-KR" sz="1600" dirty="0"/>
                <a:t>, 1</a:t>
              </a:r>
              <a:r>
                <a:rPr lang="ko-KR" altLang="en-US" sz="1600" dirty="0"/>
                <a:t>원</a:t>
              </a:r>
              <a:r>
                <a:rPr lang="en-US" altLang="ko-KR" sz="1600" dirty="0"/>
                <a:t>: 12</a:t>
              </a:r>
              <a:r>
                <a:rPr lang="ko-KR" altLang="en-US" sz="1600" dirty="0"/>
                <a:t>원</a:t>
              </a:r>
              <a:r>
                <a:rPr lang="en-US" altLang="ko-KR" sz="1600" dirty="0"/>
                <a:t>×1</a:t>
              </a:r>
              <a:r>
                <a:rPr lang="ko-KR" altLang="en-US" sz="1600" dirty="0"/>
                <a:t>개</a:t>
              </a:r>
              <a:r>
                <a:rPr lang="en-US" altLang="ko-KR" sz="1600" dirty="0"/>
                <a:t>, 1</a:t>
              </a:r>
              <a:r>
                <a:rPr lang="ko-KR" altLang="en-US" sz="1600" dirty="0"/>
                <a:t>원</a:t>
              </a:r>
              <a:r>
                <a:rPr lang="en-US" altLang="ko-KR" sz="1600" dirty="0"/>
                <a:t>×4</a:t>
              </a:r>
              <a:r>
                <a:rPr lang="ko-KR" altLang="en-US" sz="1600" dirty="0"/>
                <a:t>개</a:t>
              </a:r>
              <a:endParaRPr lang="en-US" altLang="ko-KR" sz="1600" dirty="0"/>
            </a:p>
            <a:p>
              <a:pPr algn="just">
                <a:lnSpc>
                  <a:spcPct val="120000"/>
                </a:lnSpc>
              </a:pPr>
              <a:endParaRPr lang="en-US" altLang="ko-KR" sz="1600" dirty="0"/>
            </a:p>
            <a:p>
              <a:pPr algn="just">
                <a:lnSpc>
                  <a:spcPct val="120000"/>
                </a:lnSpc>
              </a:pPr>
              <a:r>
                <a:rPr lang="en-US" altLang="ko-KR" sz="1600" dirty="0"/>
                <a:t> - </a:t>
              </a:r>
              <a:r>
                <a:rPr lang="ko-KR" altLang="en-US" sz="1600" dirty="0">
                  <a:solidFill>
                    <a:srgbClr val="0070C0"/>
                  </a:solidFill>
                </a:rPr>
                <a:t>해답점검</a:t>
              </a:r>
              <a:r>
                <a:rPr lang="en-US" altLang="ko-KR" sz="1600" dirty="0">
                  <a:solidFill>
                    <a:srgbClr val="0070C0"/>
                  </a:solidFill>
                </a:rPr>
                <a:t>(solution check)</a:t>
              </a:r>
            </a:p>
            <a:p>
              <a:pPr algn="just">
                <a:lnSpc>
                  <a:spcPct val="120000"/>
                </a:lnSpc>
              </a:pPr>
              <a:r>
                <a:rPr lang="en-US" altLang="ko-KR" sz="1600" dirty="0"/>
                <a:t>   (1) 10</a:t>
              </a:r>
              <a:r>
                <a:rPr lang="ko-KR" altLang="en-US" sz="1600" dirty="0"/>
                <a:t>원</a:t>
              </a:r>
              <a:r>
                <a:rPr lang="en-US" altLang="ko-KR" sz="1600" dirty="0"/>
                <a:t>, 5</a:t>
              </a:r>
              <a:r>
                <a:rPr lang="ko-KR" altLang="en-US" sz="1600" dirty="0"/>
                <a:t>원</a:t>
              </a:r>
              <a:r>
                <a:rPr lang="en-US" altLang="ko-KR" sz="1600" dirty="0"/>
                <a:t>, 1</a:t>
              </a:r>
              <a:r>
                <a:rPr lang="ko-KR" altLang="en-US" sz="1600" dirty="0"/>
                <a:t>원</a:t>
              </a:r>
              <a:r>
                <a:rPr lang="en-US" altLang="ko-KR" sz="1600" dirty="0"/>
                <a:t>: 3</a:t>
              </a:r>
              <a:r>
                <a:rPr lang="ko-KR" altLang="en-US" sz="1600" dirty="0"/>
                <a:t>개 → </a:t>
              </a:r>
              <a:r>
                <a:rPr lang="en-US" altLang="ko-KR" sz="1600" dirty="0"/>
                <a:t>Optimal(</a:t>
              </a:r>
              <a:r>
                <a:rPr lang="ko-KR" altLang="en-US" sz="1600" dirty="0"/>
                <a:t>최적</a:t>
              </a:r>
              <a:r>
                <a:rPr lang="en-US" altLang="ko-KR" sz="1600" dirty="0"/>
                <a:t>)</a:t>
              </a:r>
              <a:r>
                <a:rPr lang="ko-KR" altLang="en-US" sz="1600" dirty="0"/>
                <a:t> </a:t>
              </a:r>
              <a:endParaRPr lang="en-US" altLang="ko-KR" sz="1600" dirty="0"/>
            </a:p>
            <a:p>
              <a:pPr algn="just">
                <a:lnSpc>
                  <a:spcPct val="120000"/>
                </a:lnSpc>
              </a:pPr>
              <a:r>
                <a:rPr lang="en-US" altLang="ko-KR" sz="1600" dirty="0"/>
                <a:t>   (2) 12</a:t>
              </a:r>
              <a:r>
                <a:rPr lang="ko-KR" altLang="en-US" sz="1600" dirty="0"/>
                <a:t>원</a:t>
              </a:r>
              <a:r>
                <a:rPr lang="en-US" altLang="ko-KR" sz="1600" dirty="0"/>
                <a:t>, 10</a:t>
              </a:r>
              <a:r>
                <a:rPr lang="ko-KR" altLang="en-US" sz="1600" dirty="0"/>
                <a:t>원</a:t>
              </a:r>
              <a:r>
                <a:rPr lang="en-US" altLang="ko-KR" sz="1600" dirty="0"/>
                <a:t>, 5</a:t>
              </a:r>
              <a:r>
                <a:rPr lang="ko-KR" altLang="en-US" sz="1600" dirty="0"/>
                <a:t>원</a:t>
              </a:r>
              <a:r>
                <a:rPr lang="en-US" altLang="ko-KR" sz="1600" dirty="0"/>
                <a:t>, 1</a:t>
              </a:r>
              <a:r>
                <a:rPr lang="ko-KR" altLang="en-US" sz="1600" dirty="0"/>
                <a:t>원</a:t>
              </a:r>
              <a:r>
                <a:rPr lang="en-US" altLang="ko-KR" sz="1600" dirty="0"/>
                <a:t>: 5</a:t>
              </a:r>
              <a:r>
                <a:rPr lang="ko-KR" altLang="en-US" sz="1600" dirty="0"/>
                <a:t>개 → </a:t>
              </a:r>
              <a:r>
                <a:rPr lang="en-US" altLang="ko-KR" sz="1600" dirty="0">
                  <a:solidFill>
                    <a:srgbClr val="FF0000"/>
                  </a:solidFill>
                </a:rPr>
                <a:t>Not</a:t>
              </a:r>
              <a:r>
                <a:rPr lang="en-US" altLang="ko-KR" sz="1600" dirty="0"/>
                <a:t> Optimal(</a:t>
              </a:r>
              <a:r>
                <a:rPr lang="ko-KR" altLang="en-US" sz="1600" dirty="0"/>
                <a:t>최적 아님</a:t>
              </a:r>
              <a:r>
                <a:rPr lang="en-US" altLang="ko-KR" sz="1600" dirty="0"/>
                <a:t>)</a:t>
              </a:r>
            </a:p>
            <a:p>
              <a:pPr algn="just">
                <a:lnSpc>
                  <a:spcPct val="120000"/>
                </a:lnSpc>
              </a:pPr>
              <a:endParaRPr lang="ko-KR" alt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0761398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DA66CBC-A9FA-4730-8CCB-FDF99363829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613B35EB-25AF-4300-ADFC-35F1983445A6}"/>
              </a:ext>
            </a:extLst>
          </p:cNvPr>
          <p:cNvSpPr/>
          <p:nvPr/>
        </p:nvSpPr>
        <p:spPr>
          <a:xfrm>
            <a:off x="8096192" y="1993558"/>
            <a:ext cx="3240000" cy="324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A5181B-B494-43F4-9215-DD81844A5D9F}"/>
              </a:ext>
            </a:extLst>
          </p:cNvPr>
          <p:cNvSpPr txBox="1"/>
          <p:nvPr/>
        </p:nvSpPr>
        <p:spPr>
          <a:xfrm>
            <a:off x="8363125" y="3198167"/>
            <a:ext cx="10903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Part 5,</a:t>
            </a:r>
            <a:endParaRPr lang="ko-KR" altLang="en-US" sz="24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F34CE5-2733-44EF-A045-2D3977AD4EB5}"/>
              </a:ext>
            </a:extLst>
          </p:cNvPr>
          <p:cNvSpPr txBox="1"/>
          <p:nvPr/>
        </p:nvSpPr>
        <p:spPr>
          <a:xfrm>
            <a:off x="8363125" y="3659832"/>
            <a:ext cx="22904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pc="-3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Dijkstra Algorithm</a:t>
            </a:r>
            <a:endParaRPr lang="ko-KR" altLang="en-US" sz="2800" spc="-300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87272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ACFB5B0-E69F-4779-A51C-37FDA8FF4EF3}"/>
              </a:ext>
            </a:extLst>
          </p:cNvPr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2C461E-39CA-45ED-B914-2B4D6D0A696C}"/>
              </a:ext>
            </a:extLst>
          </p:cNvPr>
          <p:cNvSpPr txBox="1"/>
          <p:nvPr/>
        </p:nvSpPr>
        <p:spPr>
          <a:xfrm>
            <a:off x="967236" y="127626"/>
            <a:ext cx="51287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Dijkstra Algorithm</a:t>
            </a:r>
            <a:endParaRPr lang="ko-KR" altLang="en-US" sz="36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851894-F5B1-43CC-AA4D-37C88914C625}"/>
              </a:ext>
            </a:extLst>
          </p:cNvPr>
          <p:cNvSpPr txBox="1"/>
          <p:nvPr/>
        </p:nvSpPr>
        <p:spPr>
          <a:xfrm>
            <a:off x="127591" y="111943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Part 5,</a:t>
            </a:r>
            <a:endParaRPr lang="ko-KR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7F58B4CA-C077-41DB-98E0-2A4B3BF5019B}"/>
              </a:ext>
            </a:extLst>
          </p:cNvPr>
          <p:cNvGrpSpPr/>
          <p:nvPr/>
        </p:nvGrpSpPr>
        <p:grpSpPr>
          <a:xfrm>
            <a:off x="309001" y="1175332"/>
            <a:ext cx="11142264" cy="905426"/>
            <a:chOff x="1537048" y="1513659"/>
            <a:chExt cx="10533032" cy="905426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4D61A377-4BA4-4A78-AF3E-D3A3C81EB450}"/>
                </a:ext>
              </a:extLst>
            </p:cNvPr>
            <p:cNvSpPr txBox="1"/>
            <p:nvPr/>
          </p:nvSpPr>
          <p:spPr>
            <a:xfrm>
              <a:off x="1537048" y="1559825"/>
              <a:ext cx="6094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001</a:t>
              </a:r>
              <a:endParaRPr lang="ko-KR" altLang="en-US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559CFF17-29A4-453A-B19D-6A6BB632242D}"/>
                </a:ext>
              </a:extLst>
            </p:cNvPr>
            <p:cNvSpPr txBox="1"/>
            <p:nvPr/>
          </p:nvSpPr>
          <p:spPr>
            <a:xfrm>
              <a:off x="2387653" y="1559825"/>
              <a:ext cx="4475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&gt;&gt;</a:t>
              </a:r>
              <a:endParaRPr lang="ko-KR" altLang="en-US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7658FE72-0984-4D30-B113-1B6B4B454C1D}"/>
                </a:ext>
              </a:extLst>
            </p:cNvPr>
            <p:cNvSpPr txBox="1"/>
            <p:nvPr/>
          </p:nvSpPr>
          <p:spPr>
            <a:xfrm>
              <a:off x="3076354" y="1513659"/>
              <a:ext cx="67412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>
                  <a:latin typeface="+mj-ea"/>
                  <a:ea typeface="+mj-ea"/>
                </a:rPr>
                <a:t>최단경로 문제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6E0ABDBC-F548-441A-B342-4F67CEDEBC15}"/>
                </a:ext>
              </a:extLst>
            </p:cNvPr>
            <p:cNvSpPr txBox="1"/>
            <p:nvPr/>
          </p:nvSpPr>
          <p:spPr>
            <a:xfrm>
              <a:off x="3076354" y="2058858"/>
              <a:ext cx="8993726" cy="3602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altLang="ko-KR" sz="1600" dirty="0"/>
                <a:t> - </a:t>
              </a:r>
              <a:r>
                <a:rPr lang="ko-KR" altLang="en-US" sz="1600" dirty="0"/>
                <a:t>한 도시에서 다른 도시로 가장 빨리 갈 수 있는 항로를 찾는 문제</a:t>
              </a:r>
            </a:p>
          </p:txBody>
        </p:sp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38D7663E-524E-4313-9716-DABB28630E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8121" y="2264544"/>
            <a:ext cx="4337255" cy="4465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9992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ACFB5B0-E69F-4779-A51C-37FDA8FF4EF3}"/>
              </a:ext>
            </a:extLst>
          </p:cNvPr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2C461E-39CA-45ED-B914-2B4D6D0A696C}"/>
              </a:ext>
            </a:extLst>
          </p:cNvPr>
          <p:cNvSpPr txBox="1"/>
          <p:nvPr/>
        </p:nvSpPr>
        <p:spPr>
          <a:xfrm>
            <a:off x="967236" y="127626"/>
            <a:ext cx="51287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Dijkstra Algorithm</a:t>
            </a:r>
            <a:endParaRPr lang="ko-KR" altLang="en-US" sz="36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851894-F5B1-43CC-AA4D-37C88914C625}"/>
              </a:ext>
            </a:extLst>
          </p:cNvPr>
          <p:cNvSpPr txBox="1"/>
          <p:nvPr/>
        </p:nvSpPr>
        <p:spPr>
          <a:xfrm>
            <a:off x="127591" y="111943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Part 5,</a:t>
            </a:r>
            <a:endParaRPr lang="ko-KR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7F58B4CA-C077-41DB-98E0-2A4B3BF5019B}"/>
              </a:ext>
            </a:extLst>
          </p:cNvPr>
          <p:cNvGrpSpPr/>
          <p:nvPr/>
        </p:nvGrpSpPr>
        <p:grpSpPr>
          <a:xfrm>
            <a:off x="309001" y="1175332"/>
            <a:ext cx="11142264" cy="3546149"/>
            <a:chOff x="1537048" y="1513659"/>
            <a:chExt cx="10533032" cy="3546149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4D61A377-4BA4-4A78-AF3E-D3A3C81EB450}"/>
                </a:ext>
              </a:extLst>
            </p:cNvPr>
            <p:cNvSpPr txBox="1"/>
            <p:nvPr/>
          </p:nvSpPr>
          <p:spPr>
            <a:xfrm>
              <a:off x="1537048" y="1559825"/>
              <a:ext cx="6094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001</a:t>
              </a:r>
              <a:endParaRPr lang="ko-KR" altLang="en-US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559CFF17-29A4-453A-B19D-6A6BB632242D}"/>
                </a:ext>
              </a:extLst>
            </p:cNvPr>
            <p:cNvSpPr txBox="1"/>
            <p:nvPr/>
          </p:nvSpPr>
          <p:spPr>
            <a:xfrm>
              <a:off x="2387653" y="1559825"/>
              <a:ext cx="4475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&gt;&gt;</a:t>
              </a:r>
              <a:endParaRPr lang="ko-KR" altLang="en-US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7658FE72-0984-4D30-B113-1B6B4B454C1D}"/>
                </a:ext>
              </a:extLst>
            </p:cNvPr>
            <p:cNvSpPr txBox="1"/>
            <p:nvPr/>
          </p:nvSpPr>
          <p:spPr>
            <a:xfrm>
              <a:off x="3076354" y="1513659"/>
              <a:ext cx="67412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>
                  <a:latin typeface="+mj-ea"/>
                  <a:ea typeface="+mj-ea"/>
                </a:rPr>
                <a:t>최단경로 문제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6E0ABDBC-F548-441A-B342-4F67CEDEBC15}"/>
                </a:ext>
              </a:extLst>
            </p:cNvPr>
            <p:cNvSpPr txBox="1"/>
            <p:nvPr/>
          </p:nvSpPr>
          <p:spPr>
            <a:xfrm>
              <a:off x="3076354" y="2058858"/>
              <a:ext cx="8993726" cy="30009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altLang="ko-KR" sz="1600" dirty="0"/>
                <a:t> - F: = 0;</a:t>
              </a:r>
            </a:p>
            <a:p>
              <a:pPr algn="just">
                <a:lnSpc>
                  <a:spcPct val="150000"/>
                </a:lnSpc>
              </a:pPr>
              <a:r>
                <a:rPr lang="en-US" altLang="ko-KR" sz="1600" dirty="0"/>
                <a:t> - Y: = {v1};</a:t>
              </a:r>
            </a:p>
            <a:p>
              <a:pPr algn="just">
                <a:lnSpc>
                  <a:spcPct val="150000"/>
                </a:lnSpc>
              </a:pPr>
              <a:r>
                <a:rPr lang="en-US" altLang="ko-KR" sz="1600" dirty="0"/>
                <a:t> - </a:t>
              </a:r>
              <a:r>
                <a:rPr lang="ko-KR" altLang="en-US" sz="1600" dirty="0"/>
                <a:t>최종해답을 얻지 못하는 동안 다음 절차를 계속 반복</a:t>
              </a:r>
            </a:p>
            <a:p>
              <a:pPr algn="just">
                <a:lnSpc>
                  <a:spcPct val="150000"/>
                </a:lnSpc>
              </a:pPr>
              <a:r>
                <a:rPr lang="en-US" altLang="ko-KR" sz="1600" dirty="0"/>
                <a:t>	(a) </a:t>
              </a:r>
              <a:r>
                <a:rPr lang="ko-KR" altLang="en-US" sz="1600" dirty="0"/>
                <a:t>선정절차 </a:t>
              </a:r>
              <a:r>
                <a:rPr lang="en-US" altLang="ko-KR" sz="1600" dirty="0"/>
                <a:t>/ </a:t>
              </a:r>
              <a:r>
                <a:rPr lang="ko-KR" altLang="en-US" sz="1600" dirty="0"/>
                <a:t>적정성점검</a:t>
              </a:r>
              <a:endParaRPr lang="en-US" altLang="ko-KR" sz="1600" dirty="0"/>
            </a:p>
            <a:p>
              <a:pPr algn="just">
                <a:lnSpc>
                  <a:spcPct val="150000"/>
                </a:lnSpc>
              </a:pPr>
              <a:r>
                <a:rPr lang="en-US" altLang="ko-KR" sz="1600" dirty="0"/>
                <a:t>		V - Y</a:t>
              </a:r>
              <a:r>
                <a:rPr lang="ko-KR" altLang="en-US" sz="1600" dirty="0"/>
                <a:t>의 정점 중</a:t>
              </a:r>
              <a:r>
                <a:rPr lang="en-US" altLang="ko-KR" sz="1600" dirty="0"/>
                <a:t>, v1</a:t>
              </a:r>
              <a:r>
                <a:rPr lang="ko-KR" altLang="en-US" sz="1600" dirty="0"/>
                <a:t>에서 </a:t>
              </a:r>
              <a:r>
                <a:rPr lang="en-US" altLang="ko-KR" sz="1600" dirty="0"/>
                <a:t>Y</a:t>
              </a:r>
              <a:r>
                <a:rPr lang="ko-KR" altLang="en-US" sz="1600" dirty="0"/>
                <a:t>에 속한 정점만을 거치는 최단 경로가 되는 정점 </a:t>
              </a:r>
              <a:r>
                <a:rPr lang="en-US" altLang="ko-KR" sz="1600" dirty="0"/>
                <a:t>v</a:t>
              </a:r>
              <a:r>
                <a:rPr lang="ko-KR" altLang="en-US" sz="1600" dirty="0"/>
                <a:t>를 선정</a:t>
              </a:r>
            </a:p>
            <a:p>
              <a:pPr algn="just">
                <a:lnSpc>
                  <a:spcPct val="150000"/>
                </a:lnSpc>
              </a:pPr>
              <a:r>
                <a:rPr lang="en-US" altLang="ko-KR" sz="1600" dirty="0"/>
                <a:t>	(b) </a:t>
              </a:r>
              <a:r>
                <a:rPr lang="ko-KR" altLang="en-US" sz="1600" dirty="0"/>
                <a:t>그 정점 </a:t>
              </a:r>
              <a:r>
                <a:rPr lang="en-US" altLang="ko-KR" sz="1600" dirty="0"/>
                <a:t>v</a:t>
              </a:r>
              <a:r>
                <a:rPr lang="ko-KR" altLang="en-US" sz="1600" dirty="0"/>
                <a:t>를 </a:t>
              </a:r>
              <a:r>
                <a:rPr lang="en-US" altLang="ko-KR" sz="1600" dirty="0"/>
                <a:t>Y</a:t>
              </a:r>
              <a:r>
                <a:rPr lang="ko-KR" altLang="en-US" sz="1600" dirty="0"/>
                <a:t>에 추가</a:t>
              </a:r>
              <a:r>
                <a:rPr lang="en-US" altLang="ko-KR" sz="1600" dirty="0"/>
                <a:t> (</a:t>
              </a:r>
              <a:r>
                <a:rPr lang="ko-KR" altLang="en-US" sz="1600" dirty="0"/>
                <a:t>아래 그림에서 </a:t>
              </a:r>
              <a:r>
                <a:rPr lang="en-US" altLang="ko-KR" sz="1600" dirty="0"/>
                <a:t>vi)</a:t>
              </a:r>
            </a:p>
            <a:p>
              <a:pPr algn="just">
                <a:lnSpc>
                  <a:spcPct val="150000"/>
                </a:lnSpc>
              </a:pPr>
              <a:r>
                <a:rPr lang="en-US" altLang="ko-KR" sz="1600" dirty="0"/>
                <a:t>	(c) v</a:t>
              </a:r>
              <a:r>
                <a:rPr lang="ko-KR" altLang="en-US" sz="1600" dirty="0"/>
                <a:t>에서 </a:t>
              </a:r>
              <a:r>
                <a:rPr lang="en-US" altLang="ko-KR" sz="1600" dirty="0"/>
                <a:t>F</a:t>
              </a:r>
              <a:r>
                <a:rPr lang="ko-KR" altLang="en-US" sz="1600" dirty="0"/>
                <a:t>로 이어지는 최단경로상의 이음선을 </a:t>
              </a:r>
              <a:r>
                <a:rPr lang="en-US" altLang="ko-KR" sz="1600" dirty="0"/>
                <a:t>F</a:t>
              </a:r>
              <a:r>
                <a:rPr lang="ko-KR" altLang="en-US" sz="1600" dirty="0"/>
                <a:t>에 추가</a:t>
              </a:r>
              <a:endParaRPr lang="en-US" altLang="ko-KR" sz="1600" dirty="0"/>
            </a:p>
            <a:p>
              <a:pPr algn="just">
                <a:lnSpc>
                  <a:spcPct val="150000"/>
                </a:lnSpc>
              </a:pPr>
              <a:r>
                <a:rPr lang="en-US" altLang="ko-KR" sz="1600" dirty="0"/>
                <a:t>	(d) </a:t>
              </a:r>
              <a:r>
                <a:rPr lang="ko-KR" altLang="en-US" sz="1600" dirty="0"/>
                <a:t>해답 점검</a:t>
              </a:r>
              <a:r>
                <a:rPr lang="en-US" altLang="ko-KR" sz="1600" dirty="0"/>
                <a:t>: Y = V</a:t>
              </a:r>
              <a:r>
                <a:rPr lang="ko-KR" altLang="en-US" sz="1600" dirty="0"/>
                <a:t>가 되면</a:t>
              </a:r>
              <a:r>
                <a:rPr lang="en-US" altLang="ko-KR" sz="1600" dirty="0"/>
                <a:t>, T = (V, F)</a:t>
              </a:r>
              <a:r>
                <a:rPr lang="ko-KR" altLang="en-US" sz="1600" dirty="0"/>
                <a:t>가 최단경로를 나타내는 그래프</a:t>
              </a:r>
            </a:p>
          </p:txBody>
        </p: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900A76B3-669A-4F28-9E8A-09C8478FE6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7233" y="4795765"/>
            <a:ext cx="5391325" cy="2015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0752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ACFB5B0-E69F-4779-A51C-37FDA8FF4EF3}"/>
              </a:ext>
            </a:extLst>
          </p:cNvPr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2C461E-39CA-45ED-B914-2B4D6D0A696C}"/>
              </a:ext>
            </a:extLst>
          </p:cNvPr>
          <p:cNvSpPr txBox="1"/>
          <p:nvPr/>
        </p:nvSpPr>
        <p:spPr>
          <a:xfrm>
            <a:off x="967236" y="127626"/>
            <a:ext cx="51287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Dijkstra Algorithm</a:t>
            </a:r>
            <a:endParaRPr lang="ko-KR" altLang="en-US" sz="36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851894-F5B1-43CC-AA4D-37C88914C625}"/>
              </a:ext>
            </a:extLst>
          </p:cNvPr>
          <p:cNvSpPr txBox="1"/>
          <p:nvPr/>
        </p:nvSpPr>
        <p:spPr>
          <a:xfrm>
            <a:off x="127591" y="111943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Part 5,</a:t>
            </a:r>
            <a:endParaRPr lang="ko-KR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71B20631-B97B-451A-99C9-65FC77A82419}"/>
              </a:ext>
            </a:extLst>
          </p:cNvPr>
          <p:cNvGrpSpPr/>
          <p:nvPr/>
        </p:nvGrpSpPr>
        <p:grpSpPr>
          <a:xfrm>
            <a:off x="1199991" y="974200"/>
            <a:ext cx="9898644" cy="5756174"/>
            <a:chOff x="1199991" y="974200"/>
            <a:chExt cx="9898644" cy="5756174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C6999136-39B9-442D-9DAB-6E7F563CB5A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99991" y="974200"/>
              <a:ext cx="9792018" cy="5756174"/>
            </a:xfrm>
            <a:prstGeom prst="rect">
              <a:avLst/>
            </a:prstGeom>
          </p:spPr>
        </p:pic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CD19C257-9539-44EB-ABF7-0AB1F15A3B24}"/>
                </a:ext>
              </a:extLst>
            </p:cNvPr>
            <p:cNvSpPr/>
            <p:nvPr/>
          </p:nvSpPr>
          <p:spPr>
            <a:xfrm>
              <a:off x="6291743" y="1308683"/>
              <a:ext cx="4806892" cy="19546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015156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ACFB5B0-E69F-4779-A51C-37FDA8FF4EF3}"/>
              </a:ext>
            </a:extLst>
          </p:cNvPr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2C461E-39CA-45ED-B914-2B4D6D0A696C}"/>
              </a:ext>
            </a:extLst>
          </p:cNvPr>
          <p:cNvSpPr txBox="1"/>
          <p:nvPr/>
        </p:nvSpPr>
        <p:spPr>
          <a:xfrm>
            <a:off x="967236" y="127626"/>
            <a:ext cx="51287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Dijkstra Algorithm</a:t>
            </a:r>
            <a:endParaRPr lang="ko-KR" altLang="en-US" sz="36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851894-F5B1-43CC-AA4D-37C88914C625}"/>
              </a:ext>
            </a:extLst>
          </p:cNvPr>
          <p:cNvSpPr txBox="1"/>
          <p:nvPr/>
        </p:nvSpPr>
        <p:spPr>
          <a:xfrm>
            <a:off x="127591" y="111943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Part 5,</a:t>
            </a:r>
            <a:endParaRPr lang="ko-KR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7F58B4CA-C077-41DB-98E0-2A4B3BF5019B}"/>
              </a:ext>
            </a:extLst>
          </p:cNvPr>
          <p:cNvGrpSpPr/>
          <p:nvPr/>
        </p:nvGrpSpPr>
        <p:grpSpPr>
          <a:xfrm>
            <a:off x="309001" y="1175332"/>
            <a:ext cx="11142264" cy="3546149"/>
            <a:chOff x="1537048" y="1513659"/>
            <a:chExt cx="10533032" cy="3546149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4D61A377-4BA4-4A78-AF3E-D3A3C81EB450}"/>
                </a:ext>
              </a:extLst>
            </p:cNvPr>
            <p:cNvSpPr txBox="1"/>
            <p:nvPr/>
          </p:nvSpPr>
          <p:spPr>
            <a:xfrm>
              <a:off x="1537048" y="1559825"/>
              <a:ext cx="6094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001</a:t>
              </a:r>
              <a:endParaRPr lang="ko-KR" altLang="en-US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559CFF17-29A4-453A-B19D-6A6BB632242D}"/>
                </a:ext>
              </a:extLst>
            </p:cNvPr>
            <p:cNvSpPr txBox="1"/>
            <p:nvPr/>
          </p:nvSpPr>
          <p:spPr>
            <a:xfrm>
              <a:off x="2387653" y="1559825"/>
              <a:ext cx="4475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&gt;&gt;</a:t>
              </a:r>
              <a:endParaRPr lang="ko-KR" altLang="en-US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7658FE72-0984-4D30-B113-1B6B4B454C1D}"/>
                </a:ext>
              </a:extLst>
            </p:cNvPr>
            <p:cNvSpPr txBox="1"/>
            <p:nvPr/>
          </p:nvSpPr>
          <p:spPr>
            <a:xfrm>
              <a:off x="3076354" y="1513659"/>
              <a:ext cx="67412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>
                  <a:latin typeface="+mj-ea"/>
                  <a:ea typeface="+mj-ea"/>
                </a:rPr>
                <a:t>최단경로 문제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6E0ABDBC-F548-441A-B342-4F67CEDEBC15}"/>
                </a:ext>
              </a:extLst>
            </p:cNvPr>
            <p:cNvSpPr txBox="1"/>
            <p:nvPr/>
          </p:nvSpPr>
          <p:spPr>
            <a:xfrm>
              <a:off x="3076354" y="2058858"/>
              <a:ext cx="8993726" cy="30009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altLang="ko-KR" sz="1600" dirty="0"/>
                <a:t> - F: = 0;</a:t>
              </a:r>
            </a:p>
            <a:p>
              <a:pPr algn="just">
                <a:lnSpc>
                  <a:spcPct val="150000"/>
                </a:lnSpc>
              </a:pPr>
              <a:r>
                <a:rPr lang="en-US" altLang="ko-KR" sz="1600" dirty="0"/>
                <a:t> - Y: = {v1};</a:t>
              </a:r>
            </a:p>
            <a:p>
              <a:pPr algn="just">
                <a:lnSpc>
                  <a:spcPct val="150000"/>
                </a:lnSpc>
              </a:pPr>
              <a:r>
                <a:rPr lang="en-US" altLang="ko-KR" sz="1600" dirty="0"/>
                <a:t> - </a:t>
              </a:r>
              <a:r>
                <a:rPr lang="ko-KR" altLang="en-US" sz="1600" dirty="0"/>
                <a:t>최종해답을 얻지 못하는 동안 다음 절차를 계속 반복</a:t>
              </a:r>
            </a:p>
            <a:p>
              <a:pPr algn="just">
                <a:lnSpc>
                  <a:spcPct val="150000"/>
                </a:lnSpc>
              </a:pPr>
              <a:r>
                <a:rPr lang="en-US" altLang="ko-KR" sz="1600" dirty="0"/>
                <a:t>	(a) </a:t>
              </a:r>
              <a:r>
                <a:rPr lang="ko-KR" altLang="en-US" sz="1600" dirty="0"/>
                <a:t>선정절차 </a:t>
              </a:r>
              <a:r>
                <a:rPr lang="en-US" altLang="ko-KR" sz="1600" dirty="0"/>
                <a:t>/ </a:t>
              </a:r>
              <a:r>
                <a:rPr lang="ko-KR" altLang="en-US" sz="1600" dirty="0"/>
                <a:t>적정성점검</a:t>
              </a:r>
              <a:endParaRPr lang="en-US" altLang="ko-KR" sz="1600" dirty="0"/>
            </a:p>
            <a:p>
              <a:pPr algn="just">
                <a:lnSpc>
                  <a:spcPct val="150000"/>
                </a:lnSpc>
              </a:pPr>
              <a:r>
                <a:rPr lang="en-US" altLang="ko-KR" sz="1600" dirty="0"/>
                <a:t>		V - Y</a:t>
              </a:r>
              <a:r>
                <a:rPr lang="ko-KR" altLang="en-US" sz="1600" dirty="0"/>
                <a:t>의 정점 중</a:t>
              </a:r>
              <a:r>
                <a:rPr lang="en-US" altLang="ko-KR" sz="1600" dirty="0"/>
                <a:t>, v1</a:t>
              </a:r>
              <a:r>
                <a:rPr lang="ko-KR" altLang="en-US" sz="1600" dirty="0"/>
                <a:t>에서 </a:t>
              </a:r>
              <a:r>
                <a:rPr lang="en-US" altLang="ko-KR" sz="1600" dirty="0"/>
                <a:t>Y</a:t>
              </a:r>
              <a:r>
                <a:rPr lang="ko-KR" altLang="en-US" sz="1600" dirty="0"/>
                <a:t>에 속한 정점만을 거치는 최단 경로가 되는 정점 </a:t>
              </a:r>
              <a:r>
                <a:rPr lang="en-US" altLang="ko-KR" sz="1600" dirty="0"/>
                <a:t>v</a:t>
              </a:r>
              <a:r>
                <a:rPr lang="ko-KR" altLang="en-US" sz="1600" dirty="0"/>
                <a:t>를 선정</a:t>
              </a:r>
            </a:p>
            <a:p>
              <a:pPr algn="just">
                <a:lnSpc>
                  <a:spcPct val="150000"/>
                </a:lnSpc>
              </a:pPr>
              <a:r>
                <a:rPr lang="en-US" altLang="ko-KR" sz="1600" dirty="0"/>
                <a:t>	(b) </a:t>
              </a:r>
              <a:r>
                <a:rPr lang="ko-KR" altLang="en-US" sz="1600" dirty="0"/>
                <a:t>그 정점 </a:t>
              </a:r>
              <a:r>
                <a:rPr lang="en-US" altLang="ko-KR" sz="1600" dirty="0"/>
                <a:t>v</a:t>
              </a:r>
              <a:r>
                <a:rPr lang="ko-KR" altLang="en-US" sz="1600" dirty="0"/>
                <a:t>를 </a:t>
              </a:r>
              <a:r>
                <a:rPr lang="en-US" altLang="ko-KR" sz="1600" dirty="0"/>
                <a:t>Y</a:t>
              </a:r>
              <a:r>
                <a:rPr lang="ko-KR" altLang="en-US" sz="1600" dirty="0"/>
                <a:t>에 추가</a:t>
              </a:r>
              <a:r>
                <a:rPr lang="en-US" altLang="ko-KR" sz="1600" dirty="0"/>
                <a:t> (</a:t>
              </a:r>
              <a:r>
                <a:rPr lang="ko-KR" altLang="en-US" sz="1600" dirty="0"/>
                <a:t>아래 그림에서 </a:t>
              </a:r>
              <a:r>
                <a:rPr lang="en-US" altLang="ko-KR" sz="1600" dirty="0"/>
                <a:t>vi)</a:t>
              </a:r>
            </a:p>
            <a:p>
              <a:pPr algn="just">
                <a:lnSpc>
                  <a:spcPct val="150000"/>
                </a:lnSpc>
              </a:pPr>
              <a:r>
                <a:rPr lang="en-US" altLang="ko-KR" sz="1600" dirty="0"/>
                <a:t>	(c) v</a:t>
              </a:r>
              <a:r>
                <a:rPr lang="ko-KR" altLang="en-US" sz="1600" dirty="0"/>
                <a:t>에서 </a:t>
              </a:r>
              <a:r>
                <a:rPr lang="en-US" altLang="ko-KR" sz="1600" dirty="0"/>
                <a:t>F</a:t>
              </a:r>
              <a:r>
                <a:rPr lang="ko-KR" altLang="en-US" sz="1600" dirty="0"/>
                <a:t>로 이어지는 최단경로상의 이음선을 </a:t>
              </a:r>
              <a:r>
                <a:rPr lang="en-US" altLang="ko-KR" sz="1600" dirty="0"/>
                <a:t>F</a:t>
              </a:r>
              <a:r>
                <a:rPr lang="ko-KR" altLang="en-US" sz="1600" dirty="0"/>
                <a:t>에 추가</a:t>
              </a:r>
              <a:endParaRPr lang="en-US" altLang="ko-KR" sz="1600" dirty="0"/>
            </a:p>
            <a:p>
              <a:pPr algn="just">
                <a:lnSpc>
                  <a:spcPct val="150000"/>
                </a:lnSpc>
              </a:pPr>
              <a:r>
                <a:rPr lang="en-US" altLang="ko-KR" sz="1600" dirty="0"/>
                <a:t>	(d) </a:t>
              </a:r>
              <a:r>
                <a:rPr lang="ko-KR" altLang="en-US" sz="1600" dirty="0"/>
                <a:t>해답 점검</a:t>
              </a:r>
              <a:r>
                <a:rPr lang="en-US" altLang="ko-KR" sz="1600" dirty="0"/>
                <a:t>: Y = V</a:t>
              </a:r>
              <a:r>
                <a:rPr lang="ko-KR" altLang="en-US" sz="1600" dirty="0"/>
                <a:t>가 되면</a:t>
              </a:r>
              <a:r>
                <a:rPr lang="en-US" altLang="ko-KR" sz="1600" dirty="0"/>
                <a:t>, T = (V, F)</a:t>
              </a:r>
              <a:r>
                <a:rPr lang="ko-KR" altLang="en-US" sz="1600" dirty="0"/>
                <a:t>가 최단경로를 나타내는 그래프</a:t>
              </a:r>
            </a:p>
          </p:txBody>
        </p: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900A76B3-669A-4F28-9E8A-09C8478FE6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7233" y="4795765"/>
            <a:ext cx="5391325" cy="2015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2505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EB3A694-965B-416E-BCBA-D873E460C23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90E9248-9260-46DF-AAB4-F3F2F94720CE}"/>
              </a:ext>
            </a:extLst>
          </p:cNvPr>
          <p:cNvSpPr txBox="1"/>
          <p:nvPr/>
        </p:nvSpPr>
        <p:spPr>
          <a:xfrm>
            <a:off x="5188540" y="3136612"/>
            <a:ext cx="18149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/>
              <a:t>Practice 2</a:t>
            </a:r>
            <a:endParaRPr lang="ko-KR" altLang="en-US" sz="3200" spc="-150" dirty="0"/>
          </a:p>
        </p:txBody>
      </p:sp>
    </p:spTree>
    <p:extLst>
      <p:ext uri="{BB962C8B-B14F-4D97-AF65-F5344CB8AC3E}">
        <p14:creationId xmlns:p14="http://schemas.microsoft.com/office/powerpoint/2010/main" val="17166095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ACFB5B0-E69F-4779-A51C-37FDA8FF4EF3}"/>
              </a:ext>
            </a:extLst>
          </p:cNvPr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2C461E-39CA-45ED-B914-2B4D6D0A696C}"/>
              </a:ext>
            </a:extLst>
          </p:cNvPr>
          <p:cNvSpPr txBox="1"/>
          <p:nvPr/>
        </p:nvSpPr>
        <p:spPr>
          <a:xfrm>
            <a:off x="967236" y="127626"/>
            <a:ext cx="51287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Dijkstra Algorithm</a:t>
            </a:r>
            <a:endParaRPr lang="ko-KR" altLang="en-US" sz="36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851894-F5B1-43CC-AA4D-37C88914C625}"/>
              </a:ext>
            </a:extLst>
          </p:cNvPr>
          <p:cNvSpPr txBox="1"/>
          <p:nvPr/>
        </p:nvSpPr>
        <p:spPr>
          <a:xfrm>
            <a:off x="127591" y="111943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Part 5,</a:t>
            </a:r>
            <a:endParaRPr lang="ko-KR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7F58B4CA-C077-41DB-98E0-2A4B3BF5019B}"/>
              </a:ext>
            </a:extLst>
          </p:cNvPr>
          <p:cNvGrpSpPr/>
          <p:nvPr/>
        </p:nvGrpSpPr>
        <p:grpSpPr>
          <a:xfrm>
            <a:off x="309001" y="1175332"/>
            <a:ext cx="11142264" cy="905426"/>
            <a:chOff x="1537048" y="1513659"/>
            <a:chExt cx="10533032" cy="905426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4D61A377-4BA4-4A78-AF3E-D3A3C81EB450}"/>
                </a:ext>
              </a:extLst>
            </p:cNvPr>
            <p:cNvSpPr txBox="1"/>
            <p:nvPr/>
          </p:nvSpPr>
          <p:spPr>
            <a:xfrm>
              <a:off x="1537048" y="1559825"/>
              <a:ext cx="6094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001</a:t>
              </a:r>
              <a:endParaRPr lang="ko-KR" altLang="en-US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559CFF17-29A4-453A-B19D-6A6BB632242D}"/>
                </a:ext>
              </a:extLst>
            </p:cNvPr>
            <p:cNvSpPr txBox="1"/>
            <p:nvPr/>
          </p:nvSpPr>
          <p:spPr>
            <a:xfrm>
              <a:off x="2387653" y="1559825"/>
              <a:ext cx="4475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&gt;&gt;</a:t>
              </a:r>
              <a:endParaRPr lang="ko-KR" altLang="en-US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7658FE72-0984-4D30-B113-1B6B4B454C1D}"/>
                </a:ext>
              </a:extLst>
            </p:cNvPr>
            <p:cNvSpPr txBox="1"/>
            <p:nvPr/>
          </p:nvSpPr>
          <p:spPr>
            <a:xfrm>
              <a:off x="3076354" y="1513659"/>
              <a:ext cx="67412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latin typeface="+mj-ea"/>
                  <a:ea typeface="+mj-ea"/>
                </a:rPr>
                <a:t>Dijkstra Algorithm Coding</a:t>
              </a:r>
              <a:endParaRPr lang="ko-KR" altLang="en-US" sz="2400" dirty="0">
                <a:latin typeface="+mj-ea"/>
                <a:ea typeface="+mj-ea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6E0ABDBC-F548-441A-B342-4F67CEDEBC15}"/>
                </a:ext>
              </a:extLst>
            </p:cNvPr>
            <p:cNvSpPr txBox="1"/>
            <p:nvPr/>
          </p:nvSpPr>
          <p:spPr>
            <a:xfrm>
              <a:off x="3076354" y="2058858"/>
              <a:ext cx="8993726" cy="3602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altLang="ko-KR" sz="1600" dirty="0"/>
                <a:t>  </a:t>
              </a:r>
              <a:endParaRPr lang="ko-KR" altLang="en-US" sz="1600" dirty="0"/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E90A10FC-9276-4B52-9F0C-C0C53DDCF2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2649" y="1720532"/>
            <a:ext cx="6205850" cy="5137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6172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ACFB5B0-E69F-4779-A51C-37FDA8FF4EF3}"/>
              </a:ext>
            </a:extLst>
          </p:cNvPr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2C461E-39CA-45ED-B914-2B4D6D0A696C}"/>
              </a:ext>
            </a:extLst>
          </p:cNvPr>
          <p:cNvSpPr txBox="1"/>
          <p:nvPr/>
        </p:nvSpPr>
        <p:spPr>
          <a:xfrm>
            <a:off x="967236" y="127626"/>
            <a:ext cx="52406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최단경로 알고리즘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851894-F5B1-43CC-AA4D-37C88914C625}"/>
              </a:ext>
            </a:extLst>
          </p:cNvPr>
          <p:cNvSpPr txBox="1"/>
          <p:nvPr/>
        </p:nvSpPr>
        <p:spPr>
          <a:xfrm>
            <a:off x="127591" y="111943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Part 5,</a:t>
            </a:r>
            <a:endParaRPr lang="ko-KR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48AC441A-4400-47F5-9EE6-0FAA046EFB1D}"/>
              </a:ext>
            </a:extLst>
          </p:cNvPr>
          <p:cNvCxnSpPr>
            <a:cxnSpLocks/>
          </p:cNvCxnSpPr>
          <p:nvPr/>
        </p:nvCxnSpPr>
        <p:spPr>
          <a:xfrm>
            <a:off x="127591" y="3429000"/>
            <a:ext cx="11920751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257B91E6-C093-4688-958D-32BA63EEA22F}"/>
              </a:ext>
            </a:extLst>
          </p:cNvPr>
          <p:cNvGrpSpPr/>
          <p:nvPr/>
        </p:nvGrpSpPr>
        <p:grpSpPr>
          <a:xfrm>
            <a:off x="271249" y="1115195"/>
            <a:ext cx="11142264" cy="2068821"/>
            <a:chOff x="1537048" y="1513659"/>
            <a:chExt cx="10533032" cy="2068821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FB7B933C-42FC-454D-AF50-6B9260673A5E}"/>
                </a:ext>
              </a:extLst>
            </p:cNvPr>
            <p:cNvSpPr txBox="1"/>
            <p:nvPr/>
          </p:nvSpPr>
          <p:spPr>
            <a:xfrm>
              <a:off x="1537048" y="1559825"/>
              <a:ext cx="5382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001</a:t>
              </a:r>
              <a:endParaRPr lang="ko-KR" altLang="en-US" dirty="0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AFECC35C-40B7-4E12-A8D6-712DF27992F5}"/>
                </a:ext>
              </a:extLst>
            </p:cNvPr>
            <p:cNvSpPr txBox="1"/>
            <p:nvPr/>
          </p:nvSpPr>
          <p:spPr>
            <a:xfrm>
              <a:off x="2387653" y="1559825"/>
              <a:ext cx="4475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&gt;&gt;</a:t>
              </a:r>
              <a:endParaRPr lang="ko-KR" altLang="en-US" dirty="0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68E69822-967C-4C52-9C2A-CF25C08AA9CA}"/>
                </a:ext>
              </a:extLst>
            </p:cNvPr>
            <p:cNvSpPr txBox="1"/>
            <p:nvPr/>
          </p:nvSpPr>
          <p:spPr>
            <a:xfrm>
              <a:off x="3076354" y="1513659"/>
              <a:ext cx="66619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>
                  <a:latin typeface="+mj-ea"/>
                  <a:ea typeface="+mj-ea"/>
                </a:rPr>
                <a:t>시간 복잡도</a:t>
              </a:r>
              <a:r>
                <a:rPr lang="en-US" altLang="ko-KR" sz="2400" dirty="0">
                  <a:latin typeface="+mj-ea"/>
                  <a:ea typeface="+mj-ea"/>
                </a:rPr>
                <a:t>(Time Complexity)</a:t>
              </a:r>
              <a:endParaRPr lang="ko-KR" altLang="en-US" sz="2400" dirty="0">
                <a:latin typeface="+mj-ea"/>
                <a:ea typeface="+mj-ea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EABD662F-05A1-40F9-A99C-4BB6022A71B1}"/>
                    </a:ext>
                  </a:extLst>
                </p:cNvPr>
                <p:cNvSpPr txBox="1"/>
                <p:nvPr/>
              </p:nvSpPr>
              <p:spPr>
                <a:xfrm>
                  <a:off x="3076354" y="2058858"/>
                  <a:ext cx="8993726" cy="152362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just">
                    <a:lnSpc>
                      <a:spcPct val="150000"/>
                    </a:lnSpc>
                  </a:pPr>
                  <a:r>
                    <a:rPr lang="ko-KR" altLang="en-US" sz="1600" dirty="0"/>
                    <a:t> </a:t>
                  </a:r>
                  <a:r>
                    <a:rPr lang="en-US" altLang="ko-KR" sz="1600" dirty="0"/>
                    <a:t>- for (int </a:t>
                  </a:r>
                  <a:r>
                    <a:rPr lang="en-US" altLang="ko-KR" sz="1600" dirty="0" err="1"/>
                    <a:t>i</a:t>
                  </a:r>
                  <a:r>
                    <a:rPr lang="en-US" altLang="ko-KR" sz="1600" dirty="0"/>
                    <a:t> = 0; </a:t>
                  </a:r>
                  <a:r>
                    <a:rPr lang="en-US" altLang="ko-KR" sz="1600" dirty="0" err="1"/>
                    <a:t>i</a:t>
                  </a:r>
                  <a:r>
                    <a:rPr lang="en-US" altLang="ko-KR" sz="1600" dirty="0"/>
                    <a:t> &lt; n; </a:t>
                  </a:r>
                  <a:r>
                    <a:rPr lang="en-US" altLang="ko-KR" sz="1600" dirty="0" err="1"/>
                    <a:t>i</a:t>
                  </a:r>
                  <a:r>
                    <a:rPr lang="en-US" altLang="ko-KR" sz="1600" dirty="0"/>
                    <a:t>++) 2</a:t>
                  </a:r>
                  <a:r>
                    <a:rPr lang="ko-KR" altLang="en-US" sz="1600" dirty="0"/>
                    <a:t>개 사용</a:t>
                  </a:r>
                  <a:r>
                    <a:rPr lang="en-US" altLang="ko-KR" sz="1600" dirty="0"/>
                    <a:t>: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a14:m>
                  <a:endParaRPr kumimoji="0" lang="en-US" altLang="ko-KR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cs typeface="+mn-cs"/>
                  </a:endParaRPr>
                </a:p>
                <a:p>
                  <a:pPr marL="285750" indent="-285750" algn="just">
                    <a:lnSpc>
                      <a:spcPct val="150000"/>
                    </a:lnSpc>
                    <a:buFontTx/>
                    <a:buChar char="-"/>
                  </a:pPr>
                  <a:r>
                    <a:rPr lang="en-US" altLang="ko-KR" sz="1600" dirty="0"/>
                    <a:t>O(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a14:m>
                  <a:r>
                    <a:rPr lang="en-US" altLang="ko-KR" sz="1600" dirty="0"/>
                    <a:t>)</a:t>
                  </a:r>
                </a:p>
                <a:p>
                  <a:pPr marL="285750" indent="-285750" algn="just">
                    <a:lnSpc>
                      <a:spcPct val="150000"/>
                    </a:lnSpc>
                    <a:buFontTx/>
                    <a:buChar char="-"/>
                  </a:pPr>
                  <a:r>
                    <a:rPr lang="en-US" altLang="ko-KR" sz="1600" dirty="0">
                      <a:solidFill>
                        <a:schemeClr val="bg1">
                          <a:lumMod val="50000"/>
                        </a:schemeClr>
                      </a:solidFill>
                    </a:rPr>
                    <a:t>Heap</a:t>
                  </a:r>
                  <a:r>
                    <a:rPr lang="ko-KR" altLang="en-US" sz="1600" dirty="0">
                      <a:solidFill>
                        <a:schemeClr val="bg1">
                          <a:lumMod val="50000"/>
                        </a:schemeClr>
                      </a:solidFill>
                    </a:rPr>
                    <a:t>을 통해 구현하면 </a:t>
                  </a:r>
                  <a:r>
                    <a:rPr lang="en-US" altLang="ko-KR" sz="1600" dirty="0">
                      <a:solidFill>
                        <a:schemeClr val="bg1">
                          <a:lumMod val="50000"/>
                        </a:schemeClr>
                      </a:solidFill>
                    </a:rPr>
                    <a:t>O(</a:t>
                  </a:r>
                  <a14:m>
                    <m:oMath xmlns:m="http://schemas.openxmlformats.org/officeDocument/2006/math">
                      <m:func>
                        <m:funcPr>
                          <m:ctrlPr>
                            <a:rPr lang="en-US" altLang="ko-KR" sz="160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1600" b="0" i="0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m</m:t>
                          </m:r>
                          <m:r>
                            <m:rPr>
                              <m:sty m:val="p"/>
                            </m:rPr>
                            <a:rPr lang="en-US" altLang="ko-KR" sz="1600" i="0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altLang="ko-KR" sz="16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</m:oMath>
                  </a14:m>
                  <a:r>
                    <a:rPr lang="en-US" altLang="ko-KR" sz="1600" dirty="0">
                      <a:solidFill>
                        <a:schemeClr val="bg1">
                          <a:lumMod val="50000"/>
                        </a:schemeClr>
                      </a:solidFill>
                    </a:rPr>
                    <a:t>)</a:t>
                  </a:r>
                </a:p>
                <a:p>
                  <a:pPr marL="285750" indent="-285750" algn="just">
                    <a:lnSpc>
                      <a:spcPct val="150000"/>
                    </a:lnSpc>
                    <a:buFontTx/>
                    <a:buChar char="-"/>
                  </a:pPr>
                  <a:r>
                    <a:rPr lang="en-US" altLang="ko-KR" sz="1600" dirty="0">
                      <a:solidFill>
                        <a:schemeClr val="bg1">
                          <a:lumMod val="50000"/>
                        </a:schemeClr>
                      </a:solidFill>
                    </a:rPr>
                    <a:t>Fibonacci</a:t>
                  </a:r>
                  <a:r>
                    <a:rPr lang="ko-KR" altLang="en-US" sz="1600" dirty="0">
                      <a:solidFill>
                        <a:schemeClr val="bg1">
                          <a:lumMod val="50000"/>
                        </a:schemeClr>
                      </a:solidFill>
                    </a:rPr>
                    <a:t> </a:t>
                  </a:r>
                  <a:r>
                    <a:rPr lang="en-US" altLang="ko-KR" sz="1600" dirty="0">
                      <a:solidFill>
                        <a:schemeClr val="bg1">
                          <a:lumMod val="50000"/>
                        </a:schemeClr>
                      </a:solidFill>
                    </a:rPr>
                    <a:t>Heap</a:t>
                  </a:r>
                  <a:r>
                    <a:rPr lang="ko-KR" altLang="en-US" sz="1600" dirty="0">
                      <a:solidFill>
                        <a:schemeClr val="bg1">
                          <a:lumMod val="50000"/>
                        </a:schemeClr>
                      </a:solidFill>
                    </a:rPr>
                    <a:t>을 통해 구현하면 </a:t>
                  </a:r>
                  <a:r>
                    <a:rPr lang="en-US" altLang="ko-KR" sz="1600" dirty="0">
                      <a:solidFill>
                        <a:schemeClr val="bg1">
                          <a:lumMod val="50000"/>
                        </a:schemeClr>
                      </a:solidFill>
                    </a:rPr>
                    <a:t>O(</a:t>
                  </a:r>
                  <a14:m>
                    <m:oMath xmlns:m="http://schemas.openxmlformats.org/officeDocument/2006/math">
                      <m:func>
                        <m:funcPr>
                          <m:ctrlPr>
                            <a:rPr lang="en-US" altLang="ko-KR" sz="160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1600" b="0" i="0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m</m:t>
                          </m:r>
                          <m:r>
                            <a:rPr lang="en-US" altLang="ko-KR" sz="1600" b="0" i="0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altLang="ko-KR" sz="1600" b="0" i="0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nlog</m:t>
                          </m:r>
                        </m:fName>
                        <m:e>
                          <m:r>
                            <a:rPr lang="en-US" altLang="ko-KR" sz="16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</m:oMath>
                  </a14:m>
                  <a:r>
                    <a:rPr lang="en-US" altLang="ko-KR" sz="1600" dirty="0">
                      <a:solidFill>
                        <a:schemeClr val="bg1">
                          <a:lumMod val="50000"/>
                        </a:schemeClr>
                      </a:solidFill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EABD662F-05A1-40F9-A99C-4BB6022A71B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76354" y="2058858"/>
                  <a:ext cx="8993726" cy="1523622"/>
                </a:xfrm>
                <a:prstGeom prst="rect">
                  <a:avLst/>
                </a:prstGeom>
                <a:blipFill>
                  <a:blip r:embed="rId2"/>
                  <a:stretch>
                    <a:fillRect l="-256" b="-44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9EACF649-1E25-461C-9E1D-0DB806C29E5D}"/>
              </a:ext>
            </a:extLst>
          </p:cNvPr>
          <p:cNvGrpSpPr/>
          <p:nvPr/>
        </p:nvGrpSpPr>
        <p:grpSpPr>
          <a:xfrm>
            <a:off x="271249" y="3709580"/>
            <a:ext cx="11142264" cy="1330542"/>
            <a:chOff x="1537048" y="1513659"/>
            <a:chExt cx="10533032" cy="1330542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2A4E3AB-1A52-4950-B5F8-7AA67FC1D866}"/>
                </a:ext>
              </a:extLst>
            </p:cNvPr>
            <p:cNvSpPr txBox="1"/>
            <p:nvPr/>
          </p:nvSpPr>
          <p:spPr>
            <a:xfrm>
              <a:off x="1537048" y="1559825"/>
              <a:ext cx="5382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002</a:t>
              </a:r>
              <a:endParaRPr lang="ko-KR" altLang="en-US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42DF346-9C95-4D69-A330-DE17887F3E80}"/>
                </a:ext>
              </a:extLst>
            </p:cNvPr>
            <p:cNvSpPr txBox="1"/>
            <p:nvPr/>
          </p:nvSpPr>
          <p:spPr>
            <a:xfrm>
              <a:off x="2387653" y="1559825"/>
              <a:ext cx="4475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&gt;&gt;</a:t>
              </a:r>
              <a:endParaRPr lang="ko-KR" altLang="en-US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557492B-E9EE-4C6E-A6EC-5C810369749F}"/>
                </a:ext>
              </a:extLst>
            </p:cNvPr>
            <p:cNvSpPr txBox="1"/>
            <p:nvPr/>
          </p:nvSpPr>
          <p:spPr>
            <a:xfrm>
              <a:off x="3076354" y="1513659"/>
              <a:ext cx="67253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>
                  <a:latin typeface="+mj-ea"/>
                  <a:ea typeface="+mj-ea"/>
                </a:rPr>
                <a:t>공간 복잡도</a:t>
              </a:r>
              <a:r>
                <a:rPr lang="en-US" altLang="ko-KR" sz="2400" dirty="0">
                  <a:latin typeface="+mj-ea"/>
                  <a:ea typeface="+mj-ea"/>
                </a:rPr>
                <a:t>(Space Complexity)</a:t>
              </a:r>
              <a:endParaRPr lang="ko-KR" altLang="en-US" sz="2400" dirty="0">
                <a:latin typeface="+mj-ea"/>
                <a:ea typeface="+mj-ea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093A6C1C-B107-4FDC-8BE1-BBF02A76DC28}"/>
                    </a:ext>
                  </a:extLst>
                </p:cNvPr>
                <p:cNvSpPr txBox="1"/>
                <p:nvPr/>
              </p:nvSpPr>
              <p:spPr>
                <a:xfrm>
                  <a:off x="3076354" y="2058858"/>
                  <a:ext cx="8993726" cy="7853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just">
                    <a:lnSpc>
                      <a:spcPct val="150000"/>
                    </a:lnSpc>
                  </a:pPr>
                  <a:r>
                    <a:rPr lang="ko-KR" altLang="en-US" sz="1600" dirty="0"/>
                    <a:t> </a:t>
                  </a:r>
                  <a:r>
                    <a:rPr lang="en-US" altLang="ko-KR" sz="1600" dirty="0"/>
                    <a:t>- D[n][n] </a:t>
                  </a:r>
                  <a:r>
                    <a:rPr lang="ko-KR" altLang="en-US" sz="1600" dirty="0"/>
                    <a:t>배열 사용</a:t>
                  </a:r>
                  <a:r>
                    <a:rPr lang="en-US" altLang="ko-KR" sz="1600" dirty="0"/>
                    <a:t>: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a14:m>
                  <a:endParaRPr lang="en-US" altLang="ko-KR" sz="1600" dirty="0"/>
                </a:p>
                <a:p>
                  <a:pPr algn="just">
                    <a:lnSpc>
                      <a:spcPct val="150000"/>
                    </a:lnSpc>
                  </a:pPr>
                  <a:r>
                    <a:rPr lang="en-US" altLang="ko-KR" sz="1600" dirty="0"/>
                    <a:t> - O(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a14:m>
                  <a:r>
                    <a:rPr lang="en-US" altLang="ko-KR" sz="1600" dirty="0"/>
                    <a:t>)</a:t>
                  </a:r>
                  <a:endParaRPr lang="ko-KR" altLang="en-US" sz="1600" dirty="0"/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093A6C1C-B107-4FDC-8BE1-BBF02A76DC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76354" y="2058858"/>
                  <a:ext cx="8993726" cy="785343"/>
                </a:xfrm>
                <a:prstGeom prst="rect">
                  <a:avLst/>
                </a:prstGeom>
                <a:blipFill>
                  <a:blip r:embed="rId3"/>
                  <a:stretch>
                    <a:fillRect b="-930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7324759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EB3A694-965B-416E-BCBA-D873E460C23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90E9248-9260-46DF-AAB4-F3F2F94720CE}"/>
              </a:ext>
            </a:extLst>
          </p:cNvPr>
          <p:cNvSpPr txBox="1"/>
          <p:nvPr/>
        </p:nvSpPr>
        <p:spPr>
          <a:xfrm>
            <a:off x="4625886" y="3136613"/>
            <a:ext cx="29402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spc="-150" dirty="0"/>
              <a:t>Complete Code</a:t>
            </a:r>
            <a:endParaRPr lang="ko-KR" altLang="en-US" sz="3200" b="1" spc="-15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73C934-27FD-4ED3-87C1-2BF38D55E658}"/>
              </a:ext>
            </a:extLst>
          </p:cNvPr>
          <p:cNvSpPr txBox="1"/>
          <p:nvPr/>
        </p:nvSpPr>
        <p:spPr>
          <a:xfrm>
            <a:off x="4458436" y="3721388"/>
            <a:ext cx="32751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/>
              <a:t>- Algorithm</a:t>
            </a:r>
            <a:r>
              <a:rPr lang="ko-KR" altLang="en-US" sz="1600" dirty="0"/>
              <a:t> </a:t>
            </a:r>
            <a:r>
              <a:rPr lang="en-US" altLang="ko-KR" sz="1600" dirty="0"/>
              <a:t>Runtime Comparison -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3369068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1094099-0248-404A-8CDB-139F043EDB8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6247D6CE-BA2E-46E2-89D6-89FA79A1D851}"/>
              </a:ext>
            </a:extLst>
          </p:cNvPr>
          <p:cNvSpPr/>
          <p:nvPr/>
        </p:nvSpPr>
        <p:spPr>
          <a:xfrm>
            <a:off x="8470900" y="1809000"/>
            <a:ext cx="3240000" cy="324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3F0F0C-C5E3-4682-8D78-FD46948BF7A4}"/>
              </a:ext>
            </a:extLst>
          </p:cNvPr>
          <p:cNvSpPr txBox="1"/>
          <p:nvPr/>
        </p:nvSpPr>
        <p:spPr>
          <a:xfrm>
            <a:off x="8763000" y="2962871"/>
            <a:ext cx="10903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Part 1,</a:t>
            </a:r>
            <a:endParaRPr lang="ko-KR" altLang="en-US" sz="24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920063-C82B-43AF-890C-5C33C354C0F9}"/>
              </a:ext>
            </a:extLst>
          </p:cNvPr>
          <p:cNvSpPr txBox="1"/>
          <p:nvPr/>
        </p:nvSpPr>
        <p:spPr>
          <a:xfrm>
            <a:off x="8763000" y="3424536"/>
            <a:ext cx="24897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3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알고리즘과 효율</a:t>
            </a:r>
          </a:p>
        </p:txBody>
      </p:sp>
    </p:spTree>
    <p:extLst>
      <p:ext uri="{BB962C8B-B14F-4D97-AF65-F5344CB8AC3E}">
        <p14:creationId xmlns:p14="http://schemas.microsoft.com/office/powerpoint/2010/main" val="5294964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AD3CEB3-DF40-4E15-BE4F-B1699EF77EE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86B4891-F735-4F6E-8651-1E6F56C7C58A}"/>
              </a:ext>
            </a:extLst>
          </p:cNvPr>
          <p:cNvSpPr txBox="1"/>
          <p:nvPr/>
        </p:nvSpPr>
        <p:spPr>
          <a:xfrm>
            <a:off x="4410282" y="2705725"/>
            <a:ext cx="337143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800" b="1" spc="600" dirty="0">
                <a:solidFill>
                  <a:srgbClr val="3D3D3D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Q&amp;A</a:t>
            </a:r>
            <a:endParaRPr lang="ko-KR" altLang="en-US" sz="8800" b="1" spc="600" dirty="0">
              <a:solidFill>
                <a:srgbClr val="3D3D3D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941450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ACFB5B0-E69F-4779-A51C-37FDA8FF4EF3}"/>
              </a:ext>
            </a:extLst>
          </p:cNvPr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2C461E-39CA-45ED-B914-2B4D6D0A696C}"/>
              </a:ext>
            </a:extLst>
          </p:cNvPr>
          <p:cNvSpPr txBox="1"/>
          <p:nvPr/>
        </p:nvSpPr>
        <p:spPr>
          <a:xfrm>
            <a:off x="967236" y="127626"/>
            <a:ext cx="4114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알고리즘과 효율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851894-F5B1-43CC-AA4D-37C88914C625}"/>
              </a:ext>
            </a:extLst>
          </p:cNvPr>
          <p:cNvSpPr txBox="1"/>
          <p:nvPr/>
        </p:nvSpPr>
        <p:spPr>
          <a:xfrm>
            <a:off x="127591" y="111943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Part 1,</a:t>
            </a:r>
            <a:endParaRPr lang="ko-KR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48AC441A-4400-47F5-9EE6-0FAA046EFB1D}"/>
              </a:ext>
            </a:extLst>
          </p:cNvPr>
          <p:cNvCxnSpPr>
            <a:cxnSpLocks/>
          </p:cNvCxnSpPr>
          <p:nvPr/>
        </p:nvCxnSpPr>
        <p:spPr>
          <a:xfrm>
            <a:off x="271249" y="2893946"/>
            <a:ext cx="11920751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7F58B4CA-C077-41DB-98E0-2A4B3BF5019B}"/>
              </a:ext>
            </a:extLst>
          </p:cNvPr>
          <p:cNvGrpSpPr/>
          <p:nvPr/>
        </p:nvGrpSpPr>
        <p:grpSpPr>
          <a:xfrm>
            <a:off x="309001" y="1175332"/>
            <a:ext cx="11142264" cy="1496742"/>
            <a:chOff x="1537048" y="1513659"/>
            <a:chExt cx="10533032" cy="1496742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4D61A377-4BA4-4A78-AF3E-D3A3C81EB450}"/>
                </a:ext>
              </a:extLst>
            </p:cNvPr>
            <p:cNvSpPr txBox="1"/>
            <p:nvPr/>
          </p:nvSpPr>
          <p:spPr>
            <a:xfrm>
              <a:off x="1537048" y="1559825"/>
              <a:ext cx="6094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001</a:t>
              </a:r>
              <a:endParaRPr lang="ko-KR" altLang="en-US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559CFF17-29A4-453A-B19D-6A6BB632242D}"/>
                </a:ext>
              </a:extLst>
            </p:cNvPr>
            <p:cNvSpPr txBox="1"/>
            <p:nvPr/>
          </p:nvSpPr>
          <p:spPr>
            <a:xfrm>
              <a:off x="2387653" y="1559825"/>
              <a:ext cx="4475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&gt;&gt;</a:t>
              </a:r>
              <a:endParaRPr lang="ko-KR" altLang="en-US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7658FE72-0984-4D30-B113-1B6B4B454C1D}"/>
                </a:ext>
              </a:extLst>
            </p:cNvPr>
            <p:cNvSpPr txBox="1"/>
            <p:nvPr/>
          </p:nvSpPr>
          <p:spPr>
            <a:xfrm>
              <a:off x="3076354" y="1513659"/>
              <a:ext cx="30196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>
                  <a:latin typeface="+mj-ea"/>
                  <a:ea typeface="+mj-ea"/>
                </a:rPr>
                <a:t>알고리즘이란</a:t>
              </a:r>
              <a:r>
                <a:rPr lang="en-US" altLang="ko-KR" sz="2400" dirty="0">
                  <a:latin typeface="+mj-ea"/>
                  <a:ea typeface="+mj-ea"/>
                </a:rPr>
                <a:t>?</a:t>
              </a:r>
              <a:endParaRPr lang="ko-KR" altLang="en-US" sz="2400" dirty="0">
                <a:latin typeface="+mj-ea"/>
                <a:ea typeface="+mj-ea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6E0ABDBC-F548-441A-B342-4F67CEDEBC15}"/>
                </a:ext>
              </a:extLst>
            </p:cNvPr>
            <p:cNvSpPr txBox="1"/>
            <p:nvPr/>
          </p:nvSpPr>
          <p:spPr>
            <a:xfrm>
              <a:off x="3076354" y="2058858"/>
              <a:ext cx="8993726" cy="9515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altLang="ko-KR" sz="1600" dirty="0"/>
                <a:t>- </a:t>
              </a:r>
              <a:r>
                <a:rPr lang="ko-KR" altLang="en-US" sz="1600" dirty="0"/>
                <a:t>알고리즘은 주어진 문제를 논리적으로 해결하는 과정이다</a:t>
              </a:r>
              <a:r>
                <a:rPr lang="en-US" altLang="ko-KR" sz="1600" dirty="0"/>
                <a:t>. </a:t>
              </a:r>
            </a:p>
            <a:p>
              <a:pPr algn="just">
                <a:lnSpc>
                  <a:spcPct val="120000"/>
                </a:lnSpc>
              </a:pPr>
              <a:r>
                <a:rPr lang="en-US" altLang="ko-KR" sz="1600" dirty="0"/>
                <a:t>- </a:t>
              </a:r>
              <a:r>
                <a:rPr lang="ko-KR" altLang="en-US" sz="1600" dirty="0"/>
                <a:t>분석을 통해 작성한 알고리즘의 정확성을 파악 할 수 있고</a:t>
              </a:r>
              <a:r>
                <a:rPr lang="en-US" altLang="ko-KR" sz="1600" dirty="0"/>
                <a:t>,  </a:t>
              </a:r>
              <a:r>
                <a:rPr lang="ko-KR" altLang="en-US" sz="1600" dirty="0"/>
                <a:t>효율성을 정량적으로 나타낼 수 있다</a:t>
              </a:r>
              <a:r>
                <a:rPr lang="en-US" altLang="ko-KR" sz="1600" dirty="0"/>
                <a:t>. </a:t>
              </a:r>
            </a:p>
            <a:p>
              <a:pPr algn="just">
                <a:lnSpc>
                  <a:spcPct val="120000"/>
                </a:lnSpc>
              </a:pPr>
              <a:r>
                <a:rPr lang="en-US" altLang="ko-KR" sz="1600" dirty="0"/>
                <a:t>- </a:t>
              </a:r>
              <a:r>
                <a:rPr lang="ko-KR" altLang="en-US" sz="1600" dirty="0"/>
                <a:t>알고리즘은 프로그래밍 언어에 독립적이다</a:t>
              </a:r>
              <a:r>
                <a:rPr lang="en-US" altLang="ko-KR" sz="1600" dirty="0"/>
                <a:t>. </a:t>
              </a:r>
              <a:endParaRPr lang="ko-KR" altLang="en-US" sz="1600" dirty="0"/>
            </a:p>
          </p:txBody>
        </p: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257B91E6-C093-4688-958D-32BA63EEA22F}"/>
              </a:ext>
            </a:extLst>
          </p:cNvPr>
          <p:cNvGrpSpPr/>
          <p:nvPr/>
        </p:nvGrpSpPr>
        <p:grpSpPr>
          <a:xfrm>
            <a:off x="309001" y="3121837"/>
            <a:ext cx="11142264" cy="1201276"/>
            <a:chOff x="1537048" y="1513659"/>
            <a:chExt cx="10533032" cy="1201276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FB7B933C-42FC-454D-AF50-6B9260673A5E}"/>
                </a:ext>
              </a:extLst>
            </p:cNvPr>
            <p:cNvSpPr txBox="1"/>
            <p:nvPr/>
          </p:nvSpPr>
          <p:spPr>
            <a:xfrm>
              <a:off x="1537048" y="1559825"/>
              <a:ext cx="6559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002</a:t>
              </a:r>
              <a:endParaRPr lang="ko-KR" altLang="en-US" dirty="0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AFECC35C-40B7-4E12-A8D6-712DF27992F5}"/>
                </a:ext>
              </a:extLst>
            </p:cNvPr>
            <p:cNvSpPr txBox="1"/>
            <p:nvPr/>
          </p:nvSpPr>
          <p:spPr>
            <a:xfrm>
              <a:off x="2387653" y="1559825"/>
              <a:ext cx="4475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&gt;&gt;</a:t>
              </a:r>
              <a:endParaRPr lang="ko-KR" altLang="en-US" dirty="0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68E69822-967C-4C52-9C2A-CF25C08AA9CA}"/>
                </a:ext>
              </a:extLst>
            </p:cNvPr>
            <p:cNvSpPr txBox="1"/>
            <p:nvPr/>
          </p:nvSpPr>
          <p:spPr>
            <a:xfrm>
              <a:off x="3076354" y="1513659"/>
              <a:ext cx="66619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>
                  <a:latin typeface="+mj-ea"/>
                  <a:ea typeface="+mj-ea"/>
                </a:rPr>
                <a:t>알고리즘의 효율성</a:t>
              </a:r>
              <a:r>
                <a:rPr lang="en-US" altLang="ko-KR" sz="2400" dirty="0">
                  <a:latin typeface="+mj-ea"/>
                  <a:ea typeface="+mj-ea"/>
                </a:rPr>
                <a:t>: </a:t>
              </a:r>
              <a:r>
                <a:rPr lang="ko-KR" altLang="en-US" sz="2400" dirty="0">
                  <a:latin typeface="+mj-ea"/>
                  <a:ea typeface="+mj-ea"/>
                </a:rPr>
                <a:t>시간 복잡도</a:t>
              </a:r>
              <a:r>
                <a:rPr lang="en-US" altLang="ko-KR" sz="2400" dirty="0">
                  <a:latin typeface="+mj-ea"/>
                  <a:ea typeface="+mj-ea"/>
                </a:rPr>
                <a:t>(Time Complexity)</a:t>
              </a:r>
              <a:endParaRPr lang="ko-KR" altLang="en-US" sz="2400" dirty="0">
                <a:latin typeface="+mj-ea"/>
                <a:ea typeface="+mj-ea"/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EABD662F-05A1-40F9-A99C-4BB6022A71B1}"/>
                </a:ext>
              </a:extLst>
            </p:cNvPr>
            <p:cNvSpPr txBox="1"/>
            <p:nvPr/>
          </p:nvSpPr>
          <p:spPr>
            <a:xfrm>
              <a:off x="3076354" y="2058858"/>
              <a:ext cx="8993726" cy="6560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ko-KR" altLang="en-US" sz="1600" dirty="0"/>
                <a:t> </a:t>
              </a:r>
              <a:r>
                <a:rPr lang="en-US" altLang="ko-KR" sz="1600" dirty="0"/>
                <a:t>- </a:t>
              </a:r>
              <a:r>
                <a:rPr lang="ko-KR" altLang="en-US" sz="1600" dirty="0"/>
                <a:t>입력 크기</a:t>
              </a:r>
              <a:r>
                <a:rPr lang="en-US" altLang="ko-KR" sz="1600" dirty="0"/>
                <a:t>(n)</a:t>
              </a:r>
              <a:r>
                <a:rPr lang="ko-KR" altLang="en-US" sz="1600" dirty="0"/>
                <a:t>에 따라서 단위연산이 몇 번 수행되는지 결정하는 절차</a:t>
              </a:r>
              <a:endParaRPr lang="en-US" altLang="ko-KR" sz="1600" dirty="0"/>
            </a:p>
            <a:p>
              <a:pPr algn="just">
                <a:lnSpc>
                  <a:spcPct val="120000"/>
                </a:lnSpc>
              </a:pPr>
              <a:r>
                <a:rPr lang="en-US" altLang="ko-KR" sz="1600" dirty="0"/>
                <a:t> - CPU</a:t>
              </a:r>
              <a:r>
                <a:rPr lang="ko-KR" altLang="en-US" sz="1600" dirty="0"/>
                <a:t> 사용량에 비례</a:t>
              </a: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9EACF649-1E25-461C-9E1D-0DB806C29E5D}"/>
              </a:ext>
            </a:extLst>
          </p:cNvPr>
          <p:cNvGrpSpPr/>
          <p:nvPr/>
        </p:nvGrpSpPr>
        <p:grpSpPr>
          <a:xfrm>
            <a:off x="309001" y="4731076"/>
            <a:ext cx="11142264" cy="1201276"/>
            <a:chOff x="1537048" y="1513659"/>
            <a:chExt cx="10533032" cy="1201276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2A4E3AB-1A52-4950-B5F8-7AA67FC1D866}"/>
                </a:ext>
              </a:extLst>
            </p:cNvPr>
            <p:cNvSpPr txBox="1"/>
            <p:nvPr/>
          </p:nvSpPr>
          <p:spPr>
            <a:xfrm>
              <a:off x="1537048" y="1559825"/>
              <a:ext cx="5382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003</a:t>
              </a:r>
              <a:endParaRPr lang="ko-KR" altLang="en-US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42DF346-9C95-4D69-A330-DE17887F3E80}"/>
                </a:ext>
              </a:extLst>
            </p:cNvPr>
            <p:cNvSpPr txBox="1"/>
            <p:nvPr/>
          </p:nvSpPr>
          <p:spPr>
            <a:xfrm>
              <a:off x="2387653" y="1559825"/>
              <a:ext cx="4475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&gt;&gt;</a:t>
              </a:r>
              <a:endParaRPr lang="ko-KR" altLang="en-US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557492B-E9EE-4C6E-A6EC-5C810369749F}"/>
                </a:ext>
              </a:extLst>
            </p:cNvPr>
            <p:cNvSpPr txBox="1"/>
            <p:nvPr/>
          </p:nvSpPr>
          <p:spPr>
            <a:xfrm>
              <a:off x="3076354" y="1513659"/>
              <a:ext cx="67253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>
                  <a:latin typeface="+mj-ea"/>
                  <a:ea typeface="+mj-ea"/>
                </a:rPr>
                <a:t>알고리즘의 효율성</a:t>
              </a:r>
              <a:r>
                <a:rPr lang="en-US" altLang="ko-KR" sz="2400" dirty="0">
                  <a:latin typeface="+mj-ea"/>
                  <a:ea typeface="+mj-ea"/>
                </a:rPr>
                <a:t>: </a:t>
              </a:r>
              <a:r>
                <a:rPr lang="ko-KR" altLang="en-US" sz="2400" dirty="0">
                  <a:latin typeface="+mj-ea"/>
                  <a:ea typeface="+mj-ea"/>
                </a:rPr>
                <a:t>공간 복잡도</a:t>
              </a:r>
              <a:r>
                <a:rPr lang="en-US" altLang="ko-KR" sz="2400" dirty="0">
                  <a:latin typeface="+mj-ea"/>
                  <a:ea typeface="+mj-ea"/>
                </a:rPr>
                <a:t>(Space Complexity)</a:t>
              </a:r>
              <a:endParaRPr lang="ko-KR" altLang="en-US" sz="2400" dirty="0">
                <a:latin typeface="+mj-ea"/>
                <a:ea typeface="+mj-ea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93A6C1C-B107-4FDC-8BE1-BBF02A76DC28}"/>
                </a:ext>
              </a:extLst>
            </p:cNvPr>
            <p:cNvSpPr txBox="1"/>
            <p:nvPr/>
          </p:nvSpPr>
          <p:spPr>
            <a:xfrm>
              <a:off x="3076354" y="2058858"/>
              <a:ext cx="8993726" cy="6560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ko-KR" altLang="en-US" sz="1600" dirty="0"/>
                <a:t> </a:t>
              </a:r>
              <a:r>
                <a:rPr lang="en-US" altLang="ko-KR" sz="1600" dirty="0"/>
                <a:t>- </a:t>
              </a:r>
              <a:r>
                <a:rPr lang="ko-KR" altLang="en-US" sz="1600" dirty="0"/>
                <a:t>입력 크기</a:t>
              </a:r>
              <a:r>
                <a:rPr lang="en-US" altLang="ko-KR" sz="1600" dirty="0"/>
                <a:t>(n)</a:t>
              </a:r>
              <a:r>
                <a:rPr lang="ko-KR" altLang="en-US" sz="1600" dirty="0"/>
                <a:t>에 따라서 연산을 수행하는데 필요한 자원을 결정하는 절차</a:t>
              </a:r>
              <a:endParaRPr lang="en-US" altLang="ko-KR" sz="1600" dirty="0"/>
            </a:p>
            <a:p>
              <a:pPr algn="just">
                <a:lnSpc>
                  <a:spcPct val="120000"/>
                </a:lnSpc>
              </a:pPr>
              <a:r>
                <a:rPr lang="en-US" altLang="ko-KR" sz="1600" dirty="0"/>
                <a:t> - RAM</a:t>
              </a:r>
              <a:r>
                <a:rPr lang="ko-KR" altLang="en-US" sz="1600" dirty="0"/>
                <a:t> 사용량에 비례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90436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9CE5FB80-243E-4DC3-A0B3-8B0C5C60F39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6247D6CE-BA2E-46E2-89D6-89FA79A1D851}"/>
              </a:ext>
            </a:extLst>
          </p:cNvPr>
          <p:cNvSpPr/>
          <p:nvPr/>
        </p:nvSpPr>
        <p:spPr>
          <a:xfrm>
            <a:off x="8470900" y="1809000"/>
            <a:ext cx="3240000" cy="324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3F0F0C-C5E3-4682-8D78-FD46948BF7A4}"/>
              </a:ext>
            </a:extLst>
          </p:cNvPr>
          <p:cNvSpPr txBox="1"/>
          <p:nvPr/>
        </p:nvSpPr>
        <p:spPr>
          <a:xfrm>
            <a:off x="8597547" y="2967335"/>
            <a:ext cx="10903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Part 2,</a:t>
            </a:r>
            <a:endParaRPr lang="ko-KR" altLang="en-US" sz="24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920063-C82B-43AF-890C-5C33C354C0F9}"/>
              </a:ext>
            </a:extLst>
          </p:cNvPr>
          <p:cNvSpPr txBox="1"/>
          <p:nvPr/>
        </p:nvSpPr>
        <p:spPr>
          <a:xfrm>
            <a:off x="8597547" y="3429000"/>
            <a:ext cx="31133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pc="-3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Dynamic Programming</a:t>
            </a:r>
            <a:endParaRPr lang="ko-KR" altLang="en-US" sz="2800" spc="-300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96961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ACFB5B0-E69F-4779-A51C-37FDA8FF4EF3}"/>
              </a:ext>
            </a:extLst>
          </p:cNvPr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2C461E-39CA-45ED-B914-2B4D6D0A696C}"/>
              </a:ext>
            </a:extLst>
          </p:cNvPr>
          <p:cNvSpPr txBox="1"/>
          <p:nvPr/>
        </p:nvSpPr>
        <p:spPr>
          <a:xfrm>
            <a:off x="967236" y="127626"/>
            <a:ext cx="51287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Dynamic Programming</a:t>
            </a:r>
            <a:endParaRPr lang="ko-KR" altLang="en-US" sz="36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851894-F5B1-43CC-AA4D-37C88914C625}"/>
              </a:ext>
            </a:extLst>
          </p:cNvPr>
          <p:cNvSpPr txBox="1"/>
          <p:nvPr/>
        </p:nvSpPr>
        <p:spPr>
          <a:xfrm>
            <a:off x="127591" y="111943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Part 2,</a:t>
            </a:r>
            <a:endParaRPr lang="ko-KR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48AC441A-4400-47F5-9EE6-0FAA046EFB1D}"/>
              </a:ext>
            </a:extLst>
          </p:cNvPr>
          <p:cNvCxnSpPr>
            <a:cxnSpLocks/>
          </p:cNvCxnSpPr>
          <p:nvPr/>
        </p:nvCxnSpPr>
        <p:spPr>
          <a:xfrm>
            <a:off x="127589" y="2746327"/>
            <a:ext cx="11920751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7F58B4CA-C077-41DB-98E0-2A4B3BF5019B}"/>
              </a:ext>
            </a:extLst>
          </p:cNvPr>
          <p:cNvGrpSpPr/>
          <p:nvPr/>
        </p:nvGrpSpPr>
        <p:grpSpPr>
          <a:xfrm>
            <a:off x="309001" y="1175332"/>
            <a:ext cx="11142264" cy="1200891"/>
            <a:chOff x="1537048" y="1513659"/>
            <a:chExt cx="10533032" cy="1200891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4D61A377-4BA4-4A78-AF3E-D3A3C81EB450}"/>
                </a:ext>
              </a:extLst>
            </p:cNvPr>
            <p:cNvSpPr txBox="1"/>
            <p:nvPr/>
          </p:nvSpPr>
          <p:spPr>
            <a:xfrm>
              <a:off x="1537048" y="1559825"/>
              <a:ext cx="6094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001</a:t>
              </a:r>
              <a:endParaRPr lang="ko-KR" altLang="en-US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559CFF17-29A4-453A-B19D-6A6BB632242D}"/>
                </a:ext>
              </a:extLst>
            </p:cNvPr>
            <p:cNvSpPr txBox="1"/>
            <p:nvPr/>
          </p:nvSpPr>
          <p:spPr>
            <a:xfrm>
              <a:off x="2387653" y="1559825"/>
              <a:ext cx="4475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&gt;&gt;</a:t>
              </a:r>
              <a:endParaRPr lang="ko-KR" altLang="en-US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7658FE72-0984-4D30-B113-1B6B4B454C1D}"/>
                </a:ext>
              </a:extLst>
            </p:cNvPr>
            <p:cNvSpPr txBox="1"/>
            <p:nvPr/>
          </p:nvSpPr>
          <p:spPr>
            <a:xfrm>
              <a:off x="3076354" y="1513659"/>
              <a:ext cx="429078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>
                  <a:latin typeface="+mj-ea"/>
                  <a:ea typeface="+mj-ea"/>
                </a:rPr>
                <a:t>동적 프로그래밍</a:t>
              </a:r>
              <a:r>
                <a:rPr lang="en-US" altLang="ko-KR" sz="2400" dirty="0">
                  <a:latin typeface="+mj-ea"/>
                  <a:ea typeface="+mj-ea"/>
                </a:rPr>
                <a:t>(</a:t>
              </a:r>
              <a:r>
                <a:rPr lang="ko-KR" altLang="en-US" sz="2400" dirty="0">
                  <a:latin typeface="+mj-ea"/>
                  <a:ea typeface="+mj-ea"/>
                </a:rPr>
                <a:t>동적 계획법</a:t>
              </a:r>
              <a:r>
                <a:rPr lang="en-US" altLang="ko-KR" sz="2400" dirty="0">
                  <a:latin typeface="+mj-ea"/>
                  <a:ea typeface="+mj-ea"/>
                </a:rPr>
                <a:t>)</a:t>
              </a:r>
              <a:endParaRPr lang="ko-KR" altLang="en-US" sz="2400" dirty="0">
                <a:latin typeface="+mj-ea"/>
                <a:ea typeface="+mj-ea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6E0ABDBC-F548-441A-B342-4F67CEDEBC15}"/>
                </a:ext>
              </a:extLst>
            </p:cNvPr>
            <p:cNvSpPr txBox="1"/>
            <p:nvPr/>
          </p:nvSpPr>
          <p:spPr>
            <a:xfrm>
              <a:off x="3076354" y="2058858"/>
              <a:ext cx="8993726" cy="6556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altLang="ko-KR" sz="1600" dirty="0"/>
                <a:t> -  </a:t>
              </a:r>
              <a:r>
                <a:rPr lang="ko-KR" altLang="en-US" sz="1600" dirty="0"/>
                <a:t>문제해결을 위해 문제를 여러 개의 하위 문제로 나누어 해결한 뒤 결합하여 해결하는 방법</a:t>
              </a:r>
              <a:endParaRPr lang="en-US" altLang="ko-KR" sz="1600" dirty="0"/>
            </a:p>
            <a:p>
              <a:pPr algn="just">
                <a:lnSpc>
                  <a:spcPct val="120000"/>
                </a:lnSpc>
              </a:pPr>
              <a:r>
                <a:rPr lang="en-US" altLang="ko-KR" sz="1600" dirty="0"/>
                <a:t> - </a:t>
              </a:r>
              <a:r>
                <a:rPr lang="ko-KR" altLang="en-US" sz="1600" dirty="0"/>
                <a:t>각 하위 문제에서 얻은 결과를 저장</a:t>
              </a:r>
              <a:r>
                <a:rPr lang="en-US" altLang="ko-KR" sz="1600" dirty="0"/>
                <a:t>,</a:t>
              </a:r>
              <a:r>
                <a:rPr lang="ko-KR" altLang="en-US" sz="1600" dirty="0"/>
                <a:t> 이후에 문제를 해결하는 자료로 재사용</a:t>
              </a:r>
            </a:p>
          </p:txBody>
        </p: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257B91E6-C093-4688-958D-32BA63EEA22F}"/>
              </a:ext>
            </a:extLst>
          </p:cNvPr>
          <p:cNvGrpSpPr/>
          <p:nvPr/>
        </p:nvGrpSpPr>
        <p:grpSpPr>
          <a:xfrm>
            <a:off x="309001" y="3223956"/>
            <a:ext cx="11142264" cy="1201276"/>
            <a:chOff x="1537048" y="1513659"/>
            <a:chExt cx="10533032" cy="1201276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FB7B933C-42FC-454D-AF50-6B9260673A5E}"/>
                </a:ext>
              </a:extLst>
            </p:cNvPr>
            <p:cNvSpPr txBox="1"/>
            <p:nvPr/>
          </p:nvSpPr>
          <p:spPr>
            <a:xfrm>
              <a:off x="1537048" y="1559825"/>
              <a:ext cx="6559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002</a:t>
              </a:r>
              <a:endParaRPr lang="ko-KR" altLang="en-US" dirty="0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AFECC35C-40B7-4E12-A8D6-712DF27992F5}"/>
                </a:ext>
              </a:extLst>
            </p:cNvPr>
            <p:cNvSpPr txBox="1"/>
            <p:nvPr/>
          </p:nvSpPr>
          <p:spPr>
            <a:xfrm>
              <a:off x="2387653" y="1559825"/>
              <a:ext cx="4475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&gt;&gt;</a:t>
              </a:r>
              <a:endParaRPr lang="ko-KR" altLang="en-US" dirty="0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68E69822-967C-4C52-9C2A-CF25C08AA9CA}"/>
                </a:ext>
              </a:extLst>
            </p:cNvPr>
            <p:cNvSpPr txBox="1"/>
            <p:nvPr/>
          </p:nvSpPr>
          <p:spPr>
            <a:xfrm>
              <a:off x="3076354" y="1513659"/>
              <a:ext cx="66619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>
                  <a:latin typeface="+mj-ea"/>
                  <a:ea typeface="+mj-ea"/>
                </a:rPr>
                <a:t>막대 자르기 문제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EABD662F-05A1-40F9-A99C-4BB6022A71B1}"/>
                    </a:ext>
                  </a:extLst>
                </p:cNvPr>
                <p:cNvSpPr txBox="1"/>
                <p:nvPr/>
              </p:nvSpPr>
              <p:spPr>
                <a:xfrm>
                  <a:off x="3076354" y="2058858"/>
                  <a:ext cx="8993726" cy="6560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just">
                    <a:lnSpc>
                      <a:spcPct val="120000"/>
                    </a:lnSpc>
                  </a:pPr>
                  <a:r>
                    <a:rPr lang="en-US" altLang="ko-KR" sz="1600" dirty="0"/>
                    <a:t> -</a:t>
                  </a:r>
                  <a:r>
                    <a:rPr lang="ko-KR" altLang="en-US" sz="1600" dirty="0"/>
                    <a:t> 막대 길이별로 가격이 상이</a:t>
                  </a:r>
                  <a:endParaRPr lang="en-US" altLang="ko-KR" sz="1600" dirty="0"/>
                </a:p>
                <a:p>
                  <a:pPr algn="just">
                    <a:lnSpc>
                      <a:spcPct val="120000"/>
                    </a:lnSpc>
                  </a:pPr>
                  <a:r>
                    <a:rPr lang="en-US" altLang="ko-KR" sz="1600" dirty="0"/>
                    <a:t> - </a:t>
                  </a:r>
                  <a:r>
                    <a:rPr lang="ko-KR" altLang="en-US" sz="1600" dirty="0"/>
                    <a:t>막대 길이</a:t>
                  </a:r>
                  <a:r>
                    <a:rPr lang="en-US" altLang="ko-KR" sz="1600" dirty="0"/>
                    <a:t>(n)</a:t>
                  </a:r>
                  <a:r>
                    <a:rPr lang="ko-KR" altLang="en-US" sz="1600" dirty="0"/>
                    <a:t>에 대하여 최대의 이익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a14:m>
                  <a:r>
                    <a:rPr lang="ko-KR" altLang="en-US" sz="1600" dirty="0"/>
                    <a:t> 산출</a:t>
                  </a:r>
                </a:p>
              </p:txBody>
            </p:sp>
          </mc:Choice>
          <mc:Fallback xmlns="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EABD662F-05A1-40F9-A99C-4BB6022A71B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76354" y="2058858"/>
                  <a:ext cx="8993726" cy="656077"/>
                </a:xfrm>
                <a:prstGeom prst="rect">
                  <a:avLst/>
                </a:prstGeom>
                <a:blipFill>
                  <a:blip r:embed="rId2"/>
                  <a:stretch>
                    <a:fillRect b="-1111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80F65E5A-841F-4BB1-93DC-1E9F4CA8EC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8432" y="4871278"/>
            <a:ext cx="7259063" cy="743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8144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ACFB5B0-E69F-4779-A51C-37FDA8FF4EF3}"/>
              </a:ext>
            </a:extLst>
          </p:cNvPr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2C461E-39CA-45ED-B914-2B4D6D0A696C}"/>
              </a:ext>
            </a:extLst>
          </p:cNvPr>
          <p:cNvSpPr txBox="1"/>
          <p:nvPr/>
        </p:nvSpPr>
        <p:spPr>
          <a:xfrm>
            <a:off x="967236" y="127626"/>
            <a:ext cx="51287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Dynamic Programming</a:t>
            </a:r>
            <a:endParaRPr lang="ko-KR" altLang="en-US" sz="36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851894-F5B1-43CC-AA4D-37C88914C625}"/>
              </a:ext>
            </a:extLst>
          </p:cNvPr>
          <p:cNvSpPr txBox="1"/>
          <p:nvPr/>
        </p:nvSpPr>
        <p:spPr>
          <a:xfrm>
            <a:off x="127591" y="111943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Part 2,</a:t>
            </a:r>
            <a:endParaRPr lang="ko-KR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0F65E5A-841F-4BB1-93DC-1E9F4CA8EC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6468" y="1213678"/>
            <a:ext cx="7259063" cy="743054"/>
          </a:xfrm>
          <a:prstGeom prst="rect">
            <a:avLst/>
          </a:prstGeom>
        </p:spPr>
      </p:pic>
      <p:graphicFrame>
        <p:nvGraphicFramePr>
          <p:cNvPr id="5" name="표 6">
            <a:extLst>
              <a:ext uri="{FF2B5EF4-FFF2-40B4-BE49-F238E27FC236}">
                <a16:creationId xmlns:a16="http://schemas.microsoft.com/office/drawing/2014/main" id="{9AE9C0DE-C535-430A-BBCF-4D0CE63DBB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3460349"/>
              </p:ext>
            </p:extLst>
          </p:nvPr>
        </p:nvGraphicFramePr>
        <p:xfrm>
          <a:off x="2031999" y="2447798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67805567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81779938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72905157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12153980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7129919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1169407"/>
                  </a:ext>
                </a:extLst>
              </a:tr>
            </a:tbl>
          </a:graphicData>
        </a:graphic>
      </p:graphicFrame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23FAE07B-5019-467B-A56A-7BFF53FCD5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5761335"/>
              </p:ext>
            </p:extLst>
          </p:nvPr>
        </p:nvGraphicFramePr>
        <p:xfrm>
          <a:off x="2031999" y="3455714"/>
          <a:ext cx="161721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7212">
                  <a:extLst>
                    <a:ext uri="{9D8B030D-6E8A-4147-A177-3AD203B41FA5}">
                      <a16:colId xmlns:a16="http://schemas.microsoft.com/office/drawing/2014/main" val="3221109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6318634"/>
                  </a:ext>
                </a:extLst>
              </a:tr>
            </a:tbl>
          </a:graphicData>
        </a:graphic>
      </p:graphicFrame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C3A46C03-D4A2-470F-8F5C-62A4DA5868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6029252"/>
              </p:ext>
            </p:extLst>
          </p:nvPr>
        </p:nvGraphicFramePr>
        <p:xfrm>
          <a:off x="3752194" y="3455714"/>
          <a:ext cx="648282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0707">
                  <a:extLst>
                    <a:ext uri="{9D8B030D-6E8A-4147-A177-3AD203B41FA5}">
                      <a16:colId xmlns:a16="http://schemas.microsoft.com/office/drawing/2014/main" val="3939849886"/>
                    </a:ext>
                  </a:extLst>
                </a:gridCol>
                <a:gridCol w="1620707">
                  <a:extLst>
                    <a:ext uri="{9D8B030D-6E8A-4147-A177-3AD203B41FA5}">
                      <a16:colId xmlns:a16="http://schemas.microsoft.com/office/drawing/2014/main" val="2329639899"/>
                    </a:ext>
                  </a:extLst>
                </a:gridCol>
                <a:gridCol w="1620707">
                  <a:extLst>
                    <a:ext uri="{9D8B030D-6E8A-4147-A177-3AD203B41FA5}">
                      <a16:colId xmlns:a16="http://schemas.microsoft.com/office/drawing/2014/main" val="1324773396"/>
                    </a:ext>
                  </a:extLst>
                </a:gridCol>
                <a:gridCol w="1620707">
                  <a:extLst>
                    <a:ext uri="{9D8B030D-6E8A-4147-A177-3AD203B41FA5}">
                      <a16:colId xmlns:a16="http://schemas.microsoft.com/office/drawing/2014/main" val="14756923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3613996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E2A7455B-7FF4-4905-BC49-FBBFAABCB7C8}"/>
              </a:ext>
            </a:extLst>
          </p:cNvPr>
          <p:cNvSpPr txBox="1"/>
          <p:nvPr/>
        </p:nvSpPr>
        <p:spPr>
          <a:xfrm>
            <a:off x="9884" y="2451929"/>
            <a:ext cx="20221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+mj-ea"/>
                <a:ea typeface="+mj-ea"/>
              </a:rPr>
              <a:t>(1) 1</a:t>
            </a:r>
            <a:r>
              <a:rPr lang="ko-KR" altLang="en-US" sz="1600" dirty="0">
                <a:latin typeface="+mj-ea"/>
                <a:ea typeface="+mj-ea"/>
              </a:rPr>
              <a:t>개로 나눌 경우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C6DC7D2-30A3-4F65-8B88-F03E5AA053B9}"/>
              </a:ext>
            </a:extLst>
          </p:cNvPr>
          <p:cNvSpPr txBox="1"/>
          <p:nvPr/>
        </p:nvSpPr>
        <p:spPr>
          <a:xfrm>
            <a:off x="9884" y="3455714"/>
            <a:ext cx="20221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+mj-ea"/>
                <a:ea typeface="+mj-ea"/>
              </a:rPr>
              <a:t>(2) 2</a:t>
            </a:r>
            <a:r>
              <a:rPr lang="ko-KR" altLang="en-US" sz="1600" dirty="0">
                <a:latin typeface="+mj-ea"/>
                <a:ea typeface="+mj-ea"/>
              </a:rPr>
              <a:t>개로 나눌 경우</a:t>
            </a:r>
          </a:p>
        </p:txBody>
      </p:sp>
      <p:graphicFrame>
        <p:nvGraphicFramePr>
          <p:cNvPr id="9" name="표 9">
            <a:extLst>
              <a:ext uri="{FF2B5EF4-FFF2-40B4-BE49-F238E27FC236}">
                <a16:creationId xmlns:a16="http://schemas.microsoft.com/office/drawing/2014/main" id="{7A94F5F0-ECF7-458E-A385-23A545750C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3282080"/>
              </p:ext>
            </p:extLst>
          </p:nvPr>
        </p:nvGraphicFramePr>
        <p:xfrm>
          <a:off x="2032000" y="3888657"/>
          <a:ext cx="327823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9116">
                  <a:extLst>
                    <a:ext uri="{9D8B030D-6E8A-4147-A177-3AD203B41FA5}">
                      <a16:colId xmlns:a16="http://schemas.microsoft.com/office/drawing/2014/main" val="3508281959"/>
                    </a:ext>
                  </a:extLst>
                </a:gridCol>
                <a:gridCol w="1639116">
                  <a:extLst>
                    <a:ext uri="{9D8B030D-6E8A-4147-A177-3AD203B41FA5}">
                      <a16:colId xmlns:a16="http://schemas.microsoft.com/office/drawing/2014/main" val="32145156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4946715"/>
                  </a:ext>
                </a:extLst>
              </a:tr>
            </a:tbl>
          </a:graphicData>
        </a:graphic>
      </p:graphicFrame>
      <p:graphicFrame>
        <p:nvGraphicFramePr>
          <p:cNvPr id="11" name="표 11">
            <a:extLst>
              <a:ext uri="{FF2B5EF4-FFF2-40B4-BE49-F238E27FC236}">
                <a16:creationId xmlns:a16="http://schemas.microsoft.com/office/drawing/2014/main" id="{21E0B830-2485-46D7-9D8B-46183BB641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3934737"/>
              </p:ext>
            </p:extLst>
          </p:nvPr>
        </p:nvGraphicFramePr>
        <p:xfrm>
          <a:off x="5433228" y="3888657"/>
          <a:ext cx="480179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598">
                  <a:extLst>
                    <a:ext uri="{9D8B030D-6E8A-4147-A177-3AD203B41FA5}">
                      <a16:colId xmlns:a16="http://schemas.microsoft.com/office/drawing/2014/main" val="3693843471"/>
                    </a:ext>
                  </a:extLst>
                </a:gridCol>
                <a:gridCol w="1600598">
                  <a:extLst>
                    <a:ext uri="{9D8B030D-6E8A-4147-A177-3AD203B41FA5}">
                      <a16:colId xmlns:a16="http://schemas.microsoft.com/office/drawing/2014/main" val="1536420799"/>
                    </a:ext>
                  </a:extLst>
                </a:gridCol>
                <a:gridCol w="1600598">
                  <a:extLst>
                    <a:ext uri="{9D8B030D-6E8A-4147-A177-3AD203B41FA5}">
                      <a16:colId xmlns:a16="http://schemas.microsoft.com/office/drawing/2014/main" val="3390705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2389590"/>
                  </a:ext>
                </a:extLst>
              </a:tr>
            </a:tbl>
          </a:graphicData>
        </a:graphic>
      </p:graphicFrame>
      <p:graphicFrame>
        <p:nvGraphicFramePr>
          <p:cNvPr id="25" name="표 11">
            <a:extLst>
              <a:ext uri="{FF2B5EF4-FFF2-40B4-BE49-F238E27FC236}">
                <a16:creationId xmlns:a16="http://schemas.microsoft.com/office/drawing/2014/main" id="{D37FA18D-E9B5-4184-816B-476C878EBB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3999662"/>
              </p:ext>
            </p:extLst>
          </p:nvPr>
        </p:nvGraphicFramePr>
        <p:xfrm>
          <a:off x="2031999" y="4321600"/>
          <a:ext cx="480179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598">
                  <a:extLst>
                    <a:ext uri="{9D8B030D-6E8A-4147-A177-3AD203B41FA5}">
                      <a16:colId xmlns:a16="http://schemas.microsoft.com/office/drawing/2014/main" val="3693843471"/>
                    </a:ext>
                  </a:extLst>
                </a:gridCol>
                <a:gridCol w="1600598">
                  <a:extLst>
                    <a:ext uri="{9D8B030D-6E8A-4147-A177-3AD203B41FA5}">
                      <a16:colId xmlns:a16="http://schemas.microsoft.com/office/drawing/2014/main" val="1536420799"/>
                    </a:ext>
                  </a:extLst>
                </a:gridCol>
                <a:gridCol w="1600598">
                  <a:extLst>
                    <a:ext uri="{9D8B030D-6E8A-4147-A177-3AD203B41FA5}">
                      <a16:colId xmlns:a16="http://schemas.microsoft.com/office/drawing/2014/main" val="3390705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2389590"/>
                  </a:ext>
                </a:extLst>
              </a:tr>
            </a:tbl>
          </a:graphicData>
        </a:graphic>
      </p:graphicFrame>
      <p:graphicFrame>
        <p:nvGraphicFramePr>
          <p:cNvPr id="26" name="표 9">
            <a:extLst>
              <a:ext uri="{FF2B5EF4-FFF2-40B4-BE49-F238E27FC236}">
                <a16:creationId xmlns:a16="http://schemas.microsoft.com/office/drawing/2014/main" id="{710B0F45-ED0E-4011-A8CB-18F671FC53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6177570"/>
              </p:ext>
            </p:extLst>
          </p:nvPr>
        </p:nvGraphicFramePr>
        <p:xfrm>
          <a:off x="6956790" y="4324331"/>
          <a:ext cx="327823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9116">
                  <a:extLst>
                    <a:ext uri="{9D8B030D-6E8A-4147-A177-3AD203B41FA5}">
                      <a16:colId xmlns:a16="http://schemas.microsoft.com/office/drawing/2014/main" val="3508281959"/>
                    </a:ext>
                  </a:extLst>
                </a:gridCol>
                <a:gridCol w="1639116">
                  <a:extLst>
                    <a:ext uri="{9D8B030D-6E8A-4147-A177-3AD203B41FA5}">
                      <a16:colId xmlns:a16="http://schemas.microsoft.com/office/drawing/2014/main" val="32145156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4946715"/>
                  </a:ext>
                </a:extLst>
              </a:tr>
            </a:tbl>
          </a:graphicData>
        </a:graphic>
      </p:graphicFrame>
      <p:graphicFrame>
        <p:nvGraphicFramePr>
          <p:cNvPr id="27" name="표 8">
            <a:extLst>
              <a:ext uri="{FF2B5EF4-FFF2-40B4-BE49-F238E27FC236}">
                <a16:creationId xmlns:a16="http://schemas.microsoft.com/office/drawing/2014/main" id="{765B9F72-7192-4153-B67E-7CD7802996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1444522"/>
              </p:ext>
            </p:extLst>
          </p:nvPr>
        </p:nvGraphicFramePr>
        <p:xfrm>
          <a:off x="2031999" y="4754543"/>
          <a:ext cx="648282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0707">
                  <a:extLst>
                    <a:ext uri="{9D8B030D-6E8A-4147-A177-3AD203B41FA5}">
                      <a16:colId xmlns:a16="http://schemas.microsoft.com/office/drawing/2014/main" val="3939849886"/>
                    </a:ext>
                  </a:extLst>
                </a:gridCol>
                <a:gridCol w="1620707">
                  <a:extLst>
                    <a:ext uri="{9D8B030D-6E8A-4147-A177-3AD203B41FA5}">
                      <a16:colId xmlns:a16="http://schemas.microsoft.com/office/drawing/2014/main" val="2329639899"/>
                    </a:ext>
                  </a:extLst>
                </a:gridCol>
                <a:gridCol w="1620707">
                  <a:extLst>
                    <a:ext uri="{9D8B030D-6E8A-4147-A177-3AD203B41FA5}">
                      <a16:colId xmlns:a16="http://schemas.microsoft.com/office/drawing/2014/main" val="1324773396"/>
                    </a:ext>
                  </a:extLst>
                </a:gridCol>
                <a:gridCol w="1620707">
                  <a:extLst>
                    <a:ext uri="{9D8B030D-6E8A-4147-A177-3AD203B41FA5}">
                      <a16:colId xmlns:a16="http://schemas.microsoft.com/office/drawing/2014/main" val="14756923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3613996"/>
                  </a:ext>
                </a:extLst>
              </a:tr>
            </a:tbl>
          </a:graphicData>
        </a:graphic>
      </p:graphicFrame>
      <p:graphicFrame>
        <p:nvGraphicFramePr>
          <p:cNvPr id="28" name="표 7">
            <a:extLst>
              <a:ext uri="{FF2B5EF4-FFF2-40B4-BE49-F238E27FC236}">
                <a16:creationId xmlns:a16="http://schemas.microsoft.com/office/drawing/2014/main" id="{D3EF2861-41A1-4102-9372-338B5A7BB8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4937120"/>
              </p:ext>
            </p:extLst>
          </p:nvPr>
        </p:nvGraphicFramePr>
        <p:xfrm>
          <a:off x="8617810" y="4754543"/>
          <a:ext cx="161721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7212">
                  <a:extLst>
                    <a:ext uri="{9D8B030D-6E8A-4147-A177-3AD203B41FA5}">
                      <a16:colId xmlns:a16="http://schemas.microsoft.com/office/drawing/2014/main" val="3221109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6318634"/>
                  </a:ext>
                </a:extLst>
              </a:tr>
            </a:tbl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527C05F6-FF4D-4EDB-8DD3-202C952BBEDC}"/>
              </a:ext>
            </a:extLst>
          </p:cNvPr>
          <p:cNvSpPr txBox="1"/>
          <p:nvPr/>
        </p:nvSpPr>
        <p:spPr>
          <a:xfrm>
            <a:off x="10235021" y="2463941"/>
            <a:ext cx="16863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+mj-ea"/>
                <a:ea typeface="+mj-ea"/>
              </a:rPr>
              <a:t>Max</a:t>
            </a:r>
            <a:r>
              <a:rPr lang="ko-KR" altLang="en-US" sz="1600" dirty="0">
                <a:latin typeface="+mj-ea"/>
                <a:ea typeface="+mj-ea"/>
              </a:rPr>
              <a:t> </a:t>
            </a:r>
            <a:r>
              <a:rPr lang="en-US" altLang="ko-KR" sz="1600" dirty="0">
                <a:latin typeface="+mj-ea"/>
                <a:ea typeface="+mj-ea"/>
              </a:rPr>
              <a:t>= 10 &gt; 0</a:t>
            </a:r>
            <a:endParaRPr lang="ko-KR" altLang="en-US" sz="1600" dirty="0">
              <a:latin typeface="+mj-ea"/>
              <a:ea typeface="+mj-ea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AFA319D-B4E1-4019-B71F-68E139DA0573}"/>
              </a:ext>
            </a:extLst>
          </p:cNvPr>
          <p:cNvSpPr txBox="1"/>
          <p:nvPr/>
        </p:nvSpPr>
        <p:spPr>
          <a:xfrm>
            <a:off x="10235022" y="3429000"/>
            <a:ext cx="20221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+mj-ea"/>
                <a:ea typeface="+mj-ea"/>
              </a:rPr>
              <a:t>Max</a:t>
            </a:r>
            <a:r>
              <a:rPr lang="ko-KR" altLang="en-US" sz="1600" dirty="0">
                <a:latin typeface="+mj-ea"/>
                <a:ea typeface="+mj-ea"/>
              </a:rPr>
              <a:t> </a:t>
            </a:r>
            <a:r>
              <a:rPr lang="en-US" altLang="ko-KR" sz="1600" dirty="0">
                <a:latin typeface="+mj-ea"/>
                <a:ea typeface="+mj-ea"/>
              </a:rPr>
              <a:t>= 10 ≥ 1 + 9</a:t>
            </a:r>
            <a:endParaRPr lang="ko-KR" altLang="en-US" sz="1600" dirty="0">
              <a:latin typeface="+mj-ea"/>
              <a:ea typeface="+mj-ea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E0030FE-E953-48F7-90B3-D01F99A37009}"/>
              </a:ext>
            </a:extLst>
          </p:cNvPr>
          <p:cNvSpPr txBox="1"/>
          <p:nvPr/>
        </p:nvSpPr>
        <p:spPr>
          <a:xfrm>
            <a:off x="10235022" y="3886247"/>
            <a:ext cx="20221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+mj-ea"/>
                <a:ea typeface="+mj-ea"/>
              </a:rPr>
              <a:t>Max</a:t>
            </a:r>
            <a:r>
              <a:rPr lang="ko-KR" altLang="en-US" sz="1600" dirty="0">
                <a:latin typeface="+mj-ea"/>
                <a:ea typeface="+mj-ea"/>
              </a:rPr>
              <a:t> </a:t>
            </a:r>
            <a:r>
              <a:rPr lang="en-US" altLang="ko-KR" sz="1600" dirty="0">
                <a:latin typeface="+mj-ea"/>
                <a:ea typeface="+mj-ea"/>
              </a:rPr>
              <a:t>= 5 + 8 &gt; 10</a:t>
            </a:r>
            <a:endParaRPr lang="ko-KR" altLang="en-US" sz="1600" dirty="0">
              <a:latin typeface="+mj-ea"/>
              <a:ea typeface="+mj-ea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64978DF-3890-453E-954E-3754CB2C6D1F}"/>
              </a:ext>
            </a:extLst>
          </p:cNvPr>
          <p:cNvSpPr txBox="1"/>
          <p:nvPr/>
        </p:nvSpPr>
        <p:spPr>
          <a:xfrm>
            <a:off x="10237490" y="4324331"/>
            <a:ext cx="20221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+mj-ea"/>
                <a:ea typeface="+mj-ea"/>
              </a:rPr>
              <a:t>Max</a:t>
            </a:r>
            <a:r>
              <a:rPr lang="ko-KR" altLang="en-US" sz="1600" dirty="0">
                <a:latin typeface="+mj-ea"/>
                <a:ea typeface="+mj-ea"/>
              </a:rPr>
              <a:t> </a:t>
            </a:r>
            <a:r>
              <a:rPr lang="en-US" altLang="ko-KR" sz="1600" dirty="0">
                <a:latin typeface="+mj-ea"/>
                <a:ea typeface="+mj-ea"/>
              </a:rPr>
              <a:t>= 13 ≥ 8 + 5</a:t>
            </a:r>
            <a:endParaRPr lang="ko-KR" altLang="en-US" sz="1600" dirty="0">
              <a:latin typeface="+mj-ea"/>
              <a:ea typeface="+mj-ea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C0FC76E-5A5D-44DC-BBC9-3B960E8FD339}"/>
              </a:ext>
            </a:extLst>
          </p:cNvPr>
          <p:cNvSpPr txBox="1"/>
          <p:nvPr/>
        </p:nvSpPr>
        <p:spPr>
          <a:xfrm>
            <a:off x="9884" y="2018986"/>
            <a:ext cx="16863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+mj-ea"/>
                <a:ea typeface="+mj-ea"/>
              </a:rPr>
              <a:t>(0) Max</a:t>
            </a:r>
            <a:r>
              <a:rPr lang="ko-KR" altLang="en-US" sz="1600" dirty="0">
                <a:latin typeface="+mj-ea"/>
                <a:ea typeface="+mj-ea"/>
              </a:rPr>
              <a:t> </a:t>
            </a:r>
            <a:r>
              <a:rPr lang="en-US" altLang="ko-KR" sz="1600" dirty="0">
                <a:latin typeface="+mj-ea"/>
                <a:ea typeface="+mj-ea"/>
              </a:rPr>
              <a:t>= 0</a:t>
            </a:r>
            <a:endParaRPr lang="ko-KR" altLang="en-US" sz="1600" dirty="0">
              <a:latin typeface="+mj-ea"/>
              <a:ea typeface="+mj-ea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3FA4A3B-5BE5-4871-9819-358482366FA0}"/>
              </a:ext>
            </a:extLst>
          </p:cNvPr>
          <p:cNvSpPr txBox="1"/>
          <p:nvPr/>
        </p:nvSpPr>
        <p:spPr>
          <a:xfrm>
            <a:off x="5990822" y="5100969"/>
            <a:ext cx="21035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+mj-ea"/>
                <a:ea typeface="+mj-ea"/>
              </a:rPr>
              <a:t>.</a:t>
            </a:r>
          </a:p>
          <a:p>
            <a:r>
              <a:rPr lang="en-US" altLang="ko-KR" sz="1600" b="1" dirty="0">
                <a:latin typeface="+mj-ea"/>
                <a:ea typeface="+mj-ea"/>
              </a:rPr>
              <a:t>.</a:t>
            </a:r>
          </a:p>
          <a:p>
            <a:r>
              <a:rPr lang="en-US" altLang="ko-KR" sz="1600" b="1" dirty="0">
                <a:latin typeface="+mj-ea"/>
                <a:ea typeface="+mj-ea"/>
              </a:rPr>
              <a:t>.</a:t>
            </a:r>
          </a:p>
          <a:p>
            <a:endParaRPr lang="ko-KR" altLang="en-US" sz="1600" b="1" dirty="0">
              <a:latin typeface="+mj-ea"/>
              <a:ea typeface="+mj-ea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C566864-B4B7-476D-9BB6-FD1488A10D6E}"/>
              </a:ext>
            </a:extLst>
          </p:cNvPr>
          <p:cNvSpPr txBox="1"/>
          <p:nvPr/>
        </p:nvSpPr>
        <p:spPr>
          <a:xfrm>
            <a:off x="0" y="6008910"/>
            <a:ext cx="20221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+mj-ea"/>
                <a:ea typeface="+mj-ea"/>
              </a:rPr>
              <a:t>(n) n</a:t>
            </a:r>
            <a:r>
              <a:rPr lang="ko-KR" altLang="en-US" sz="1600" dirty="0">
                <a:latin typeface="+mj-ea"/>
                <a:ea typeface="+mj-ea"/>
              </a:rPr>
              <a:t>개로 나눌 경우</a:t>
            </a:r>
          </a:p>
        </p:txBody>
      </p:sp>
      <p:graphicFrame>
        <p:nvGraphicFramePr>
          <p:cNvPr id="38" name="표 7">
            <a:extLst>
              <a:ext uri="{FF2B5EF4-FFF2-40B4-BE49-F238E27FC236}">
                <a16:creationId xmlns:a16="http://schemas.microsoft.com/office/drawing/2014/main" id="{10A71933-7EC5-4826-BDCD-F31D6CB117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7974546"/>
              </p:ext>
            </p:extLst>
          </p:nvPr>
        </p:nvGraphicFramePr>
        <p:xfrm>
          <a:off x="2015774" y="5976624"/>
          <a:ext cx="15048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4899">
                  <a:extLst>
                    <a:ext uri="{9D8B030D-6E8A-4147-A177-3AD203B41FA5}">
                      <a16:colId xmlns:a16="http://schemas.microsoft.com/office/drawing/2014/main" val="3221109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6318634"/>
                  </a:ext>
                </a:extLst>
              </a:tr>
            </a:tbl>
          </a:graphicData>
        </a:graphic>
      </p:graphicFrame>
      <p:graphicFrame>
        <p:nvGraphicFramePr>
          <p:cNvPr id="39" name="표 7">
            <a:extLst>
              <a:ext uri="{FF2B5EF4-FFF2-40B4-BE49-F238E27FC236}">
                <a16:creationId xmlns:a16="http://schemas.microsoft.com/office/drawing/2014/main" id="{A191A04C-9C17-4679-9CA9-DF0B160CB7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1598459"/>
              </p:ext>
            </p:extLst>
          </p:nvPr>
        </p:nvGraphicFramePr>
        <p:xfrm>
          <a:off x="3694361" y="5976624"/>
          <a:ext cx="15048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4899">
                  <a:extLst>
                    <a:ext uri="{9D8B030D-6E8A-4147-A177-3AD203B41FA5}">
                      <a16:colId xmlns:a16="http://schemas.microsoft.com/office/drawing/2014/main" val="3221109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6318634"/>
                  </a:ext>
                </a:extLst>
              </a:tr>
            </a:tbl>
          </a:graphicData>
        </a:graphic>
      </p:graphicFrame>
      <p:graphicFrame>
        <p:nvGraphicFramePr>
          <p:cNvPr id="40" name="표 7">
            <a:extLst>
              <a:ext uri="{FF2B5EF4-FFF2-40B4-BE49-F238E27FC236}">
                <a16:creationId xmlns:a16="http://schemas.microsoft.com/office/drawing/2014/main" id="{1E4ADFD3-DA56-4FEB-9538-C7DAE9FDD1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3214123"/>
              </p:ext>
            </p:extLst>
          </p:nvPr>
        </p:nvGraphicFramePr>
        <p:xfrm>
          <a:off x="5372948" y="5983596"/>
          <a:ext cx="15048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4899">
                  <a:extLst>
                    <a:ext uri="{9D8B030D-6E8A-4147-A177-3AD203B41FA5}">
                      <a16:colId xmlns:a16="http://schemas.microsoft.com/office/drawing/2014/main" val="3221109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6318634"/>
                  </a:ext>
                </a:extLst>
              </a:tr>
            </a:tbl>
          </a:graphicData>
        </a:graphic>
      </p:graphicFrame>
      <p:graphicFrame>
        <p:nvGraphicFramePr>
          <p:cNvPr id="41" name="표 7">
            <a:extLst>
              <a:ext uri="{FF2B5EF4-FFF2-40B4-BE49-F238E27FC236}">
                <a16:creationId xmlns:a16="http://schemas.microsoft.com/office/drawing/2014/main" id="{19221BD8-3C66-4763-95AF-D7BB9C8EA8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5802077"/>
              </p:ext>
            </p:extLst>
          </p:nvPr>
        </p:nvGraphicFramePr>
        <p:xfrm>
          <a:off x="7051535" y="5976624"/>
          <a:ext cx="15048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4899">
                  <a:extLst>
                    <a:ext uri="{9D8B030D-6E8A-4147-A177-3AD203B41FA5}">
                      <a16:colId xmlns:a16="http://schemas.microsoft.com/office/drawing/2014/main" val="3221109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6318634"/>
                  </a:ext>
                </a:extLst>
              </a:tr>
            </a:tbl>
          </a:graphicData>
        </a:graphic>
      </p:graphicFrame>
      <p:graphicFrame>
        <p:nvGraphicFramePr>
          <p:cNvPr id="43" name="표 7">
            <a:extLst>
              <a:ext uri="{FF2B5EF4-FFF2-40B4-BE49-F238E27FC236}">
                <a16:creationId xmlns:a16="http://schemas.microsoft.com/office/drawing/2014/main" id="{55FAAAE3-DE3E-4FB9-8598-B130E0BB9C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3109179"/>
              </p:ext>
            </p:extLst>
          </p:nvPr>
        </p:nvGraphicFramePr>
        <p:xfrm>
          <a:off x="8730122" y="5976624"/>
          <a:ext cx="15048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4899">
                  <a:extLst>
                    <a:ext uri="{9D8B030D-6E8A-4147-A177-3AD203B41FA5}">
                      <a16:colId xmlns:a16="http://schemas.microsoft.com/office/drawing/2014/main" val="3221109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6318634"/>
                  </a:ext>
                </a:extLst>
              </a:tr>
            </a:tbl>
          </a:graphicData>
        </a:graphic>
      </p:graphicFrame>
      <p:sp>
        <p:nvSpPr>
          <p:cNvPr id="44" name="TextBox 43">
            <a:extLst>
              <a:ext uri="{FF2B5EF4-FFF2-40B4-BE49-F238E27FC236}">
                <a16:creationId xmlns:a16="http://schemas.microsoft.com/office/drawing/2014/main" id="{389010DF-4AD9-4CB7-9771-92D6A50AC582}"/>
              </a:ext>
            </a:extLst>
          </p:cNvPr>
          <p:cNvSpPr txBox="1"/>
          <p:nvPr/>
        </p:nvSpPr>
        <p:spPr>
          <a:xfrm>
            <a:off x="4274638" y="6366096"/>
            <a:ext cx="31174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+mj-ea"/>
                <a:ea typeface="+mj-ea"/>
              </a:rPr>
              <a:t>Max</a:t>
            </a:r>
            <a:r>
              <a:rPr lang="ko-KR" altLang="en-US" sz="1600" dirty="0">
                <a:latin typeface="+mj-ea"/>
                <a:ea typeface="+mj-ea"/>
              </a:rPr>
              <a:t> </a:t>
            </a:r>
            <a:r>
              <a:rPr lang="en-US" altLang="ko-KR" sz="1600" dirty="0">
                <a:latin typeface="+mj-ea"/>
                <a:ea typeface="+mj-ea"/>
              </a:rPr>
              <a:t>= 13 ≥ 1 + 1 + 1 + 1 + 1</a:t>
            </a:r>
            <a:endParaRPr lang="ko-KR" altLang="en-US" sz="1600" dirty="0">
              <a:latin typeface="+mj-ea"/>
              <a:ea typeface="+mj-ea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289EA41-D593-401E-B3FD-DC46D239C761}"/>
              </a:ext>
            </a:extLst>
          </p:cNvPr>
          <p:cNvSpPr txBox="1"/>
          <p:nvPr/>
        </p:nvSpPr>
        <p:spPr>
          <a:xfrm>
            <a:off x="915764" y="4466516"/>
            <a:ext cx="21035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+mj-ea"/>
                <a:ea typeface="+mj-ea"/>
              </a:rPr>
              <a:t>.</a:t>
            </a:r>
          </a:p>
          <a:p>
            <a:r>
              <a:rPr lang="en-US" altLang="ko-KR" sz="1600" b="1" dirty="0">
                <a:latin typeface="+mj-ea"/>
                <a:ea typeface="+mj-ea"/>
              </a:rPr>
              <a:t>.</a:t>
            </a:r>
          </a:p>
          <a:p>
            <a:r>
              <a:rPr lang="en-US" altLang="ko-KR" sz="1600" b="1" dirty="0">
                <a:latin typeface="+mj-ea"/>
                <a:ea typeface="+mj-ea"/>
              </a:rPr>
              <a:t>.</a:t>
            </a:r>
          </a:p>
          <a:p>
            <a:endParaRPr lang="ko-KR" altLang="en-US" sz="1600" b="1" dirty="0">
              <a:latin typeface="+mj-ea"/>
              <a:ea typeface="+mj-ea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0321AF9-DD18-4A3C-AA51-A562F7760F55}"/>
              </a:ext>
            </a:extLst>
          </p:cNvPr>
          <p:cNvSpPr txBox="1"/>
          <p:nvPr/>
        </p:nvSpPr>
        <p:spPr>
          <a:xfrm>
            <a:off x="10235021" y="4816274"/>
            <a:ext cx="20221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+mj-ea"/>
                <a:ea typeface="+mj-ea"/>
              </a:rPr>
              <a:t>Max</a:t>
            </a:r>
            <a:r>
              <a:rPr lang="ko-KR" altLang="en-US" sz="1600" dirty="0">
                <a:latin typeface="+mj-ea"/>
                <a:ea typeface="+mj-ea"/>
              </a:rPr>
              <a:t> </a:t>
            </a:r>
            <a:r>
              <a:rPr lang="en-US" altLang="ko-KR" sz="1600" dirty="0">
                <a:latin typeface="+mj-ea"/>
                <a:ea typeface="+mj-ea"/>
              </a:rPr>
              <a:t>= 13 ≥ 9 + 1</a:t>
            </a:r>
            <a:endParaRPr lang="ko-KR" altLang="en-US" sz="16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7421940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ACFB5B0-E69F-4779-A51C-37FDA8FF4EF3}"/>
              </a:ext>
            </a:extLst>
          </p:cNvPr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2C461E-39CA-45ED-B914-2B4D6D0A696C}"/>
              </a:ext>
            </a:extLst>
          </p:cNvPr>
          <p:cNvSpPr txBox="1"/>
          <p:nvPr/>
        </p:nvSpPr>
        <p:spPr>
          <a:xfrm>
            <a:off x="967236" y="127626"/>
            <a:ext cx="53412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Dynamic Programming</a:t>
            </a:r>
            <a:endParaRPr lang="ko-KR" altLang="en-US" sz="36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851894-F5B1-43CC-AA4D-37C88914C625}"/>
              </a:ext>
            </a:extLst>
          </p:cNvPr>
          <p:cNvSpPr txBox="1"/>
          <p:nvPr/>
        </p:nvSpPr>
        <p:spPr>
          <a:xfrm>
            <a:off x="127591" y="111943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Part 2,</a:t>
            </a:r>
            <a:endParaRPr lang="ko-KR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48AC441A-4400-47F5-9EE6-0FAA046EFB1D}"/>
              </a:ext>
            </a:extLst>
          </p:cNvPr>
          <p:cNvCxnSpPr>
            <a:cxnSpLocks/>
          </p:cNvCxnSpPr>
          <p:nvPr/>
        </p:nvCxnSpPr>
        <p:spPr>
          <a:xfrm>
            <a:off x="127591" y="3103671"/>
            <a:ext cx="11920751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257B91E6-C093-4688-958D-32BA63EEA22F}"/>
              </a:ext>
            </a:extLst>
          </p:cNvPr>
          <p:cNvGrpSpPr/>
          <p:nvPr/>
        </p:nvGrpSpPr>
        <p:grpSpPr>
          <a:xfrm>
            <a:off x="271249" y="1115195"/>
            <a:ext cx="11142264" cy="1699874"/>
            <a:chOff x="1537048" y="1513659"/>
            <a:chExt cx="10533032" cy="1699874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FB7B933C-42FC-454D-AF50-6B9260673A5E}"/>
                </a:ext>
              </a:extLst>
            </p:cNvPr>
            <p:cNvSpPr txBox="1"/>
            <p:nvPr/>
          </p:nvSpPr>
          <p:spPr>
            <a:xfrm>
              <a:off x="1537048" y="1559825"/>
              <a:ext cx="5382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001</a:t>
              </a:r>
              <a:endParaRPr lang="ko-KR" altLang="en-US" dirty="0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AFECC35C-40B7-4E12-A8D6-712DF27992F5}"/>
                </a:ext>
              </a:extLst>
            </p:cNvPr>
            <p:cNvSpPr txBox="1"/>
            <p:nvPr/>
          </p:nvSpPr>
          <p:spPr>
            <a:xfrm>
              <a:off x="2387653" y="1559825"/>
              <a:ext cx="4475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&gt;&gt;</a:t>
              </a:r>
              <a:endParaRPr lang="ko-KR" altLang="en-US" dirty="0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68E69822-967C-4C52-9C2A-CF25C08AA9CA}"/>
                </a:ext>
              </a:extLst>
            </p:cNvPr>
            <p:cNvSpPr txBox="1"/>
            <p:nvPr/>
          </p:nvSpPr>
          <p:spPr>
            <a:xfrm>
              <a:off x="3076354" y="1513659"/>
              <a:ext cx="66619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>
                  <a:latin typeface="+mj-ea"/>
                  <a:ea typeface="+mj-ea"/>
                </a:rPr>
                <a:t>시간 복잡도</a:t>
              </a:r>
              <a:r>
                <a:rPr lang="en-US" altLang="ko-KR" sz="2400" dirty="0">
                  <a:latin typeface="+mj-ea"/>
                  <a:ea typeface="+mj-ea"/>
                </a:rPr>
                <a:t>(Time Complexity)</a:t>
              </a:r>
              <a:endParaRPr lang="ko-KR" altLang="en-US" sz="2400" dirty="0">
                <a:latin typeface="+mj-ea"/>
                <a:ea typeface="+mj-ea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EABD662F-05A1-40F9-A99C-4BB6022A71B1}"/>
                    </a:ext>
                  </a:extLst>
                </p:cNvPr>
                <p:cNvSpPr txBox="1"/>
                <p:nvPr/>
              </p:nvSpPr>
              <p:spPr>
                <a:xfrm>
                  <a:off x="3076354" y="2058858"/>
                  <a:ext cx="8993726" cy="11546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just">
                    <a:lnSpc>
                      <a:spcPct val="150000"/>
                    </a:lnSpc>
                  </a:pPr>
                  <a:r>
                    <a:rPr lang="ko-KR" altLang="en-US" sz="1600" dirty="0"/>
                    <a:t> </a:t>
                  </a:r>
                  <a:r>
                    <a:rPr lang="en-US" altLang="ko-KR" sz="1600" dirty="0"/>
                    <a:t>- n = 5: </a:t>
                  </a:r>
                  <a:r>
                    <a:rPr lang="en-US" altLang="ko-KR" sz="1000" dirty="0"/>
                    <a:t>4</a:t>
                  </a:r>
                  <a:r>
                    <a:rPr lang="en-US" altLang="ko-KR" sz="1600" dirty="0"/>
                    <a:t>C</a:t>
                  </a:r>
                  <a:r>
                    <a:rPr lang="en-US" altLang="ko-KR" sz="1000" dirty="0">
                      <a:solidFill>
                        <a:prstClr val="black"/>
                      </a:solidFill>
                      <a:latin typeface="Arial"/>
                    </a:rPr>
                    <a:t>0</a:t>
                  </a:r>
                  <a:r>
                    <a:rPr lang="en-US" altLang="ko-KR" sz="1600" dirty="0"/>
                    <a:t> + </a:t>
                  </a:r>
                  <a:r>
                    <a:rPr kumimoji="0" lang="en-US" altLang="ko-KR" sz="1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/>
                      <a:cs typeface="+mn-cs"/>
                    </a:rPr>
                    <a:t>4</a:t>
                  </a:r>
                  <a:r>
                    <a:rPr lang="en-US" altLang="ko-KR" sz="1600" dirty="0"/>
                    <a:t>C</a:t>
                  </a:r>
                  <a:r>
                    <a:rPr lang="en-US" altLang="ko-KR" sz="1000" dirty="0">
                      <a:solidFill>
                        <a:prstClr val="black"/>
                      </a:solidFill>
                      <a:latin typeface="Arial"/>
                    </a:rPr>
                    <a:t>1</a:t>
                  </a:r>
                  <a:r>
                    <a:rPr lang="en-US" altLang="ko-KR" sz="1600" dirty="0"/>
                    <a:t> + </a:t>
                  </a:r>
                  <a:r>
                    <a:rPr kumimoji="0" lang="en-US" altLang="ko-KR" sz="1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/>
                      <a:cs typeface="+mn-cs"/>
                    </a:rPr>
                    <a:t>4</a:t>
                  </a:r>
                  <a:r>
                    <a:rPr lang="en-US" altLang="ko-KR" sz="1600" dirty="0"/>
                    <a:t>C</a:t>
                  </a:r>
                  <a:r>
                    <a:rPr lang="en-US" altLang="ko-KR" sz="1000" dirty="0">
                      <a:solidFill>
                        <a:prstClr val="black"/>
                      </a:solidFill>
                      <a:latin typeface="Arial"/>
                    </a:rPr>
                    <a:t>2</a:t>
                  </a:r>
                  <a:r>
                    <a:rPr lang="en-US" altLang="ko-KR" sz="1600" dirty="0"/>
                    <a:t> + </a:t>
                  </a:r>
                  <a:r>
                    <a:rPr kumimoji="0" lang="en-US" altLang="ko-KR" sz="1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/>
                      <a:cs typeface="+mn-cs"/>
                    </a:rPr>
                    <a:t>4</a:t>
                  </a:r>
                  <a:r>
                    <a:rPr lang="en-US" altLang="ko-KR" sz="1600" dirty="0"/>
                    <a:t>C</a:t>
                  </a:r>
                  <a:r>
                    <a:rPr lang="en-US" altLang="ko-KR" sz="1000" dirty="0">
                      <a:solidFill>
                        <a:prstClr val="black"/>
                      </a:solidFill>
                      <a:latin typeface="Arial"/>
                    </a:rPr>
                    <a:t>3</a:t>
                  </a:r>
                  <a:r>
                    <a:rPr lang="en-US" altLang="ko-KR" sz="1600" dirty="0"/>
                    <a:t> + </a:t>
                  </a:r>
                  <a:r>
                    <a:rPr kumimoji="0" lang="en-US" altLang="ko-KR" sz="1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/>
                      <a:cs typeface="+mn-cs"/>
                    </a:rPr>
                    <a:t>4</a:t>
                  </a:r>
                  <a:r>
                    <a:rPr lang="en-US" altLang="ko-KR" sz="1600" dirty="0"/>
                    <a:t>C</a:t>
                  </a:r>
                  <a:r>
                    <a:rPr kumimoji="0" lang="en-US" altLang="ko-KR" sz="1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/>
                      <a:cs typeface="+mn-cs"/>
                    </a:rPr>
                    <a:t>4  </a:t>
                  </a:r>
                  <a:r>
                    <a:rPr kumimoji="0" lang="en-US" altLang="ko-KR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/>
                      <a:cs typeface="+mn-cs"/>
                    </a:rPr>
                    <a:t>= 32</a:t>
                  </a:r>
                  <a:endParaRPr kumimoji="0" lang="en-US" altLang="ko-KR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cs typeface="+mn-cs"/>
                  </a:endParaRPr>
                </a:p>
                <a:p>
                  <a:pPr algn="just">
                    <a:lnSpc>
                      <a:spcPct val="150000"/>
                    </a:lnSpc>
                  </a:pPr>
                  <a:r>
                    <a:rPr lang="ko-KR" altLang="en-US" sz="1600" dirty="0"/>
                    <a:t> </a:t>
                  </a:r>
                  <a:r>
                    <a:rPr lang="en-US" altLang="ko-KR" sz="1600" dirty="0"/>
                    <a:t>-</a:t>
                  </a:r>
                  <a:r>
                    <a:rPr lang="ko-KR" altLang="en-US" sz="1600" dirty="0"/>
                    <a:t> </a:t>
                  </a:r>
                  <a:r>
                    <a:rPr lang="en-US" altLang="ko-KR" sz="1600" dirty="0"/>
                    <a:t>n: </a:t>
                  </a:r>
                  <a:r>
                    <a:rPr lang="en-US" altLang="ko-KR" sz="1000" dirty="0"/>
                    <a:t>n</a:t>
                  </a:r>
                  <a:r>
                    <a:rPr lang="en-US" altLang="ko-KR" sz="1600" dirty="0"/>
                    <a:t>C</a:t>
                  </a:r>
                  <a:r>
                    <a:rPr lang="en-US" altLang="ko-KR" sz="1000" dirty="0">
                      <a:solidFill>
                        <a:prstClr val="black"/>
                      </a:solidFill>
                      <a:latin typeface="Arial"/>
                    </a:rPr>
                    <a:t>0</a:t>
                  </a:r>
                  <a:r>
                    <a:rPr lang="en-US" altLang="ko-KR" sz="1600" dirty="0"/>
                    <a:t> + </a:t>
                  </a:r>
                  <a:r>
                    <a:rPr lang="en-US" altLang="ko-KR" sz="1000" dirty="0">
                      <a:solidFill>
                        <a:prstClr val="black"/>
                      </a:solidFill>
                      <a:latin typeface="Arial"/>
                    </a:rPr>
                    <a:t>n</a:t>
                  </a:r>
                  <a:r>
                    <a:rPr lang="en-US" altLang="ko-KR" sz="1600" dirty="0"/>
                    <a:t>C</a:t>
                  </a:r>
                  <a:r>
                    <a:rPr lang="en-US" altLang="ko-KR" sz="1000" dirty="0">
                      <a:solidFill>
                        <a:prstClr val="black"/>
                      </a:solidFill>
                      <a:latin typeface="Arial"/>
                    </a:rPr>
                    <a:t>1</a:t>
                  </a:r>
                  <a:r>
                    <a:rPr lang="en-US" altLang="ko-KR" sz="1600" dirty="0"/>
                    <a:t> + </a:t>
                  </a:r>
                  <a:r>
                    <a:rPr lang="en-US" altLang="ko-KR" sz="1600" dirty="0">
                      <a:latin typeface="+mj-ea"/>
                      <a:ea typeface="+mj-ea"/>
                    </a:rPr>
                    <a:t>… </a:t>
                  </a:r>
                  <a:r>
                    <a:rPr lang="en-US" altLang="ko-KR" sz="1600" dirty="0"/>
                    <a:t>+ </a:t>
                  </a:r>
                  <a:r>
                    <a:rPr lang="en-US" altLang="ko-KR" sz="1000" dirty="0" err="1">
                      <a:solidFill>
                        <a:prstClr val="black"/>
                      </a:solidFill>
                      <a:latin typeface="Arial"/>
                    </a:rPr>
                    <a:t>n</a:t>
                  </a:r>
                  <a:r>
                    <a:rPr lang="en-US" altLang="ko-KR" sz="1600" dirty="0" err="1"/>
                    <a:t>C</a:t>
                  </a:r>
                  <a:r>
                    <a:rPr lang="en-US" altLang="ko-KR" sz="1000" dirty="0" err="1">
                      <a:solidFill>
                        <a:prstClr val="black"/>
                      </a:solidFill>
                      <a:latin typeface="Arial"/>
                    </a:rPr>
                    <a:t>n</a:t>
                  </a:r>
                  <a:r>
                    <a:rPr lang="en-US" altLang="ko-KR" sz="1000" dirty="0">
                      <a:solidFill>
                        <a:prstClr val="black"/>
                      </a:solidFill>
                      <a:latin typeface="Arial"/>
                    </a:rPr>
                    <a:t> </a:t>
                  </a:r>
                  <a:r>
                    <a:rPr lang="en-US" altLang="ko-KR" sz="1600" dirty="0">
                      <a:solidFill>
                        <a:prstClr val="black"/>
                      </a:solidFill>
                      <a:latin typeface="Arial"/>
                    </a:rPr>
                    <a:t> =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ko-KR" sz="16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ko-KR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a14:m>
                  <a:endParaRPr lang="en-US" altLang="ko-KR" sz="1600" dirty="0"/>
                </a:p>
                <a:p>
                  <a:pPr algn="just">
                    <a:lnSpc>
                      <a:spcPct val="150000"/>
                    </a:lnSpc>
                  </a:pPr>
                  <a:r>
                    <a:rPr lang="en-US" altLang="ko-KR" sz="1600" dirty="0"/>
                    <a:t> - O(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ko-KR" sz="16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ko-KR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a14:m>
                  <a:r>
                    <a:rPr lang="en-US" altLang="ko-KR" sz="1600" dirty="0"/>
                    <a:t>)</a:t>
                  </a:r>
                  <a:endParaRPr lang="ko-KR" altLang="en-US" sz="1600" dirty="0"/>
                </a:p>
              </p:txBody>
            </p:sp>
          </mc:Choice>
          <mc:Fallback xmlns="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EABD662F-05A1-40F9-A99C-4BB6022A71B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76354" y="2058858"/>
                  <a:ext cx="8993726" cy="1154675"/>
                </a:xfrm>
                <a:prstGeom prst="rect">
                  <a:avLst/>
                </a:prstGeom>
                <a:blipFill>
                  <a:blip r:embed="rId2"/>
                  <a:stretch>
                    <a:fillRect b="-578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9EACF649-1E25-461C-9E1D-0DB806C29E5D}"/>
              </a:ext>
            </a:extLst>
          </p:cNvPr>
          <p:cNvGrpSpPr/>
          <p:nvPr/>
        </p:nvGrpSpPr>
        <p:grpSpPr>
          <a:xfrm>
            <a:off x="271249" y="3392274"/>
            <a:ext cx="11142264" cy="1330542"/>
            <a:chOff x="1537048" y="1513659"/>
            <a:chExt cx="10533032" cy="1330542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2A4E3AB-1A52-4950-B5F8-7AA67FC1D866}"/>
                </a:ext>
              </a:extLst>
            </p:cNvPr>
            <p:cNvSpPr txBox="1"/>
            <p:nvPr/>
          </p:nvSpPr>
          <p:spPr>
            <a:xfrm>
              <a:off x="1537048" y="1559825"/>
              <a:ext cx="5382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002</a:t>
              </a:r>
              <a:endParaRPr lang="ko-KR" altLang="en-US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42DF346-9C95-4D69-A330-DE17887F3E80}"/>
                </a:ext>
              </a:extLst>
            </p:cNvPr>
            <p:cNvSpPr txBox="1"/>
            <p:nvPr/>
          </p:nvSpPr>
          <p:spPr>
            <a:xfrm>
              <a:off x="2387653" y="1559825"/>
              <a:ext cx="4475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&gt;&gt;</a:t>
              </a:r>
              <a:endParaRPr lang="ko-KR" altLang="en-US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557492B-E9EE-4C6E-A6EC-5C810369749F}"/>
                </a:ext>
              </a:extLst>
            </p:cNvPr>
            <p:cNvSpPr txBox="1"/>
            <p:nvPr/>
          </p:nvSpPr>
          <p:spPr>
            <a:xfrm>
              <a:off x="3076354" y="1513659"/>
              <a:ext cx="67253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>
                  <a:latin typeface="+mj-ea"/>
                  <a:ea typeface="+mj-ea"/>
                </a:rPr>
                <a:t>공간 복잡도</a:t>
              </a:r>
              <a:r>
                <a:rPr lang="en-US" altLang="ko-KR" sz="2400" dirty="0">
                  <a:latin typeface="+mj-ea"/>
                  <a:ea typeface="+mj-ea"/>
                </a:rPr>
                <a:t>(Space Complexity)</a:t>
              </a:r>
              <a:endParaRPr lang="ko-KR" altLang="en-US" sz="2400" dirty="0">
                <a:latin typeface="+mj-ea"/>
                <a:ea typeface="+mj-ea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93A6C1C-B107-4FDC-8BE1-BBF02A76DC28}"/>
                </a:ext>
              </a:extLst>
            </p:cNvPr>
            <p:cNvSpPr txBox="1"/>
            <p:nvPr/>
          </p:nvSpPr>
          <p:spPr>
            <a:xfrm>
              <a:off x="3076354" y="2058858"/>
              <a:ext cx="8993726" cy="7853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ko-KR" altLang="en-US" sz="1600" dirty="0"/>
                <a:t> </a:t>
              </a:r>
              <a:r>
                <a:rPr lang="en-US" altLang="ko-KR" sz="1600" dirty="0"/>
                <a:t>- </a:t>
              </a:r>
              <a:r>
                <a:rPr lang="ko-KR" altLang="en-US" sz="1600" dirty="0"/>
                <a:t>사용한 변수 </a:t>
              </a:r>
              <a:r>
                <a:rPr lang="en-US" altLang="ko-KR" sz="1600" dirty="0"/>
                <a:t>Max 1</a:t>
              </a:r>
              <a:r>
                <a:rPr lang="ko-KR" altLang="en-US" sz="1600" dirty="0"/>
                <a:t>개</a:t>
              </a:r>
              <a:endParaRPr lang="en-US" altLang="ko-KR" sz="1600" dirty="0"/>
            </a:p>
            <a:p>
              <a:pPr algn="just">
                <a:lnSpc>
                  <a:spcPct val="150000"/>
                </a:lnSpc>
              </a:pPr>
              <a:r>
                <a:rPr lang="en-US" altLang="ko-KR" sz="1600" dirty="0"/>
                <a:t> - O(1)</a:t>
              </a:r>
              <a:endParaRPr lang="ko-KR" alt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2414457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ACFB5B0-E69F-4779-A51C-37FDA8FF4EF3}"/>
              </a:ext>
            </a:extLst>
          </p:cNvPr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2C461E-39CA-45ED-B914-2B4D6D0A696C}"/>
              </a:ext>
            </a:extLst>
          </p:cNvPr>
          <p:cNvSpPr txBox="1"/>
          <p:nvPr/>
        </p:nvSpPr>
        <p:spPr>
          <a:xfrm>
            <a:off x="967236" y="127626"/>
            <a:ext cx="51287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Dynamic Programming</a:t>
            </a:r>
            <a:endParaRPr lang="ko-KR" altLang="en-US" sz="36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851894-F5B1-43CC-AA4D-37C88914C625}"/>
              </a:ext>
            </a:extLst>
          </p:cNvPr>
          <p:cNvSpPr txBox="1"/>
          <p:nvPr/>
        </p:nvSpPr>
        <p:spPr>
          <a:xfrm>
            <a:off x="127591" y="111943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Part 2,</a:t>
            </a:r>
            <a:endParaRPr lang="ko-KR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0F65E5A-841F-4BB1-93DC-1E9F4CA8EC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6468" y="1213678"/>
            <a:ext cx="7259063" cy="743054"/>
          </a:xfrm>
          <a:prstGeom prst="rect">
            <a:avLst/>
          </a:prstGeom>
        </p:spPr>
      </p:pic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23FAE07B-5019-467B-A56A-7BFF53FCD5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1375440"/>
              </p:ext>
            </p:extLst>
          </p:nvPr>
        </p:nvGraphicFramePr>
        <p:xfrm>
          <a:off x="1959617" y="2481642"/>
          <a:ext cx="161721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7212">
                  <a:extLst>
                    <a:ext uri="{9D8B030D-6E8A-4147-A177-3AD203B41FA5}">
                      <a16:colId xmlns:a16="http://schemas.microsoft.com/office/drawing/2014/main" val="3221109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6318634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E2A7455B-7FF4-4905-BC49-FBBFAABCB7C8}"/>
              </a:ext>
            </a:extLst>
          </p:cNvPr>
          <p:cNvSpPr txBox="1"/>
          <p:nvPr/>
        </p:nvSpPr>
        <p:spPr>
          <a:xfrm>
            <a:off x="9884" y="2451929"/>
            <a:ext cx="20221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+mj-ea"/>
                <a:ea typeface="+mj-ea"/>
              </a:rPr>
              <a:t>(1) n = 1</a:t>
            </a:r>
            <a:endParaRPr lang="ko-KR" altLang="en-US" sz="1600" dirty="0">
              <a:latin typeface="+mj-ea"/>
              <a:ea typeface="+mj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C6DC7D2-30A3-4F65-8B88-F03E5AA053B9}"/>
              </a:ext>
            </a:extLst>
          </p:cNvPr>
          <p:cNvSpPr txBox="1"/>
          <p:nvPr/>
        </p:nvSpPr>
        <p:spPr>
          <a:xfrm>
            <a:off x="9884" y="2910588"/>
            <a:ext cx="20221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+mj-ea"/>
                <a:ea typeface="+mj-ea"/>
              </a:rPr>
              <a:t>(2) n = 2</a:t>
            </a:r>
            <a:endParaRPr lang="ko-KR" altLang="en-US" sz="1600" dirty="0">
              <a:latin typeface="+mj-ea"/>
              <a:ea typeface="+mj-ea"/>
            </a:endParaRPr>
          </a:p>
        </p:txBody>
      </p:sp>
      <p:graphicFrame>
        <p:nvGraphicFramePr>
          <p:cNvPr id="9" name="표 9">
            <a:extLst>
              <a:ext uri="{FF2B5EF4-FFF2-40B4-BE49-F238E27FC236}">
                <a16:creationId xmlns:a16="http://schemas.microsoft.com/office/drawing/2014/main" id="{7A94F5F0-ECF7-458E-A385-23A545750C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6072487"/>
              </p:ext>
            </p:extLst>
          </p:nvPr>
        </p:nvGraphicFramePr>
        <p:xfrm>
          <a:off x="1959617" y="2924378"/>
          <a:ext cx="327823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9116">
                  <a:extLst>
                    <a:ext uri="{9D8B030D-6E8A-4147-A177-3AD203B41FA5}">
                      <a16:colId xmlns:a16="http://schemas.microsoft.com/office/drawing/2014/main" val="3508281959"/>
                    </a:ext>
                  </a:extLst>
                </a:gridCol>
                <a:gridCol w="1639116">
                  <a:extLst>
                    <a:ext uri="{9D8B030D-6E8A-4147-A177-3AD203B41FA5}">
                      <a16:colId xmlns:a16="http://schemas.microsoft.com/office/drawing/2014/main" val="32145156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4946715"/>
                  </a:ext>
                </a:extLst>
              </a:tr>
            </a:tbl>
          </a:graphicData>
        </a:graphic>
      </p:graphicFrame>
      <p:graphicFrame>
        <p:nvGraphicFramePr>
          <p:cNvPr id="11" name="표 11">
            <a:extLst>
              <a:ext uri="{FF2B5EF4-FFF2-40B4-BE49-F238E27FC236}">
                <a16:creationId xmlns:a16="http://schemas.microsoft.com/office/drawing/2014/main" id="{21E0B830-2485-46D7-9D8B-46183BB641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5995410"/>
              </p:ext>
            </p:extLst>
          </p:nvPr>
        </p:nvGraphicFramePr>
        <p:xfrm>
          <a:off x="1959617" y="3862909"/>
          <a:ext cx="480179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598">
                  <a:extLst>
                    <a:ext uri="{9D8B030D-6E8A-4147-A177-3AD203B41FA5}">
                      <a16:colId xmlns:a16="http://schemas.microsoft.com/office/drawing/2014/main" val="3693843471"/>
                    </a:ext>
                  </a:extLst>
                </a:gridCol>
                <a:gridCol w="1600598">
                  <a:extLst>
                    <a:ext uri="{9D8B030D-6E8A-4147-A177-3AD203B41FA5}">
                      <a16:colId xmlns:a16="http://schemas.microsoft.com/office/drawing/2014/main" val="1536420799"/>
                    </a:ext>
                  </a:extLst>
                </a:gridCol>
                <a:gridCol w="1600598">
                  <a:extLst>
                    <a:ext uri="{9D8B030D-6E8A-4147-A177-3AD203B41FA5}">
                      <a16:colId xmlns:a16="http://schemas.microsoft.com/office/drawing/2014/main" val="3390705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2389590"/>
                  </a:ext>
                </a:extLst>
              </a:tr>
            </a:tbl>
          </a:graphicData>
        </a:graphic>
      </p:graphicFrame>
      <p:graphicFrame>
        <p:nvGraphicFramePr>
          <p:cNvPr id="26" name="표 9">
            <a:extLst>
              <a:ext uri="{FF2B5EF4-FFF2-40B4-BE49-F238E27FC236}">
                <a16:creationId xmlns:a16="http://schemas.microsoft.com/office/drawing/2014/main" id="{710B0F45-ED0E-4011-A8CB-18F671FC53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8735301"/>
              </p:ext>
            </p:extLst>
          </p:nvPr>
        </p:nvGraphicFramePr>
        <p:xfrm>
          <a:off x="3664628" y="4292826"/>
          <a:ext cx="327823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9116">
                  <a:extLst>
                    <a:ext uri="{9D8B030D-6E8A-4147-A177-3AD203B41FA5}">
                      <a16:colId xmlns:a16="http://schemas.microsoft.com/office/drawing/2014/main" val="3508281959"/>
                    </a:ext>
                  </a:extLst>
                </a:gridCol>
                <a:gridCol w="1639116">
                  <a:extLst>
                    <a:ext uri="{9D8B030D-6E8A-4147-A177-3AD203B41FA5}">
                      <a16:colId xmlns:a16="http://schemas.microsoft.com/office/drawing/2014/main" val="32145156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4946715"/>
                  </a:ext>
                </a:extLst>
              </a:tr>
            </a:tbl>
          </a:graphicData>
        </a:graphic>
      </p:graphicFrame>
      <p:graphicFrame>
        <p:nvGraphicFramePr>
          <p:cNvPr id="28" name="표 7">
            <a:extLst>
              <a:ext uri="{FF2B5EF4-FFF2-40B4-BE49-F238E27FC236}">
                <a16:creationId xmlns:a16="http://schemas.microsoft.com/office/drawing/2014/main" id="{D3EF2861-41A1-4102-9372-338B5A7BB8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2884391"/>
              </p:ext>
            </p:extLst>
          </p:nvPr>
        </p:nvGraphicFramePr>
        <p:xfrm>
          <a:off x="1959617" y="4285482"/>
          <a:ext cx="161721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7212">
                  <a:extLst>
                    <a:ext uri="{9D8B030D-6E8A-4147-A177-3AD203B41FA5}">
                      <a16:colId xmlns:a16="http://schemas.microsoft.com/office/drawing/2014/main" val="3221109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6318634"/>
                  </a:ext>
                </a:extLst>
              </a:tr>
            </a:tbl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527C05F6-FF4D-4EDB-8DD3-202C952BBEDC}"/>
              </a:ext>
            </a:extLst>
          </p:cNvPr>
          <p:cNvSpPr txBox="1"/>
          <p:nvPr/>
        </p:nvSpPr>
        <p:spPr>
          <a:xfrm>
            <a:off x="3746867" y="2442286"/>
            <a:ext cx="16863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+mj-ea"/>
                <a:ea typeface="+mj-ea"/>
              </a:rPr>
              <a:t>Max</a:t>
            </a:r>
            <a:r>
              <a:rPr lang="ko-KR" altLang="en-US" sz="1600" dirty="0">
                <a:latin typeface="+mj-ea"/>
                <a:ea typeface="+mj-ea"/>
              </a:rPr>
              <a:t> </a:t>
            </a:r>
            <a:r>
              <a:rPr lang="en-US" altLang="ko-KR" sz="1600" dirty="0">
                <a:latin typeface="+mj-ea"/>
                <a:ea typeface="+mj-ea"/>
              </a:rPr>
              <a:t>= 1</a:t>
            </a:r>
            <a:endParaRPr lang="ko-KR" altLang="en-US" sz="1600" dirty="0">
              <a:latin typeface="+mj-ea"/>
              <a:ea typeface="+mj-ea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C566864-B4B7-476D-9BB6-FD1488A10D6E}"/>
              </a:ext>
            </a:extLst>
          </p:cNvPr>
          <p:cNvSpPr txBox="1"/>
          <p:nvPr/>
        </p:nvSpPr>
        <p:spPr>
          <a:xfrm>
            <a:off x="19019" y="5941947"/>
            <a:ext cx="20221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+mj-ea"/>
                <a:ea typeface="+mj-ea"/>
              </a:rPr>
              <a:t>(n) n</a:t>
            </a:r>
            <a:r>
              <a:rPr lang="ko-KR" altLang="en-US" sz="1600" dirty="0">
                <a:latin typeface="+mj-ea"/>
                <a:ea typeface="+mj-ea"/>
              </a:rPr>
              <a:t>개로 나눌 경우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389010DF-4AD9-4CB7-9771-92D6A50AC582}"/>
                  </a:ext>
                </a:extLst>
              </p:cNvPr>
              <p:cNvSpPr txBox="1"/>
              <p:nvPr/>
            </p:nvSpPr>
            <p:spPr>
              <a:xfrm>
                <a:off x="2586667" y="5941947"/>
                <a:ext cx="883074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dirty="0">
                    <a:latin typeface="+mj-ea"/>
                    <a:ea typeface="+mj-ea"/>
                  </a:rPr>
                  <a:t>Max</a:t>
                </a:r>
                <a:r>
                  <a:rPr lang="ko-KR" altLang="en-US" sz="1600" dirty="0">
                    <a:latin typeface="+mj-ea"/>
                    <a:ea typeface="+mj-ea"/>
                  </a:rPr>
                  <a:t> </a:t>
                </a:r>
                <a:r>
                  <a:rPr lang="en-US" altLang="ko-KR" sz="1600" dirty="0">
                    <a:latin typeface="+mj-ea"/>
                    <a:ea typeface="+mj-ea"/>
                  </a:rPr>
                  <a:t>= max(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 sz="1600" dirty="0"/>
                  <a:t> </a:t>
                </a:r>
                <a:r>
                  <a:rPr lang="en-US" altLang="ko-KR" sz="1600" dirty="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 − 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1600" dirty="0">
                    <a:latin typeface="+mj-ea"/>
                    <a:ea typeface="+mj-ea"/>
                  </a:rPr>
                  <a:t>) = </a:t>
                </a:r>
                <a:r>
                  <a:rPr lang="en-US" altLang="ko-KR" sz="1600" dirty="0">
                    <a:latin typeface="+mj-ea"/>
                  </a:rPr>
                  <a:t>max(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 sz="1600" dirty="0"/>
                  <a:t> </a:t>
                </a:r>
                <a:r>
                  <a:rPr lang="en-US" altLang="ko-KR" sz="1600" dirty="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 − 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1600" dirty="0">
                    <a:latin typeface="+mj-ea"/>
                  </a:rPr>
                  <a:t>)   (</a:t>
                </a:r>
                <a:r>
                  <a:rPr lang="ko-KR" altLang="en-US" sz="1600" dirty="0">
                    <a:latin typeface="+mj-ea"/>
                  </a:rPr>
                  <a:t>단</a:t>
                </a:r>
                <a:r>
                  <a:rPr lang="en-US" altLang="ko-KR" sz="1600" dirty="0">
                    <a:latin typeface="+mj-ea"/>
                  </a:rPr>
                  <a:t>, </a:t>
                </a:r>
                <a:r>
                  <a:rPr lang="en-US" altLang="ko-KR" sz="1600" dirty="0">
                    <a:latin typeface="+mj-ea"/>
                    <a:ea typeface="+mj-ea"/>
                  </a:rPr>
                  <a:t>1 ≤ </a:t>
                </a:r>
                <a:r>
                  <a:rPr lang="en-US" altLang="ko-KR" sz="1600" dirty="0" err="1">
                    <a:latin typeface="+mj-ea"/>
                    <a:ea typeface="+mj-ea"/>
                  </a:rPr>
                  <a:t>i</a:t>
                </a:r>
                <a:r>
                  <a:rPr lang="en-US" altLang="ko-KR" sz="1600" dirty="0">
                    <a:latin typeface="+mj-ea"/>
                    <a:ea typeface="+mj-ea"/>
                  </a:rPr>
                  <a:t> </a:t>
                </a:r>
                <a:r>
                  <a:rPr lang="en-US" altLang="ko-KR" sz="1600" dirty="0">
                    <a:latin typeface="+mj-ea"/>
                  </a:rPr>
                  <a:t>≤ 10</a:t>
                </a:r>
                <a:r>
                  <a:rPr lang="en-US" altLang="ko-KR" sz="1600" dirty="0">
                    <a:latin typeface="+mj-ea"/>
                    <a:ea typeface="+mj-ea"/>
                  </a:rPr>
                  <a:t>)</a:t>
                </a:r>
                <a:endParaRPr lang="ko-KR" altLang="en-US" sz="1600" dirty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389010DF-4AD9-4CB7-9771-92D6A50AC5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6667" y="5941947"/>
                <a:ext cx="8830749" cy="338554"/>
              </a:xfrm>
              <a:prstGeom prst="rect">
                <a:avLst/>
              </a:prstGeom>
              <a:blipFill>
                <a:blip r:embed="rId3"/>
                <a:stretch>
                  <a:fillRect l="-345" t="-7273" b="-236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2" name="표 7">
            <a:extLst>
              <a:ext uri="{FF2B5EF4-FFF2-40B4-BE49-F238E27FC236}">
                <a16:creationId xmlns:a16="http://schemas.microsoft.com/office/drawing/2014/main" id="{411225A9-6490-454A-ADAE-2F2CB5880E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0965264"/>
              </p:ext>
            </p:extLst>
          </p:nvPr>
        </p:nvGraphicFramePr>
        <p:xfrm>
          <a:off x="1959617" y="3365738"/>
          <a:ext cx="161721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7212">
                  <a:extLst>
                    <a:ext uri="{9D8B030D-6E8A-4147-A177-3AD203B41FA5}">
                      <a16:colId xmlns:a16="http://schemas.microsoft.com/office/drawing/2014/main" val="3221109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6318634"/>
                  </a:ext>
                </a:extLst>
              </a:tr>
            </a:tbl>
          </a:graphicData>
        </a:graphic>
      </p:graphicFrame>
      <p:graphicFrame>
        <p:nvGraphicFramePr>
          <p:cNvPr id="47" name="표 7">
            <a:extLst>
              <a:ext uri="{FF2B5EF4-FFF2-40B4-BE49-F238E27FC236}">
                <a16:creationId xmlns:a16="http://schemas.microsoft.com/office/drawing/2014/main" id="{2D2AE8CE-3065-4576-9BB2-5FD3B38E84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4428878"/>
              </p:ext>
            </p:extLst>
          </p:nvPr>
        </p:nvGraphicFramePr>
        <p:xfrm>
          <a:off x="3686532" y="3354295"/>
          <a:ext cx="161721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7212">
                  <a:extLst>
                    <a:ext uri="{9D8B030D-6E8A-4147-A177-3AD203B41FA5}">
                      <a16:colId xmlns:a16="http://schemas.microsoft.com/office/drawing/2014/main" val="3221109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6318634"/>
                  </a:ext>
                </a:extLst>
              </a:tr>
            </a:tbl>
          </a:graphicData>
        </a:graphic>
      </p:graphicFrame>
      <p:sp>
        <p:nvSpPr>
          <p:cNvPr id="48" name="TextBox 47">
            <a:extLst>
              <a:ext uri="{FF2B5EF4-FFF2-40B4-BE49-F238E27FC236}">
                <a16:creationId xmlns:a16="http://schemas.microsoft.com/office/drawing/2014/main" id="{0954C1EF-677D-4C0C-8C5C-F188A2AEA449}"/>
              </a:ext>
            </a:extLst>
          </p:cNvPr>
          <p:cNvSpPr txBox="1"/>
          <p:nvPr/>
        </p:nvSpPr>
        <p:spPr>
          <a:xfrm>
            <a:off x="5501221" y="2919899"/>
            <a:ext cx="16863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+mj-ea"/>
                <a:ea typeface="+mj-ea"/>
              </a:rPr>
              <a:t>Max</a:t>
            </a:r>
            <a:r>
              <a:rPr lang="ko-KR" altLang="en-US" sz="1600" dirty="0">
                <a:latin typeface="+mj-ea"/>
                <a:ea typeface="+mj-ea"/>
              </a:rPr>
              <a:t> </a:t>
            </a:r>
            <a:r>
              <a:rPr lang="en-US" altLang="ko-KR" sz="1600" dirty="0">
                <a:latin typeface="+mj-ea"/>
                <a:ea typeface="+mj-ea"/>
              </a:rPr>
              <a:t>= 5</a:t>
            </a:r>
            <a:endParaRPr lang="ko-KR" altLang="en-US" sz="1600" dirty="0">
              <a:latin typeface="+mj-ea"/>
              <a:ea typeface="+mj-ea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AD42227-5601-44D5-8F72-C5E0AF6D53DB}"/>
              </a:ext>
            </a:extLst>
          </p:cNvPr>
          <p:cNvSpPr txBox="1"/>
          <p:nvPr/>
        </p:nvSpPr>
        <p:spPr>
          <a:xfrm>
            <a:off x="5501221" y="3325540"/>
            <a:ext cx="20221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+mj-ea"/>
                <a:ea typeface="+mj-ea"/>
              </a:rPr>
              <a:t>Max</a:t>
            </a:r>
            <a:r>
              <a:rPr lang="ko-KR" altLang="en-US" sz="1600" dirty="0">
                <a:latin typeface="+mj-ea"/>
                <a:ea typeface="+mj-ea"/>
              </a:rPr>
              <a:t> </a:t>
            </a:r>
            <a:r>
              <a:rPr lang="en-US" altLang="ko-KR" sz="1600" dirty="0">
                <a:latin typeface="+mj-ea"/>
                <a:ea typeface="+mj-ea"/>
              </a:rPr>
              <a:t>= 5 &gt; 1 + 1</a:t>
            </a:r>
            <a:endParaRPr lang="ko-KR" altLang="en-US" sz="1600" dirty="0">
              <a:latin typeface="+mj-ea"/>
              <a:ea typeface="+mj-ea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A981FAD-FEC8-40B5-80B1-E1E5409B4350}"/>
              </a:ext>
            </a:extLst>
          </p:cNvPr>
          <p:cNvSpPr txBox="1"/>
          <p:nvPr/>
        </p:nvSpPr>
        <p:spPr>
          <a:xfrm>
            <a:off x="6877847" y="3823043"/>
            <a:ext cx="16863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+mj-ea"/>
                <a:ea typeface="+mj-ea"/>
              </a:rPr>
              <a:t>Max</a:t>
            </a:r>
            <a:r>
              <a:rPr lang="ko-KR" altLang="en-US" sz="1600" dirty="0">
                <a:latin typeface="+mj-ea"/>
                <a:ea typeface="+mj-ea"/>
              </a:rPr>
              <a:t> </a:t>
            </a:r>
            <a:r>
              <a:rPr lang="en-US" altLang="ko-KR" sz="1600" dirty="0">
                <a:latin typeface="+mj-ea"/>
                <a:ea typeface="+mj-ea"/>
              </a:rPr>
              <a:t>= 8</a:t>
            </a:r>
            <a:endParaRPr lang="ko-KR" altLang="en-US" sz="1600" dirty="0">
              <a:latin typeface="+mj-ea"/>
              <a:ea typeface="+mj-ea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0DC5E3D-CE01-440C-97B6-235ACB013587}"/>
              </a:ext>
            </a:extLst>
          </p:cNvPr>
          <p:cNvSpPr txBox="1"/>
          <p:nvPr/>
        </p:nvSpPr>
        <p:spPr>
          <a:xfrm>
            <a:off x="6938490" y="4252474"/>
            <a:ext cx="19370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+mj-ea"/>
                <a:ea typeface="+mj-ea"/>
              </a:rPr>
              <a:t>Max</a:t>
            </a:r>
            <a:r>
              <a:rPr lang="ko-KR" altLang="en-US" sz="1600" dirty="0">
                <a:latin typeface="+mj-ea"/>
                <a:ea typeface="+mj-ea"/>
              </a:rPr>
              <a:t> </a:t>
            </a:r>
            <a:r>
              <a:rPr lang="en-US" altLang="ko-KR" sz="1600" dirty="0">
                <a:latin typeface="+mj-ea"/>
                <a:ea typeface="+mj-ea"/>
              </a:rPr>
              <a:t>= 8 &gt; 1 + 5</a:t>
            </a:r>
            <a:endParaRPr lang="ko-KR" altLang="en-US" sz="1600" dirty="0">
              <a:latin typeface="+mj-ea"/>
              <a:ea typeface="+mj-ea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F9C93AD-D8F1-456C-BEFA-BE26A6727BA5}"/>
              </a:ext>
            </a:extLst>
          </p:cNvPr>
          <p:cNvSpPr txBox="1"/>
          <p:nvPr/>
        </p:nvSpPr>
        <p:spPr>
          <a:xfrm>
            <a:off x="9884" y="3909808"/>
            <a:ext cx="20221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+mj-ea"/>
                <a:ea typeface="+mj-ea"/>
              </a:rPr>
              <a:t>(3) n = 3</a:t>
            </a:r>
            <a:endParaRPr lang="ko-KR" altLang="en-US" sz="1600" dirty="0">
              <a:latin typeface="+mj-ea"/>
              <a:ea typeface="+mj-ea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9434A08-C190-4122-B8B6-2EFB53B7D5EE}"/>
              </a:ext>
            </a:extLst>
          </p:cNvPr>
          <p:cNvSpPr txBox="1"/>
          <p:nvPr/>
        </p:nvSpPr>
        <p:spPr>
          <a:xfrm>
            <a:off x="4284785" y="4838205"/>
            <a:ext cx="21035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+mj-ea"/>
                <a:ea typeface="+mj-ea"/>
              </a:rPr>
              <a:t>.</a:t>
            </a:r>
          </a:p>
          <a:p>
            <a:r>
              <a:rPr lang="en-US" altLang="ko-KR" sz="1600" b="1" dirty="0">
                <a:latin typeface="+mj-ea"/>
                <a:ea typeface="+mj-ea"/>
              </a:rPr>
              <a:t>.</a:t>
            </a:r>
          </a:p>
          <a:p>
            <a:r>
              <a:rPr lang="en-US" altLang="ko-KR" sz="1600" b="1" dirty="0">
                <a:latin typeface="+mj-ea"/>
                <a:ea typeface="+mj-ea"/>
              </a:rPr>
              <a:t>.</a:t>
            </a:r>
          </a:p>
          <a:p>
            <a:endParaRPr lang="ko-KR" altLang="en-US" sz="16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796101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bbb">
      <a:dk1>
        <a:sysClr val="windowText" lastClr="000000"/>
      </a:dk1>
      <a:lt1>
        <a:sysClr val="window" lastClr="FFFFFF"/>
      </a:lt1>
      <a:dk2>
        <a:srgbClr val="7F7F7F"/>
      </a:dk2>
      <a:lt2>
        <a:srgbClr val="E7E6E6"/>
      </a:lt2>
      <a:accent1>
        <a:srgbClr val="425059"/>
      </a:accent1>
      <a:accent2>
        <a:srgbClr val="C7905A"/>
      </a:accent2>
      <a:accent3>
        <a:srgbClr val="F3DFBA"/>
      </a:accent3>
      <a:accent4>
        <a:srgbClr val="F0CAB6"/>
      </a:accent4>
      <a:accent5>
        <a:srgbClr val="F08820"/>
      </a:accent5>
      <a:accent6>
        <a:srgbClr val="867A6C"/>
      </a:accent6>
      <a:hlink>
        <a:srgbClr val="3F3F3F"/>
      </a:hlink>
      <a:folHlink>
        <a:srgbClr val="3F3F3F"/>
      </a:folHlink>
    </a:clrScheme>
    <a:fontScheme name="200525">
      <a:majorFont>
        <a:latin typeface="Arial Black"/>
        <a:ea typeface="나눔스퀘어 Bold"/>
        <a:cs typeface=""/>
      </a:majorFont>
      <a:minorFont>
        <a:latin typeface="Arial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8911</TotalTime>
  <Words>1389</Words>
  <Application>Microsoft Office PowerPoint</Application>
  <PresentationFormat>와이드스크린</PresentationFormat>
  <Paragraphs>253</Paragraphs>
  <Slides>30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7" baseType="lpstr">
      <vt:lpstr>G마켓 산스 TTF Bold</vt:lpstr>
      <vt:lpstr>나눔스퀘어 Bold</vt:lpstr>
      <vt:lpstr>나눔스퀘어 Light</vt:lpstr>
      <vt:lpstr>Arial</vt:lpstr>
      <vt:lpstr>Arial Black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JDS2021</cp:lastModifiedBy>
  <cp:revision>30</cp:revision>
  <dcterms:created xsi:type="dcterms:W3CDTF">2020-05-25T00:38:46Z</dcterms:created>
  <dcterms:modified xsi:type="dcterms:W3CDTF">2021-12-19T11:58:39Z</dcterms:modified>
</cp:coreProperties>
</file>