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3" r:id="rId5"/>
    <p:sldId id="334" r:id="rId6"/>
    <p:sldId id="311" r:id="rId7"/>
    <p:sldId id="331" r:id="rId8"/>
    <p:sldId id="339" r:id="rId9"/>
    <p:sldId id="318" r:id="rId10"/>
    <p:sldId id="340" r:id="rId11"/>
    <p:sldId id="341" r:id="rId12"/>
    <p:sldId id="321" r:id="rId13"/>
    <p:sldId id="342" r:id="rId14"/>
    <p:sldId id="345" r:id="rId15"/>
    <p:sldId id="346" r:id="rId16"/>
    <p:sldId id="347" r:id="rId17"/>
    <p:sldId id="349" r:id="rId18"/>
    <p:sldId id="337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340F917-DE96-40F1-92A5-FD14AB88E113}"/>
              </a:ext>
            </a:extLst>
          </p:cNvPr>
          <p:cNvSpPr/>
          <p:nvPr/>
        </p:nvSpPr>
        <p:spPr>
          <a:xfrm>
            <a:off x="-24800" y="0"/>
            <a:ext cx="12216800" cy="6858000"/>
          </a:xfrm>
          <a:custGeom>
            <a:avLst/>
            <a:gdLst>
              <a:gd name="connsiteX0" fmla="*/ 6120800 w 12216800"/>
              <a:gd name="connsiteY0" fmla="*/ 1774861 h 6858000"/>
              <a:gd name="connsiteX1" fmla="*/ 4466661 w 12216800"/>
              <a:gd name="connsiteY1" fmla="*/ 3429000 h 6858000"/>
              <a:gd name="connsiteX2" fmla="*/ 6120800 w 12216800"/>
              <a:gd name="connsiteY2" fmla="*/ 5083139 h 6858000"/>
              <a:gd name="connsiteX3" fmla="*/ 7774939 w 12216800"/>
              <a:gd name="connsiteY3" fmla="*/ 3429000 h 6858000"/>
              <a:gd name="connsiteX4" fmla="*/ 6120800 w 12216800"/>
              <a:gd name="connsiteY4" fmla="*/ 1774861 h 6858000"/>
              <a:gd name="connsiteX5" fmla="*/ 0 w 12216800"/>
              <a:gd name="connsiteY5" fmla="*/ 0 h 6858000"/>
              <a:gd name="connsiteX6" fmla="*/ 12216800 w 12216800"/>
              <a:gd name="connsiteY6" fmla="*/ 0 h 6858000"/>
              <a:gd name="connsiteX7" fmla="*/ 12216800 w 12216800"/>
              <a:gd name="connsiteY7" fmla="*/ 6858000 h 6858000"/>
              <a:gd name="connsiteX8" fmla="*/ 0 w 122168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6800" h="6858000">
                <a:moveTo>
                  <a:pt x="6120800" y="1774861"/>
                </a:moveTo>
                <a:cubicBezTo>
                  <a:pt x="5207244" y="1774861"/>
                  <a:pt x="4466661" y="2515444"/>
                  <a:pt x="4466661" y="3429000"/>
                </a:cubicBezTo>
                <a:cubicBezTo>
                  <a:pt x="4466661" y="4342556"/>
                  <a:pt x="5207244" y="5083139"/>
                  <a:pt x="6120800" y="5083139"/>
                </a:cubicBezTo>
                <a:cubicBezTo>
                  <a:pt x="7034356" y="5083139"/>
                  <a:pt x="7774939" y="4342556"/>
                  <a:pt x="7774939" y="3429000"/>
                </a:cubicBezTo>
                <a:cubicBezTo>
                  <a:pt x="7774939" y="2515444"/>
                  <a:pt x="7034356" y="1774861"/>
                  <a:pt x="6120800" y="1774861"/>
                </a:cubicBezTo>
                <a:close/>
                <a:moveTo>
                  <a:pt x="0" y="0"/>
                </a:moveTo>
                <a:lnTo>
                  <a:pt x="12216800" y="0"/>
                </a:lnTo>
                <a:lnTo>
                  <a:pt x="12216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32996" y="4857231"/>
            <a:ext cx="232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컴퓨터공학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201714220 </a:t>
            </a:r>
            <a:r>
              <a:rPr lang="ko-KR" altLang="en-US" sz="1600" dirty="0" err="1">
                <a:solidFill>
                  <a:schemeClr val="bg1"/>
                </a:solidFill>
              </a:rPr>
              <a:t>정든솔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700" y="624015"/>
            <a:ext cx="9353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Steam Store Game Analysis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39700" y="491296"/>
            <a:ext cx="29474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600" y="158119"/>
            <a:ext cx="305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Analysis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Programming: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Project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2021.12.17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8278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</a:rPr>
              <a:t>3.1</a:t>
            </a:r>
            <a:r>
              <a:rPr lang="ko-KR" altLang="en-US" sz="30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</a:rPr>
              <a:t>Handling Outlier &amp; Scaling(Normalization)</a:t>
            </a:r>
            <a:endParaRPr lang="ko-KR" altLang="en-US" sz="3000" dirty="0">
              <a:solidFill>
                <a:schemeClr val="accent4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E2BBFA-B0C2-4967-9FAA-04F590FCE0F0}"/>
                  </a:ext>
                </a:extLst>
              </p:cNvPr>
              <p:cNvSpPr txBox="1"/>
              <p:nvPr/>
            </p:nvSpPr>
            <p:spPr>
              <a:xfrm>
                <a:off x="96876" y="1005981"/>
                <a:ext cx="11932937" cy="517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/>
                  <a:t>Handling Outlier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Price</a:t>
                </a:r>
                <a:endParaRPr lang="en-US" altLang="ko-KR" sz="12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IQR: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it-IT" altLang="ko-KR" sz="1600" dirty="0"/>
                  <a:t>1.5 * (df.price.quantile(0.75) - df.price.quantile(0.25))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Average Playtime</a:t>
                </a:r>
                <a:endParaRPr lang="en-US" altLang="ko-KR" sz="12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ko-KR" sz="1600" dirty="0"/>
                  <a:t>Z-score: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pt-BR" altLang="ko-KR" sz="1600" dirty="0"/>
                  <a:t> 3 * df.average_playtime.std()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Average_playtime.quantile</a:t>
                </a:r>
                <a:r>
                  <a:rPr lang="en-US" altLang="ko-KR" sz="1600" dirty="0"/>
                  <a:t>(0.75)</a:t>
                </a:r>
                <a:r>
                  <a:rPr lang="pt-BR" altLang="ko-KR" sz="1600" dirty="0"/>
                  <a:t> == 0.0</a:t>
                </a:r>
                <a:r>
                  <a:rPr lang="ko-KR" altLang="en-US" sz="1600" dirty="0"/>
                  <a:t>이므로 </a:t>
                </a:r>
                <a:r>
                  <a:rPr lang="en-US" altLang="ko-KR" sz="1600" dirty="0"/>
                  <a:t>IQR </a:t>
                </a:r>
                <a:r>
                  <a:rPr lang="ko-KR" altLang="en-US" sz="1600" dirty="0"/>
                  <a:t>불가</a:t>
                </a: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Normal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Distribution</a:t>
                </a:r>
                <a:r>
                  <a:rPr lang="ko-KR" altLang="en-US" sz="1600" dirty="0"/>
                  <a:t>이 전제되지 않으므로 </a:t>
                </a:r>
                <a:r>
                  <a:rPr lang="en-US" altLang="ko-KR" sz="1600" dirty="0"/>
                  <a:t>Error </a:t>
                </a:r>
                <a:r>
                  <a:rPr lang="ko-KR" altLang="en-US" sz="1600" dirty="0"/>
                  <a:t>존재</a:t>
                </a: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/>
                  <a:t>Scaling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Normalization (</a:t>
                </a:r>
                <a:r>
                  <a:rPr lang="en-US" altLang="ko-KR" dirty="0" err="1"/>
                  <a:t>Clusterings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Distance 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altLang="ko-KR" sz="1600" dirty="0"/>
                  <a:t>X[col] = (X[col] - X[col].min()) / (X[col].max() - X[col].min()) </a:t>
                </a:r>
                <a:r>
                  <a:rPr lang="pt-BR" altLang="ko-KR" sz="1600" dirty="0"/>
                  <a:t>RMSE:  0.231722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E2BBFA-B0C2-4967-9FAA-04F590FCE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6" y="1005981"/>
                <a:ext cx="11932937" cy="5171159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5A7936E-570C-4133-8811-47A32CA7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66" y="1286628"/>
            <a:ext cx="3581900" cy="2372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6EB797-3EE4-42E0-AD39-91A650994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48" y="3859294"/>
            <a:ext cx="3362794" cy="2229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1EAED-D1B1-47E3-B204-90BEEED3D269}"/>
              </a:ext>
            </a:extLst>
          </p:cNvPr>
          <p:cNvSpPr txBox="1"/>
          <p:nvPr/>
        </p:nvSpPr>
        <p:spPr>
          <a:xfrm>
            <a:off x="9555658" y="3512768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6. Data with Outlier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B7D79-A651-46C8-9C23-0728AFF1456B}"/>
              </a:ext>
            </a:extLst>
          </p:cNvPr>
          <p:cNvSpPr txBox="1"/>
          <p:nvPr/>
        </p:nvSpPr>
        <p:spPr>
          <a:xfrm>
            <a:off x="9546071" y="6065649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7. Data without Outlier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0187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3.2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Clustering</a:t>
            </a:r>
            <a:endParaRPr lang="ko-KR" altLang="en-US" sz="3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23178-2E6D-42CE-ADAF-5E780144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" y="1032067"/>
            <a:ext cx="11923051" cy="57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7025578" cy="769441"/>
            <a:chOff x="510077" y="2691080"/>
            <a:chExt cx="702557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3033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Multi-label Classification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63033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Multi-label Classification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858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</a:rPr>
              <a:t>4.1</a:t>
            </a:r>
            <a:r>
              <a:rPr lang="ko-KR" altLang="en-US" sz="30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</a:rPr>
              <a:t>Classification without Balancing Data</a:t>
            </a:r>
            <a:endParaRPr lang="ko-KR" altLang="en-US" sz="300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6" y="1005981"/>
            <a:ext cx="11932937" cy="544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Classification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K-Nearest Neighbors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Gaussian Naïve Bayes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Decision Tree 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Feature Importances: TOP 20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Random Forest 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Feature Importances: TOP 20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Support Vector Machine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Data Split &amp; Feature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Train set : Test set  ==  80 : 20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Feature:</a:t>
            </a:r>
            <a:r>
              <a:rPr lang="ko-KR" altLang="en-US" sz="1600" dirty="0"/>
              <a:t> </a:t>
            </a:r>
            <a:r>
              <a:rPr lang="en-US" altLang="ko-KR" sz="1600" dirty="0"/>
              <a:t>Clustering</a:t>
            </a:r>
            <a:r>
              <a:rPr lang="ko-KR" altLang="en-US" sz="1600" dirty="0"/>
              <a:t>에 사용된 </a:t>
            </a:r>
            <a:r>
              <a:rPr lang="en-US" altLang="ko-KR" sz="1600" dirty="0"/>
              <a:t>Feature </a:t>
            </a:r>
            <a:r>
              <a:rPr lang="ko-KR" altLang="en-US" sz="1600" dirty="0"/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35103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858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</a:rPr>
              <a:t>4.1</a:t>
            </a:r>
            <a:r>
              <a:rPr lang="ko-KR" altLang="en-US" sz="30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</a:rPr>
              <a:t>Classification without Balancing Data</a:t>
            </a:r>
            <a:endParaRPr lang="ko-KR" altLang="en-US" sz="300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6" y="944781"/>
            <a:ext cx="11932937" cy="87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Average Accuracy: 0.847881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A873F-6F1C-4783-8385-C0D981F9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1531206"/>
            <a:ext cx="11216081" cy="52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2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858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</a:rPr>
              <a:t>4.2</a:t>
            </a:r>
            <a:r>
              <a:rPr lang="ko-KR" altLang="en-US" sz="30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</a:rPr>
              <a:t>Classification with Over-sampling Data</a:t>
            </a:r>
            <a:endParaRPr lang="ko-KR" altLang="en-US" sz="300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53561" y="957926"/>
            <a:ext cx="11932937" cy="87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Average Accuracy: 0.755116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06A29-5430-4C7A-8E1C-B9788876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9" y="1528541"/>
            <a:ext cx="10838931" cy="53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858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4"/>
                </a:solidFill>
              </a:rPr>
              <a:t>4.2</a:t>
            </a:r>
            <a:r>
              <a:rPr lang="ko-KR" altLang="en-US" sz="30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</a:rPr>
              <a:t>Classification with Over-sampling Data</a:t>
            </a:r>
            <a:endParaRPr lang="ko-KR" altLang="en-US" sz="300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53561" y="957926"/>
            <a:ext cx="11932937" cy="87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Feature </a:t>
            </a:r>
            <a:r>
              <a:rPr lang="en-US" altLang="ko-KR" sz="2000" dirty="0" err="1"/>
              <a:t>Importances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E1998-959A-4E79-831B-15562E69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01" y="2032255"/>
            <a:ext cx="12192000" cy="40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738448" cy="769441"/>
            <a:chOff x="510077" y="2691080"/>
            <a:chExt cx="673844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016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4400" b="1" spc="-150" dirty="0">
                  <a:solidFill>
                    <a:prstClr val="white">
                      <a:alpha val="70000"/>
                    </a:prstClr>
                  </a:solidFill>
                  <a:ea typeface="THE명품고딕L" panose="02020603020101020101" pitchFamily="18" charset="-127"/>
                </a:rPr>
                <a:t>Difficulty &amp; Future Task</a:t>
              </a:r>
              <a:endPara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6016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4400" b="1" spc="-150" dirty="0"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a typeface="THE명품고딕L" panose="02020603020101020101" pitchFamily="18" charset="-127"/>
                </a:rPr>
                <a:t>Difficulty &amp; Future Task</a:t>
              </a:r>
              <a:endParaRPr kumimoji="0" lang="en-US" altLang="ko-KR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20000"/>
                    <a:lumOff val="80000"/>
                    <a:alpha val="1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5.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94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4860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5.1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Difficulty &amp; Future Task</a:t>
            </a:r>
            <a:endParaRPr lang="ko-KR" altLang="en-US" sz="3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264656" y="1233181"/>
            <a:ext cx="10662408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Difficulty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Data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Multi-valued Attributes: Genres, </a:t>
            </a:r>
            <a:r>
              <a:rPr lang="en-US" altLang="ko-KR" sz="1600" dirty="0" err="1"/>
              <a:t>steamspy_tags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Overly Categorical Data: Owners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Worthless Data: </a:t>
            </a:r>
            <a:r>
              <a:rPr lang="en-US" altLang="ko-KR" sz="1600" dirty="0" err="1"/>
              <a:t>average_playtime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median_playtime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Feature &amp; Target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Genres: Multi-label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Game Type: Multi-class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Future Task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Need more valuable data and preprocessing to make worth analysis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391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2C9F52-E228-4165-87A4-A1BEEABA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DE612-431C-4B69-A3AF-F336E76C7581}"/>
              </a:ext>
            </a:extLst>
          </p:cNvPr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9760" y="394860"/>
            <a:ext cx="3455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Thank You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8006" y="1318190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201714220 </a:t>
            </a:r>
            <a:r>
              <a:rPr lang="ko-KR" altLang="en-US" sz="1400" dirty="0" err="1">
                <a:solidFill>
                  <a:schemeClr val="bg1"/>
                </a:solidFill>
              </a:rPr>
              <a:t>정든솔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22541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15177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1771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4459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70958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49731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1771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Data Set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445995"/>
            <a:ext cx="286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Time-Series &amp; 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370958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497318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Multi-label Classification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578140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Data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Preprocessing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284289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Time-Series &amp; Correlation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Linear Regression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1" y="4107644"/>
            <a:ext cx="3804027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Handling Outlier &amp; Scaling(Normalization)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K-Means &amp; Agglomerative Clustering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44599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74021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493283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9EF8A-605D-460A-8FEE-F3093F156D3D}"/>
              </a:ext>
            </a:extLst>
          </p:cNvPr>
          <p:cNvSpPr txBox="1"/>
          <p:nvPr/>
        </p:nvSpPr>
        <p:spPr>
          <a:xfrm>
            <a:off x="2374582" y="5372396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Classification without Balancing Data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Classification with Over-sampling Data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B958D8-5CC5-4F15-BE83-D94D8782D263}"/>
              </a:ext>
            </a:extLst>
          </p:cNvPr>
          <p:cNvSpPr txBox="1"/>
          <p:nvPr/>
        </p:nvSpPr>
        <p:spPr>
          <a:xfrm>
            <a:off x="1713824" y="61589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457A7-AA38-4304-B27E-6E6ACC8A4F82}"/>
              </a:ext>
            </a:extLst>
          </p:cNvPr>
          <p:cNvSpPr txBox="1"/>
          <p:nvPr/>
        </p:nvSpPr>
        <p:spPr>
          <a:xfrm>
            <a:off x="2259166" y="6158962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Difficulty &amp; Further Investigation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EC4F2B-587D-4018-AB87-73343103E276}"/>
              </a:ext>
            </a:extLst>
          </p:cNvPr>
          <p:cNvSpPr/>
          <p:nvPr/>
        </p:nvSpPr>
        <p:spPr>
          <a:xfrm>
            <a:off x="1231900" y="611861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049758" cy="769441"/>
              <a:chOff x="471977" y="2691080"/>
              <a:chExt cx="304975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2894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Set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2894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Set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1.1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Data</a:t>
            </a:r>
            <a:endParaRPr lang="ko-KR" altLang="en-US" sz="3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5" y="1182846"/>
            <a:ext cx="11932937" cy="27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Steam Store Games (Clean dataset)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Games data scraped from Steam Store and </a:t>
            </a:r>
            <a:r>
              <a:rPr lang="en-US" altLang="ko-KR" sz="1600" dirty="0" err="1"/>
              <a:t>SteamSpy</a:t>
            </a:r>
            <a:r>
              <a:rPr lang="en-US" altLang="ko-KR" sz="1600" dirty="0"/>
              <a:t> APIs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 Collected: May, 2019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 Size: 27,075 Instances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Source: https://www.kaggle.com/nikdavis/steam-store-games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 type: object(9), int64(8), float64(1)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DE083A-902D-4C89-8734-9131BE03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775"/>
            <a:ext cx="12192000" cy="949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7E1CA-2739-48C4-9E19-921F9C1BE9A7}"/>
              </a:ext>
            </a:extLst>
          </p:cNvPr>
          <p:cNvSpPr txBox="1"/>
          <p:nvPr/>
        </p:nvSpPr>
        <p:spPr>
          <a:xfrm>
            <a:off x="5278345" y="5779933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1. Origin Data Set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306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3200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1.2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Preprocessing</a:t>
            </a:r>
            <a:endParaRPr lang="ko-KR" altLang="en-US" sz="3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6" y="1062899"/>
            <a:ext cx="11932937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err="1"/>
              <a:t>Proprocessing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release_date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pd.to_datetime</a:t>
            </a:r>
            <a:r>
              <a:rPr lang="ko-KR" altLang="en-US" sz="1600" dirty="0"/>
              <a:t>으로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Rating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rating = </a:t>
            </a:r>
            <a:r>
              <a:rPr lang="en-US" altLang="ko-KR" sz="1600" dirty="0" err="1"/>
              <a:t>positive_ratings</a:t>
            </a:r>
            <a:r>
              <a:rPr lang="en-US" altLang="ko-KR" sz="1600" dirty="0"/>
              <a:t> / (</a:t>
            </a:r>
            <a:r>
              <a:rPr lang="en-US" altLang="ko-KR" sz="1600" dirty="0" err="1"/>
              <a:t>positive_ratings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negative_ratings</a:t>
            </a:r>
            <a:r>
              <a:rPr lang="en-US" altLang="ko-KR" sz="16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total_ratings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positive_ratings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negative_ratings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Owners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owner_level</a:t>
            </a:r>
            <a:r>
              <a:rPr lang="en-US" altLang="ko-KR" sz="1600" dirty="0"/>
              <a:t>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≒</a:t>
            </a:r>
            <a:r>
              <a:rPr lang="en-US" altLang="ko-KR" sz="1600" dirty="0"/>
              <a:t> [ log(owners) 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owners = (</a:t>
            </a:r>
            <a:r>
              <a:rPr lang="en-US" altLang="ko-KR" sz="1600" dirty="0" err="1"/>
              <a:t>owners.MAX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owners.MIN</a:t>
            </a:r>
            <a:r>
              <a:rPr lang="en-US" altLang="ko-KR" sz="1600" dirty="0"/>
              <a:t>) / 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Genres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One-hot Encoding + Drop unnecessary genres</a:t>
            </a:r>
            <a:endParaRPr lang="ko-KR" altLang="en-US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2BA8E6-F6C8-42CE-9F88-A248D24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2669"/>
            <a:ext cx="12192000" cy="949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5E58C3-C45F-4148-8DE2-373C9BC85DD2}"/>
              </a:ext>
            </a:extLst>
          </p:cNvPr>
          <p:cNvSpPr txBox="1"/>
          <p:nvPr/>
        </p:nvSpPr>
        <p:spPr>
          <a:xfrm>
            <a:off x="5025239" y="6561826"/>
            <a:ext cx="2076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2. Preprocessed Data Set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418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7432163" cy="1446550"/>
            <a:chOff x="510077" y="2691080"/>
            <a:chExt cx="7432163" cy="1446550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7099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Time-Series &amp; Regression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670991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Time-Series &amp; Regression</a:t>
              </a:r>
            </a:p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5307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2.1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Time-Series &amp;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5" y="1182846"/>
            <a:ext cx="11932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Time-Series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Trend: </a:t>
            </a:r>
            <a:r>
              <a:rPr lang="en-US" altLang="ko-KR" dirty="0" err="1"/>
              <a:t>Incresed</a:t>
            </a:r>
            <a:r>
              <a:rPr lang="en-US" altLang="ko-KR" dirty="0"/>
              <a:t> (Decreased in 2019)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Seasonality: Non-vacation season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Correlation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correlation between Genres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898AB0-1860-4A8D-932B-D6307CD6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33" y="3175348"/>
            <a:ext cx="3257400" cy="31529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194D95-7309-4EFD-A903-8BB78532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" y="3175348"/>
            <a:ext cx="3941193" cy="315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6E632D-7BA1-4CA5-808C-659560B2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52" y="3095901"/>
            <a:ext cx="3654112" cy="3361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FBE1A-6EA1-4BDC-8ED1-A82A58DB5A91}"/>
              </a:ext>
            </a:extLst>
          </p:cNvPr>
          <p:cNvSpPr txBox="1"/>
          <p:nvPr/>
        </p:nvSpPr>
        <p:spPr>
          <a:xfrm>
            <a:off x="1520452" y="6328302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3. Trend of Data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06E3F-659B-4946-8830-4C7BFF965B10}"/>
              </a:ext>
            </a:extLst>
          </p:cNvPr>
          <p:cNvSpPr txBox="1"/>
          <p:nvPr/>
        </p:nvSpPr>
        <p:spPr>
          <a:xfrm>
            <a:off x="5360783" y="6328301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4. Seasonality of Data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8144-F24A-4F8D-A396-70A5F9C741AD}"/>
              </a:ext>
            </a:extLst>
          </p:cNvPr>
          <p:cNvSpPr txBox="1"/>
          <p:nvPr/>
        </p:nvSpPr>
        <p:spPr>
          <a:xfrm>
            <a:off x="9003056" y="6370335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Picture 5. Correlation between Genres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55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367" y="0"/>
            <a:ext cx="12192000" cy="1005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96876" y="333864"/>
            <a:ext cx="219237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2367" y="26087"/>
            <a:ext cx="23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Analysis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</a:rPr>
              <a:t>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1" y="390783"/>
            <a:ext cx="3838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2.2</a:t>
            </a:r>
            <a:r>
              <a:rPr lang="ko-KR" altLang="en-US" sz="2800" b="1" dirty="0">
                <a:solidFill>
                  <a:schemeClr val="accent4"/>
                </a:solidFill>
              </a:rPr>
              <a:t> </a:t>
            </a:r>
            <a:r>
              <a:rPr lang="en-US" altLang="ko-KR" sz="3000" dirty="0">
                <a:solidFill>
                  <a:schemeClr val="accent4"/>
                </a:solidFill>
                <a:latin typeface="+mj-ea"/>
                <a:ea typeface="+mj-ea"/>
              </a:rPr>
              <a:t>Linear Regression</a:t>
            </a:r>
            <a:endParaRPr lang="ko-KR" altLang="en-US" sz="3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2BBFA-B0C2-4967-9FAA-04F590FCE0F0}"/>
              </a:ext>
            </a:extLst>
          </p:cNvPr>
          <p:cNvSpPr txBox="1"/>
          <p:nvPr/>
        </p:nvSpPr>
        <p:spPr>
          <a:xfrm>
            <a:off x="96876" y="1062899"/>
            <a:ext cx="11932937" cy="549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Linear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Features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average_playtime</a:t>
            </a:r>
            <a:r>
              <a:rPr lang="en-US" altLang="ko-KR" sz="1600" dirty="0"/>
              <a:t>   /   price   /   </a:t>
            </a:r>
            <a:r>
              <a:rPr lang="en-US" altLang="ko-KR" sz="1600" dirty="0" err="1"/>
              <a:t>owner_level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Target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rating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Evaluation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Coefficient:  4.30933148 e-07   /   2.37918180 e-03    /   1.04271649 e-02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Constant:  0.6922360802261261MAE:  0.182503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Evaluation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MAE:  0.182503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MSE:  0.053695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RMSE:  0.231722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600" dirty="0"/>
              <a:t>R2:  0.011840</a:t>
            </a:r>
            <a:endParaRPr lang="ko-KR" altLang="en-US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65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505383" cy="769441"/>
            <a:chOff x="510077" y="2691080"/>
            <a:chExt cx="350538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7831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Clustering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7831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Clustering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693</Words>
  <Application>Microsoft Office PowerPoint</Application>
  <PresentationFormat>와이드스크린</PresentationFormat>
  <Paragraphs>155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Noto Sans CJK KR Thin</vt:lpstr>
      <vt:lpstr>THE명품고딕L</vt:lpstr>
      <vt:lpstr>나눔스퀘어라운드 Regular</vt:lpstr>
      <vt:lpstr>바탕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JDS2021</cp:lastModifiedBy>
  <cp:revision>79</cp:revision>
  <dcterms:created xsi:type="dcterms:W3CDTF">2015-07-07T04:48:58Z</dcterms:created>
  <dcterms:modified xsi:type="dcterms:W3CDTF">2021-12-17T05:43:51Z</dcterms:modified>
</cp:coreProperties>
</file>