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2"/>
  </p:notesMasterIdLst>
  <p:handoutMasterIdLst>
    <p:handoutMasterId r:id="rId23"/>
  </p:handoutMasterIdLst>
  <p:sldIdLst>
    <p:sldId id="340" r:id="rId2"/>
    <p:sldId id="335" r:id="rId3"/>
    <p:sldId id="360" r:id="rId4"/>
    <p:sldId id="336" r:id="rId5"/>
    <p:sldId id="338" r:id="rId6"/>
    <p:sldId id="348" r:id="rId7"/>
    <p:sldId id="349" r:id="rId8"/>
    <p:sldId id="359" r:id="rId9"/>
    <p:sldId id="337" r:id="rId10"/>
    <p:sldId id="347" r:id="rId11"/>
    <p:sldId id="363" r:id="rId12"/>
    <p:sldId id="353" r:id="rId13"/>
    <p:sldId id="361" r:id="rId14"/>
    <p:sldId id="362" r:id="rId15"/>
    <p:sldId id="354" r:id="rId16"/>
    <p:sldId id="355" r:id="rId17"/>
    <p:sldId id="356" r:id="rId18"/>
    <p:sldId id="357" r:id="rId19"/>
    <p:sldId id="358" r:id="rId20"/>
    <p:sldId id="351" r:id="rId21"/>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2540A"/>
    <a:srgbClr val="030305"/>
    <a:srgbClr val="FFFF00"/>
    <a:srgbClr val="FF0066"/>
    <a:srgbClr val="0099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autoAdjust="0"/>
    <p:restoredTop sz="94707" autoAdjust="0"/>
  </p:normalViewPr>
  <p:slideViewPr>
    <p:cSldViewPr>
      <p:cViewPr varScale="1">
        <p:scale>
          <a:sx n="86" d="100"/>
          <a:sy n="86" d="100"/>
        </p:scale>
        <p:origin x="1867" y="1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891"/>
    </p:cViewPr>
  </p:sorterViewPr>
  <p:notesViewPr>
    <p:cSldViewPr>
      <p:cViewPr varScale="1">
        <p:scale>
          <a:sx n="93" d="100"/>
          <a:sy n="93" d="100"/>
        </p:scale>
        <p:origin x="-2988" y="-96"/>
      </p:cViewPr>
      <p:guideLst>
        <p:guide orient="horz" pos="2932"/>
        <p:guide pos="221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3038649" cy="46513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defRPr sz="1200"/>
            </a:lvl1pPr>
          </a:lstStyle>
          <a:p>
            <a:pPr>
              <a:defRPr/>
            </a:pPr>
            <a:endParaRPr lang="en-US"/>
          </a:p>
        </p:txBody>
      </p:sp>
      <p:sp>
        <p:nvSpPr>
          <p:cNvPr id="38915" name="Rectangle 3"/>
          <p:cNvSpPr>
            <a:spLocks noGrp="1" noChangeArrowheads="1"/>
          </p:cNvSpPr>
          <p:nvPr>
            <p:ph type="dt" sz="quarter" idx="1"/>
          </p:nvPr>
        </p:nvSpPr>
        <p:spPr bwMode="auto">
          <a:xfrm>
            <a:off x="3973369" y="0"/>
            <a:ext cx="3037031" cy="46513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lgn="r">
              <a:defRPr sz="1200"/>
            </a:lvl1pPr>
          </a:lstStyle>
          <a:p>
            <a:pPr>
              <a:defRPr/>
            </a:pPr>
            <a:endParaRPr lang="en-US"/>
          </a:p>
        </p:txBody>
      </p:sp>
      <p:sp>
        <p:nvSpPr>
          <p:cNvPr id="38916" name="Rectangle 4"/>
          <p:cNvSpPr>
            <a:spLocks noGrp="1" noChangeArrowheads="1"/>
          </p:cNvSpPr>
          <p:nvPr>
            <p:ph type="ftr" sz="quarter" idx="2"/>
          </p:nvPr>
        </p:nvSpPr>
        <p:spPr bwMode="auto">
          <a:xfrm>
            <a:off x="0" y="8831263"/>
            <a:ext cx="3038649" cy="465137"/>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defRPr sz="1200"/>
            </a:lvl1pPr>
          </a:lstStyle>
          <a:p>
            <a:pPr>
              <a:defRPr/>
            </a:pPr>
            <a:endParaRPr lang="en-US"/>
          </a:p>
        </p:txBody>
      </p:sp>
      <p:sp>
        <p:nvSpPr>
          <p:cNvPr id="38917" name="Rectangle 5"/>
          <p:cNvSpPr>
            <a:spLocks noGrp="1" noChangeArrowheads="1"/>
          </p:cNvSpPr>
          <p:nvPr>
            <p:ph type="sldNum" sz="quarter" idx="3"/>
          </p:nvPr>
        </p:nvSpPr>
        <p:spPr bwMode="auto">
          <a:xfrm>
            <a:off x="3973369" y="8831263"/>
            <a:ext cx="3037031" cy="465137"/>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lgn="r">
              <a:defRPr sz="1200"/>
            </a:lvl1pPr>
          </a:lstStyle>
          <a:p>
            <a:pPr>
              <a:defRPr/>
            </a:pPr>
            <a:fld id="{CF837B64-D29A-4A28-84F9-D664FB4D6663}" type="slidenum">
              <a:rPr lang="en-US"/>
              <a:pPr>
                <a:defRPr/>
              </a:pPr>
              <a:t>‹#›</a:t>
            </a:fld>
            <a:endParaRPr lang="en-US"/>
          </a:p>
        </p:txBody>
      </p:sp>
    </p:spTree>
    <p:extLst>
      <p:ext uri="{BB962C8B-B14F-4D97-AF65-F5344CB8AC3E}">
        <p14:creationId xmlns:p14="http://schemas.microsoft.com/office/powerpoint/2010/main" val="3249133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1"/>
            <a:ext cx="3038649" cy="457200"/>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defRPr sz="1200"/>
            </a:lvl1pPr>
          </a:lstStyle>
          <a:p>
            <a:pPr>
              <a:defRPr/>
            </a:pPr>
            <a:endParaRPr lang="en-US"/>
          </a:p>
        </p:txBody>
      </p:sp>
      <p:sp>
        <p:nvSpPr>
          <p:cNvPr id="102403" name="Rectangle 3"/>
          <p:cNvSpPr>
            <a:spLocks noGrp="1" noChangeArrowheads="1"/>
          </p:cNvSpPr>
          <p:nvPr>
            <p:ph type="dt" idx="1"/>
          </p:nvPr>
        </p:nvSpPr>
        <p:spPr bwMode="auto">
          <a:xfrm>
            <a:off x="3973369" y="1"/>
            <a:ext cx="3037031" cy="457200"/>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lgn="r">
              <a:defRPr sz="1200"/>
            </a:lvl1pPr>
          </a:lstStyle>
          <a:p>
            <a:pPr>
              <a:defRPr/>
            </a:pPr>
            <a:endParaRPr lang="en-US"/>
          </a:p>
        </p:txBody>
      </p:sp>
      <p:sp>
        <p:nvSpPr>
          <p:cNvPr id="4100" name="Rectangle 4"/>
          <p:cNvSpPr>
            <a:spLocks noGrp="1" noRot="1" noChangeAspect="1" noChangeArrowheads="1" noTextEdit="1"/>
          </p:cNvSpPr>
          <p:nvPr>
            <p:ph type="sldImg" idx="2"/>
          </p:nvPr>
        </p:nvSpPr>
        <p:spPr bwMode="auto">
          <a:xfrm>
            <a:off x="1168400" y="687388"/>
            <a:ext cx="4672013"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5" name="Rectangle 5"/>
          <p:cNvSpPr>
            <a:spLocks noGrp="1" noChangeArrowheads="1"/>
          </p:cNvSpPr>
          <p:nvPr>
            <p:ph type="body" sz="quarter" idx="3"/>
          </p:nvPr>
        </p:nvSpPr>
        <p:spPr bwMode="auto">
          <a:xfrm>
            <a:off x="934721" y="4419600"/>
            <a:ext cx="5140960" cy="419258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06" name="Rectangle 6"/>
          <p:cNvSpPr>
            <a:spLocks noGrp="1" noChangeArrowheads="1"/>
          </p:cNvSpPr>
          <p:nvPr>
            <p:ph type="ftr" sz="quarter" idx="4"/>
          </p:nvPr>
        </p:nvSpPr>
        <p:spPr bwMode="auto">
          <a:xfrm>
            <a:off x="0" y="8839200"/>
            <a:ext cx="3038649" cy="457200"/>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defRPr sz="1200"/>
            </a:lvl1pPr>
          </a:lstStyle>
          <a:p>
            <a:pPr>
              <a:defRPr/>
            </a:pPr>
            <a:endParaRPr lang="en-US"/>
          </a:p>
        </p:txBody>
      </p:sp>
      <p:sp>
        <p:nvSpPr>
          <p:cNvPr id="102407" name="Rectangle 7"/>
          <p:cNvSpPr>
            <a:spLocks noGrp="1" noChangeArrowheads="1"/>
          </p:cNvSpPr>
          <p:nvPr>
            <p:ph type="sldNum" sz="quarter" idx="5"/>
          </p:nvPr>
        </p:nvSpPr>
        <p:spPr bwMode="auto">
          <a:xfrm>
            <a:off x="3973369" y="8839200"/>
            <a:ext cx="3037031" cy="457200"/>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lgn="r">
              <a:defRPr sz="1200"/>
            </a:lvl1pPr>
          </a:lstStyle>
          <a:p>
            <a:pPr>
              <a:defRPr/>
            </a:pPr>
            <a:fld id="{C1B60A6C-C3BF-4F22-A3CA-3C4F7791631F}" type="slidenum">
              <a:rPr lang="en-US"/>
              <a:pPr>
                <a:defRPr/>
              </a:pPr>
              <a:t>‹#›</a:t>
            </a:fld>
            <a:endParaRPr lang="en-US"/>
          </a:p>
        </p:txBody>
      </p:sp>
    </p:spTree>
    <p:extLst>
      <p:ext uri="{BB962C8B-B14F-4D97-AF65-F5344CB8AC3E}">
        <p14:creationId xmlns:p14="http://schemas.microsoft.com/office/powerpoint/2010/main" val="16989166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descr="Canvas"/>
          <p:cNvSpPr>
            <a:spLocks noChangeArrowheads="1"/>
          </p:cNvSpPr>
          <p:nvPr/>
        </p:nvSpPr>
        <p:spPr bwMode="white">
          <a:xfrm>
            <a:off x="528638" y="201613"/>
            <a:ext cx="8397875" cy="6467475"/>
          </a:xfrm>
          <a:prstGeom prst="rect">
            <a:avLst/>
          </a:prstGeom>
          <a:blipFill dpi="0" rotWithShape="0">
            <a:blip r:embed="rId2" cstate="print"/>
            <a:srcRect/>
            <a:tile tx="0" ty="0" sx="100000" sy="100000" flip="none" algn="tl"/>
          </a:blipFill>
          <a:ln w="9525">
            <a:noFill/>
            <a:miter lim="800000"/>
            <a:headEnd/>
            <a:tailEnd/>
          </a:ln>
        </p:spPr>
        <p:txBody>
          <a:bodyPr wrap="none" anchor="ctr"/>
          <a:lstStyle/>
          <a:p>
            <a:pPr algn="ctr">
              <a:defRPr/>
            </a:pPr>
            <a:endParaRPr kumimoji="1" lang="en-US"/>
          </a:p>
        </p:txBody>
      </p:sp>
      <p:pic>
        <p:nvPicPr>
          <p:cNvPr id="5" name="Picture 3" descr="minisp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descr="Canvas"/>
          <p:cNvSpPr>
            <a:spLocks noChangeArrowheads="1"/>
          </p:cNvSpPr>
          <p:nvPr/>
        </p:nvSpPr>
        <p:spPr bwMode="white">
          <a:xfrm>
            <a:off x="596900" y="4130675"/>
            <a:ext cx="1041400" cy="45720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algn="ctr">
              <a:defRPr/>
            </a:pPr>
            <a:endParaRPr kumimoji="1" lang="en-US"/>
          </a:p>
        </p:txBody>
      </p:sp>
      <p:pic>
        <p:nvPicPr>
          <p:cNvPr id="7" name="Picture 5" descr="minispi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2358" name="Rectangle 6"/>
          <p:cNvSpPr>
            <a:spLocks noGrp="1" noChangeArrowheads="1"/>
          </p:cNvSpPr>
          <p:nvPr>
            <p:ph type="ctrTitle"/>
          </p:nvPr>
        </p:nvSpPr>
        <p:spPr>
          <a:xfrm>
            <a:off x="914400" y="2057400"/>
            <a:ext cx="7721600" cy="1143000"/>
          </a:xfrm>
        </p:spPr>
        <p:txBody>
          <a:bodyPr/>
          <a:lstStyle>
            <a:lvl1pPr>
              <a:defRPr/>
            </a:lvl1pPr>
          </a:lstStyle>
          <a:p>
            <a:r>
              <a:rPr lang="en-US"/>
              <a:t>Click to edit Master title style</a:t>
            </a:r>
          </a:p>
        </p:txBody>
      </p:sp>
      <p:sp>
        <p:nvSpPr>
          <p:cNvPr id="612359"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r>
              <a:rPr lang="en-US"/>
              <a:t>Click to edit Master subtitle style</a:t>
            </a:r>
          </a:p>
        </p:txBody>
      </p:sp>
      <p:sp>
        <p:nvSpPr>
          <p:cNvPr id="8" name="Rectangle 8"/>
          <p:cNvSpPr>
            <a:spLocks noGrp="1" noChangeArrowheads="1"/>
          </p:cNvSpPr>
          <p:nvPr>
            <p:ph type="dt" sz="quarter" idx="10"/>
          </p:nvPr>
        </p:nvSpPr>
        <p:spPr>
          <a:xfrm>
            <a:off x="1084263" y="6096000"/>
            <a:ext cx="1905000" cy="457200"/>
          </a:xfrm>
        </p:spPr>
        <p:txBody>
          <a:bodyPr/>
          <a:lstStyle>
            <a:lvl1pPr>
              <a:defRPr/>
            </a:lvl1pPr>
          </a:lstStyle>
          <a:p>
            <a:pPr>
              <a:defRPr/>
            </a:pPr>
            <a:endParaRPr lang="en-US"/>
          </a:p>
        </p:txBody>
      </p:sp>
      <p:sp>
        <p:nvSpPr>
          <p:cNvPr id="9" name="Rectangle 9"/>
          <p:cNvSpPr>
            <a:spLocks noGrp="1" noChangeArrowheads="1"/>
          </p:cNvSpPr>
          <p:nvPr>
            <p:ph type="ftr" sz="quarter" idx="11"/>
          </p:nvPr>
        </p:nvSpPr>
        <p:spPr>
          <a:xfrm>
            <a:off x="3522663" y="6096000"/>
            <a:ext cx="2895600" cy="457200"/>
          </a:xfrm>
        </p:spPr>
        <p:txBody>
          <a:bodyPr/>
          <a:lstStyle>
            <a:lvl1pPr>
              <a:defRPr/>
            </a:lvl1pPr>
          </a:lstStyle>
          <a:p>
            <a:pPr>
              <a:defRPr/>
            </a:pPr>
            <a:endParaRPr lang="en-US"/>
          </a:p>
        </p:txBody>
      </p:sp>
      <p:sp>
        <p:nvSpPr>
          <p:cNvPr id="10" name="Rectangle 10"/>
          <p:cNvSpPr>
            <a:spLocks noGrp="1" noChangeArrowheads="1"/>
          </p:cNvSpPr>
          <p:nvPr>
            <p:ph type="sldNum" sz="quarter" idx="12"/>
          </p:nvPr>
        </p:nvSpPr>
        <p:spPr>
          <a:xfrm>
            <a:off x="6951663" y="6096000"/>
            <a:ext cx="1905000" cy="457200"/>
          </a:xfrm>
        </p:spPr>
        <p:txBody>
          <a:bodyPr/>
          <a:lstStyle>
            <a:lvl1pPr>
              <a:defRPr/>
            </a:lvl1pPr>
          </a:lstStyle>
          <a:p>
            <a:pPr>
              <a:defRPr/>
            </a:pPr>
            <a:fld id="{9BF0D4A5-661D-423B-B9AC-1D1D9446886E}" type="slidenum">
              <a:rPr lang="en-US"/>
              <a:pPr>
                <a:defRPr/>
              </a:pPr>
              <a:t>‹#›</a:t>
            </a:fld>
            <a:endParaRPr lang="en-US"/>
          </a:p>
        </p:txBody>
      </p:sp>
    </p:spTree>
    <p:extLst>
      <p:ext uri="{BB962C8B-B14F-4D97-AF65-F5344CB8AC3E}">
        <p14:creationId xmlns:p14="http://schemas.microsoft.com/office/powerpoint/2010/main" val="109785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68AA23F7-B24E-447D-BB9A-C2413CB22271}" type="slidenum">
              <a:rPr lang="en-US"/>
              <a:pPr>
                <a:defRPr/>
              </a:pPr>
              <a:t>‹#›</a:t>
            </a:fld>
            <a:endParaRPr lang="en-US"/>
          </a:p>
        </p:txBody>
      </p:sp>
    </p:spTree>
    <p:extLst>
      <p:ext uri="{BB962C8B-B14F-4D97-AF65-F5344CB8AC3E}">
        <p14:creationId xmlns:p14="http://schemas.microsoft.com/office/powerpoint/2010/main" val="1601363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F00CA106-98A1-40BC-9EF8-66A6FAA86D65}" type="slidenum">
              <a:rPr lang="en-US"/>
              <a:pPr>
                <a:defRPr/>
              </a:pPr>
              <a:t>‹#›</a:t>
            </a:fld>
            <a:endParaRPr lang="en-US"/>
          </a:p>
        </p:txBody>
      </p:sp>
    </p:spTree>
    <p:extLst>
      <p:ext uri="{BB962C8B-B14F-4D97-AF65-F5344CB8AC3E}">
        <p14:creationId xmlns:p14="http://schemas.microsoft.com/office/powerpoint/2010/main" val="205231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xfrm>
            <a:off x="6248400" y="6324600"/>
            <a:ext cx="2514600" cy="457200"/>
          </a:xfrm>
          <a:ln/>
        </p:spPr>
        <p:txBody>
          <a:bodyPr/>
          <a:lstStyle>
            <a:lvl1pPr>
              <a:defRPr/>
            </a:lvl1pPr>
          </a:lstStyle>
          <a:p>
            <a:pPr>
              <a:defRPr/>
            </a:pPr>
            <a:fld id="{EE89DCC6-CE42-4E6A-8875-7FD693B10DBD}" type="slidenum">
              <a:rPr lang="en-US"/>
              <a:pPr>
                <a:defRPr/>
              </a:pPr>
              <a:t>‹#›</a:t>
            </a:fld>
            <a:endParaRPr lang="en-US"/>
          </a:p>
        </p:txBody>
      </p:sp>
    </p:spTree>
    <p:extLst>
      <p:ext uri="{BB962C8B-B14F-4D97-AF65-F5344CB8AC3E}">
        <p14:creationId xmlns:p14="http://schemas.microsoft.com/office/powerpoint/2010/main" val="185165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7F333E05-0D0D-4DB3-B462-0AE6DF0556B5}" type="slidenum">
              <a:rPr lang="en-US"/>
              <a:pPr>
                <a:defRPr/>
              </a:pPr>
              <a:t>‹#›</a:t>
            </a:fld>
            <a:endParaRPr lang="en-US"/>
          </a:p>
        </p:txBody>
      </p:sp>
    </p:spTree>
    <p:extLst>
      <p:ext uri="{BB962C8B-B14F-4D97-AF65-F5344CB8AC3E}">
        <p14:creationId xmlns:p14="http://schemas.microsoft.com/office/powerpoint/2010/main" val="429097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9E6FB8C9-CBAF-4A75-AE84-2A872153B214}" type="slidenum">
              <a:rPr lang="en-US"/>
              <a:pPr>
                <a:defRPr/>
              </a:pPr>
              <a:t>‹#›</a:t>
            </a:fld>
            <a:endParaRPr lang="en-US"/>
          </a:p>
        </p:txBody>
      </p:sp>
    </p:spTree>
    <p:extLst>
      <p:ext uri="{BB962C8B-B14F-4D97-AF65-F5344CB8AC3E}">
        <p14:creationId xmlns:p14="http://schemas.microsoft.com/office/powerpoint/2010/main" val="55736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202C2D5E-E4BD-4B4B-B6D1-9DF7D0246403}" type="slidenum">
              <a:rPr lang="en-US"/>
              <a:pPr>
                <a:defRPr/>
              </a:pPr>
              <a:t>‹#›</a:t>
            </a:fld>
            <a:endParaRPr lang="en-US"/>
          </a:p>
        </p:txBody>
      </p:sp>
    </p:spTree>
    <p:extLst>
      <p:ext uri="{BB962C8B-B14F-4D97-AF65-F5344CB8AC3E}">
        <p14:creationId xmlns:p14="http://schemas.microsoft.com/office/powerpoint/2010/main" val="145935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70E8ABFA-4F41-4801-9E30-5D2BEE051BFC}" type="slidenum">
              <a:rPr lang="en-US"/>
              <a:pPr>
                <a:defRPr/>
              </a:pPr>
              <a:t>‹#›</a:t>
            </a:fld>
            <a:endParaRPr lang="en-US"/>
          </a:p>
        </p:txBody>
      </p:sp>
    </p:spTree>
    <p:extLst>
      <p:ext uri="{BB962C8B-B14F-4D97-AF65-F5344CB8AC3E}">
        <p14:creationId xmlns:p14="http://schemas.microsoft.com/office/powerpoint/2010/main" val="372259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C23C9228-E713-4DAA-8EA1-2C4EFB256A22}" type="slidenum">
              <a:rPr lang="en-US"/>
              <a:pPr>
                <a:defRPr/>
              </a:pPr>
              <a:t>‹#›</a:t>
            </a:fld>
            <a:endParaRPr lang="en-US"/>
          </a:p>
        </p:txBody>
      </p:sp>
    </p:spTree>
    <p:extLst>
      <p:ext uri="{BB962C8B-B14F-4D97-AF65-F5344CB8AC3E}">
        <p14:creationId xmlns:p14="http://schemas.microsoft.com/office/powerpoint/2010/main" val="14655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BA8ECEF7-D8FD-4121-887F-07DE40EA3612}" type="slidenum">
              <a:rPr lang="en-US"/>
              <a:pPr>
                <a:defRPr/>
              </a:pPr>
              <a:t>‹#›</a:t>
            </a:fld>
            <a:endParaRPr lang="en-US"/>
          </a:p>
        </p:txBody>
      </p:sp>
    </p:spTree>
    <p:extLst>
      <p:ext uri="{BB962C8B-B14F-4D97-AF65-F5344CB8AC3E}">
        <p14:creationId xmlns:p14="http://schemas.microsoft.com/office/powerpoint/2010/main" val="158652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C615E374-FCA9-4078-9C71-C42DAC542054}" type="slidenum">
              <a:rPr lang="en-US"/>
              <a:pPr>
                <a:defRPr/>
              </a:pPr>
              <a:t>‹#›</a:t>
            </a:fld>
            <a:endParaRPr lang="en-US"/>
          </a:p>
        </p:txBody>
      </p:sp>
    </p:spTree>
    <p:extLst>
      <p:ext uri="{BB962C8B-B14F-4D97-AF65-F5344CB8AC3E}">
        <p14:creationId xmlns:p14="http://schemas.microsoft.com/office/powerpoint/2010/main" val="313099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C2540A"/>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611330" name="Rectangle 2"/>
          <p:cNvSpPr>
            <a:spLocks noChangeArrowheads="1"/>
          </p:cNvSpPr>
          <p:nvPr/>
        </p:nvSpPr>
        <p:spPr bwMode="ltGray">
          <a:xfrm>
            <a:off x="304800" y="304800"/>
            <a:ext cx="8239125" cy="6391275"/>
          </a:xfrm>
          <a:prstGeom prst="rect">
            <a:avLst/>
          </a:prstGeom>
          <a:solidFill>
            <a:srgbClr val="EDE7E3"/>
          </a:solidFill>
          <a:ln w="9525">
            <a:noFill/>
            <a:miter lim="800000"/>
            <a:headEnd/>
            <a:tailEnd/>
          </a:ln>
        </p:spPr>
        <p:txBody>
          <a:bodyPr wrap="none" anchor="ctr"/>
          <a:lstStyle/>
          <a:p>
            <a:pPr algn="ctr">
              <a:defRPr/>
            </a:pPr>
            <a:endParaRPr kumimoji="1" lang="en-US"/>
          </a:p>
        </p:txBody>
      </p:sp>
      <p:sp>
        <p:nvSpPr>
          <p:cNvPr id="611331" name="Line 3"/>
          <p:cNvSpPr>
            <a:spLocks noChangeShapeType="1"/>
          </p:cNvSpPr>
          <p:nvPr/>
        </p:nvSpPr>
        <p:spPr bwMode="ltGray">
          <a:xfrm>
            <a:off x="1016000" y="1600200"/>
            <a:ext cx="7670800" cy="0"/>
          </a:xfrm>
          <a:prstGeom prst="line">
            <a:avLst/>
          </a:prstGeom>
          <a:noFill/>
          <a:ln w="3175">
            <a:solidFill>
              <a:schemeClr val="bg2"/>
            </a:solidFill>
            <a:round/>
            <a:headEnd/>
            <a:tailEnd/>
          </a:ln>
        </p:spPr>
        <p:txBody>
          <a:bodyPr wrap="none" anchor="ctr"/>
          <a:lstStyle/>
          <a:p>
            <a:pPr>
              <a:defRPr/>
            </a:pPr>
            <a:endParaRPr lang="en-US"/>
          </a:p>
        </p:txBody>
      </p:sp>
      <p:pic>
        <p:nvPicPr>
          <p:cNvPr id="1028" name="Picture 4" descr="minispir"/>
          <p:cNvPicPr>
            <a:picLocks noChangeAspect="1" noChangeArrowheads="1"/>
          </p:cNvPicPr>
          <p:nvPr/>
        </p:nvPicPr>
        <p:blipFill>
          <a:blip r:embed="rId13">
            <a:extLst>
              <a:ext uri="{28A0092B-C50C-407E-A947-70E740481C1C}">
                <a14:useLocalDpi xmlns:a14="http://schemas.microsoft.com/office/drawing/2010/main" val="0"/>
              </a:ext>
            </a:extLst>
          </a:blip>
          <a:srcRect b="5333"/>
          <a:stretch>
            <a:fillRect/>
          </a:stretch>
        </p:blipFill>
        <p:spPr bwMode="ltGray">
          <a:xfrm>
            <a:off x="0" y="50800"/>
            <a:ext cx="11811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p:cNvPicPr>
            <a:picLocks noChangeAspect="1" noChangeArrowheads="1"/>
          </p:cNvPicPr>
          <p:nvPr/>
        </p:nvPicPr>
        <p:blipFill>
          <a:blip r:embed="rId1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066800" y="3810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1" name="Rectangle 7"/>
          <p:cNvSpPr>
            <a:spLocks noGrp="1" noChangeArrowheads="1"/>
          </p:cNvSpPr>
          <p:nvPr>
            <p:ph type="body" idx="1"/>
          </p:nvPr>
        </p:nvSpPr>
        <p:spPr bwMode="auto">
          <a:xfrm>
            <a:off x="10668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1336" name="Rectangle 8"/>
          <p:cNvSpPr>
            <a:spLocks noGrp="1" noChangeArrowheads="1"/>
          </p:cNvSpPr>
          <p:nvPr>
            <p:ph type="dt" sz="half" idx="2"/>
          </p:nvPr>
        </p:nvSpPr>
        <p:spPr bwMode="auto">
          <a:xfrm>
            <a:off x="10144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11337" name="Rectangle 9"/>
          <p:cNvSpPr>
            <a:spLocks noGrp="1" noChangeArrowheads="1"/>
          </p:cNvSpPr>
          <p:nvPr>
            <p:ph type="ftr" sz="quarter" idx="3"/>
          </p:nvPr>
        </p:nvSpPr>
        <p:spPr bwMode="auto">
          <a:xfrm>
            <a:off x="3452813" y="61071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611338" name="Rectangle 10"/>
          <p:cNvSpPr>
            <a:spLocks noGrp="1" noChangeArrowheads="1"/>
          </p:cNvSpPr>
          <p:nvPr>
            <p:ph type="sldNum" sz="quarter" idx="4"/>
          </p:nvPr>
        </p:nvSpPr>
        <p:spPr bwMode="auto">
          <a:xfrm>
            <a:off x="6324600" y="6107113"/>
            <a:ext cx="2462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9C75953-8558-461B-AAA3-F2638F0A2088}" type="slidenum">
              <a:rPr lang="en-US"/>
              <a:pPr>
                <a:defRPr/>
              </a:pPr>
              <a:t>‹#›</a:t>
            </a:fld>
            <a:endParaRPr lang="en-US"/>
          </a:p>
        </p:txBody>
      </p:sp>
      <p:sp>
        <p:nvSpPr>
          <p:cNvPr id="611339" name="Text Box 11"/>
          <p:cNvSpPr txBox="1">
            <a:spLocks noChangeArrowheads="1"/>
          </p:cNvSpPr>
          <p:nvPr userDrawn="1"/>
        </p:nvSpPr>
        <p:spPr bwMode="auto">
          <a:xfrm>
            <a:off x="5943600" y="6467475"/>
            <a:ext cx="2494308" cy="228600"/>
          </a:xfrm>
          <a:prstGeom prst="rect">
            <a:avLst/>
          </a:prstGeom>
          <a:noFill/>
          <a:ln w="9525">
            <a:noFill/>
            <a:miter lim="800000"/>
            <a:headEnd/>
            <a:tailEnd/>
          </a:ln>
          <a:effectLst/>
        </p:spPr>
        <p:txBody>
          <a:bodyPr wrap="square">
            <a:spAutoFit/>
          </a:bodyPr>
          <a:lstStyle/>
          <a:p>
            <a:pPr>
              <a:defRPr/>
            </a:pPr>
            <a:r>
              <a:rPr lang="en-US" sz="900" dirty="0" err="1"/>
              <a:t>Eick</a:t>
            </a:r>
            <a:r>
              <a:rPr lang="en-US" sz="900" dirty="0"/>
              <a:t>: Q-Learning</a:t>
            </a:r>
            <a:r>
              <a:rPr lang="en-US" sz="900" baseline="0" dirty="0"/>
              <a:t> and SARSA for the PD-World</a:t>
            </a:r>
            <a:endParaRPr lang="en-US" sz="900" i="1" dirty="0">
              <a:solidFill>
                <a:srgbClr val="C2540A"/>
              </a:solidFill>
            </a:endParaRPr>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orstmann.com/gridworld/gridworld-manual.html" TargetMode="External"/><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hyperlink" Target="http://cs.stanford.edu/people/karpathy/reinforcejs/gridworld_td.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077200" cy="4114800"/>
          </a:xfrm>
        </p:spPr>
        <p:txBody>
          <a:bodyPr/>
          <a:lstStyle/>
          <a:p>
            <a:r>
              <a:rPr lang="en-US" dirty="0">
                <a:solidFill>
                  <a:srgbClr val="7030A0"/>
                </a:solidFill>
              </a:rPr>
              <a:t>COSC 4368</a:t>
            </a:r>
            <a:br>
              <a:rPr lang="en-US" dirty="0">
                <a:solidFill>
                  <a:srgbClr val="7030A0"/>
                </a:solidFill>
              </a:rPr>
            </a:br>
            <a:r>
              <a:rPr lang="en-US" dirty="0"/>
              <a:t>Group Project Spring 2024</a:t>
            </a:r>
            <a:br>
              <a:rPr lang="en-US" dirty="0"/>
            </a:br>
            <a:r>
              <a:rPr lang="en-US" i="1" dirty="0">
                <a:solidFill>
                  <a:srgbClr val="FF0000"/>
                </a:solidFill>
              </a:rPr>
              <a:t>Learning Paths </a:t>
            </a:r>
            <a:br>
              <a:rPr lang="en-US" i="1" dirty="0">
                <a:solidFill>
                  <a:srgbClr val="FF0000"/>
                </a:solidFill>
              </a:rPr>
            </a:br>
            <a:r>
              <a:rPr lang="en-US" i="1" dirty="0">
                <a:solidFill>
                  <a:srgbClr val="FF0000"/>
                </a:solidFill>
              </a:rPr>
              <a:t>Using Reinforcement Learning </a:t>
            </a:r>
            <a:br>
              <a:rPr lang="en-US" i="1" dirty="0">
                <a:solidFill>
                  <a:srgbClr val="FF0000"/>
                </a:solidFill>
              </a:rPr>
            </a:br>
            <a:r>
              <a:rPr lang="en-US" i="1" dirty="0">
                <a:solidFill>
                  <a:srgbClr val="FF0000"/>
                </a:solidFill>
              </a:rPr>
              <a:t>for a 3-Agent Transportation World</a:t>
            </a:r>
          </a:p>
        </p:txBody>
      </p:sp>
      <p:pic>
        <p:nvPicPr>
          <p:cNvPr id="4" name="Picture 3" descr="A picture containing shape&#10;&#10;Description automatically generated">
            <a:extLst>
              <a:ext uri="{FF2B5EF4-FFF2-40B4-BE49-F238E27FC236}">
                <a16:creationId xmlns:a16="http://schemas.microsoft.com/office/drawing/2014/main" id="{37F42432-2D82-417F-A410-9604F1F719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599" y="4451420"/>
            <a:ext cx="304800" cy="304800"/>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2D57D8B5-0ADC-4C17-80BD-9627881578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0683" y="5745134"/>
            <a:ext cx="293716" cy="293716"/>
          </a:xfrm>
          <a:prstGeom prst="rect">
            <a:avLst/>
          </a:prstGeom>
        </p:spPr>
      </p:pic>
      <p:pic>
        <p:nvPicPr>
          <p:cNvPr id="5" name="Picture 4">
            <a:extLst>
              <a:ext uri="{FF2B5EF4-FFF2-40B4-BE49-F238E27FC236}">
                <a16:creationId xmlns:a16="http://schemas.microsoft.com/office/drawing/2014/main" id="{7655A775-410E-8322-EEC6-211AD31C5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1900" y="4480171"/>
            <a:ext cx="1600200" cy="1600200"/>
          </a:xfrm>
          <a:prstGeom prst="rect">
            <a:avLst/>
          </a:prstGeom>
        </p:spPr>
      </p:pic>
      <p:sp>
        <p:nvSpPr>
          <p:cNvPr id="6" name="TextBox 5">
            <a:extLst>
              <a:ext uri="{FF2B5EF4-FFF2-40B4-BE49-F238E27FC236}">
                <a16:creationId xmlns:a16="http://schemas.microsoft.com/office/drawing/2014/main" id="{94685838-1D46-C90C-41A1-FE164389F89A}"/>
              </a:ext>
            </a:extLst>
          </p:cNvPr>
          <p:cNvSpPr txBox="1"/>
          <p:nvPr/>
        </p:nvSpPr>
        <p:spPr>
          <a:xfrm>
            <a:off x="5024563" y="4450165"/>
            <a:ext cx="325730" cy="369332"/>
          </a:xfrm>
          <a:prstGeom prst="rect">
            <a:avLst/>
          </a:prstGeom>
          <a:noFill/>
        </p:spPr>
        <p:txBody>
          <a:bodyPr wrap="none" rtlCol="0">
            <a:spAutoFit/>
          </a:bodyPr>
          <a:lstStyle/>
          <a:p>
            <a:r>
              <a:rPr lang="en-US" sz="1800" b="1" dirty="0">
                <a:solidFill>
                  <a:srgbClr val="C00000"/>
                </a:solidFill>
              </a:rPr>
              <a:t>P</a:t>
            </a:r>
          </a:p>
        </p:txBody>
      </p:sp>
      <p:sp>
        <p:nvSpPr>
          <p:cNvPr id="7" name="TextBox 6">
            <a:extLst>
              <a:ext uri="{FF2B5EF4-FFF2-40B4-BE49-F238E27FC236}">
                <a16:creationId xmlns:a16="http://schemas.microsoft.com/office/drawing/2014/main" id="{4A5ADF3A-57C8-71E8-CF5D-96C3D82696AE}"/>
              </a:ext>
            </a:extLst>
          </p:cNvPr>
          <p:cNvSpPr txBox="1"/>
          <p:nvPr/>
        </p:nvSpPr>
        <p:spPr>
          <a:xfrm>
            <a:off x="4695974" y="4771011"/>
            <a:ext cx="325730" cy="369332"/>
          </a:xfrm>
          <a:prstGeom prst="rect">
            <a:avLst/>
          </a:prstGeom>
          <a:noFill/>
        </p:spPr>
        <p:txBody>
          <a:bodyPr wrap="none" rtlCol="0">
            <a:spAutoFit/>
          </a:bodyPr>
          <a:lstStyle/>
          <a:p>
            <a:r>
              <a:rPr lang="en-US" sz="1800" b="1" dirty="0">
                <a:solidFill>
                  <a:srgbClr val="C00000"/>
                </a:solidFill>
              </a:rPr>
              <a:t>P</a:t>
            </a:r>
          </a:p>
        </p:txBody>
      </p:sp>
      <p:sp>
        <p:nvSpPr>
          <p:cNvPr id="9" name="TextBox 8">
            <a:extLst>
              <a:ext uri="{FF2B5EF4-FFF2-40B4-BE49-F238E27FC236}">
                <a16:creationId xmlns:a16="http://schemas.microsoft.com/office/drawing/2014/main" id="{FD75C608-81A0-5C5C-0F5F-C9C2EA5AF0CD}"/>
              </a:ext>
            </a:extLst>
          </p:cNvPr>
          <p:cNvSpPr txBox="1"/>
          <p:nvPr/>
        </p:nvSpPr>
        <p:spPr>
          <a:xfrm flipH="1">
            <a:off x="5021704" y="5386445"/>
            <a:ext cx="372004" cy="369332"/>
          </a:xfrm>
          <a:prstGeom prst="rect">
            <a:avLst/>
          </a:prstGeom>
          <a:noFill/>
        </p:spPr>
        <p:txBody>
          <a:bodyPr wrap="square" rtlCol="0">
            <a:spAutoFit/>
          </a:bodyPr>
          <a:lstStyle/>
          <a:p>
            <a:r>
              <a:rPr lang="en-US" sz="1800" b="1" dirty="0">
                <a:solidFill>
                  <a:srgbClr val="00B050"/>
                </a:solidFill>
              </a:rPr>
              <a:t>D</a:t>
            </a:r>
          </a:p>
        </p:txBody>
      </p:sp>
      <p:sp>
        <p:nvSpPr>
          <p:cNvPr id="10" name="TextBox 9">
            <a:extLst>
              <a:ext uri="{FF2B5EF4-FFF2-40B4-BE49-F238E27FC236}">
                <a16:creationId xmlns:a16="http://schemas.microsoft.com/office/drawing/2014/main" id="{29B7D711-8C46-FC2C-B1A7-17D1E055BDC4}"/>
              </a:ext>
            </a:extLst>
          </p:cNvPr>
          <p:cNvSpPr txBox="1"/>
          <p:nvPr/>
        </p:nvSpPr>
        <p:spPr>
          <a:xfrm>
            <a:off x="3766181" y="4465521"/>
            <a:ext cx="351378" cy="369332"/>
          </a:xfrm>
          <a:prstGeom prst="rect">
            <a:avLst/>
          </a:prstGeom>
          <a:noFill/>
        </p:spPr>
        <p:txBody>
          <a:bodyPr wrap="none" rtlCol="0">
            <a:spAutoFit/>
          </a:bodyPr>
          <a:lstStyle/>
          <a:p>
            <a:r>
              <a:rPr lang="en-US" sz="1800" b="1" dirty="0">
                <a:solidFill>
                  <a:srgbClr val="009900"/>
                </a:solidFill>
              </a:rPr>
              <a:t>D</a:t>
            </a:r>
          </a:p>
        </p:txBody>
      </p:sp>
      <p:sp>
        <p:nvSpPr>
          <p:cNvPr id="12" name="TextBox 11">
            <a:extLst>
              <a:ext uri="{FF2B5EF4-FFF2-40B4-BE49-F238E27FC236}">
                <a16:creationId xmlns:a16="http://schemas.microsoft.com/office/drawing/2014/main" id="{AD00CF14-2094-8947-C33D-29D982630682}"/>
              </a:ext>
            </a:extLst>
          </p:cNvPr>
          <p:cNvSpPr txBox="1"/>
          <p:nvPr/>
        </p:nvSpPr>
        <p:spPr>
          <a:xfrm>
            <a:off x="3766181" y="5101153"/>
            <a:ext cx="351378" cy="369332"/>
          </a:xfrm>
          <a:prstGeom prst="rect">
            <a:avLst/>
          </a:prstGeom>
          <a:noFill/>
        </p:spPr>
        <p:txBody>
          <a:bodyPr wrap="square" rtlCol="0">
            <a:spAutoFit/>
          </a:bodyPr>
          <a:lstStyle/>
          <a:p>
            <a:r>
              <a:rPr lang="en-US" sz="1800" b="1" dirty="0">
                <a:solidFill>
                  <a:srgbClr val="009900"/>
                </a:solidFill>
              </a:rPr>
              <a:t>D</a:t>
            </a:r>
          </a:p>
        </p:txBody>
      </p:sp>
      <p:sp>
        <p:nvSpPr>
          <p:cNvPr id="13" name="TextBox 12">
            <a:extLst>
              <a:ext uri="{FF2B5EF4-FFF2-40B4-BE49-F238E27FC236}">
                <a16:creationId xmlns:a16="http://schemas.microsoft.com/office/drawing/2014/main" id="{4C7EB361-54BB-1D90-7443-0BCCC50B8D6F}"/>
              </a:ext>
            </a:extLst>
          </p:cNvPr>
          <p:cNvSpPr txBox="1"/>
          <p:nvPr/>
        </p:nvSpPr>
        <p:spPr>
          <a:xfrm>
            <a:off x="4057757" y="5687032"/>
            <a:ext cx="351378" cy="369332"/>
          </a:xfrm>
          <a:prstGeom prst="rect">
            <a:avLst/>
          </a:prstGeom>
          <a:noFill/>
        </p:spPr>
        <p:txBody>
          <a:bodyPr wrap="square" rtlCol="0">
            <a:spAutoFit/>
          </a:bodyPr>
          <a:lstStyle/>
          <a:p>
            <a:r>
              <a:rPr lang="en-US" sz="1800" b="1" dirty="0">
                <a:solidFill>
                  <a:srgbClr val="C00000"/>
                </a:solidFill>
              </a:rPr>
              <a:t>P</a:t>
            </a:r>
          </a:p>
        </p:txBody>
      </p:sp>
      <p:sp>
        <p:nvSpPr>
          <p:cNvPr id="14" name="TextBox 13">
            <a:extLst>
              <a:ext uri="{FF2B5EF4-FFF2-40B4-BE49-F238E27FC236}">
                <a16:creationId xmlns:a16="http://schemas.microsoft.com/office/drawing/2014/main" id="{3FA84124-1D57-4668-5121-D1DF74CAE51A}"/>
              </a:ext>
            </a:extLst>
          </p:cNvPr>
          <p:cNvSpPr txBox="1"/>
          <p:nvPr/>
        </p:nvSpPr>
        <p:spPr>
          <a:xfrm flipH="1">
            <a:off x="4372825" y="4487750"/>
            <a:ext cx="372004" cy="369332"/>
          </a:xfrm>
          <a:prstGeom prst="rect">
            <a:avLst/>
          </a:prstGeom>
          <a:noFill/>
        </p:spPr>
        <p:txBody>
          <a:bodyPr wrap="square" rtlCol="0">
            <a:spAutoFit/>
          </a:bodyPr>
          <a:lstStyle/>
          <a:p>
            <a:r>
              <a:rPr lang="en-US" sz="1800" b="1" dirty="0"/>
              <a:t>!!</a:t>
            </a:r>
          </a:p>
        </p:txBody>
      </p:sp>
      <p:sp>
        <p:nvSpPr>
          <p:cNvPr id="15" name="TextBox 14">
            <a:extLst>
              <a:ext uri="{FF2B5EF4-FFF2-40B4-BE49-F238E27FC236}">
                <a16:creationId xmlns:a16="http://schemas.microsoft.com/office/drawing/2014/main" id="{2E673ABA-57F2-EBA8-6CA3-9C97797AF841}"/>
              </a:ext>
            </a:extLst>
          </p:cNvPr>
          <p:cNvSpPr txBox="1"/>
          <p:nvPr/>
        </p:nvSpPr>
        <p:spPr>
          <a:xfrm flipH="1">
            <a:off x="4354991" y="5694162"/>
            <a:ext cx="372004" cy="369332"/>
          </a:xfrm>
          <a:prstGeom prst="rect">
            <a:avLst/>
          </a:prstGeom>
          <a:noFill/>
        </p:spPr>
        <p:txBody>
          <a:bodyPr wrap="square" rtlCol="0">
            <a:spAutoFit/>
          </a:bodyPr>
          <a:lstStyle/>
          <a:p>
            <a:r>
              <a:rPr lang="en-US" sz="1800" b="1" dirty="0">
                <a:solidFill>
                  <a:srgbClr val="0000FF"/>
                </a:solidFill>
              </a:rPr>
              <a:t>!!</a:t>
            </a:r>
          </a:p>
        </p:txBody>
      </p:sp>
      <p:sp>
        <p:nvSpPr>
          <p:cNvPr id="16" name="TextBox 15">
            <a:extLst>
              <a:ext uri="{FF2B5EF4-FFF2-40B4-BE49-F238E27FC236}">
                <a16:creationId xmlns:a16="http://schemas.microsoft.com/office/drawing/2014/main" id="{58D05F18-25A7-F3DB-A5A7-1BCF73AF478A}"/>
              </a:ext>
            </a:extLst>
          </p:cNvPr>
          <p:cNvSpPr txBox="1"/>
          <p:nvPr/>
        </p:nvSpPr>
        <p:spPr>
          <a:xfrm flipH="1">
            <a:off x="4372825" y="5101153"/>
            <a:ext cx="372004" cy="369332"/>
          </a:xfrm>
          <a:prstGeom prst="rect">
            <a:avLst/>
          </a:prstGeom>
          <a:noFill/>
        </p:spPr>
        <p:txBody>
          <a:bodyPr wrap="square" rtlCol="0">
            <a:spAutoFit/>
          </a:bodyPr>
          <a:lstStyle/>
          <a:p>
            <a:r>
              <a:rPr lang="en-US" sz="1800" b="1" dirty="0">
                <a:solidFill>
                  <a:srgbClr val="FF0000"/>
                </a:solidFill>
              </a:rPr>
              <a:t>!!</a:t>
            </a:r>
          </a:p>
        </p:txBody>
      </p:sp>
    </p:spTree>
    <p:extLst>
      <p:ext uri="{BB962C8B-B14F-4D97-AF65-F5344CB8AC3E}">
        <p14:creationId xmlns:p14="http://schemas.microsoft.com/office/powerpoint/2010/main" val="381363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694" y="367553"/>
            <a:ext cx="7620000" cy="1143000"/>
          </a:xfrm>
        </p:spPr>
        <p:txBody>
          <a:bodyPr/>
          <a:lstStyle/>
          <a:p>
            <a:r>
              <a:rPr lang="en-US" dirty="0"/>
              <a:t>Mapping State Spaces to RL State Space</a:t>
            </a:r>
          </a:p>
        </p:txBody>
      </p:sp>
      <p:sp>
        <p:nvSpPr>
          <p:cNvPr id="3" name="Content Placeholder 2"/>
          <p:cNvSpPr>
            <a:spLocks noGrp="1"/>
          </p:cNvSpPr>
          <p:nvPr>
            <p:ph idx="1"/>
          </p:nvPr>
        </p:nvSpPr>
        <p:spPr>
          <a:xfrm>
            <a:off x="1093694" y="1510553"/>
            <a:ext cx="7620000" cy="4114800"/>
          </a:xfrm>
        </p:spPr>
        <p:txBody>
          <a:bodyPr/>
          <a:lstStyle/>
          <a:p>
            <a:r>
              <a:rPr lang="en-US" sz="2200" dirty="0"/>
              <a:t>Most worlds have enormously large state spaces or even non-finite state spaces.</a:t>
            </a:r>
          </a:p>
          <a:p>
            <a:r>
              <a:rPr lang="en-US" sz="2200" dirty="0"/>
              <a:t>Moreover, how quickly Q/TD learning learns is inversely proportional to the size of the state space. </a:t>
            </a:r>
          </a:p>
          <a:p>
            <a:r>
              <a:rPr lang="en-US" sz="2200" dirty="0"/>
              <a:t>Consequently, smaller state spaces are used as RL-state spaces, and the original state space are rarely used as RL-state space.</a:t>
            </a:r>
          </a:p>
        </p:txBody>
      </p:sp>
      <p:sp>
        <p:nvSpPr>
          <p:cNvPr id="4" name="Rectangle 3"/>
          <p:cNvSpPr/>
          <p:nvPr/>
        </p:nvSpPr>
        <p:spPr bwMode="auto">
          <a:xfrm>
            <a:off x="3200400" y="4267200"/>
            <a:ext cx="3733800" cy="838200"/>
          </a:xfrm>
          <a:prstGeom prst="rect">
            <a:avLst/>
          </a:prstGeom>
          <a:solidFill>
            <a:srgbClr val="FFFF00"/>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a:solidFill>
                  <a:srgbClr val="FF0000"/>
                </a:solidFill>
              </a:rPr>
              <a:t>World State Space</a:t>
            </a:r>
            <a:endParaRPr kumimoji="0" lang="en-US" sz="3200" b="0" i="0" u="none" strike="noStrike" cap="none" normalizeH="0" dirty="0">
              <a:ln>
                <a:noFill/>
              </a:ln>
              <a:solidFill>
                <a:srgbClr val="FF0000"/>
              </a:solidFill>
              <a:effectLst/>
            </a:endParaRPr>
          </a:p>
        </p:txBody>
      </p:sp>
      <p:sp>
        <p:nvSpPr>
          <p:cNvPr id="5" name="Rectangle 4"/>
          <p:cNvSpPr/>
          <p:nvPr/>
        </p:nvSpPr>
        <p:spPr bwMode="auto">
          <a:xfrm>
            <a:off x="3200400" y="5625353"/>
            <a:ext cx="3733800" cy="838200"/>
          </a:xfrm>
          <a:prstGeom prst="rect">
            <a:avLst/>
          </a:prstGeom>
          <a:solidFill>
            <a:srgbClr val="FFFF00"/>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dirty="0">
                <a:ln>
                  <a:noFill/>
                </a:ln>
                <a:solidFill>
                  <a:srgbClr val="FF0000"/>
                </a:solidFill>
                <a:effectLst/>
                <a:latin typeface="Times New Roman" pitchFamily="18" charset="0"/>
              </a:rPr>
              <a:t>RL-State Space</a:t>
            </a:r>
          </a:p>
        </p:txBody>
      </p:sp>
      <p:cxnSp>
        <p:nvCxnSpPr>
          <p:cNvPr id="7" name="Straight Arrow Connector 6"/>
          <p:cNvCxnSpPr>
            <a:endCxn id="3" idx="2"/>
          </p:cNvCxnSpPr>
          <p:nvPr/>
        </p:nvCxnSpPr>
        <p:spPr bwMode="auto">
          <a:xfrm>
            <a:off x="4903694" y="5105400"/>
            <a:ext cx="0" cy="51995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903694" y="5105400"/>
            <a:ext cx="1851789" cy="523220"/>
          </a:xfrm>
          <a:prstGeom prst="rect">
            <a:avLst/>
          </a:prstGeom>
          <a:noFill/>
        </p:spPr>
        <p:txBody>
          <a:bodyPr wrap="none" rtlCol="0">
            <a:spAutoFit/>
          </a:bodyPr>
          <a:lstStyle/>
          <a:p>
            <a:r>
              <a:rPr lang="en-US" sz="2800" b="1" dirty="0"/>
              <a:t>Reduction </a:t>
            </a:r>
          </a:p>
        </p:txBody>
      </p:sp>
    </p:spTree>
    <p:extLst>
      <p:ext uri="{BB962C8B-B14F-4D97-AF65-F5344CB8AC3E}">
        <p14:creationId xmlns:p14="http://schemas.microsoft.com/office/powerpoint/2010/main" val="1398655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1EC5F-3A25-C3FF-31A3-3BC9B2507709}"/>
              </a:ext>
            </a:extLst>
          </p:cNvPr>
          <p:cNvSpPr>
            <a:spLocks noGrp="1"/>
          </p:cNvSpPr>
          <p:nvPr>
            <p:ph idx="1"/>
          </p:nvPr>
        </p:nvSpPr>
        <p:spPr/>
        <p:txBody>
          <a:bodyPr/>
          <a:lstStyle/>
          <a:p>
            <a:pPr marL="0" indent="0">
              <a:buNone/>
            </a:pPr>
            <a:r>
              <a:rPr lang="en-US" sz="3600" dirty="0">
                <a:solidFill>
                  <a:srgbClr val="7030A0"/>
                </a:solidFill>
              </a:rPr>
              <a:t>Remark: There will be more discussions about RL-State-Space in the lecture on We., March 20!!</a:t>
            </a:r>
          </a:p>
        </p:txBody>
      </p:sp>
    </p:spTree>
    <p:extLst>
      <p:ext uri="{BB962C8B-B14F-4D97-AF65-F5344CB8AC3E}">
        <p14:creationId xmlns:p14="http://schemas.microsoft.com/office/powerpoint/2010/main" val="303371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“Very Simple” Reinforcement Learning State Space0</a:t>
            </a:r>
          </a:p>
        </p:txBody>
      </p:sp>
      <p:sp>
        <p:nvSpPr>
          <p:cNvPr id="3" name="Content Placeholder 2"/>
          <p:cNvSpPr>
            <a:spLocks noGrp="1"/>
          </p:cNvSpPr>
          <p:nvPr>
            <p:ph idx="1"/>
          </p:nvPr>
        </p:nvSpPr>
        <p:spPr>
          <a:xfrm>
            <a:off x="914400" y="1600200"/>
            <a:ext cx="7620000" cy="4267200"/>
          </a:xfrm>
        </p:spPr>
        <p:txBody>
          <a:bodyPr/>
          <a:lstStyle/>
          <a:p>
            <a:pPr marL="0" indent="0">
              <a:buNone/>
            </a:pPr>
            <a:r>
              <a:rPr lang="en-US" sz="1900" dirty="0">
                <a:latin typeface="Arial" panose="020B0604020202020204" pitchFamily="34" charset="0"/>
                <a:cs typeface="Arial" panose="020B0604020202020204" pitchFamily="34" charset="0"/>
              </a:rPr>
              <a:t>Original State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j,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j’,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j’’,x</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x’,x</a:t>
            </a:r>
            <a:r>
              <a:rPr lang="en-US" sz="1900" dirty="0">
                <a:latin typeface="Arial" panose="020B0604020202020204" pitchFamily="34" charset="0"/>
                <a:cs typeface="Arial" panose="020B0604020202020204" pitchFamily="34" charset="0"/>
              </a:rPr>
              <a:t>’’ a, b, c, d, e, f) </a:t>
            </a:r>
          </a:p>
          <a:p>
            <a:pPr marL="0" indent="0">
              <a:buNone/>
            </a:pPr>
            <a:r>
              <a:rPr lang="en-US" sz="1900" dirty="0">
                <a:latin typeface="Arial" panose="020B0604020202020204" pitchFamily="34" charset="0"/>
                <a:cs typeface="Arial" panose="020B0604020202020204" pitchFamily="34" charset="0"/>
              </a:rPr>
              <a:t>Red Agent Simplified Space: (</a:t>
            </a:r>
            <a:r>
              <a:rPr lang="en-US" sz="1900" dirty="0" err="1">
                <a:latin typeface="Arial" panose="020B0604020202020204" pitchFamily="34" charset="0"/>
                <a:cs typeface="Arial" panose="020B0604020202020204" pitchFamily="34" charset="0"/>
              </a:rPr>
              <a:t>i,j,x</a:t>
            </a:r>
            <a:r>
              <a:rPr lang="en-US" sz="1900" dirty="0">
                <a:latin typeface="Arial" panose="020B0604020202020204" pitchFamily="34" charset="0"/>
                <a:cs typeface="Arial" panose="020B0604020202020204" pitchFamily="34" charset="0"/>
              </a:rPr>
              <a:t>)</a:t>
            </a:r>
          </a:p>
          <a:p>
            <a:pPr marL="0" indent="0">
              <a:buNone/>
            </a:pPr>
            <a:r>
              <a:rPr lang="en-US" sz="1900" dirty="0">
                <a:latin typeface="Arial" panose="020B0604020202020204" pitchFamily="34" charset="0"/>
                <a:cs typeface="Arial" panose="020B0604020202020204" pitchFamily="34" charset="0"/>
              </a:rPr>
              <a:t>Blue Agent Simplified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a:t>
            </a:r>
            <a:r>
              <a:rPr lang="en-US" sz="1900" dirty="0" err="1">
                <a:latin typeface="Arial" panose="020B0604020202020204" pitchFamily="34" charset="0"/>
                <a:cs typeface="Arial" panose="020B0604020202020204" pitchFamily="34" charset="0"/>
              </a:rPr>
              <a:t>j’,x</a:t>
            </a:r>
            <a:r>
              <a:rPr lang="en-US" sz="1900" dirty="0">
                <a:latin typeface="Arial" panose="020B0604020202020204" pitchFamily="34" charset="0"/>
                <a:cs typeface="Arial" panose="020B0604020202020204" pitchFamily="34" charset="0"/>
              </a:rPr>
              <a:t>’)</a:t>
            </a:r>
          </a:p>
          <a:p>
            <a:pPr marL="0" indent="0">
              <a:buNone/>
            </a:pPr>
            <a:r>
              <a:rPr lang="en-US" sz="1900" dirty="0">
                <a:latin typeface="Arial" panose="020B0604020202020204" pitchFamily="34" charset="0"/>
                <a:cs typeface="Arial" panose="020B0604020202020204" pitchFamily="34" charset="0"/>
              </a:rPr>
              <a:t>Black Agent Simplified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a:t>
            </a:r>
            <a:r>
              <a:rPr lang="en-US" sz="1900" dirty="0" err="1">
                <a:latin typeface="Arial" panose="020B0604020202020204" pitchFamily="34" charset="0"/>
                <a:cs typeface="Arial" panose="020B0604020202020204" pitchFamily="34" charset="0"/>
              </a:rPr>
              <a:t>j’’,x</a:t>
            </a:r>
            <a:r>
              <a:rPr lang="en-US" sz="1900" dirty="0">
                <a:latin typeface="Arial" panose="020B0604020202020204" pitchFamily="34" charset="0"/>
                <a:cs typeface="Arial" panose="020B0604020202020204" pitchFamily="34" charset="0"/>
              </a:rPr>
              <a:t>’’)</a:t>
            </a:r>
          </a:p>
          <a:p>
            <a:pPr marL="0" indent="0">
              <a:buNone/>
            </a:pPr>
            <a:r>
              <a:rPr lang="en-US" sz="1900" dirty="0">
                <a:latin typeface="Arial" panose="020B0604020202020204" pitchFamily="34" charset="0"/>
                <a:cs typeface="Arial" panose="020B0604020202020204" pitchFamily="34" charset="0"/>
              </a:rPr>
              <a:t>Comments: </a:t>
            </a:r>
          </a:p>
          <a:p>
            <a:pPr marL="457200" indent="-457200">
              <a:buFont typeface="+mj-lt"/>
              <a:buAutoNum type="arabicPeriod"/>
            </a:pPr>
            <a:r>
              <a:rPr lang="en-US" sz="1900" dirty="0">
                <a:latin typeface="Arial" panose="020B0604020202020204" pitchFamily="34" charset="0"/>
                <a:cs typeface="Arial" panose="020B0604020202020204" pitchFamily="34" charset="0"/>
              </a:rPr>
              <a:t>The algorithm initially learns paths between pickup states and </a:t>
            </a:r>
            <a:r>
              <a:rPr lang="en-US" sz="1900" dirty="0" err="1">
                <a:latin typeface="Arial" panose="020B0604020202020204" pitchFamily="34" charset="0"/>
                <a:cs typeface="Arial" panose="020B0604020202020204" pitchFamily="34" charset="0"/>
              </a:rPr>
              <a:t>dropoff</a:t>
            </a:r>
            <a:r>
              <a:rPr lang="en-US" sz="1900" dirty="0">
                <a:latin typeface="Arial" panose="020B0604020202020204" pitchFamily="34" charset="0"/>
                <a:cs typeface="Arial" panose="020B0604020202020204" pitchFamily="34" charset="0"/>
              </a:rPr>
              <a:t> states—different paths for x=1 and for x=0, x’=1…</a:t>
            </a:r>
          </a:p>
          <a:p>
            <a:pPr marL="457200" indent="-457200">
              <a:buFont typeface="+mj-lt"/>
              <a:buAutoNum type="arabicPeriod"/>
            </a:pPr>
            <a:r>
              <a:rPr lang="en-US" sz="1900" dirty="0">
                <a:latin typeface="Arial" panose="020B0604020202020204" pitchFamily="34" charset="0"/>
                <a:cs typeface="Arial" panose="020B0604020202020204" pitchFamily="34" charset="0"/>
              </a:rPr>
              <a:t>Minor complication: The q-values of those paths will decrease as soon as the particular pickup state runs out of blocks or the particular </a:t>
            </a:r>
            <a:r>
              <a:rPr lang="en-US" sz="1900" dirty="0" err="1">
                <a:latin typeface="Arial" panose="020B0604020202020204" pitchFamily="34" charset="0"/>
                <a:cs typeface="Arial" panose="020B0604020202020204" pitchFamily="34" charset="0"/>
              </a:rPr>
              <a:t>dropoff</a:t>
            </a:r>
            <a:r>
              <a:rPr lang="en-US" sz="1900" dirty="0">
                <a:latin typeface="Arial" panose="020B0604020202020204" pitchFamily="34" charset="0"/>
                <a:cs typeface="Arial" panose="020B0604020202020204" pitchFamily="34" charset="0"/>
              </a:rPr>
              <a:t> state cannot store any further blocks, as it is no longer attractive to visit these locations.</a:t>
            </a:r>
          </a:p>
          <a:p>
            <a:pPr marL="457200" indent="-457200">
              <a:buFont typeface="+mj-lt"/>
              <a:buAutoNum type="arabicPeriod"/>
            </a:pPr>
            <a:r>
              <a:rPr lang="en-US" sz="1900" dirty="0">
                <a:latin typeface="Arial" panose="020B0604020202020204" pitchFamily="34" charset="0"/>
                <a:cs typeface="Arial" panose="020B0604020202020204" pitchFamily="34" charset="0"/>
              </a:rPr>
              <a:t>The states pace ignores the position of the other agent, and is therefore prone to blockage. </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1800" dirty="0"/>
          </a:p>
          <a:p>
            <a:pPr marL="0" indent="0">
              <a:buNone/>
            </a:pPr>
            <a:endParaRPr lang="en-US" sz="1600" dirty="0"/>
          </a:p>
          <a:p>
            <a:pPr lvl="1"/>
            <a:endParaRPr lang="en-US" dirty="0"/>
          </a:p>
          <a:p>
            <a:endParaRPr lang="en-US" dirty="0"/>
          </a:p>
          <a:p>
            <a:pPr marL="514350" indent="-514350">
              <a:buFont typeface="+mj-lt"/>
              <a:buAutoNum type="alphaLcPeriod"/>
            </a:pPr>
            <a:endParaRPr lang="en-US" dirty="0"/>
          </a:p>
        </p:txBody>
      </p:sp>
    </p:spTree>
    <p:extLst>
      <p:ext uri="{BB962C8B-B14F-4D97-AF65-F5344CB8AC3E}">
        <p14:creationId xmlns:p14="http://schemas.microsoft.com/office/powerpoint/2010/main" val="1745225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Reinforcement Learning State Space1</a:t>
            </a:r>
            <a:br>
              <a:rPr lang="en-US" sz="3600" dirty="0"/>
            </a:br>
            <a:r>
              <a:rPr lang="en-US" sz="3600" dirty="0"/>
              <a:t>which considers Blocking</a:t>
            </a:r>
          </a:p>
        </p:txBody>
      </p:sp>
      <p:sp>
        <p:nvSpPr>
          <p:cNvPr id="3" name="Content Placeholder 2"/>
          <p:cNvSpPr>
            <a:spLocks noGrp="1"/>
          </p:cNvSpPr>
          <p:nvPr>
            <p:ph idx="1"/>
          </p:nvPr>
        </p:nvSpPr>
        <p:spPr>
          <a:xfrm>
            <a:off x="914400" y="1600200"/>
            <a:ext cx="7620000" cy="4267200"/>
          </a:xfrm>
        </p:spPr>
        <p:txBody>
          <a:bodyPr/>
          <a:lstStyle/>
          <a:p>
            <a:pPr marL="0" indent="0">
              <a:buNone/>
            </a:pPr>
            <a:r>
              <a:rPr lang="en-US" sz="1900" dirty="0">
                <a:latin typeface="Arial" panose="020B0604020202020204" pitchFamily="34" charset="0"/>
                <a:cs typeface="Arial" panose="020B0604020202020204" pitchFamily="34" charset="0"/>
              </a:rPr>
              <a:t>Original State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j,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j’,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j’’,x</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x’,x</a:t>
            </a:r>
            <a:r>
              <a:rPr lang="en-US" sz="1900" dirty="0">
                <a:latin typeface="Arial" panose="020B0604020202020204" pitchFamily="34" charset="0"/>
                <a:cs typeface="Arial" panose="020B0604020202020204" pitchFamily="34" charset="0"/>
              </a:rPr>
              <a:t>’’ a, b, c, d, e, f) </a:t>
            </a:r>
          </a:p>
          <a:p>
            <a:pPr marL="0" indent="0">
              <a:buNone/>
            </a:pPr>
            <a:r>
              <a:rPr lang="en-US" sz="1900" dirty="0">
                <a:latin typeface="Arial" panose="020B0604020202020204" pitchFamily="34" charset="0"/>
                <a:cs typeface="Arial" panose="020B0604020202020204" pitchFamily="34" charset="0"/>
              </a:rPr>
              <a:t>Red Agent Simplified Space: (</a:t>
            </a:r>
            <a:r>
              <a:rPr lang="en-US" sz="1900" dirty="0" err="1">
                <a:latin typeface="Arial" panose="020B0604020202020204" pitchFamily="34" charset="0"/>
                <a:cs typeface="Arial" panose="020B0604020202020204" pitchFamily="34" charset="0"/>
              </a:rPr>
              <a:t>i,j,x,</a:t>
            </a:r>
            <a:r>
              <a:rPr lang="en-US" sz="1900" dirty="0" err="1">
                <a:latin typeface="Arial" panose="020B0604020202020204" pitchFamily="34" charset="0"/>
                <a:cs typeface="Arial" panose="020B0604020202020204" pitchFamily="34" charset="0"/>
                <a:sym typeface="Symbol" panose="05050102010706020507" pitchFamily="18" charset="2"/>
              </a:rPr>
              <a:t></a:t>
            </a:r>
            <a:r>
              <a:rPr lang="en-US" sz="1900" baseline="-25000" dirty="0" err="1">
                <a:latin typeface="Arial" panose="020B0604020202020204" pitchFamily="34" charset="0"/>
                <a:cs typeface="Arial" panose="020B0604020202020204" pitchFamily="34" charset="0"/>
                <a:sym typeface="Symbol" panose="05050102010706020507" pitchFamily="18" charset="2"/>
              </a:rPr>
              <a:t>r</a:t>
            </a:r>
            <a:r>
              <a:rPr lang="en-US" sz="1900" dirty="0">
                <a:latin typeface="Arial" panose="020B0604020202020204" pitchFamily="34" charset="0"/>
                <a:cs typeface="Arial" panose="020B0604020202020204" pitchFamily="34" charset="0"/>
              </a:rPr>
              <a:t>)</a:t>
            </a:r>
          </a:p>
          <a:p>
            <a:pPr marL="0" indent="0">
              <a:buNone/>
            </a:pPr>
            <a:r>
              <a:rPr lang="en-US" sz="1900" dirty="0">
                <a:latin typeface="Arial" panose="020B0604020202020204" pitchFamily="34" charset="0"/>
                <a:cs typeface="Arial" panose="020B0604020202020204" pitchFamily="34" charset="0"/>
              </a:rPr>
              <a:t>Blue Agent Simplified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a:t>
            </a:r>
            <a:r>
              <a:rPr lang="en-US" sz="1900" dirty="0" err="1">
                <a:latin typeface="Arial" panose="020B0604020202020204" pitchFamily="34" charset="0"/>
                <a:cs typeface="Arial" panose="020B0604020202020204" pitchFamily="34" charset="0"/>
              </a:rPr>
              <a:t>j’,x’,</a:t>
            </a:r>
            <a:r>
              <a:rPr lang="en-US" sz="1900" dirty="0" err="1">
                <a:latin typeface="Arial" panose="020B0604020202020204" pitchFamily="34" charset="0"/>
                <a:cs typeface="Arial" panose="020B0604020202020204" pitchFamily="34" charset="0"/>
                <a:sym typeface="Symbol" panose="05050102010706020507" pitchFamily="18" charset="2"/>
              </a:rPr>
              <a:t></a:t>
            </a:r>
            <a:r>
              <a:rPr lang="en-US" sz="1900" baseline="-25000" dirty="0" err="1">
                <a:latin typeface="Arial" panose="020B0604020202020204" pitchFamily="34" charset="0"/>
                <a:cs typeface="Arial" panose="020B0604020202020204" pitchFamily="34" charset="0"/>
                <a:sym typeface="Symbol" panose="05050102010706020507" pitchFamily="18" charset="2"/>
              </a:rPr>
              <a:t>be</a:t>
            </a:r>
            <a:r>
              <a:rPr lang="en-US" sz="1900" dirty="0">
                <a:latin typeface="Arial" panose="020B0604020202020204" pitchFamily="34" charset="0"/>
                <a:cs typeface="Arial" panose="020B0604020202020204" pitchFamily="34" charset="0"/>
              </a:rPr>
              <a:t>)</a:t>
            </a:r>
          </a:p>
          <a:p>
            <a:pPr marL="0" indent="0">
              <a:buNone/>
            </a:pPr>
            <a:r>
              <a:rPr lang="en-US" sz="1900" dirty="0">
                <a:latin typeface="Arial" panose="020B0604020202020204" pitchFamily="34" charset="0"/>
                <a:cs typeface="Arial" panose="020B0604020202020204" pitchFamily="34" charset="0"/>
              </a:rPr>
              <a:t>Black Agent Simplified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a:t>
            </a:r>
            <a:r>
              <a:rPr lang="en-US" sz="1900" dirty="0" err="1">
                <a:latin typeface="Arial" panose="020B0604020202020204" pitchFamily="34" charset="0"/>
                <a:cs typeface="Arial" panose="020B0604020202020204" pitchFamily="34" charset="0"/>
              </a:rPr>
              <a:t>j’’,x</a:t>
            </a:r>
            <a:r>
              <a:rPr lang="en-US" sz="1900" dirty="0">
                <a:latin typeface="Arial" panose="020B0604020202020204" pitchFamily="34" charset="0"/>
                <a:cs typeface="Arial" panose="020B0604020202020204" pitchFamily="34" charset="0"/>
              </a:rPr>
              <a:t>’’,</a:t>
            </a:r>
            <a:r>
              <a:rPr lang="en-US" sz="1900" dirty="0">
                <a:latin typeface="Arial" panose="020B0604020202020204" pitchFamily="34" charset="0"/>
                <a:cs typeface="Arial" panose="020B0604020202020204" pitchFamily="34" charset="0"/>
                <a:sym typeface="Symbol" panose="05050102010706020507" pitchFamily="18" charset="2"/>
              </a:rPr>
              <a:t> </a:t>
            </a:r>
            <a:r>
              <a:rPr lang="en-US" sz="1900" baseline="-25000" dirty="0">
                <a:latin typeface="Arial" panose="020B0604020202020204" pitchFamily="34" charset="0"/>
                <a:cs typeface="Arial" panose="020B0604020202020204" pitchFamily="34" charset="0"/>
                <a:sym typeface="Symbol" panose="05050102010706020507" pitchFamily="18" charset="2"/>
              </a:rPr>
              <a:t>bk</a:t>
            </a:r>
            <a:r>
              <a:rPr lang="en-US" sz="1900" dirty="0">
                <a:latin typeface="Arial" panose="020B0604020202020204" pitchFamily="34" charset="0"/>
                <a:cs typeface="Arial" panose="020B0604020202020204" pitchFamily="34" charset="0"/>
              </a:rPr>
              <a:t>)</a:t>
            </a:r>
          </a:p>
          <a:p>
            <a:pPr marL="0" indent="0">
              <a:buNone/>
            </a:pPr>
            <a:r>
              <a:rPr lang="en-US" sz="1900" dirty="0">
                <a:latin typeface="Arial" panose="020B0604020202020204" pitchFamily="34" charset="0"/>
                <a:cs typeface="Arial" panose="020B0604020202020204" pitchFamily="34" charset="0"/>
              </a:rPr>
              <a:t>Comments: </a:t>
            </a:r>
          </a:p>
          <a:p>
            <a:pPr marL="457200" indent="-457200">
              <a:buFont typeface="+mj-lt"/>
              <a:buAutoNum type="arabicPeriod"/>
            </a:pPr>
            <a:r>
              <a:rPr lang="en-US" sz="1900" dirty="0">
                <a:latin typeface="Arial" panose="020B0604020202020204" pitchFamily="34" charset="0"/>
                <a:cs typeface="Arial" panose="020B0604020202020204" pitchFamily="34" charset="0"/>
                <a:sym typeface="Symbol" panose="05050102010706020507" pitchFamily="18" charset="2"/>
              </a:rPr>
              <a:t></a:t>
            </a:r>
            <a:r>
              <a:rPr lang="en-US" sz="1900" baseline="-25000" dirty="0">
                <a:latin typeface="Arial" panose="020B0604020202020204" pitchFamily="34" charset="0"/>
                <a:cs typeface="Arial" panose="020B0604020202020204" pitchFamily="34" charset="0"/>
                <a:sym typeface="Symbol" panose="05050102010706020507" pitchFamily="18" charset="2"/>
              </a:rPr>
              <a:t>r</a:t>
            </a:r>
            <a:r>
              <a:rPr lang="en-US" sz="1900" dirty="0">
                <a:latin typeface="Arial" panose="020B0604020202020204" pitchFamily="34" charset="0"/>
                <a:cs typeface="Arial" panose="020B0604020202020204" pitchFamily="34" charset="0"/>
                <a:sym typeface="Symbol" panose="05050102010706020507" pitchFamily="18" charset="2"/>
              </a:rPr>
              <a:t>=(min(d(</a:t>
            </a:r>
            <a:r>
              <a:rPr lang="en-US" sz="1900" dirty="0" err="1">
                <a:latin typeface="Arial" panose="020B0604020202020204" pitchFamily="34" charset="0"/>
                <a:cs typeface="Arial" panose="020B0604020202020204" pitchFamily="34" charset="0"/>
                <a:sym typeface="Symbol" panose="05050102010706020507" pitchFamily="18" charset="2"/>
              </a:rPr>
              <a:t>red,blue</a:t>
            </a:r>
            <a:r>
              <a:rPr lang="en-US" sz="1900" dirty="0">
                <a:latin typeface="Arial" panose="020B0604020202020204" pitchFamily="34" charset="0"/>
                <a:cs typeface="Arial" panose="020B0604020202020204" pitchFamily="34" charset="0"/>
                <a:sym typeface="Symbol" panose="05050102010706020507" pitchFamily="18" charset="2"/>
              </a:rPr>
              <a:t>),d(</a:t>
            </a:r>
            <a:r>
              <a:rPr lang="en-US" sz="1900" dirty="0" err="1">
                <a:latin typeface="Arial" panose="020B0604020202020204" pitchFamily="34" charset="0"/>
                <a:cs typeface="Arial" panose="020B0604020202020204" pitchFamily="34" charset="0"/>
                <a:sym typeface="Symbol" panose="05050102010706020507" pitchFamily="18" charset="2"/>
              </a:rPr>
              <a:t>red,black</a:t>
            </a:r>
            <a:r>
              <a:rPr lang="en-US" sz="1900" dirty="0">
                <a:latin typeface="Arial" panose="020B0604020202020204" pitchFamily="34" charset="0"/>
                <a:cs typeface="Arial" panose="020B0604020202020204" pitchFamily="34" charset="0"/>
                <a:sym typeface="Symbol" panose="05050102010706020507" pitchFamily="18" charset="2"/>
              </a:rPr>
              <a:t>)))</a:t>
            </a:r>
          </a:p>
          <a:p>
            <a:pPr marL="0" indent="0">
              <a:buNone/>
            </a:pPr>
            <a:r>
              <a:rPr lang="en-US" sz="1900" dirty="0">
                <a:latin typeface="Arial" panose="020B0604020202020204" pitchFamily="34" charset="0"/>
                <a:cs typeface="Arial" panose="020B0604020202020204" pitchFamily="34" charset="0"/>
                <a:sym typeface="Symbol" panose="05050102010706020507" pitchFamily="18" charset="2"/>
              </a:rPr>
              <a:t>       </a:t>
            </a:r>
            <a:r>
              <a:rPr lang="en-US" sz="1900" baseline="-25000" dirty="0">
                <a:latin typeface="Arial" panose="020B0604020202020204" pitchFamily="34" charset="0"/>
                <a:cs typeface="Arial" panose="020B0604020202020204" pitchFamily="34" charset="0"/>
                <a:sym typeface="Symbol" panose="05050102010706020507" pitchFamily="18" charset="2"/>
              </a:rPr>
              <a:t>be</a:t>
            </a:r>
            <a:r>
              <a:rPr lang="en-US" sz="1900" dirty="0">
                <a:latin typeface="Arial" panose="020B0604020202020204" pitchFamily="34" charset="0"/>
                <a:cs typeface="Arial" panose="020B0604020202020204" pitchFamily="34" charset="0"/>
                <a:sym typeface="Symbol" panose="05050102010706020507" pitchFamily="18" charset="2"/>
              </a:rPr>
              <a:t>=(min(d(blue, red),d(</a:t>
            </a:r>
            <a:r>
              <a:rPr lang="en-US" sz="1900" dirty="0" err="1">
                <a:latin typeface="Arial" panose="020B0604020202020204" pitchFamily="34" charset="0"/>
                <a:cs typeface="Arial" panose="020B0604020202020204" pitchFamily="34" charset="0"/>
                <a:sym typeface="Symbol" panose="05050102010706020507" pitchFamily="18" charset="2"/>
              </a:rPr>
              <a:t>blue,black</a:t>
            </a:r>
            <a:r>
              <a:rPr lang="en-US" sz="1900" dirty="0">
                <a:latin typeface="Arial" panose="020B0604020202020204" pitchFamily="34" charset="0"/>
                <a:cs typeface="Arial" panose="020B0604020202020204" pitchFamily="34" charset="0"/>
                <a:sym typeface="Symbol" panose="05050102010706020507" pitchFamily="18" charset="2"/>
              </a:rPr>
              <a:t>)))</a:t>
            </a:r>
          </a:p>
          <a:p>
            <a:pPr marL="0" indent="0">
              <a:buNone/>
            </a:pPr>
            <a:r>
              <a:rPr lang="en-US" sz="1900" dirty="0">
                <a:latin typeface="Arial" panose="020B0604020202020204" pitchFamily="34" charset="0"/>
                <a:cs typeface="Arial" panose="020B0604020202020204" pitchFamily="34" charset="0"/>
                <a:sym typeface="Symbol" panose="05050102010706020507" pitchFamily="18" charset="2"/>
              </a:rPr>
              <a:t>       </a:t>
            </a:r>
            <a:r>
              <a:rPr lang="en-US" sz="1900" baseline="-25000" dirty="0">
                <a:latin typeface="Arial" panose="020B0604020202020204" pitchFamily="34" charset="0"/>
                <a:cs typeface="Arial" panose="020B0604020202020204" pitchFamily="34" charset="0"/>
                <a:sym typeface="Symbol" panose="05050102010706020507" pitchFamily="18" charset="2"/>
              </a:rPr>
              <a:t>bk</a:t>
            </a:r>
            <a:r>
              <a:rPr lang="en-US" sz="1900" dirty="0">
                <a:latin typeface="Arial" panose="020B0604020202020204" pitchFamily="34" charset="0"/>
                <a:cs typeface="Arial" panose="020B0604020202020204" pitchFamily="34" charset="0"/>
                <a:sym typeface="Symbol" panose="05050102010706020507" pitchFamily="18" charset="2"/>
              </a:rPr>
              <a:t>=</a:t>
            </a:r>
            <a:r>
              <a:rPr lang="en-US" sz="1200" dirty="0">
                <a:latin typeface="Lucida Handwriting" panose="03010101010101010101" pitchFamily="66" charset="0"/>
                <a:cs typeface="Arial" panose="020B0604020202020204" pitchFamily="34" charset="0"/>
                <a:sym typeface="Symbol" panose="05050102010706020507" pitchFamily="18" charset="2"/>
              </a:rPr>
              <a:t>similarly</a:t>
            </a:r>
          </a:p>
          <a:p>
            <a:pPr marL="0" indent="0">
              <a:buNone/>
            </a:pPr>
            <a:r>
              <a:rPr lang="en-US" sz="1900" dirty="0">
                <a:latin typeface="Arial" panose="020B0604020202020204" pitchFamily="34" charset="0"/>
                <a:cs typeface="Arial" panose="020B0604020202020204" pitchFamily="34" charset="0"/>
              </a:rPr>
              <a:t>       where d measures the Manhattan distance between two agents.</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1800" dirty="0"/>
          </a:p>
          <a:p>
            <a:pPr marL="0" indent="0">
              <a:buNone/>
            </a:pPr>
            <a:endParaRPr lang="en-US" sz="1600" dirty="0"/>
          </a:p>
          <a:p>
            <a:pPr lvl="1"/>
            <a:endParaRPr lang="en-US" dirty="0"/>
          </a:p>
          <a:p>
            <a:endParaRPr lang="en-US" dirty="0"/>
          </a:p>
          <a:p>
            <a:pPr marL="514350" indent="-514350">
              <a:buFont typeface="+mj-lt"/>
              <a:buAutoNum type="alphaLcPeriod"/>
            </a:pPr>
            <a:endParaRPr lang="en-US" dirty="0"/>
          </a:p>
        </p:txBody>
      </p:sp>
    </p:spTree>
    <p:extLst>
      <p:ext uri="{BB962C8B-B14F-4D97-AF65-F5344CB8AC3E}">
        <p14:creationId xmlns:p14="http://schemas.microsoft.com/office/powerpoint/2010/main" val="3332975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Complicated Reinforcement Learning State Space2</a:t>
            </a:r>
          </a:p>
        </p:txBody>
      </p:sp>
      <p:sp>
        <p:nvSpPr>
          <p:cNvPr id="3" name="Content Placeholder 2"/>
          <p:cNvSpPr>
            <a:spLocks noGrp="1"/>
          </p:cNvSpPr>
          <p:nvPr>
            <p:ph idx="1"/>
          </p:nvPr>
        </p:nvSpPr>
        <p:spPr>
          <a:xfrm>
            <a:off x="914400" y="1600200"/>
            <a:ext cx="7620000" cy="4267200"/>
          </a:xfrm>
        </p:spPr>
        <p:txBody>
          <a:bodyPr/>
          <a:lstStyle/>
          <a:p>
            <a:pPr marL="0" indent="0">
              <a:buNone/>
            </a:pPr>
            <a:r>
              <a:rPr lang="en-US" sz="1900" dirty="0">
                <a:latin typeface="Arial" panose="020B0604020202020204" pitchFamily="34" charset="0"/>
                <a:cs typeface="Arial" panose="020B0604020202020204" pitchFamily="34" charset="0"/>
              </a:rPr>
              <a:t>Original State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j,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j’,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j’’,x</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x’,x</a:t>
            </a:r>
            <a:r>
              <a:rPr lang="en-US" sz="1900" dirty="0">
                <a:latin typeface="Arial" panose="020B0604020202020204" pitchFamily="34" charset="0"/>
                <a:cs typeface="Arial" panose="020B0604020202020204" pitchFamily="34" charset="0"/>
              </a:rPr>
              <a:t>’’ a, b, c, d, e, f) </a:t>
            </a:r>
          </a:p>
          <a:p>
            <a:pPr marL="0" indent="0">
              <a:buNone/>
            </a:pPr>
            <a:r>
              <a:rPr lang="en-US" sz="1900" dirty="0">
                <a:latin typeface="Arial" panose="020B0604020202020204" pitchFamily="34" charset="0"/>
                <a:cs typeface="Arial" panose="020B0604020202020204" pitchFamily="34" charset="0"/>
              </a:rPr>
              <a:t>Red Agent Simplified Space: (</a:t>
            </a:r>
            <a:r>
              <a:rPr lang="en-US" sz="1900" dirty="0" err="1">
                <a:latin typeface="Arial" panose="020B0604020202020204" pitchFamily="34" charset="0"/>
                <a:cs typeface="Arial" panose="020B0604020202020204" pitchFamily="34" charset="0"/>
              </a:rPr>
              <a:t>i,j,x</a:t>
            </a:r>
            <a:r>
              <a:rPr lang="en-US" sz="1900" dirty="0">
                <a:latin typeface="Arial" panose="020B0604020202020204" pitchFamily="34" charset="0"/>
                <a:cs typeface="Arial" panose="020B0604020202020204" pitchFamily="34" charset="0"/>
              </a:rPr>
              <a:t>,</a:t>
            </a:r>
            <a:r>
              <a:rPr lang="en-US" sz="1900" dirty="0">
                <a:latin typeface="Arial" panose="020B0604020202020204" pitchFamily="34" charset="0"/>
                <a:cs typeface="Arial" panose="020B0604020202020204" pitchFamily="34" charset="0"/>
                <a:sym typeface="Symbol" panose="05050102010706020507" pitchFamily="18" charset="2"/>
              </a:rPr>
              <a:t> </a:t>
            </a:r>
            <a:r>
              <a:rPr lang="en-US" sz="1900" baseline="-25000" dirty="0">
                <a:latin typeface="Arial" panose="020B0604020202020204" pitchFamily="34" charset="0"/>
                <a:cs typeface="Arial" panose="020B0604020202020204" pitchFamily="34" charset="0"/>
                <a:sym typeface="Symbol" panose="05050102010706020507" pitchFamily="18" charset="2"/>
              </a:rPr>
              <a:t>r</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a’,b’,c’,d</a:t>
            </a:r>
            <a:r>
              <a:rPr lang="en-US" sz="1900" dirty="0">
                <a:latin typeface="Arial" panose="020B0604020202020204" pitchFamily="34" charset="0"/>
                <a:cs typeface="Arial" panose="020B0604020202020204" pitchFamily="34" charset="0"/>
              </a:rPr>
              <a:t>’, e’, f’)</a:t>
            </a:r>
          </a:p>
          <a:p>
            <a:pPr marL="0" indent="0">
              <a:buNone/>
            </a:pPr>
            <a:r>
              <a:rPr lang="en-US" sz="1900" dirty="0">
                <a:latin typeface="Arial" panose="020B0604020202020204" pitchFamily="34" charset="0"/>
                <a:cs typeface="Arial" panose="020B0604020202020204" pitchFamily="34" charset="0"/>
              </a:rPr>
              <a:t>Blue Agent Simplified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a:t>
            </a:r>
            <a:r>
              <a:rPr lang="en-US" sz="1900" dirty="0" err="1">
                <a:latin typeface="Arial" panose="020B0604020202020204" pitchFamily="34" charset="0"/>
                <a:cs typeface="Arial" panose="020B0604020202020204" pitchFamily="34" charset="0"/>
              </a:rPr>
              <a:t>j’,x</a:t>
            </a:r>
            <a:r>
              <a:rPr lang="en-US" sz="1900" dirty="0">
                <a:latin typeface="Arial" panose="020B0604020202020204" pitchFamily="34" charset="0"/>
                <a:cs typeface="Arial" panose="020B0604020202020204" pitchFamily="34" charset="0"/>
              </a:rPr>
              <a:t>’,</a:t>
            </a:r>
            <a:r>
              <a:rPr lang="en-US" sz="1900" dirty="0">
                <a:latin typeface="Arial" panose="020B0604020202020204" pitchFamily="34" charset="0"/>
                <a:cs typeface="Arial" panose="020B0604020202020204" pitchFamily="34" charset="0"/>
                <a:sym typeface="Symbol" panose="05050102010706020507" pitchFamily="18" charset="2"/>
              </a:rPr>
              <a:t> </a:t>
            </a:r>
            <a:r>
              <a:rPr lang="en-US" sz="1900" baseline="-25000" dirty="0">
                <a:latin typeface="Arial" panose="020B0604020202020204" pitchFamily="34" charset="0"/>
                <a:cs typeface="Arial" panose="020B0604020202020204" pitchFamily="34" charset="0"/>
                <a:sym typeface="Symbol" panose="05050102010706020507" pitchFamily="18" charset="2"/>
              </a:rPr>
              <a:t>be</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a’,b’,c’,d</a:t>
            </a:r>
            <a:r>
              <a:rPr lang="en-US" sz="1900" dirty="0">
                <a:latin typeface="Arial" panose="020B0604020202020204" pitchFamily="34" charset="0"/>
                <a:cs typeface="Arial" panose="020B0604020202020204" pitchFamily="34" charset="0"/>
              </a:rPr>
              <a:t>’, e’, f’)</a:t>
            </a:r>
          </a:p>
          <a:p>
            <a:pPr marL="0" indent="0">
              <a:buNone/>
            </a:pPr>
            <a:r>
              <a:rPr lang="en-US" sz="1900" dirty="0">
                <a:latin typeface="Arial" panose="020B0604020202020204" pitchFamily="34" charset="0"/>
                <a:cs typeface="Arial" panose="020B0604020202020204" pitchFamily="34" charset="0"/>
              </a:rPr>
              <a:t>Black Agent Simplified Space: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a:t>
            </a:r>
            <a:r>
              <a:rPr lang="en-US" sz="1900" dirty="0" err="1">
                <a:latin typeface="Arial" panose="020B0604020202020204" pitchFamily="34" charset="0"/>
                <a:cs typeface="Arial" panose="020B0604020202020204" pitchFamily="34" charset="0"/>
              </a:rPr>
              <a:t>j’’,x</a:t>
            </a:r>
            <a:r>
              <a:rPr lang="en-US" sz="1900" dirty="0">
                <a:latin typeface="Arial" panose="020B0604020202020204" pitchFamily="34" charset="0"/>
                <a:cs typeface="Arial" panose="020B0604020202020204" pitchFamily="34" charset="0"/>
              </a:rPr>
              <a:t>’’,</a:t>
            </a:r>
            <a:r>
              <a:rPr lang="en-US" sz="1900" dirty="0">
                <a:latin typeface="Arial" panose="020B0604020202020204" pitchFamily="34" charset="0"/>
                <a:cs typeface="Arial" panose="020B0604020202020204" pitchFamily="34" charset="0"/>
                <a:sym typeface="Symbol" panose="05050102010706020507" pitchFamily="18" charset="2"/>
              </a:rPr>
              <a:t> </a:t>
            </a:r>
            <a:r>
              <a:rPr lang="en-US" sz="1900" baseline="-25000" dirty="0">
                <a:latin typeface="Arial" panose="020B0604020202020204" pitchFamily="34" charset="0"/>
                <a:cs typeface="Arial" panose="020B0604020202020204" pitchFamily="34" charset="0"/>
                <a:sym typeface="Symbol" panose="05050102010706020507" pitchFamily="18" charset="2"/>
              </a:rPr>
              <a:t>bk</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a’,b’,c’,d</a:t>
            </a:r>
            <a:r>
              <a:rPr lang="en-US" sz="1900" dirty="0">
                <a:latin typeface="Arial" panose="020B0604020202020204" pitchFamily="34" charset="0"/>
                <a:cs typeface="Arial" panose="020B0604020202020204" pitchFamily="34" charset="0"/>
              </a:rPr>
              <a:t>’, e’, f’)</a:t>
            </a:r>
          </a:p>
          <a:p>
            <a:pPr marL="0" indent="0">
              <a:buNone/>
            </a:pPr>
            <a:r>
              <a:rPr lang="en-US" sz="1800" dirty="0"/>
              <a:t>With </a:t>
            </a:r>
            <a:r>
              <a:rPr lang="en-US" sz="1800" dirty="0" err="1"/>
              <a:t>a’,b’,c’,d’.e’.f</a:t>
            </a:r>
            <a:r>
              <a:rPr lang="en-US" sz="1800" dirty="0"/>
              <a:t>’ being Boolean variables that are 1 if a pickup station still has blocks left or if a </a:t>
            </a:r>
            <a:r>
              <a:rPr lang="en-US" sz="1800" dirty="0" err="1"/>
              <a:t>dropoff</a:t>
            </a:r>
            <a:r>
              <a:rPr lang="en-US" sz="1800" dirty="0"/>
              <a:t> location still has capacity; otherwise, if the respective pickup location is empty or the respective </a:t>
            </a:r>
            <a:r>
              <a:rPr lang="en-US" sz="1800" dirty="0" err="1"/>
              <a:t>dropoff</a:t>
            </a:r>
            <a:r>
              <a:rPr lang="en-US" sz="1800" dirty="0"/>
              <a:t> location is full the value of the respective Boolean variable is 0. </a:t>
            </a:r>
          </a:p>
          <a:p>
            <a:pPr marL="0" indent="0">
              <a:buNone/>
            </a:pPr>
            <a:endParaRPr lang="en-US" sz="1800" dirty="0"/>
          </a:p>
          <a:p>
            <a:pPr marL="0" indent="0">
              <a:buNone/>
            </a:pPr>
            <a:r>
              <a:rPr lang="en-US" sz="1800" dirty="0"/>
              <a:t>Advantage: No need to unlearn paths; as no unlearning using this state space occurs the team of agents might get more efficient in later runs after already solving the transportation problem multiple times.  </a:t>
            </a:r>
          </a:p>
          <a:p>
            <a:pPr marL="0" indent="0">
              <a:buNone/>
            </a:pPr>
            <a:r>
              <a:rPr lang="en-US" sz="1800" dirty="0"/>
              <a:t>Disadvantage: Space is 64 times larger than Space1; there might be ways to reduce if further.</a:t>
            </a:r>
          </a:p>
          <a:p>
            <a:pPr marL="0" indent="0">
              <a:buNone/>
            </a:pPr>
            <a:r>
              <a:rPr lang="en-US" sz="1800" dirty="0"/>
              <a:t>Remark: If you want to simplify the above state space you could drop </a:t>
            </a:r>
            <a:r>
              <a:rPr lang="en-US" sz="1800" dirty="0">
                <a:latin typeface="Arial" panose="020B0604020202020204" pitchFamily="34" charset="0"/>
                <a:cs typeface="Arial" panose="020B0604020202020204" pitchFamily="34" charset="0"/>
                <a:sym typeface="Symbol" panose="05050102010706020507" pitchFamily="18" charset="2"/>
              </a:rPr>
              <a:t>, but in this case you might face a lot of agent blockage…</a:t>
            </a:r>
            <a:r>
              <a:rPr lang="en-US" sz="1800" baseline="-25000" dirty="0">
                <a:latin typeface="Arial" panose="020B0604020202020204" pitchFamily="34" charset="0"/>
                <a:cs typeface="Arial" panose="020B0604020202020204" pitchFamily="34" charset="0"/>
                <a:sym typeface="Symbol" panose="05050102010706020507" pitchFamily="18" charset="2"/>
              </a:rPr>
              <a:t>…</a:t>
            </a:r>
            <a:endParaRPr lang="en-US" sz="1800" dirty="0"/>
          </a:p>
          <a:p>
            <a:pPr marL="0" indent="0">
              <a:buNone/>
            </a:pPr>
            <a:endParaRPr lang="en-US" sz="1600" dirty="0"/>
          </a:p>
          <a:p>
            <a:pPr lvl="1"/>
            <a:endParaRPr lang="en-US" dirty="0"/>
          </a:p>
          <a:p>
            <a:endParaRPr lang="en-US" dirty="0"/>
          </a:p>
          <a:p>
            <a:pPr marL="514350" indent="-514350">
              <a:buFont typeface="+mj-lt"/>
              <a:buAutoNum type="alphaLcPeriod"/>
            </a:pPr>
            <a:endParaRPr lang="en-US" dirty="0"/>
          </a:p>
        </p:txBody>
      </p:sp>
    </p:spTree>
    <p:extLst>
      <p:ext uri="{BB962C8B-B14F-4D97-AF65-F5344CB8AC3E}">
        <p14:creationId xmlns:p14="http://schemas.microsoft.com/office/powerpoint/2010/main" val="642204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z="3600" dirty="0"/>
              <a:t>Analysis of Attractive Paths</a:t>
            </a:r>
          </a:p>
        </p:txBody>
      </p:sp>
      <p:sp>
        <p:nvSpPr>
          <p:cNvPr id="3" name="Content Placeholder 2"/>
          <p:cNvSpPr>
            <a:spLocks noGrp="1"/>
          </p:cNvSpPr>
          <p:nvPr>
            <p:ph idx="1"/>
          </p:nvPr>
        </p:nvSpPr>
        <p:spPr>
          <a:xfrm>
            <a:off x="1143000" y="1828800"/>
            <a:ext cx="8001000" cy="4267200"/>
          </a:xfrm>
        </p:spPr>
        <p:txBody>
          <a:bodyPr/>
          <a:lstStyle/>
          <a:p>
            <a:pPr marL="0" indent="0">
              <a:buNone/>
            </a:pPr>
            <a:endParaRPr lang="en-US" sz="19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1800" dirty="0"/>
          </a:p>
          <a:p>
            <a:pPr marL="0" indent="0">
              <a:buNone/>
            </a:pPr>
            <a:endParaRPr lang="en-US" sz="1600" dirty="0"/>
          </a:p>
          <a:p>
            <a:pPr lvl="1"/>
            <a:endParaRPr lang="en-US" dirty="0"/>
          </a:p>
          <a:p>
            <a:endParaRPr lang="en-US" dirty="0"/>
          </a:p>
          <a:p>
            <a:pPr marL="514350" indent="-514350">
              <a:buFont typeface="+mj-lt"/>
              <a:buAutoNum type="alphaLcPeriod"/>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94300"/>
            <a:ext cx="5029200" cy="4191000"/>
          </a:xfrm>
          <a:prstGeom prst="rect">
            <a:avLst/>
          </a:prstGeom>
          <a:noFill/>
          <a:ln>
            <a:noFill/>
          </a:ln>
        </p:spPr>
      </p:pic>
      <p:sp>
        <p:nvSpPr>
          <p:cNvPr id="5" name="TextBox 4"/>
          <p:cNvSpPr txBox="1"/>
          <p:nvPr/>
        </p:nvSpPr>
        <p:spPr>
          <a:xfrm>
            <a:off x="990600" y="5985300"/>
            <a:ext cx="7803739" cy="615553"/>
          </a:xfrm>
          <a:prstGeom prst="rect">
            <a:avLst/>
          </a:prstGeom>
          <a:noFill/>
        </p:spPr>
        <p:txBody>
          <a:bodyPr wrap="none" rtlCol="0">
            <a:spAutoFit/>
          </a:bodyPr>
          <a:lstStyle/>
          <a:p>
            <a:r>
              <a:rPr lang="en-US" dirty="0"/>
              <a:t>See also: </a:t>
            </a:r>
            <a:r>
              <a:rPr lang="en-US" sz="1000" dirty="0">
                <a:hlinkClick r:id="rId3"/>
              </a:rPr>
              <a:t>http://horstmann.com/gridworld/gridworld-manual.html</a:t>
            </a:r>
            <a:r>
              <a:rPr lang="en-US" sz="1000" dirty="0"/>
              <a:t>  </a:t>
            </a:r>
            <a:r>
              <a:rPr lang="en-US" sz="1000" dirty="0">
                <a:hlinkClick r:id="rId4"/>
              </a:rPr>
              <a:t>http://cs.stanford.edu/people/karpathy/reinforcejs/gridworld_td.html</a:t>
            </a:r>
            <a:r>
              <a:rPr lang="en-US" sz="1000" dirty="0"/>
              <a:t> </a:t>
            </a:r>
          </a:p>
          <a:p>
            <a:endParaRPr lang="en-US" sz="1000" dirty="0"/>
          </a:p>
        </p:txBody>
      </p:sp>
    </p:spTree>
    <p:extLst>
      <p:ext uri="{BB962C8B-B14F-4D97-AF65-F5344CB8AC3E}">
        <p14:creationId xmlns:p14="http://schemas.microsoft.com/office/powerpoint/2010/main" val="2068212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17814" y="914400"/>
            <a:ext cx="7950200" cy="511175"/>
          </a:xfrm>
        </p:spPr>
        <p:txBody>
          <a:bodyPr/>
          <a:lstStyle/>
          <a:p>
            <a:pPr eaLnBrk="1" hangingPunct="1"/>
            <a:r>
              <a:rPr lang="en-US" dirty="0"/>
              <a:t>TD-Q-Learning for the PD-World</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7" name="Text Box 5"/>
          <p:cNvSpPr txBox="1">
            <a:spLocks noChangeArrowheads="1"/>
          </p:cNvSpPr>
          <p:nvPr/>
        </p:nvSpPr>
        <p:spPr bwMode="auto">
          <a:xfrm>
            <a:off x="914400" y="1600200"/>
            <a:ext cx="7950200" cy="321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900" b="1" dirty="0">
                <a:solidFill>
                  <a:srgbClr val="FF0066"/>
                </a:solidFill>
              </a:rPr>
              <a:t>Goal</a:t>
            </a:r>
            <a:r>
              <a:rPr lang="en-US" sz="2900" dirty="0"/>
              <a:t>: Measure the utility of using action a in state s, denoted by Q(</a:t>
            </a:r>
            <a:r>
              <a:rPr lang="en-US" sz="2900" dirty="0" err="1"/>
              <a:t>a,s</a:t>
            </a:r>
            <a:r>
              <a:rPr lang="en-US" sz="2900" dirty="0"/>
              <a:t>); the following update formula is used every time an agent reaches state s’ from s using actions a:  </a:t>
            </a:r>
          </a:p>
          <a:p>
            <a:pPr eaLnBrk="1" hangingPunct="1"/>
            <a:r>
              <a:rPr lang="en-US" sz="2900" dirty="0"/>
              <a:t>Q(</a:t>
            </a:r>
            <a:r>
              <a:rPr lang="en-US" sz="2900" dirty="0" err="1"/>
              <a:t>a,s</a:t>
            </a:r>
            <a:r>
              <a:rPr lang="en-US" sz="2900" dirty="0"/>
              <a:t>) </a:t>
            </a:r>
            <a:r>
              <a:rPr lang="en-US" sz="2900" dirty="0">
                <a:sym typeface="Wingdings" pitchFamily="2" charset="2"/>
              </a:rPr>
              <a:t> (1-</a:t>
            </a:r>
            <a:r>
              <a:rPr lang="en-US" sz="2900" dirty="0">
                <a:sym typeface="Symbol"/>
              </a:rPr>
              <a:t>)</a:t>
            </a:r>
            <a:r>
              <a:rPr lang="en-US" sz="2900" dirty="0">
                <a:latin typeface="Symbol" panose="05050102010706020507" pitchFamily="18" charset="2"/>
                <a:sym typeface="Symbol"/>
              </a:rPr>
              <a:t>*</a:t>
            </a:r>
            <a:r>
              <a:rPr lang="en-US" sz="2900" dirty="0"/>
              <a:t>Q(</a:t>
            </a:r>
            <a:r>
              <a:rPr lang="en-US" sz="2900" dirty="0" err="1"/>
              <a:t>a,s</a:t>
            </a:r>
            <a:r>
              <a:rPr lang="en-US" sz="2900" dirty="0"/>
              <a:t>) + </a:t>
            </a:r>
          </a:p>
          <a:p>
            <a:pPr eaLnBrk="1" hangingPunct="1"/>
            <a:r>
              <a:rPr lang="en-US" sz="2900" dirty="0">
                <a:latin typeface="Trebuchet MS" pitchFamily="34" charset="0"/>
              </a:rPr>
              <a:t> </a:t>
            </a:r>
            <a:r>
              <a:rPr lang="en-US" sz="2900" dirty="0">
                <a:sym typeface="Symbol"/>
              </a:rPr>
              <a:t></a:t>
            </a:r>
            <a:r>
              <a:rPr lang="en-US" sz="2900" dirty="0">
                <a:latin typeface="Symbol" panose="05050102010706020507" pitchFamily="18" charset="2"/>
                <a:sym typeface="Symbol"/>
              </a:rPr>
              <a:t>*[</a:t>
            </a:r>
            <a:r>
              <a:rPr lang="en-US" sz="2900" dirty="0">
                <a:latin typeface="Trebuchet MS" pitchFamily="34" charset="0"/>
              </a:rPr>
              <a:t>R(s’,</a:t>
            </a:r>
            <a:r>
              <a:rPr lang="en-US" sz="2900" dirty="0" err="1">
                <a:latin typeface="Trebuchet MS" pitchFamily="34" charset="0"/>
              </a:rPr>
              <a:t>a,s</a:t>
            </a:r>
            <a:r>
              <a:rPr lang="en-US" sz="2900" dirty="0">
                <a:latin typeface="Trebuchet MS" pitchFamily="34" charset="0"/>
              </a:rPr>
              <a:t>)</a:t>
            </a:r>
            <a:r>
              <a:rPr lang="en-US" sz="2900" dirty="0"/>
              <a:t>+ </a:t>
            </a:r>
            <a:r>
              <a:rPr lang="en-US" sz="2900" dirty="0">
                <a:latin typeface="Trebuchet MS" pitchFamily="34" charset="0"/>
              </a:rPr>
              <a:t>γ</a:t>
            </a:r>
            <a:r>
              <a:rPr lang="en-US" sz="2900" dirty="0"/>
              <a:t>*</a:t>
            </a:r>
            <a:r>
              <a:rPr lang="en-US" sz="2900" dirty="0" err="1"/>
              <a:t>max</a:t>
            </a:r>
            <a:r>
              <a:rPr lang="en-US" sz="2900" baseline="-25000" dirty="0" err="1"/>
              <a:t>a’</a:t>
            </a:r>
            <a:r>
              <a:rPr lang="en-US" sz="2900" dirty="0" err="1"/>
              <a:t>Q</a:t>
            </a:r>
            <a:r>
              <a:rPr lang="en-US" sz="2900" dirty="0"/>
              <a:t>(</a:t>
            </a:r>
            <a:r>
              <a:rPr lang="en-US" sz="2900" dirty="0" err="1"/>
              <a:t>a’,s</a:t>
            </a:r>
            <a:r>
              <a:rPr lang="en-US" sz="2900" dirty="0"/>
              <a:t>’)]</a:t>
            </a:r>
          </a:p>
          <a:p>
            <a:pPr eaLnBrk="1" hangingPunct="1"/>
            <a:endParaRPr lang="en-US" sz="2900" dirty="0"/>
          </a:p>
        </p:txBody>
      </p:sp>
      <p:sp>
        <p:nvSpPr>
          <p:cNvPr id="18438" name="Text Box 6"/>
          <p:cNvSpPr txBox="1">
            <a:spLocks noChangeArrowheads="1"/>
          </p:cNvSpPr>
          <p:nvPr/>
        </p:nvSpPr>
        <p:spPr bwMode="auto">
          <a:xfrm>
            <a:off x="914400" y="4267200"/>
            <a:ext cx="82296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sz="3200" dirty="0">
                <a:sym typeface="Symbol"/>
              </a:rPr>
              <a:t> </a:t>
            </a:r>
            <a:r>
              <a:rPr lang="en-US" sz="2000" dirty="0">
                <a:sym typeface="Symbol"/>
              </a:rPr>
              <a:t></a:t>
            </a:r>
            <a:r>
              <a:rPr lang="en-US" sz="2000" dirty="0"/>
              <a:t> is the learning rate; </a:t>
            </a:r>
            <a:r>
              <a:rPr lang="en-US" sz="2000" dirty="0">
                <a:latin typeface="Symbol" pitchFamily="18" charset="2"/>
              </a:rPr>
              <a:t>g</a:t>
            </a:r>
            <a:r>
              <a:rPr lang="en-US" sz="2000" dirty="0"/>
              <a:t> is the discount factor</a:t>
            </a:r>
          </a:p>
          <a:p>
            <a:pPr eaLnBrk="1" hangingPunct="1">
              <a:buFontTx/>
              <a:buChar char="•"/>
            </a:pPr>
            <a:r>
              <a:rPr lang="en-US" sz="2000" dirty="0"/>
              <a:t> a’ has to be an applicable operator in s’; e.g. pickup and drop-off are not applicable in a pickup/</a:t>
            </a:r>
            <a:r>
              <a:rPr lang="en-US" sz="2000" dirty="0" err="1"/>
              <a:t>dropoff</a:t>
            </a:r>
            <a:r>
              <a:rPr lang="en-US" sz="2000" dirty="0"/>
              <a:t> states if empty/full! </a:t>
            </a:r>
            <a:r>
              <a:rPr lang="en-US" sz="2000" dirty="0">
                <a:solidFill>
                  <a:srgbClr val="FF0000"/>
                </a:solidFill>
              </a:rPr>
              <a:t>The q-values of non-applicable operators are therefore </a:t>
            </a:r>
            <a:r>
              <a:rPr lang="en-US" sz="2000">
                <a:solidFill>
                  <a:srgbClr val="FF0000"/>
                </a:solidFill>
              </a:rPr>
              <a:t>not considered! </a:t>
            </a:r>
            <a:endParaRPr lang="en-US" sz="2000" dirty="0">
              <a:solidFill>
                <a:srgbClr val="FF0000"/>
              </a:solidFill>
            </a:endParaRPr>
          </a:p>
          <a:p>
            <a:pPr eaLnBrk="1" hangingPunct="1">
              <a:buFontTx/>
              <a:buChar char="•"/>
            </a:pPr>
            <a:r>
              <a:rPr lang="en-US" sz="2000" dirty="0"/>
              <a:t> R(</a:t>
            </a:r>
            <a:r>
              <a:rPr lang="en-US" sz="2000" dirty="0" err="1"/>
              <a:t>s’,a</a:t>
            </a:r>
            <a:r>
              <a:rPr lang="en-US" sz="2000" dirty="0"/>
              <a:t> ,s) is the reward of reaching s’ from s</a:t>
            </a:r>
          </a:p>
          <a:p>
            <a:pPr eaLnBrk="1" hangingPunct="1"/>
            <a:r>
              <a:rPr lang="en-US" sz="2000" dirty="0"/>
              <a:t>   by applying a; e.g. -1 if moving, +13 if picking        </a:t>
            </a:r>
          </a:p>
          <a:p>
            <a:pPr eaLnBrk="1" hangingPunct="1"/>
            <a:r>
              <a:rPr lang="en-US" sz="2000" dirty="0"/>
              <a:t>   up or dropping blocks for the PD-World.  </a:t>
            </a:r>
          </a:p>
        </p:txBody>
      </p:sp>
      <p:sp>
        <p:nvSpPr>
          <p:cNvPr id="2" name="TextBox 1"/>
          <p:cNvSpPr txBox="1"/>
          <p:nvPr/>
        </p:nvSpPr>
        <p:spPr>
          <a:xfrm>
            <a:off x="1268540" y="302567"/>
            <a:ext cx="6336030" cy="461665"/>
          </a:xfrm>
          <a:prstGeom prst="rect">
            <a:avLst/>
          </a:prstGeom>
          <a:noFill/>
        </p:spPr>
        <p:txBody>
          <a:bodyPr wrap="none" rtlCol="0">
            <a:spAutoFit/>
          </a:bodyPr>
          <a:lstStyle/>
          <a:p>
            <a:r>
              <a:rPr lang="en-US" dirty="0"/>
              <a:t>Remark: This is the QL approach you </a:t>
            </a:r>
            <a:r>
              <a:rPr lang="en-US" b="1" dirty="0">
                <a:solidFill>
                  <a:srgbClr val="FF0000"/>
                </a:solidFill>
              </a:rPr>
              <a:t>must </a:t>
            </a:r>
            <a:r>
              <a:rPr lang="en-US" dirty="0"/>
              <a:t>use!!!</a:t>
            </a:r>
          </a:p>
        </p:txBody>
      </p:sp>
    </p:spTree>
    <p:extLst>
      <p:ext uri="{BB962C8B-B14F-4D97-AF65-F5344CB8AC3E}">
        <p14:creationId xmlns:p14="http://schemas.microsoft.com/office/powerpoint/2010/main" val="275493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66800" y="1012825"/>
            <a:ext cx="5562600" cy="511175"/>
          </a:xfrm>
        </p:spPr>
        <p:txBody>
          <a:bodyPr/>
          <a:lstStyle/>
          <a:p>
            <a:pPr eaLnBrk="1" hangingPunct="1"/>
            <a:r>
              <a:rPr lang="en-US" dirty="0"/>
              <a:t>SARSA</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7" name="Text Box 5"/>
          <p:cNvSpPr txBox="1">
            <a:spLocks noChangeArrowheads="1"/>
          </p:cNvSpPr>
          <p:nvPr/>
        </p:nvSpPr>
        <p:spPr bwMode="auto">
          <a:xfrm>
            <a:off x="1143000" y="1600200"/>
            <a:ext cx="772160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900" b="1" dirty="0">
                <a:solidFill>
                  <a:srgbClr val="FF0066"/>
                </a:solidFill>
              </a:rPr>
              <a:t>Approach</a:t>
            </a:r>
            <a:r>
              <a:rPr lang="en-US" sz="2900" dirty="0"/>
              <a:t>: SARSA selects, using the policy </a:t>
            </a:r>
            <a:r>
              <a:rPr lang="en-US" sz="2900" dirty="0">
                <a:sym typeface="Symbol"/>
              </a:rPr>
              <a:t>, the action a’ to be applied to s’ and then updates Q-values as follows:</a:t>
            </a:r>
            <a:endParaRPr lang="en-US" sz="2900" dirty="0"/>
          </a:p>
          <a:p>
            <a:pPr eaLnBrk="1" hangingPunct="1"/>
            <a:r>
              <a:rPr lang="en-US" sz="2900" dirty="0"/>
              <a:t>Q(</a:t>
            </a:r>
            <a:r>
              <a:rPr lang="en-US" sz="2900" dirty="0" err="1"/>
              <a:t>a,s</a:t>
            </a:r>
            <a:r>
              <a:rPr lang="en-US" sz="2900" dirty="0"/>
              <a:t>) </a:t>
            </a:r>
            <a:r>
              <a:rPr lang="en-US" sz="2900" dirty="0">
                <a:sym typeface="Wingdings" pitchFamily="2" charset="2"/>
              </a:rPr>
              <a:t> </a:t>
            </a:r>
            <a:r>
              <a:rPr lang="en-US" sz="2900" dirty="0"/>
              <a:t>Q(</a:t>
            </a:r>
            <a:r>
              <a:rPr lang="en-US" sz="2900" dirty="0" err="1"/>
              <a:t>a,s</a:t>
            </a:r>
            <a:r>
              <a:rPr lang="en-US" sz="2900" dirty="0"/>
              <a:t>) + </a:t>
            </a:r>
          </a:p>
          <a:p>
            <a:pPr eaLnBrk="1" hangingPunct="1"/>
            <a:r>
              <a:rPr lang="en-US" sz="2900" dirty="0">
                <a:latin typeface="Trebuchet MS" pitchFamily="34" charset="0"/>
              </a:rPr>
              <a:t>             α [ </a:t>
            </a:r>
            <a:r>
              <a:rPr lang="en-US" sz="2900" dirty="0"/>
              <a:t>R(s) + </a:t>
            </a:r>
            <a:r>
              <a:rPr lang="en-US" sz="2900" dirty="0">
                <a:latin typeface="Trebuchet MS" pitchFamily="34" charset="0"/>
              </a:rPr>
              <a:t>γ</a:t>
            </a:r>
            <a:r>
              <a:rPr lang="en-US" sz="2900" dirty="0"/>
              <a:t>*Q(</a:t>
            </a:r>
            <a:r>
              <a:rPr lang="en-US" sz="2900" dirty="0" err="1"/>
              <a:t>a’,s</a:t>
            </a:r>
            <a:r>
              <a:rPr lang="en-US" sz="2900" dirty="0"/>
              <a:t>’) </a:t>
            </a:r>
            <a:r>
              <a:rPr lang="en-US" sz="2900" dirty="0">
                <a:latin typeface="Symbol" pitchFamily="18" charset="2"/>
              </a:rPr>
              <a:t>-</a:t>
            </a:r>
            <a:r>
              <a:rPr lang="en-US" sz="2900" dirty="0"/>
              <a:t> Q(</a:t>
            </a:r>
            <a:r>
              <a:rPr lang="en-US" sz="2900" dirty="0" err="1"/>
              <a:t>a,s</a:t>
            </a:r>
            <a:r>
              <a:rPr lang="en-US" sz="2900" dirty="0"/>
              <a:t>) ]</a:t>
            </a:r>
          </a:p>
          <a:p>
            <a:pPr eaLnBrk="1" hangingPunct="1"/>
            <a:endParaRPr lang="en-US" sz="2900" dirty="0"/>
          </a:p>
        </p:txBody>
      </p:sp>
      <p:sp>
        <p:nvSpPr>
          <p:cNvPr id="18438" name="Text Box 6"/>
          <p:cNvSpPr txBox="1">
            <a:spLocks noChangeArrowheads="1"/>
          </p:cNvSpPr>
          <p:nvPr/>
        </p:nvSpPr>
        <p:spPr bwMode="auto">
          <a:xfrm>
            <a:off x="889000" y="4114800"/>
            <a:ext cx="8001000" cy="2539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latin typeface="Trebuchet MS" pitchFamily="34" charset="0"/>
              </a:rPr>
              <a:t>SARSA vs. Q-Learning</a:t>
            </a:r>
            <a:endParaRPr lang="en-US" sz="3200" dirty="0"/>
          </a:p>
          <a:p>
            <a:pPr eaLnBrk="1" hangingPunct="1">
              <a:buFontTx/>
              <a:buChar char="•"/>
            </a:pPr>
            <a:r>
              <a:rPr lang="en-US" sz="3200" dirty="0"/>
              <a:t> </a:t>
            </a:r>
            <a:r>
              <a:rPr lang="en-US" sz="1900" dirty="0"/>
              <a:t>SARSA uses the actually taken action for the update and is therefore more realistic as it uses the employed policy; however, it has problems with convergence.</a:t>
            </a:r>
          </a:p>
          <a:p>
            <a:pPr eaLnBrk="1" hangingPunct="1">
              <a:buFontTx/>
              <a:buChar char="•"/>
            </a:pPr>
            <a:r>
              <a:rPr lang="en-US" sz="1900" dirty="0"/>
              <a:t> Q-Learning is an off-policy learning algorithm and geared towards the optimal behavior although this might not be realistic to accomplish in practice, as in most applications policies are needed that allow for some exploration. </a:t>
            </a:r>
          </a:p>
        </p:txBody>
      </p:sp>
      <p:sp>
        <p:nvSpPr>
          <p:cNvPr id="8" name="Oval 7"/>
          <p:cNvSpPr/>
          <p:nvPr/>
        </p:nvSpPr>
        <p:spPr bwMode="auto">
          <a:xfrm>
            <a:off x="6400800" y="1084943"/>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p>
        </p:txBody>
      </p:sp>
      <p:sp>
        <p:nvSpPr>
          <p:cNvPr id="9" name="Oval 8"/>
          <p:cNvSpPr/>
          <p:nvPr/>
        </p:nvSpPr>
        <p:spPr bwMode="auto">
          <a:xfrm>
            <a:off x="7696200" y="533400"/>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a:t>
            </a:r>
            <a:r>
              <a:rPr kumimoji="0" lang="en-US" sz="2800" b="0" i="0" u="none" strike="noStrike" cap="none" normalizeH="0" baseline="0" dirty="0">
                <a:ln>
                  <a:noFill/>
                </a:ln>
                <a:solidFill>
                  <a:schemeClr val="tx1"/>
                </a:solidFill>
                <a:effectLst/>
                <a:latin typeface="Times New Roman" pitchFamily="18" charset="0"/>
              </a:rPr>
              <a:t>’</a:t>
            </a:r>
          </a:p>
        </p:txBody>
      </p:sp>
      <p:cxnSp>
        <p:nvCxnSpPr>
          <p:cNvPr id="10" name="Straight Arrow Connector 9"/>
          <p:cNvCxnSpPr>
            <a:stCxn id="8" idx="7"/>
          </p:cNvCxnSpPr>
          <p:nvPr/>
        </p:nvCxnSpPr>
        <p:spPr bwMode="auto">
          <a:xfrm flipV="1">
            <a:off x="7051208" y="858605"/>
            <a:ext cx="771098"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7199890" y="679074"/>
            <a:ext cx="320922" cy="461665"/>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947320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838200" y="1012373"/>
            <a:ext cx="5562600" cy="511175"/>
          </a:xfrm>
        </p:spPr>
        <p:txBody>
          <a:bodyPr/>
          <a:lstStyle/>
          <a:p>
            <a:pPr eaLnBrk="1" hangingPunct="1"/>
            <a:r>
              <a:rPr lang="en-US" dirty="0"/>
              <a:t>SARSA Pseudo-Code</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8" name="Oval 7"/>
          <p:cNvSpPr/>
          <p:nvPr/>
        </p:nvSpPr>
        <p:spPr bwMode="auto">
          <a:xfrm>
            <a:off x="6400800" y="1084943"/>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p>
        </p:txBody>
      </p:sp>
      <p:sp>
        <p:nvSpPr>
          <p:cNvPr id="9" name="Oval 8"/>
          <p:cNvSpPr/>
          <p:nvPr/>
        </p:nvSpPr>
        <p:spPr bwMode="auto">
          <a:xfrm>
            <a:off x="7696200" y="533400"/>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S</a:t>
            </a:r>
            <a:r>
              <a:rPr kumimoji="0" lang="en-US" b="0" i="0" u="none" strike="noStrike" cap="none" normalizeH="0" baseline="0" dirty="0">
                <a:ln>
                  <a:noFill/>
                </a:ln>
                <a:solidFill>
                  <a:schemeClr val="tx1"/>
                </a:solidFill>
                <a:effectLst/>
              </a:rPr>
              <a:t>’</a:t>
            </a:r>
          </a:p>
        </p:txBody>
      </p:sp>
      <p:cxnSp>
        <p:nvCxnSpPr>
          <p:cNvPr id="10" name="Straight Arrow Connector 9"/>
          <p:cNvCxnSpPr>
            <a:stCxn id="8" idx="7"/>
          </p:cNvCxnSpPr>
          <p:nvPr/>
        </p:nvCxnSpPr>
        <p:spPr bwMode="auto">
          <a:xfrm flipV="1">
            <a:off x="7051208" y="858605"/>
            <a:ext cx="771098"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7199890" y="679074"/>
            <a:ext cx="407484" cy="461665"/>
          </a:xfrm>
          <a:prstGeom prst="rect">
            <a:avLst/>
          </a:prstGeom>
          <a:noFill/>
        </p:spPr>
        <p:txBody>
          <a:bodyPr wrap="none" rtlCol="0">
            <a:spAutoFit/>
          </a:bodyPr>
          <a:lstStyle/>
          <a:p>
            <a:r>
              <a:rPr lang="en-US" dirty="0"/>
              <a:t>A</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57" y="3117646"/>
            <a:ext cx="9144000" cy="3729468"/>
          </a:xfrm>
          <a:prstGeom prst="rect">
            <a:avLst/>
          </a:prstGeom>
        </p:spPr>
      </p:pic>
    </p:spTree>
    <p:extLst>
      <p:ext uri="{BB962C8B-B14F-4D97-AF65-F5344CB8AC3E}">
        <p14:creationId xmlns:p14="http://schemas.microsoft.com/office/powerpoint/2010/main" val="33598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305800" cy="1143000"/>
          </a:xfrm>
        </p:spPr>
        <p:txBody>
          <a:bodyPr/>
          <a:lstStyle/>
          <a:p>
            <a:r>
              <a:rPr lang="en-US" dirty="0"/>
              <a:t>4368 Group Project in a Nutshell</a:t>
            </a:r>
          </a:p>
        </p:txBody>
      </p:sp>
      <p:sp>
        <p:nvSpPr>
          <p:cNvPr id="6" name="Regular Pentagon 5"/>
          <p:cNvSpPr/>
          <p:nvPr/>
        </p:nvSpPr>
        <p:spPr bwMode="auto">
          <a:xfrm>
            <a:off x="3352800" y="2209800"/>
            <a:ext cx="2971800" cy="2286000"/>
          </a:xfrm>
          <a:prstGeom prst="pentagon">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000" b="1" dirty="0">
                <a:solidFill>
                  <a:srgbClr val="FF0000"/>
                </a:solidFill>
              </a:rPr>
              <a:t>RL-System</a:t>
            </a:r>
            <a:endParaRPr kumimoji="0" lang="en-US" sz="4000" b="1" i="0" u="none" strike="noStrike" cap="none" normalizeH="0" dirty="0">
              <a:ln>
                <a:noFill/>
              </a:ln>
              <a:solidFill>
                <a:srgbClr val="FF0000"/>
              </a:solidFill>
              <a:effectLst/>
            </a:endParaRPr>
          </a:p>
        </p:txBody>
      </p:sp>
      <p:sp>
        <p:nvSpPr>
          <p:cNvPr id="8" name="Rectangle 7"/>
          <p:cNvSpPr/>
          <p:nvPr/>
        </p:nvSpPr>
        <p:spPr bwMode="auto">
          <a:xfrm>
            <a:off x="2743200" y="5403779"/>
            <a:ext cx="4178259" cy="920821"/>
          </a:xfrm>
          <a:prstGeom prst="rect">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RL-System</a:t>
            </a:r>
            <a:r>
              <a:rPr kumimoji="0" lang="en-US" sz="3200" b="0" i="0" u="none" strike="noStrike" cap="none" normalizeH="0" dirty="0">
                <a:ln>
                  <a:noFill/>
                </a:ln>
                <a:solidFill>
                  <a:schemeClr val="tx1"/>
                </a:solidFill>
                <a:effectLst/>
                <a:latin typeface="Times New Roman" pitchFamily="18"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Performance</a:t>
            </a:r>
          </a:p>
        </p:txBody>
      </p:sp>
      <p:sp>
        <p:nvSpPr>
          <p:cNvPr id="10" name="TextBox 9"/>
          <p:cNvSpPr txBox="1"/>
          <p:nvPr/>
        </p:nvSpPr>
        <p:spPr>
          <a:xfrm>
            <a:off x="4343400" y="1905000"/>
            <a:ext cx="1120820" cy="523220"/>
          </a:xfrm>
          <a:prstGeom prst="rect">
            <a:avLst/>
          </a:prstGeom>
          <a:noFill/>
        </p:spPr>
        <p:txBody>
          <a:bodyPr wrap="none" rtlCol="0">
            <a:spAutoFit/>
          </a:bodyPr>
          <a:lstStyle/>
          <a:p>
            <a:r>
              <a:rPr lang="en-US" sz="2800" b="1" dirty="0">
                <a:solidFill>
                  <a:srgbClr val="0000FF"/>
                </a:solidFill>
              </a:rPr>
              <a:t>Policy</a:t>
            </a:r>
          </a:p>
        </p:txBody>
      </p:sp>
      <p:sp>
        <p:nvSpPr>
          <p:cNvPr id="12" name="TextBox 11"/>
          <p:cNvSpPr txBox="1"/>
          <p:nvPr/>
        </p:nvSpPr>
        <p:spPr>
          <a:xfrm>
            <a:off x="6121400" y="2590800"/>
            <a:ext cx="1600118" cy="954107"/>
          </a:xfrm>
          <a:prstGeom prst="rect">
            <a:avLst/>
          </a:prstGeom>
          <a:noFill/>
        </p:spPr>
        <p:txBody>
          <a:bodyPr wrap="none" rtlCol="0">
            <a:spAutoFit/>
          </a:bodyPr>
          <a:lstStyle/>
          <a:p>
            <a:pPr algn="ctr"/>
            <a:r>
              <a:rPr lang="en-US" sz="2800" b="1" dirty="0"/>
              <a:t>Learning</a:t>
            </a:r>
          </a:p>
          <a:p>
            <a:pPr algn="ctr"/>
            <a:r>
              <a:rPr lang="en-US" sz="2800" b="1" dirty="0"/>
              <a:t>Rate </a:t>
            </a:r>
            <a:r>
              <a:rPr lang="en-US" sz="2800" b="1" dirty="0">
                <a:sym typeface="Symbol"/>
              </a:rPr>
              <a:t></a:t>
            </a:r>
            <a:r>
              <a:rPr lang="en-US" sz="2800" b="1" dirty="0"/>
              <a:t> </a:t>
            </a:r>
          </a:p>
        </p:txBody>
      </p:sp>
      <p:sp>
        <p:nvSpPr>
          <p:cNvPr id="14" name="TextBox 13"/>
          <p:cNvSpPr txBox="1"/>
          <p:nvPr/>
        </p:nvSpPr>
        <p:spPr>
          <a:xfrm>
            <a:off x="2133600" y="2598264"/>
            <a:ext cx="1582486" cy="954107"/>
          </a:xfrm>
          <a:prstGeom prst="rect">
            <a:avLst/>
          </a:prstGeom>
          <a:noFill/>
        </p:spPr>
        <p:txBody>
          <a:bodyPr wrap="none" rtlCol="0">
            <a:spAutoFit/>
          </a:bodyPr>
          <a:lstStyle/>
          <a:p>
            <a:pPr algn="ctr"/>
            <a:r>
              <a:rPr lang="en-US" sz="2800" b="1" dirty="0"/>
              <a:t>RL-State</a:t>
            </a:r>
          </a:p>
          <a:p>
            <a:pPr algn="ctr"/>
            <a:r>
              <a:rPr lang="en-US" sz="2800" b="1" dirty="0"/>
              <a:t>Space</a:t>
            </a:r>
          </a:p>
        </p:txBody>
      </p:sp>
      <p:sp>
        <p:nvSpPr>
          <p:cNvPr id="15" name="Rectangle 14"/>
          <p:cNvSpPr/>
          <p:nvPr/>
        </p:nvSpPr>
        <p:spPr>
          <a:xfrm>
            <a:off x="1066800" y="4238171"/>
            <a:ext cx="4572000" cy="954107"/>
          </a:xfrm>
          <a:prstGeom prst="rect">
            <a:avLst/>
          </a:prstGeom>
        </p:spPr>
        <p:txBody>
          <a:bodyPr>
            <a:spAutoFit/>
          </a:bodyPr>
          <a:lstStyle/>
          <a:p>
            <a:pPr algn="ctr"/>
            <a:r>
              <a:rPr lang="en-US" sz="2800" b="1" dirty="0">
                <a:solidFill>
                  <a:srgbClr val="0000FF"/>
                </a:solidFill>
              </a:rPr>
              <a:t>Discount</a:t>
            </a:r>
          </a:p>
          <a:p>
            <a:pPr algn="ctr"/>
            <a:r>
              <a:rPr lang="en-US" sz="2800" b="1" dirty="0">
                <a:solidFill>
                  <a:srgbClr val="0000FF"/>
                </a:solidFill>
              </a:rPr>
              <a:t>Rate </a:t>
            </a:r>
            <a:r>
              <a:rPr lang="en-US" sz="2800" b="1" dirty="0">
                <a:solidFill>
                  <a:srgbClr val="0000FF"/>
                </a:solidFill>
                <a:sym typeface="Symbol"/>
              </a:rPr>
              <a:t></a:t>
            </a:r>
            <a:endParaRPr lang="en-US" sz="2800" b="1" dirty="0">
              <a:solidFill>
                <a:srgbClr val="0000FF"/>
              </a:solidFill>
            </a:endParaRPr>
          </a:p>
        </p:txBody>
      </p:sp>
      <p:sp>
        <p:nvSpPr>
          <p:cNvPr id="16" name="Rectangle 15"/>
          <p:cNvSpPr/>
          <p:nvPr/>
        </p:nvSpPr>
        <p:spPr>
          <a:xfrm>
            <a:off x="4725352" y="4238170"/>
            <a:ext cx="2996165" cy="954107"/>
          </a:xfrm>
          <a:prstGeom prst="rect">
            <a:avLst/>
          </a:prstGeom>
        </p:spPr>
        <p:txBody>
          <a:bodyPr wrap="square">
            <a:spAutoFit/>
          </a:bodyPr>
          <a:lstStyle/>
          <a:p>
            <a:pPr algn="ctr"/>
            <a:r>
              <a:rPr lang="en-US" sz="2800" b="1" dirty="0">
                <a:solidFill>
                  <a:srgbClr val="0000FF"/>
                </a:solidFill>
              </a:rPr>
              <a:t>Utility</a:t>
            </a:r>
          </a:p>
          <a:p>
            <a:pPr algn="ctr"/>
            <a:r>
              <a:rPr lang="en-US" sz="2800" b="1" dirty="0">
                <a:solidFill>
                  <a:srgbClr val="0000FF"/>
                </a:solidFill>
              </a:rPr>
              <a:t>Update</a:t>
            </a:r>
          </a:p>
        </p:txBody>
      </p:sp>
      <p:cxnSp>
        <p:nvCxnSpPr>
          <p:cNvPr id="18" name="Straight Arrow Connector 17"/>
          <p:cNvCxnSpPr>
            <a:stCxn id="6" idx="3"/>
          </p:cNvCxnSpPr>
          <p:nvPr/>
        </p:nvCxnSpPr>
        <p:spPr bwMode="auto">
          <a:xfrm flipH="1">
            <a:off x="4725352" y="4495800"/>
            <a:ext cx="113348" cy="907979"/>
          </a:xfrm>
          <a:prstGeom prst="straightConnector1">
            <a:avLst/>
          </a:prstGeom>
          <a:ln w="254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22" name="TextBox 21"/>
          <p:cNvSpPr txBox="1"/>
          <p:nvPr/>
        </p:nvSpPr>
        <p:spPr>
          <a:xfrm>
            <a:off x="4167504" y="4715222"/>
            <a:ext cx="646331" cy="461665"/>
          </a:xfrm>
          <a:prstGeom prst="rect">
            <a:avLst/>
          </a:prstGeom>
          <a:noFill/>
        </p:spPr>
        <p:txBody>
          <a:bodyPr wrap="none" rtlCol="0">
            <a:spAutoFit/>
          </a:bodyPr>
          <a:lstStyle/>
          <a:p>
            <a:r>
              <a:rPr lang="en-US" b="1" dirty="0">
                <a:solidFill>
                  <a:srgbClr val="7030A0"/>
                </a:solidFill>
              </a:rPr>
              <a:t>???</a:t>
            </a:r>
          </a:p>
        </p:txBody>
      </p:sp>
      <p:cxnSp>
        <p:nvCxnSpPr>
          <p:cNvPr id="24" name="Straight Connector 23"/>
          <p:cNvCxnSpPr/>
          <p:nvPr/>
        </p:nvCxnSpPr>
        <p:spPr bwMode="auto">
          <a:xfrm flipV="1">
            <a:off x="6600371" y="4383313"/>
            <a:ext cx="914400" cy="371824"/>
          </a:xfrm>
          <a:prstGeom prst="line">
            <a:avLst/>
          </a:prstGeom>
          <a:ln>
            <a:prstDash val="sysDot"/>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5" name="TextBox 24"/>
          <p:cNvSpPr txBox="1"/>
          <p:nvPr/>
        </p:nvSpPr>
        <p:spPr>
          <a:xfrm>
            <a:off x="7028542" y="4142731"/>
            <a:ext cx="1859805" cy="338554"/>
          </a:xfrm>
          <a:prstGeom prst="rect">
            <a:avLst/>
          </a:prstGeom>
          <a:noFill/>
        </p:spPr>
        <p:txBody>
          <a:bodyPr wrap="none" rtlCol="0">
            <a:spAutoFit/>
          </a:bodyPr>
          <a:lstStyle/>
          <a:p>
            <a:r>
              <a:rPr lang="en-US" sz="1600" dirty="0"/>
              <a:t>Q-Learning/SARSA</a:t>
            </a:r>
          </a:p>
        </p:txBody>
      </p:sp>
      <p:cxnSp>
        <p:nvCxnSpPr>
          <p:cNvPr id="26" name="Straight Connector 25"/>
          <p:cNvCxnSpPr/>
          <p:nvPr/>
        </p:nvCxnSpPr>
        <p:spPr bwMode="auto">
          <a:xfrm flipV="1">
            <a:off x="1600200" y="4990975"/>
            <a:ext cx="2843297" cy="371824"/>
          </a:xfrm>
          <a:prstGeom prst="line">
            <a:avLst/>
          </a:prstGeom>
          <a:ln>
            <a:prstDash val="sysDot"/>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998812" y="5196743"/>
            <a:ext cx="1744388" cy="830997"/>
          </a:xfrm>
          <a:prstGeom prst="rect">
            <a:avLst/>
          </a:prstGeom>
          <a:noFill/>
        </p:spPr>
        <p:txBody>
          <a:bodyPr wrap="none" rtlCol="0">
            <a:spAutoFit/>
          </a:bodyPr>
          <a:lstStyle/>
          <a:p>
            <a:r>
              <a:rPr lang="en-US" sz="1600" dirty="0"/>
              <a:t>What design </a:t>
            </a:r>
          </a:p>
          <a:p>
            <a:r>
              <a:rPr lang="en-US" sz="1600" dirty="0"/>
              <a:t>leads to the</a:t>
            </a:r>
          </a:p>
          <a:p>
            <a:r>
              <a:rPr lang="en-US" sz="1600" dirty="0"/>
              <a:t>best performance?</a:t>
            </a:r>
          </a:p>
        </p:txBody>
      </p:sp>
    </p:spTree>
    <p:extLst>
      <p:ext uri="{BB962C8B-B14F-4D97-AF65-F5344CB8AC3E}">
        <p14:creationId xmlns:p14="http://schemas.microsoft.com/office/powerpoint/2010/main" val="210020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97105" y="908268"/>
            <a:ext cx="7620000" cy="914400"/>
          </a:xfrm>
        </p:spPr>
        <p:txBody>
          <a:bodyPr/>
          <a:lstStyle/>
          <a:p>
            <a:pPr eaLnBrk="1" hangingPunct="1"/>
            <a:r>
              <a:rPr lang="en-US" dirty="0"/>
              <a:t>PD-World</a:t>
            </a:r>
          </a:p>
        </p:txBody>
      </p:sp>
      <p:sp>
        <p:nvSpPr>
          <p:cNvPr id="3116" name="Text Box 55"/>
          <p:cNvSpPr txBox="1">
            <a:spLocks noChangeArrowheads="1"/>
          </p:cNvSpPr>
          <p:nvPr/>
        </p:nvSpPr>
        <p:spPr bwMode="auto">
          <a:xfrm>
            <a:off x="990600" y="246061"/>
            <a:ext cx="7620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dirty="0"/>
              <a:t>Terminal State: Drop off cells contain 5 blocks each</a:t>
            </a:r>
          </a:p>
          <a:p>
            <a:pPr eaLnBrk="1" hangingPunct="1"/>
            <a:r>
              <a:rPr lang="en-US" sz="1800" dirty="0"/>
              <a:t>Initial State: Black agent is in cell (1,3), red agent is in cell (3,3) and blue agent is in cell (3,5) and each pickup cell contains 5 blocks.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474" y="1676400"/>
            <a:ext cx="4114800" cy="4114800"/>
          </a:xfrm>
          <a:prstGeom prst="rect">
            <a:avLst/>
          </a:prstGeom>
        </p:spPr>
      </p:pic>
      <p:sp>
        <p:nvSpPr>
          <p:cNvPr id="3" name="TextBox 2"/>
          <p:cNvSpPr txBox="1"/>
          <p:nvPr/>
        </p:nvSpPr>
        <p:spPr>
          <a:xfrm>
            <a:off x="2982030" y="1951815"/>
            <a:ext cx="579005" cy="338554"/>
          </a:xfrm>
          <a:prstGeom prst="rect">
            <a:avLst/>
          </a:prstGeom>
          <a:noFill/>
        </p:spPr>
        <p:txBody>
          <a:bodyPr wrap="none" rtlCol="0">
            <a:spAutoFit/>
          </a:bodyPr>
          <a:lstStyle/>
          <a:p>
            <a:r>
              <a:rPr lang="en-US" sz="1600" b="1" dirty="0">
                <a:solidFill>
                  <a:srgbClr val="009900"/>
                </a:solidFill>
              </a:rPr>
              <a:t>(1,1)</a:t>
            </a:r>
          </a:p>
        </p:txBody>
      </p:sp>
      <p:sp>
        <p:nvSpPr>
          <p:cNvPr id="56" name="TextBox 55"/>
          <p:cNvSpPr txBox="1"/>
          <p:nvPr/>
        </p:nvSpPr>
        <p:spPr>
          <a:xfrm>
            <a:off x="5379605" y="5185225"/>
            <a:ext cx="579005" cy="338554"/>
          </a:xfrm>
          <a:prstGeom prst="rect">
            <a:avLst/>
          </a:prstGeom>
          <a:noFill/>
        </p:spPr>
        <p:txBody>
          <a:bodyPr wrap="none" rtlCol="0">
            <a:spAutoFit/>
          </a:bodyPr>
          <a:lstStyle/>
          <a:p>
            <a:r>
              <a:rPr lang="en-US" sz="1600" dirty="0"/>
              <a:t>(5,4)</a:t>
            </a:r>
          </a:p>
        </p:txBody>
      </p:sp>
      <p:sp>
        <p:nvSpPr>
          <p:cNvPr id="57" name="TextBox 56"/>
          <p:cNvSpPr txBox="1"/>
          <p:nvPr/>
        </p:nvSpPr>
        <p:spPr>
          <a:xfrm>
            <a:off x="4617605" y="1991763"/>
            <a:ext cx="579005" cy="338554"/>
          </a:xfrm>
          <a:prstGeom prst="rect">
            <a:avLst/>
          </a:prstGeom>
          <a:noFill/>
        </p:spPr>
        <p:txBody>
          <a:bodyPr wrap="none" rtlCol="0">
            <a:spAutoFit/>
          </a:bodyPr>
          <a:lstStyle/>
          <a:p>
            <a:r>
              <a:rPr lang="en-US" sz="1600" dirty="0"/>
              <a:t>(1,3)</a:t>
            </a:r>
          </a:p>
        </p:txBody>
      </p:sp>
      <p:sp>
        <p:nvSpPr>
          <p:cNvPr id="58" name="TextBox 57"/>
          <p:cNvSpPr txBox="1"/>
          <p:nvPr/>
        </p:nvSpPr>
        <p:spPr>
          <a:xfrm>
            <a:off x="3764395" y="1988138"/>
            <a:ext cx="579005" cy="338554"/>
          </a:xfrm>
          <a:prstGeom prst="rect">
            <a:avLst/>
          </a:prstGeom>
          <a:noFill/>
        </p:spPr>
        <p:txBody>
          <a:bodyPr wrap="none" rtlCol="0">
            <a:spAutoFit/>
          </a:bodyPr>
          <a:lstStyle/>
          <a:p>
            <a:r>
              <a:rPr lang="en-US" sz="1600" dirty="0"/>
              <a:t>(1,2)</a:t>
            </a:r>
          </a:p>
        </p:txBody>
      </p:sp>
      <p:sp>
        <p:nvSpPr>
          <p:cNvPr id="59" name="TextBox 58"/>
          <p:cNvSpPr txBox="1"/>
          <p:nvPr/>
        </p:nvSpPr>
        <p:spPr>
          <a:xfrm>
            <a:off x="6182139" y="1995388"/>
            <a:ext cx="579005" cy="338554"/>
          </a:xfrm>
          <a:prstGeom prst="rect">
            <a:avLst/>
          </a:prstGeom>
          <a:noFill/>
        </p:spPr>
        <p:txBody>
          <a:bodyPr wrap="none" rtlCol="0">
            <a:spAutoFit/>
          </a:bodyPr>
          <a:lstStyle/>
          <a:p>
            <a:r>
              <a:rPr lang="en-US" sz="1600" b="1" dirty="0">
                <a:solidFill>
                  <a:srgbClr val="C00000"/>
                </a:solidFill>
              </a:rPr>
              <a:t>(1,5)</a:t>
            </a:r>
          </a:p>
        </p:txBody>
      </p:sp>
      <p:sp>
        <p:nvSpPr>
          <p:cNvPr id="60" name="TextBox 59"/>
          <p:cNvSpPr txBox="1"/>
          <p:nvPr/>
        </p:nvSpPr>
        <p:spPr>
          <a:xfrm>
            <a:off x="5379605" y="1995388"/>
            <a:ext cx="579005" cy="338554"/>
          </a:xfrm>
          <a:prstGeom prst="rect">
            <a:avLst/>
          </a:prstGeom>
          <a:noFill/>
        </p:spPr>
        <p:txBody>
          <a:bodyPr wrap="none" rtlCol="0">
            <a:spAutoFit/>
          </a:bodyPr>
          <a:lstStyle/>
          <a:p>
            <a:r>
              <a:rPr lang="en-US" sz="1600" dirty="0"/>
              <a:t>(1,4)</a:t>
            </a:r>
          </a:p>
        </p:txBody>
      </p:sp>
      <p:sp>
        <p:nvSpPr>
          <p:cNvPr id="61" name="TextBox 60"/>
          <p:cNvSpPr txBox="1"/>
          <p:nvPr/>
        </p:nvSpPr>
        <p:spPr>
          <a:xfrm>
            <a:off x="3733800" y="2743200"/>
            <a:ext cx="579005" cy="338554"/>
          </a:xfrm>
          <a:prstGeom prst="rect">
            <a:avLst/>
          </a:prstGeom>
          <a:noFill/>
        </p:spPr>
        <p:txBody>
          <a:bodyPr wrap="none" rtlCol="0">
            <a:spAutoFit/>
          </a:bodyPr>
          <a:lstStyle/>
          <a:p>
            <a:r>
              <a:rPr lang="en-US" sz="1600" dirty="0"/>
              <a:t>(2,2)</a:t>
            </a:r>
          </a:p>
        </p:txBody>
      </p:sp>
      <p:sp>
        <p:nvSpPr>
          <p:cNvPr id="62" name="TextBox 61"/>
          <p:cNvSpPr txBox="1"/>
          <p:nvPr/>
        </p:nvSpPr>
        <p:spPr>
          <a:xfrm>
            <a:off x="2971800" y="2743512"/>
            <a:ext cx="579005" cy="338554"/>
          </a:xfrm>
          <a:prstGeom prst="rect">
            <a:avLst/>
          </a:prstGeom>
          <a:noFill/>
        </p:spPr>
        <p:txBody>
          <a:bodyPr wrap="none" rtlCol="0">
            <a:spAutoFit/>
          </a:bodyPr>
          <a:lstStyle/>
          <a:p>
            <a:r>
              <a:rPr lang="en-US" sz="1600" dirty="0"/>
              <a:t>(2,1)</a:t>
            </a:r>
          </a:p>
        </p:txBody>
      </p:sp>
      <p:sp>
        <p:nvSpPr>
          <p:cNvPr id="63" name="TextBox 62"/>
          <p:cNvSpPr txBox="1"/>
          <p:nvPr/>
        </p:nvSpPr>
        <p:spPr>
          <a:xfrm>
            <a:off x="5394902" y="2773953"/>
            <a:ext cx="579005" cy="338554"/>
          </a:xfrm>
          <a:prstGeom prst="rect">
            <a:avLst/>
          </a:prstGeom>
          <a:noFill/>
        </p:spPr>
        <p:txBody>
          <a:bodyPr wrap="none" rtlCol="0">
            <a:spAutoFit/>
          </a:bodyPr>
          <a:lstStyle/>
          <a:p>
            <a:r>
              <a:rPr lang="en-US" sz="1600" b="1" dirty="0">
                <a:solidFill>
                  <a:srgbClr val="C00000"/>
                </a:solidFill>
              </a:rPr>
              <a:t>(2,4)</a:t>
            </a:r>
          </a:p>
        </p:txBody>
      </p:sp>
      <p:sp>
        <p:nvSpPr>
          <p:cNvPr id="64" name="TextBox 63"/>
          <p:cNvSpPr txBox="1"/>
          <p:nvPr/>
        </p:nvSpPr>
        <p:spPr>
          <a:xfrm>
            <a:off x="4617604" y="2763390"/>
            <a:ext cx="579005" cy="338554"/>
          </a:xfrm>
          <a:prstGeom prst="rect">
            <a:avLst/>
          </a:prstGeom>
          <a:noFill/>
        </p:spPr>
        <p:txBody>
          <a:bodyPr wrap="none" rtlCol="0">
            <a:spAutoFit/>
          </a:bodyPr>
          <a:lstStyle/>
          <a:p>
            <a:r>
              <a:rPr lang="en-US" sz="1600" dirty="0"/>
              <a:t>(2,3)</a:t>
            </a:r>
          </a:p>
        </p:txBody>
      </p:sp>
      <p:sp>
        <p:nvSpPr>
          <p:cNvPr id="65" name="TextBox 64"/>
          <p:cNvSpPr txBox="1"/>
          <p:nvPr/>
        </p:nvSpPr>
        <p:spPr>
          <a:xfrm>
            <a:off x="3733800" y="3525702"/>
            <a:ext cx="579005" cy="338554"/>
          </a:xfrm>
          <a:prstGeom prst="rect">
            <a:avLst/>
          </a:prstGeom>
          <a:noFill/>
        </p:spPr>
        <p:txBody>
          <a:bodyPr wrap="none" rtlCol="0">
            <a:spAutoFit/>
          </a:bodyPr>
          <a:lstStyle/>
          <a:p>
            <a:r>
              <a:rPr lang="en-US" sz="1600" dirty="0"/>
              <a:t>(3,2)</a:t>
            </a:r>
          </a:p>
        </p:txBody>
      </p:sp>
      <p:sp>
        <p:nvSpPr>
          <p:cNvPr id="66" name="TextBox 65"/>
          <p:cNvSpPr txBox="1"/>
          <p:nvPr/>
        </p:nvSpPr>
        <p:spPr>
          <a:xfrm>
            <a:off x="2971800" y="3525702"/>
            <a:ext cx="579005" cy="338554"/>
          </a:xfrm>
          <a:prstGeom prst="rect">
            <a:avLst/>
          </a:prstGeom>
          <a:noFill/>
        </p:spPr>
        <p:txBody>
          <a:bodyPr wrap="none" rtlCol="0">
            <a:spAutoFit/>
          </a:bodyPr>
          <a:lstStyle/>
          <a:p>
            <a:r>
              <a:rPr lang="en-US" sz="1600" b="1" dirty="0">
                <a:solidFill>
                  <a:srgbClr val="009900"/>
                </a:solidFill>
              </a:rPr>
              <a:t>(3,1)</a:t>
            </a:r>
          </a:p>
        </p:txBody>
      </p:sp>
      <p:sp>
        <p:nvSpPr>
          <p:cNvPr id="67" name="TextBox 66"/>
          <p:cNvSpPr txBox="1"/>
          <p:nvPr/>
        </p:nvSpPr>
        <p:spPr>
          <a:xfrm>
            <a:off x="6296050" y="2780891"/>
            <a:ext cx="579005" cy="338554"/>
          </a:xfrm>
          <a:prstGeom prst="rect">
            <a:avLst/>
          </a:prstGeom>
          <a:noFill/>
        </p:spPr>
        <p:txBody>
          <a:bodyPr wrap="none" rtlCol="0">
            <a:spAutoFit/>
          </a:bodyPr>
          <a:lstStyle/>
          <a:p>
            <a:r>
              <a:rPr lang="en-US" sz="1600" dirty="0">
                <a:solidFill>
                  <a:srgbClr val="030305"/>
                </a:solidFill>
              </a:rPr>
              <a:t>(2,5)</a:t>
            </a:r>
          </a:p>
        </p:txBody>
      </p:sp>
      <p:sp>
        <p:nvSpPr>
          <p:cNvPr id="68" name="TextBox 67"/>
          <p:cNvSpPr txBox="1"/>
          <p:nvPr/>
        </p:nvSpPr>
        <p:spPr>
          <a:xfrm>
            <a:off x="5440795" y="3564523"/>
            <a:ext cx="579005" cy="338554"/>
          </a:xfrm>
          <a:prstGeom prst="rect">
            <a:avLst/>
          </a:prstGeom>
          <a:noFill/>
        </p:spPr>
        <p:txBody>
          <a:bodyPr wrap="none" rtlCol="0">
            <a:spAutoFit/>
          </a:bodyPr>
          <a:lstStyle/>
          <a:p>
            <a:r>
              <a:rPr lang="en-US" sz="1600" dirty="0"/>
              <a:t>(3,4)</a:t>
            </a:r>
          </a:p>
        </p:txBody>
      </p:sp>
      <p:sp>
        <p:nvSpPr>
          <p:cNvPr id="69" name="TextBox 68"/>
          <p:cNvSpPr txBox="1"/>
          <p:nvPr/>
        </p:nvSpPr>
        <p:spPr>
          <a:xfrm>
            <a:off x="4617603" y="3525702"/>
            <a:ext cx="579005" cy="338554"/>
          </a:xfrm>
          <a:prstGeom prst="rect">
            <a:avLst/>
          </a:prstGeom>
          <a:noFill/>
        </p:spPr>
        <p:txBody>
          <a:bodyPr wrap="none" rtlCol="0">
            <a:spAutoFit/>
          </a:bodyPr>
          <a:lstStyle/>
          <a:p>
            <a:r>
              <a:rPr lang="en-US" sz="1600" dirty="0"/>
              <a:t>(3,3)</a:t>
            </a:r>
          </a:p>
        </p:txBody>
      </p:sp>
      <p:sp>
        <p:nvSpPr>
          <p:cNvPr id="70" name="TextBox 69"/>
          <p:cNvSpPr txBox="1"/>
          <p:nvPr/>
        </p:nvSpPr>
        <p:spPr>
          <a:xfrm>
            <a:off x="2971800" y="4284077"/>
            <a:ext cx="579005" cy="338554"/>
          </a:xfrm>
          <a:prstGeom prst="rect">
            <a:avLst/>
          </a:prstGeom>
          <a:noFill/>
        </p:spPr>
        <p:txBody>
          <a:bodyPr wrap="none" rtlCol="0">
            <a:spAutoFit/>
          </a:bodyPr>
          <a:lstStyle/>
          <a:p>
            <a:r>
              <a:rPr lang="en-US" sz="1600" dirty="0"/>
              <a:t>(4,1)</a:t>
            </a:r>
          </a:p>
        </p:txBody>
      </p:sp>
      <p:sp>
        <p:nvSpPr>
          <p:cNvPr id="71" name="TextBox 70"/>
          <p:cNvSpPr txBox="1"/>
          <p:nvPr/>
        </p:nvSpPr>
        <p:spPr>
          <a:xfrm>
            <a:off x="6307399" y="3545466"/>
            <a:ext cx="579005" cy="338554"/>
          </a:xfrm>
          <a:prstGeom prst="rect">
            <a:avLst/>
          </a:prstGeom>
          <a:noFill/>
        </p:spPr>
        <p:txBody>
          <a:bodyPr wrap="none" rtlCol="0">
            <a:spAutoFit/>
          </a:bodyPr>
          <a:lstStyle/>
          <a:p>
            <a:r>
              <a:rPr lang="en-US" sz="1600" dirty="0"/>
              <a:t>(3,5)</a:t>
            </a:r>
          </a:p>
        </p:txBody>
      </p:sp>
      <p:sp>
        <p:nvSpPr>
          <p:cNvPr id="72" name="TextBox 71"/>
          <p:cNvSpPr txBox="1"/>
          <p:nvPr/>
        </p:nvSpPr>
        <p:spPr>
          <a:xfrm>
            <a:off x="4587297" y="4284077"/>
            <a:ext cx="579005" cy="338554"/>
          </a:xfrm>
          <a:prstGeom prst="rect">
            <a:avLst/>
          </a:prstGeom>
          <a:noFill/>
        </p:spPr>
        <p:txBody>
          <a:bodyPr wrap="none" rtlCol="0">
            <a:spAutoFit/>
          </a:bodyPr>
          <a:lstStyle/>
          <a:p>
            <a:r>
              <a:rPr lang="en-US" sz="1600" dirty="0"/>
              <a:t>(4,3)</a:t>
            </a:r>
          </a:p>
        </p:txBody>
      </p:sp>
      <p:sp>
        <p:nvSpPr>
          <p:cNvPr id="73" name="TextBox 72"/>
          <p:cNvSpPr txBox="1"/>
          <p:nvPr/>
        </p:nvSpPr>
        <p:spPr>
          <a:xfrm>
            <a:off x="3718856" y="4271610"/>
            <a:ext cx="579005" cy="338554"/>
          </a:xfrm>
          <a:prstGeom prst="rect">
            <a:avLst/>
          </a:prstGeom>
          <a:noFill/>
        </p:spPr>
        <p:txBody>
          <a:bodyPr wrap="none" rtlCol="0">
            <a:spAutoFit/>
          </a:bodyPr>
          <a:lstStyle/>
          <a:p>
            <a:r>
              <a:rPr lang="en-US" sz="1600" dirty="0"/>
              <a:t>(4,2)</a:t>
            </a:r>
          </a:p>
        </p:txBody>
      </p:sp>
      <p:sp>
        <p:nvSpPr>
          <p:cNvPr id="74" name="TextBox 73"/>
          <p:cNvSpPr txBox="1"/>
          <p:nvPr/>
        </p:nvSpPr>
        <p:spPr>
          <a:xfrm>
            <a:off x="3774334" y="5181600"/>
            <a:ext cx="579005" cy="338554"/>
          </a:xfrm>
          <a:prstGeom prst="rect">
            <a:avLst/>
          </a:prstGeom>
          <a:noFill/>
        </p:spPr>
        <p:txBody>
          <a:bodyPr wrap="none" rtlCol="0">
            <a:spAutoFit/>
          </a:bodyPr>
          <a:lstStyle/>
          <a:p>
            <a:r>
              <a:rPr lang="en-US" sz="1600" b="1" dirty="0">
                <a:solidFill>
                  <a:srgbClr val="C00000"/>
                </a:solidFill>
              </a:rPr>
              <a:t>(5,2)</a:t>
            </a:r>
          </a:p>
        </p:txBody>
      </p:sp>
      <p:sp>
        <p:nvSpPr>
          <p:cNvPr id="75" name="TextBox 74"/>
          <p:cNvSpPr txBox="1"/>
          <p:nvPr/>
        </p:nvSpPr>
        <p:spPr>
          <a:xfrm>
            <a:off x="5440795" y="4284077"/>
            <a:ext cx="579005" cy="338554"/>
          </a:xfrm>
          <a:prstGeom prst="rect">
            <a:avLst/>
          </a:prstGeom>
          <a:noFill/>
        </p:spPr>
        <p:txBody>
          <a:bodyPr wrap="none" rtlCol="0">
            <a:spAutoFit/>
          </a:bodyPr>
          <a:lstStyle/>
          <a:p>
            <a:r>
              <a:rPr lang="en-US" sz="1600" dirty="0"/>
              <a:t>(4,4)</a:t>
            </a:r>
          </a:p>
        </p:txBody>
      </p:sp>
      <p:sp>
        <p:nvSpPr>
          <p:cNvPr id="76" name="TextBox 75"/>
          <p:cNvSpPr txBox="1"/>
          <p:nvPr/>
        </p:nvSpPr>
        <p:spPr>
          <a:xfrm>
            <a:off x="6268767" y="4296706"/>
            <a:ext cx="579005" cy="338554"/>
          </a:xfrm>
          <a:prstGeom prst="rect">
            <a:avLst/>
          </a:prstGeom>
          <a:noFill/>
        </p:spPr>
        <p:txBody>
          <a:bodyPr wrap="none" rtlCol="0">
            <a:spAutoFit/>
          </a:bodyPr>
          <a:lstStyle/>
          <a:p>
            <a:r>
              <a:rPr lang="en-US" sz="1600" b="1" dirty="0">
                <a:solidFill>
                  <a:srgbClr val="009900"/>
                </a:solidFill>
              </a:rPr>
              <a:t>(4,5)</a:t>
            </a:r>
          </a:p>
        </p:txBody>
      </p:sp>
      <p:sp>
        <p:nvSpPr>
          <p:cNvPr id="77" name="TextBox 76"/>
          <p:cNvSpPr txBox="1"/>
          <p:nvPr/>
        </p:nvSpPr>
        <p:spPr>
          <a:xfrm>
            <a:off x="2956502" y="5181600"/>
            <a:ext cx="579005" cy="338554"/>
          </a:xfrm>
          <a:prstGeom prst="rect">
            <a:avLst/>
          </a:prstGeom>
          <a:noFill/>
        </p:spPr>
        <p:txBody>
          <a:bodyPr wrap="none" rtlCol="0">
            <a:spAutoFit/>
          </a:bodyPr>
          <a:lstStyle/>
          <a:p>
            <a:r>
              <a:rPr lang="en-US" sz="1600" b="1" dirty="0"/>
              <a:t>(5,1)</a:t>
            </a:r>
          </a:p>
        </p:txBody>
      </p:sp>
      <p:sp>
        <p:nvSpPr>
          <p:cNvPr id="78" name="TextBox 77"/>
          <p:cNvSpPr txBox="1"/>
          <p:nvPr/>
        </p:nvSpPr>
        <p:spPr>
          <a:xfrm>
            <a:off x="6268766" y="5211729"/>
            <a:ext cx="579005" cy="338554"/>
          </a:xfrm>
          <a:prstGeom prst="rect">
            <a:avLst/>
          </a:prstGeom>
          <a:noFill/>
        </p:spPr>
        <p:txBody>
          <a:bodyPr wrap="none" rtlCol="0">
            <a:spAutoFit/>
          </a:bodyPr>
          <a:lstStyle/>
          <a:p>
            <a:r>
              <a:rPr lang="en-US" sz="1600" dirty="0">
                <a:solidFill>
                  <a:schemeClr val="tx2"/>
                </a:solidFill>
              </a:rPr>
              <a:t>(5,5)</a:t>
            </a:r>
          </a:p>
        </p:txBody>
      </p:sp>
      <p:sp>
        <p:nvSpPr>
          <p:cNvPr id="79" name="TextBox 78"/>
          <p:cNvSpPr txBox="1"/>
          <p:nvPr/>
        </p:nvSpPr>
        <p:spPr>
          <a:xfrm>
            <a:off x="4617605" y="5211729"/>
            <a:ext cx="579005" cy="338554"/>
          </a:xfrm>
          <a:prstGeom prst="rect">
            <a:avLst/>
          </a:prstGeom>
          <a:noFill/>
        </p:spPr>
        <p:txBody>
          <a:bodyPr wrap="none" rtlCol="0">
            <a:spAutoFit/>
          </a:bodyPr>
          <a:lstStyle/>
          <a:p>
            <a:r>
              <a:rPr lang="en-US" sz="1600" b="1" dirty="0">
                <a:solidFill>
                  <a:srgbClr val="030305"/>
                </a:solidFill>
              </a:rPr>
              <a:t>(5,3)</a:t>
            </a:r>
          </a:p>
        </p:txBody>
      </p:sp>
      <p:sp>
        <p:nvSpPr>
          <p:cNvPr id="6" name="TextBox 5"/>
          <p:cNvSpPr txBox="1"/>
          <p:nvPr/>
        </p:nvSpPr>
        <p:spPr>
          <a:xfrm>
            <a:off x="953311" y="5741931"/>
            <a:ext cx="7855869" cy="830997"/>
          </a:xfrm>
          <a:prstGeom prst="rect">
            <a:avLst/>
          </a:prstGeom>
          <a:noFill/>
        </p:spPr>
        <p:txBody>
          <a:bodyPr wrap="none" rtlCol="0">
            <a:spAutoFit/>
          </a:bodyPr>
          <a:lstStyle/>
          <a:p>
            <a:r>
              <a:rPr lang="en-US" b="1" dirty="0">
                <a:solidFill>
                  <a:srgbClr val="C00000"/>
                </a:solidFill>
              </a:rPr>
              <a:t>Pickup: Cells: (1,5), (2,4), (5,2) </a:t>
            </a:r>
            <a:r>
              <a:rPr lang="en-US" sz="2000" dirty="0"/>
              <a:t>(contain 5 blocks initially) </a:t>
            </a:r>
            <a:endParaRPr lang="en-US" b="1" dirty="0">
              <a:solidFill>
                <a:srgbClr val="0000FF"/>
              </a:solidFill>
            </a:endParaRPr>
          </a:p>
          <a:p>
            <a:r>
              <a:rPr lang="en-US" b="1" dirty="0">
                <a:solidFill>
                  <a:srgbClr val="00B050"/>
                </a:solidFill>
              </a:rPr>
              <a:t>Dropoff Cells: (1,1), (3,1), (4,5) </a:t>
            </a:r>
            <a:r>
              <a:rPr lang="en-US" sz="2000" dirty="0"/>
              <a:t>(capacity 5 blocks, initially empty)</a:t>
            </a:r>
            <a:endParaRPr lang="en-US" dirty="0">
              <a:solidFill>
                <a:srgbClr val="00B050"/>
              </a:solidFill>
            </a:endParaRPr>
          </a:p>
        </p:txBody>
      </p:sp>
      <p:sp>
        <p:nvSpPr>
          <p:cNvPr id="5" name="TextBox 4"/>
          <p:cNvSpPr txBox="1"/>
          <p:nvPr/>
        </p:nvSpPr>
        <p:spPr>
          <a:xfrm>
            <a:off x="1066800" y="2296987"/>
            <a:ext cx="1741182" cy="1631216"/>
          </a:xfrm>
          <a:prstGeom prst="rect">
            <a:avLst/>
          </a:prstGeom>
          <a:noFill/>
        </p:spPr>
        <p:txBody>
          <a:bodyPr wrap="none" rtlCol="0">
            <a:spAutoFit/>
          </a:bodyPr>
          <a:lstStyle/>
          <a:p>
            <a:r>
              <a:rPr lang="en-US" sz="2000" b="1" dirty="0"/>
              <a:t>Goal:</a:t>
            </a:r>
          </a:p>
          <a:p>
            <a:r>
              <a:rPr lang="en-US" sz="2000" dirty="0"/>
              <a:t>Transport all</a:t>
            </a:r>
          </a:p>
          <a:p>
            <a:r>
              <a:rPr lang="en-US" sz="2000" dirty="0"/>
              <a:t>blocks  from </a:t>
            </a:r>
          </a:p>
          <a:p>
            <a:r>
              <a:rPr lang="en-US" sz="2000" dirty="0"/>
              <a:t>Pickup cells to </a:t>
            </a:r>
          </a:p>
          <a:p>
            <a:r>
              <a:rPr lang="en-US" sz="2000" dirty="0" err="1"/>
              <a:t>dropoff</a:t>
            </a:r>
            <a:r>
              <a:rPr lang="en-US" sz="2000" dirty="0"/>
              <a:t> cells!</a:t>
            </a:r>
          </a:p>
        </p:txBody>
      </p:sp>
      <p:sp>
        <p:nvSpPr>
          <p:cNvPr id="8" name="TextBox 7">
            <a:extLst>
              <a:ext uri="{FF2B5EF4-FFF2-40B4-BE49-F238E27FC236}">
                <a16:creationId xmlns:a16="http://schemas.microsoft.com/office/drawing/2014/main" id="{E62D849D-479E-6550-54F2-93EB7A9BC68C}"/>
              </a:ext>
            </a:extLst>
          </p:cNvPr>
          <p:cNvSpPr txBox="1"/>
          <p:nvPr/>
        </p:nvSpPr>
        <p:spPr>
          <a:xfrm flipH="1">
            <a:off x="4434610" y="1734592"/>
            <a:ext cx="372004" cy="369332"/>
          </a:xfrm>
          <a:prstGeom prst="rect">
            <a:avLst/>
          </a:prstGeom>
          <a:noFill/>
        </p:spPr>
        <p:txBody>
          <a:bodyPr wrap="square" rtlCol="0">
            <a:spAutoFit/>
          </a:bodyPr>
          <a:lstStyle/>
          <a:p>
            <a:r>
              <a:rPr lang="en-US" sz="1800" b="1" dirty="0"/>
              <a:t>!!</a:t>
            </a:r>
          </a:p>
        </p:txBody>
      </p:sp>
      <p:sp>
        <p:nvSpPr>
          <p:cNvPr id="9" name="TextBox 8">
            <a:extLst>
              <a:ext uri="{FF2B5EF4-FFF2-40B4-BE49-F238E27FC236}">
                <a16:creationId xmlns:a16="http://schemas.microsoft.com/office/drawing/2014/main" id="{FBA2C30A-A646-EB88-A92B-8D721C0E8513}"/>
              </a:ext>
            </a:extLst>
          </p:cNvPr>
          <p:cNvSpPr txBox="1"/>
          <p:nvPr/>
        </p:nvSpPr>
        <p:spPr>
          <a:xfrm flipH="1">
            <a:off x="4431601" y="3535017"/>
            <a:ext cx="372004" cy="369332"/>
          </a:xfrm>
          <a:prstGeom prst="rect">
            <a:avLst/>
          </a:prstGeom>
          <a:noFill/>
        </p:spPr>
        <p:txBody>
          <a:bodyPr wrap="square" rtlCol="0">
            <a:spAutoFit/>
          </a:bodyPr>
          <a:lstStyle/>
          <a:p>
            <a:r>
              <a:rPr lang="en-US" sz="1800" b="1" dirty="0">
                <a:solidFill>
                  <a:srgbClr val="FF0000"/>
                </a:solidFill>
              </a:rPr>
              <a:t>!!</a:t>
            </a:r>
          </a:p>
        </p:txBody>
      </p:sp>
      <p:sp>
        <p:nvSpPr>
          <p:cNvPr id="10" name="TextBox 9">
            <a:extLst>
              <a:ext uri="{FF2B5EF4-FFF2-40B4-BE49-F238E27FC236}">
                <a16:creationId xmlns:a16="http://schemas.microsoft.com/office/drawing/2014/main" id="{D6B46DE0-3B82-17BC-F63E-D6AB059BBB94}"/>
              </a:ext>
            </a:extLst>
          </p:cNvPr>
          <p:cNvSpPr txBox="1"/>
          <p:nvPr/>
        </p:nvSpPr>
        <p:spPr>
          <a:xfrm flipH="1">
            <a:off x="4449379" y="5196340"/>
            <a:ext cx="372004" cy="369332"/>
          </a:xfrm>
          <a:prstGeom prst="rect">
            <a:avLst/>
          </a:prstGeom>
          <a:noFill/>
        </p:spPr>
        <p:txBody>
          <a:bodyPr wrap="square" rtlCol="0">
            <a:spAutoFit/>
          </a:bodyPr>
          <a:lstStyle/>
          <a:p>
            <a:r>
              <a:rPr lang="en-US" sz="1800" b="1" dirty="0">
                <a:solidFill>
                  <a:srgbClr val="0000FF"/>
                </a:solidFil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6172200" cy="914400"/>
          </a:xfrm>
        </p:spPr>
        <p:txBody>
          <a:bodyPr/>
          <a:lstStyle/>
          <a:p>
            <a:pPr eaLnBrk="1" hangingPunct="1"/>
            <a:r>
              <a:rPr lang="en-US" sz="3200" dirty="0"/>
              <a:t>Suggested Implementation Steps</a:t>
            </a:r>
          </a:p>
        </p:txBody>
      </p:sp>
      <p:sp>
        <p:nvSpPr>
          <p:cNvPr id="7" name="TextBox 6"/>
          <p:cNvSpPr txBox="1"/>
          <p:nvPr/>
        </p:nvSpPr>
        <p:spPr>
          <a:xfrm>
            <a:off x="914400" y="2057400"/>
            <a:ext cx="7898624" cy="4493538"/>
          </a:xfrm>
          <a:prstGeom prst="rect">
            <a:avLst/>
          </a:prstGeom>
          <a:noFill/>
        </p:spPr>
        <p:txBody>
          <a:bodyPr wrap="square" rtlCol="0">
            <a:spAutoFit/>
          </a:bodyPr>
          <a:lstStyle/>
          <a:p>
            <a:pPr marL="342900" indent="-342900">
              <a:buFont typeface="Arial" panose="020B0604020202020204" pitchFamily="34" charset="0"/>
              <a:buChar char="•"/>
            </a:pPr>
            <a:r>
              <a:rPr lang="en-US" sz="1900" dirty="0"/>
              <a:t>Write a function </a:t>
            </a:r>
            <a:r>
              <a:rPr lang="en-US" sz="1900" b="1" dirty="0" err="1"/>
              <a:t>aplop</a:t>
            </a:r>
            <a:r>
              <a:rPr lang="en-US" sz="1900" b="1" dirty="0"/>
              <a:t>:</a:t>
            </a:r>
            <a:r>
              <a:rPr lang="en-US" sz="1900" dirty="0"/>
              <a:t> (</a:t>
            </a:r>
            <a:r>
              <a:rPr lang="en-US" sz="1900" dirty="0" err="1"/>
              <a:t>i</a:t>
            </a:r>
            <a:r>
              <a:rPr lang="en-US" sz="1900" dirty="0"/>
              <a:t>, j, </a:t>
            </a:r>
            <a:r>
              <a:rPr lang="en-US" sz="1900" dirty="0" err="1"/>
              <a:t>i</a:t>
            </a:r>
            <a:r>
              <a:rPr lang="en-US" sz="1900" dirty="0"/>
              <a:t>’, j’, x, x’, a, b, c, d, e, f) </a:t>
            </a:r>
            <a:r>
              <a:rPr lang="en-US" sz="1900" dirty="0">
                <a:sym typeface="Wingdings" panose="05000000000000000000" pitchFamily="2" charset="2"/>
              </a:rPr>
              <a:t>2</a:t>
            </a:r>
            <a:r>
              <a:rPr lang="en-US" sz="1900" baseline="30000" dirty="0">
                <a:sym typeface="Wingdings" panose="05000000000000000000" pitchFamily="2" charset="2"/>
              </a:rPr>
              <a:t>{</a:t>
            </a:r>
            <a:r>
              <a:rPr lang="en-US" sz="1900" baseline="30000" dirty="0" err="1">
                <a:sym typeface="Wingdings" panose="05000000000000000000" pitchFamily="2" charset="2"/>
              </a:rPr>
              <a:t>n,s,e,w,p,d</a:t>
            </a:r>
            <a:r>
              <a:rPr lang="en-US" sz="1900" baseline="30000" dirty="0">
                <a:sym typeface="Wingdings" panose="05000000000000000000" pitchFamily="2" charset="2"/>
              </a:rPr>
              <a:t>}</a:t>
            </a:r>
            <a:r>
              <a:rPr lang="en-US" sz="1900" dirty="0">
                <a:sym typeface="Wingdings" panose="05000000000000000000" pitchFamily="2" charset="2"/>
              </a:rPr>
              <a:t>  </a:t>
            </a:r>
          </a:p>
          <a:p>
            <a:r>
              <a:rPr lang="en-US" sz="1900" dirty="0">
                <a:sym typeface="Wingdings" panose="05000000000000000000" pitchFamily="2" charset="2"/>
              </a:rPr>
              <a:t>     that returns the set of applicable operators in (</a:t>
            </a:r>
            <a:r>
              <a:rPr lang="en-US" sz="1900" dirty="0" err="1">
                <a:sym typeface="Wingdings" panose="05000000000000000000" pitchFamily="2" charset="2"/>
              </a:rPr>
              <a:t>i</a:t>
            </a:r>
            <a:r>
              <a:rPr lang="en-US" sz="1900" dirty="0">
                <a:sym typeface="Wingdings" panose="05000000000000000000" pitchFamily="2" charset="2"/>
              </a:rPr>
              <a:t>, j, </a:t>
            </a:r>
            <a:r>
              <a:rPr lang="en-US" sz="1900" dirty="0" err="1">
                <a:sym typeface="Wingdings" panose="05000000000000000000" pitchFamily="2" charset="2"/>
              </a:rPr>
              <a:t>i</a:t>
            </a:r>
            <a:r>
              <a:rPr lang="en-US" sz="1900" dirty="0">
                <a:sym typeface="Wingdings" panose="05000000000000000000" pitchFamily="2" charset="2"/>
              </a:rPr>
              <a:t>’, j’, x, x’, a, b, c, d, e, f) </a:t>
            </a:r>
            <a:endParaRPr lang="en-US" sz="1900" dirty="0"/>
          </a:p>
          <a:p>
            <a:pPr marL="342900" indent="-342900">
              <a:buFont typeface="Arial" panose="020B0604020202020204" pitchFamily="34" charset="0"/>
              <a:buChar char="•"/>
            </a:pPr>
            <a:r>
              <a:rPr lang="en-US" sz="1900" dirty="0"/>
              <a:t>Write a function </a:t>
            </a:r>
            <a:r>
              <a:rPr lang="en-US" sz="1900" b="1" dirty="0"/>
              <a:t>apply</a:t>
            </a:r>
            <a:r>
              <a:rPr lang="en-US" sz="1900" dirty="0"/>
              <a:t>: (</a:t>
            </a:r>
            <a:r>
              <a:rPr lang="en-US" sz="1900" dirty="0" err="1"/>
              <a:t>i</a:t>
            </a:r>
            <a:r>
              <a:rPr lang="en-US" sz="1900" dirty="0"/>
              <a:t>, j, </a:t>
            </a:r>
            <a:r>
              <a:rPr lang="en-US" sz="1900" dirty="0" err="1"/>
              <a:t>i</a:t>
            </a:r>
            <a:r>
              <a:rPr lang="en-US" sz="1900" dirty="0"/>
              <a:t>’, j’, x, x’, a, b, c, d, e, f) </a:t>
            </a:r>
            <a:r>
              <a:rPr lang="en-US" sz="1900" dirty="0">
                <a:sym typeface="Symbol"/>
              </a:rPr>
              <a:t>{</a:t>
            </a:r>
            <a:r>
              <a:rPr lang="en-US" sz="1900" dirty="0" err="1">
                <a:sym typeface="Symbol"/>
              </a:rPr>
              <a:t>n,s,e,w,p,d</a:t>
            </a:r>
            <a:r>
              <a:rPr lang="en-US" sz="1900" dirty="0">
                <a:sym typeface="Symbol"/>
              </a:rPr>
              <a:t>}</a:t>
            </a:r>
            <a:r>
              <a:rPr lang="en-US" sz="1900" dirty="0">
                <a:sym typeface="Wingdings" panose="05000000000000000000" pitchFamily="2" charset="2"/>
              </a:rPr>
              <a:t></a:t>
            </a:r>
            <a:r>
              <a:rPr lang="en-US" sz="1900" dirty="0"/>
              <a:t> </a:t>
            </a:r>
          </a:p>
          <a:p>
            <a:r>
              <a:rPr lang="en-US" sz="1900" dirty="0"/>
              <a:t>     (</a:t>
            </a:r>
            <a:r>
              <a:rPr lang="en-US" sz="1900" dirty="0" err="1"/>
              <a:t>i</a:t>
            </a:r>
            <a:r>
              <a:rPr lang="en-US" sz="1900" dirty="0"/>
              <a:t>’,</a:t>
            </a:r>
            <a:r>
              <a:rPr lang="en-US" sz="1900" dirty="0" err="1"/>
              <a:t>j’,x’,a’,b’,c’,d’,e’,f</a:t>
            </a:r>
            <a:r>
              <a:rPr lang="en-US" sz="1900" dirty="0"/>
              <a:t>’)</a:t>
            </a:r>
          </a:p>
          <a:p>
            <a:pPr marL="342900" indent="-342900">
              <a:buFont typeface="Arial" panose="020B0604020202020204" pitchFamily="34" charset="0"/>
              <a:buChar char="•"/>
            </a:pPr>
            <a:r>
              <a:rPr lang="en-US" sz="2100" dirty="0"/>
              <a:t>Implement the q-table data structure  </a:t>
            </a:r>
          </a:p>
          <a:p>
            <a:pPr marL="342900" indent="-342900">
              <a:buFont typeface="Arial" panose="020B0604020202020204" pitchFamily="34" charset="0"/>
              <a:buChar char="•"/>
            </a:pPr>
            <a:r>
              <a:rPr lang="en-US" sz="2100" dirty="0"/>
              <a:t>Implement the SARSA/Q-Learning q-table update </a:t>
            </a:r>
          </a:p>
          <a:p>
            <a:pPr marL="342900" indent="-342900">
              <a:buFont typeface="Arial" panose="020B0604020202020204" pitchFamily="34" charset="0"/>
              <a:buChar char="•"/>
            </a:pPr>
            <a:r>
              <a:rPr lang="en-US" sz="2100" dirty="0"/>
              <a:t>Implement the 3 policies</a:t>
            </a:r>
          </a:p>
          <a:p>
            <a:pPr marL="342900" indent="-342900">
              <a:buFont typeface="Arial" panose="020B0604020202020204" pitchFamily="34" charset="0"/>
              <a:buChar char="•"/>
            </a:pPr>
            <a:r>
              <a:rPr lang="en-US" sz="2100" dirty="0"/>
              <a:t>Write functions that enable an agent to act according to a policy </a:t>
            </a:r>
          </a:p>
          <a:p>
            <a:r>
              <a:rPr lang="en-US" sz="2100" dirty="0"/>
              <a:t>    for n steps which also computes the performance variables</a:t>
            </a:r>
          </a:p>
          <a:p>
            <a:pPr marL="342900" indent="-342900">
              <a:buFont typeface="Wingdings" panose="05000000000000000000" pitchFamily="2" charset="2"/>
              <a:buChar char="§"/>
            </a:pPr>
            <a:r>
              <a:rPr lang="en-US" sz="2100" dirty="0"/>
              <a:t>Develop visualization functions for Q-Tables </a:t>
            </a:r>
          </a:p>
          <a:p>
            <a:pPr marL="342900" indent="-342900">
              <a:buFont typeface="Wingdings" panose="05000000000000000000" pitchFamily="2" charset="2"/>
              <a:buChar char="§"/>
            </a:pPr>
            <a:r>
              <a:rPr lang="en-US" sz="2100" dirty="0"/>
              <a:t>Develop a visualization functions for the evolution of the PD-World</a:t>
            </a:r>
          </a:p>
          <a:p>
            <a:pPr marL="342900" indent="-342900">
              <a:buFont typeface="Wingdings" panose="05000000000000000000" pitchFamily="2" charset="2"/>
              <a:buChar char="§"/>
            </a:pPr>
            <a:r>
              <a:rPr lang="en-US" sz="2100" dirty="0"/>
              <a:t>Develop functions to run experiments 1-4</a:t>
            </a:r>
          </a:p>
          <a:p>
            <a:pPr marL="342900" indent="-342900">
              <a:buFont typeface="Wingdings" panose="05000000000000000000" pitchFamily="2" charset="2"/>
              <a:buChar char="§"/>
            </a:pPr>
            <a:r>
              <a:rPr lang="en-US" sz="2100" dirty="0"/>
              <a:t>Develop visualization functions for attractive paths </a:t>
            </a:r>
          </a:p>
          <a:p>
            <a:pPr marL="342900" indent="-342900">
              <a:buFont typeface="Arial" panose="020B0604020202020204" pitchFamily="34" charset="0"/>
              <a:buChar char="•"/>
            </a:pPr>
            <a:r>
              <a:rPr lang="en-US" sz="2100" dirty="0"/>
              <a:t>Develop functions to analyze agent coordination.</a:t>
            </a:r>
          </a:p>
        </p:txBody>
      </p:sp>
      <p:pic>
        <p:nvPicPr>
          <p:cNvPr id="3" name="Picture 2" descr="A picture containing shoji, crossword puzzle, building, clipart&#10;&#10;Description automatically generated">
            <a:extLst>
              <a:ext uri="{FF2B5EF4-FFF2-40B4-BE49-F238E27FC236}">
                <a16:creationId xmlns:a16="http://schemas.microsoft.com/office/drawing/2014/main" id="{2FB89680-93F1-4BE5-853F-AA9D5440E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257175"/>
            <a:ext cx="1190625" cy="1190625"/>
          </a:xfrm>
          <a:prstGeom prst="rect">
            <a:avLst/>
          </a:prstGeom>
        </p:spPr>
      </p:pic>
    </p:spTree>
    <p:extLst>
      <p:ext uri="{BB962C8B-B14F-4D97-AF65-F5344CB8AC3E}">
        <p14:creationId xmlns:p14="http://schemas.microsoft.com/office/powerpoint/2010/main" val="213698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Questions to be Addressed</a:t>
            </a:r>
          </a:p>
        </p:txBody>
      </p:sp>
      <p:sp>
        <p:nvSpPr>
          <p:cNvPr id="3" name="Content Placeholder 2"/>
          <p:cNvSpPr>
            <a:spLocks noGrp="1"/>
          </p:cNvSpPr>
          <p:nvPr>
            <p:ph idx="1"/>
          </p:nvPr>
        </p:nvSpPr>
        <p:spPr>
          <a:xfrm>
            <a:off x="1066800" y="1752600"/>
            <a:ext cx="7467600" cy="4114800"/>
          </a:xfrm>
        </p:spPr>
        <p:txBody>
          <a:bodyPr/>
          <a:lstStyle/>
          <a:p>
            <a:pPr marL="514350" indent="-514350">
              <a:buFont typeface="+mj-lt"/>
              <a:buAutoNum type="alphaLcPeriod"/>
            </a:pPr>
            <a:r>
              <a:rPr lang="en-US" sz="2600" dirty="0"/>
              <a:t>In spite of getting quite limited feedback is the RL approach able to “decent strategies” to transport blocks from sources to destinations.  </a:t>
            </a:r>
          </a:p>
          <a:p>
            <a:pPr marL="514350" indent="-514350">
              <a:buFont typeface="+mj-lt"/>
              <a:buAutoNum type="alphaLcPeriod"/>
            </a:pPr>
            <a:r>
              <a:rPr lang="en-US" sz="2600" dirty="0"/>
              <a:t>What RL hyper parameter settings lead to the best performance for the PD-World?</a:t>
            </a:r>
          </a:p>
          <a:p>
            <a:pPr marL="514350" indent="-514350">
              <a:buFont typeface="+mj-lt"/>
              <a:buAutoNum type="alphaLcPeriod"/>
            </a:pPr>
            <a:r>
              <a:rPr lang="en-US" sz="2600" dirty="0"/>
              <a:t>Is the RL approach able to learn efficient paths from block sources to block destinations?</a:t>
            </a:r>
          </a:p>
          <a:p>
            <a:pPr marL="514350" indent="-514350">
              <a:buFont typeface="+mj-lt"/>
              <a:buAutoNum type="alphaLcPeriod"/>
            </a:pPr>
            <a:r>
              <a:rPr lang="en-US" sz="2600" dirty="0"/>
              <a:t>Will the RL approach able to learn good agent coordination strategies?</a:t>
            </a:r>
          </a:p>
          <a:p>
            <a:pPr marL="514350" indent="-514350">
              <a:buFont typeface="+mj-lt"/>
              <a:buAutoNum type="alphaLcPeriod"/>
            </a:pPr>
            <a:r>
              <a:rPr lang="en-US" sz="2600" dirty="0"/>
              <a:t>How well and how quickly can the RL approach adapt to changes in the PD-World?</a:t>
            </a:r>
          </a:p>
        </p:txBody>
      </p:sp>
    </p:spTree>
    <p:extLst>
      <p:ext uri="{BB962C8B-B14F-4D97-AF65-F5344CB8AC3E}">
        <p14:creationId xmlns:p14="http://schemas.microsoft.com/office/powerpoint/2010/main" val="301139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17051" y="152400"/>
            <a:ext cx="7620000" cy="914400"/>
          </a:xfrm>
        </p:spPr>
        <p:txBody>
          <a:bodyPr/>
          <a:lstStyle/>
          <a:p>
            <a:pPr eaLnBrk="1" hangingPunct="1"/>
            <a:r>
              <a:rPr lang="en-US" dirty="0"/>
              <a:t>PD-World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534" y="1066800"/>
            <a:ext cx="1600200" cy="1600200"/>
          </a:xfrm>
          <a:prstGeom prst="rect">
            <a:avLst/>
          </a:prstGeom>
        </p:spPr>
      </p:pic>
      <p:sp>
        <p:nvSpPr>
          <p:cNvPr id="5" name="TextBox 4"/>
          <p:cNvSpPr txBox="1"/>
          <p:nvPr/>
        </p:nvSpPr>
        <p:spPr>
          <a:xfrm>
            <a:off x="4922197" y="1036794"/>
            <a:ext cx="325730" cy="369332"/>
          </a:xfrm>
          <a:prstGeom prst="rect">
            <a:avLst/>
          </a:prstGeom>
          <a:noFill/>
        </p:spPr>
        <p:txBody>
          <a:bodyPr wrap="none" rtlCol="0">
            <a:spAutoFit/>
          </a:bodyPr>
          <a:lstStyle/>
          <a:p>
            <a:r>
              <a:rPr lang="en-US" sz="1800" b="1" dirty="0">
                <a:solidFill>
                  <a:srgbClr val="C00000"/>
                </a:solidFill>
              </a:rPr>
              <a:t>P</a:t>
            </a:r>
          </a:p>
        </p:txBody>
      </p:sp>
      <p:sp>
        <p:nvSpPr>
          <p:cNvPr id="34" name="TextBox 33"/>
          <p:cNvSpPr txBox="1"/>
          <p:nvPr/>
        </p:nvSpPr>
        <p:spPr>
          <a:xfrm>
            <a:off x="4593608" y="1357640"/>
            <a:ext cx="325730" cy="369332"/>
          </a:xfrm>
          <a:prstGeom prst="rect">
            <a:avLst/>
          </a:prstGeom>
          <a:noFill/>
        </p:spPr>
        <p:txBody>
          <a:bodyPr wrap="none" rtlCol="0">
            <a:spAutoFit/>
          </a:bodyPr>
          <a:lstStyle/>
          <a:p>
            <a:r>
              <a:rPr lang="en-US" sz="1800" b="1" dirty="0">
                <a:solidFill>
                  <a:srgbClr val="C2540A"/>
                </a:solidFill>
              </a:rPr>
              <a:t>P</a:t>
            </a:r>
          </a:p>
        </p:txBody>
      </p:sp>
      <p:sp>
        <p:nvSpPr>
          <p:cNvPr id="35" name="TextBox 34"/>
          <p:cNvSpPr txBox="1"/>
          <p:nvPr/>
        </p:nvSpPr>
        <p:spPr>
          <a:xfrm flipH="1">
            <a:off x="4919338" y="1973074"/>
            <a:ext cx="372004" cy="369332"/>
          </a:xfrm>
          <a:prstGeom prst="rect">
            <a:avLst/>
          </a:prstGeom>
          <a:noFill/>
        </p:spPr>
        <p:txBody>
          <a:bodyPr wrap="square" rtlCol="0">
            <a:spAutoFit/>
          </a:bodyPr>
          <a:lstStyle/>
          <a:p>
            <a:r>
              <a:rPr lang="en-US" sz="1800" b="1" dirty="0">
                <a:solidFill>
                  <a:srgbClr val="00B050"/>
                </a:solidFill>
              </a:rPr>
              <a:t>D</a:t>
            </a:r>
          </a:p>
        </p:txBody>
      </p:sp>
      <p:sp>
        <p:nvSpPr>
          <p:cNvPr id="36" name="TextBox 35"/>
          <p:cNvSpPr txBox="1"/>
          <p:nvPr/>
        </p:nvSpPr>
        <p:spPr>
          <a:xfrm>
            <a:off x="3663815" y="1052150"/>
            <a:ext cx="351378" cy="369332"/>
          </a:xfrm>
          <a:prstGeom prst="rect">
            <a:avLst/>
          </a:prstGeom>
          <a:noFill/>
        </p:spPr>
        <p:txBody>
          <a:bodyPr wrap="none" rtlCol="0">
            <a:spAutoFit/>
          </a:bodyPr>
          <a:lstStyle/>
          <a:p>
            <a:r>
              <a:rPr lang="en-US" sz="1800" b="1" dirty="0">
                <a:solidFill>
                  <a:srgbClr val="009900"/>
                </a:solidFill>
              </a:rPr>
              <a:t>D</a:t>
            </a:r>
          </a:p>
        </p:txBody>
      </p:sp>
      <p:sp>
        <p:nvSpPr>
          <p:cNvPr id="37" name="TextBox 36"/>
          <p:cNvSpPr txBox="1"/>
          <p:nvPr/>
        </p:nvSpPr>
        <p:spPr>
          <a:xfrm>
            <a:off x="3663815" y="1687782"/>
            <a:ext cx="351378" cy="369332"/>
          </a:xfrm>
          <a:prstGeom prst="rect">
            <a:avLst/>
          </a:prstGeom>
          <a:noFill/>
        </p:spPr>
        <p:txBody>
          <a:bodyPr wrap="square" rtlCol="0">
            <a:spAutoFit/>
          </a:bodyPr>
          <a:lstStyle/>
          <a:p>
            <a:r>
              <a:rPr lang="en-US" sz="1800" b="1" dirty="0">
                <a:solidFill>
                  <a:srgbClr val="009900"/>
                </a:solidFill>
              </a:rPr>
              <a:t>D</a:t>
            </a:r>
          </a:p>
        </p:txBody>
      </p:sp>
      <p:sp>
        <p:nvSpPr>
          <p:cNvPr id="40" name="TextBox 39"/>
          <p:cNvSpPr txBox="1"/>
          <p:nvPr/>
        </p:nvSpPr>
        <p:spPr>
          <a:xfrm>
            <a:off x="3955391" y="2273661"/>
            <a:ext cx="351378" cy="369332"/>
          </a:xfrm>
          <a:prstGeom prst="rect">
            <a:avLst/>
          </a:prstGeom>
          <a:noFill/>
        </p:spPr>
        <p:txBody>
          <a:bodyPr wrap="square" rtlCol="0">
            <a:spAutoFit/>
          </a:bodyPr>
          <a:lstStyle/>
          <a:p>
            <a:r>
              <a:rPr lang="en-US" sz="1800" b="1" dirty="0">
                <a:solidFill>
                  <a:srgbClr val="C00000"/>
                </a:solidFill>
              </a:rPr>
              <a:t>P</a:t>
            </a:r>
          </a:p>
        </p:txBody>
      </p:sp>
      <p:sp>
        <p:nvSpPr>
          <p:cNvPr id="7" name="TextBox 6"/>
          <p:cNvSpPr txBox="1"/>
          <p:nvPr/>
        </p:nvSpPr>
        <p:spPr>
          <a:xfrm>
            <a:off x="990600" y="2588508"/>
            <a:ext cx="7620000" cy="5139869"/>
          </a:xfrm>
          <a:prstGeom prst="rect">
            <a:avLst/>
          </a:prstGeom>
          <a:noFill/>
        </p:spPr>
        <p:txBody>
          <a:bodyPr wrap="square" rtlCol="0">
            <a:spAutoFit/>
          </a:bodyPr>
          <a:lstStyle/>
          <a:p>
            <a:r>
              <a:rPr lang="en-US" sz="2000" b="1" u="sng" dirty="0">
                <a:solidFill>
                  <a:srgbClr val="C2540A"/>
                </a:solidFill>
              </a:rPr>
              <a:t>Operators‒there are six of them</a:t>
            </a:r>
            <a:r>
              <a:rPr lang="en-US" sz="2000" dirty="0"/>
              <a:t>:</a:t>
            </a:r>
          </a:p>
          <a:p>
            <a:r>
              <a:rPr lang="en-US" sz="2000" dirty="0">
                <a:solidFill>
                  <a:srgbClr val="FF0000"/>
                </a:solidFill>
              </a:rPr>
              <a:t>North, South, East, West </a:t>
            </a:r>
            <a:r>
              <a:rPr lang="en-US" sz="2000" dirty="0"/>
              <a:t>are applicable in each state, and move </a:t>
            </a:r>
          </a:p>
          <a:p>
            <a:r>
              <a:rPr lang="en-US" sz="2000" dirty="0"/>
              <a:t>the agent to the cell in that direction except leaving the grid is not allowed.</a:t>
            </a:r>
          </a:p>
          <a:p>
            <a:r>
              <a:rPr lang="en-US" sz="2000" dirty="0">
                <a:solidFill>
                  <a:srgbClr val="FF0000"/>
                </a:solidFill>
              </a:rPr>
              <a:t>Pickup</a:t>
            </a:r>
            <a:r>
              <a:rPr lang="en-US" sz="2000" dirty="0"/>
              <a:t> is only applicable if the agent is in an pickup cell that </a:t>
            </a:r>
          </a:p>
          <a:p>
            <a:r>
              <a:rPr lang="en-US" sz="2000" dirty="0"/>
              <a:t>contain at least one block and if the agent does not already carry a block.</a:t>
            </a:r>
          </a:p>
          <a:p>
            <a:r>
              <a:rPr lang="en-US" sz="2000" dirty="0" err="1">
                <a:solidFill>
                  <a:srgbClr val="FF0000"/>
                </a:solidFill>
              </a:rPr>
              <a:t>Dropoff</a:t>
            </a:r>
            <a:r>
              <a:rPr lang="en-US" sz="2000" dirty="0">
                <a:solidFill>
                  <a:srgbClr val="FF0066"/>
                </a:solidFill>
              </a:rPr>
              <a:t> </a:t>
            </a:r>
            <a:r>
              <a:rPr lang="en-US" sz="2000" dirty="0"/>
              <a:t>is only applicable if the agent is in a </a:t>
            </a:r>
            <a:r>
              <a:rPr lang="en-US" sz="2000" dirty="0" err="1"/>
              <a:t>dropoff</a:t>
            </a:r>
            <a:r>
              <a:rPr lang="en-US" sz="2000" dirty="0"/>
              <a:t> cell that contains </a:t>
            </a:r>
          </a:p>
          <a:p>
            <a:r>
              <a:rPr lang="en-US" sz="2000" dirty="0"/>
              <a:t>less that 4 blocks and the agent carries a block.</a:t>
            </a:r>
          </a:p>
          <a:p>
            <a:r>
              <a:rPr lang="en-US" sz="2000" b="1" u="sng" dirty="0">
                <a:solidFill>
                  <a:srgbClr val="C00000"/>
                </a:solidFill>
              </a:rPr>
              <a:t>Moving of Agents</a:t>
            </a:r>
            <a:r>
              <a:rPr lang="en-US" sz="2000" dirty="0"/>
              <a:t>: The red, blue and black agent alternate applying operators with the red agent acting first, the blue agent second, and the black agent acting third. Moreover, agents are not allowed to occupy the same cell at the same time, creating a blockage problem, limiting agent efficiency if they work in close proximity.  </a:t>
            </a:r>
          </a:p>
          <a:p>
            <a:endParaRPr lang="en-US" sz="2000" dirty="0"/>
          </a:p>
          <a:p>
            <a:endParaRPr lang="en-US" dirty="0"/>
          </a:p>
          <a:p>
            <a:endParaRPr lang="en-US" dirty="0"/>
          </a:p>
        </p:txBody>
      </p:sp>
      <p:sp>
        <p:nvSpPr>
          <p:cNvPr id="3" name="TextBox 2">
            <a:extLst>
              <a:ext uri="{FF2B5EF4-FFF2-40B4-BE49-F238E27FC236}">
                <a16:creationId xmlns:a16="http://schemas.microsoft.com/office/drawing/2014/main" id="{CA112C7F-A421-EF0C-1455-318F37A5BC04}"/>
              </a:ext>
            </a:extLst>
          </p:cNvPr>
          <p:cNvSpPr txBox="1"/>
          <p:nvPr/>
        </p:nvSpPr>
        <p:spPr>
          <a:xfrm flipH="1">
            <a:off x="4270459" y="1074379"/>
            <a:ext cx="372004" cy="369332"/>
          </a:xfrm>
          <a:prstGeom prst="rect">
            <a:avLst/>
          </a:prstGeom>
          <a:noFill/>
        </p:spPr>
        <p:txBody>
          <a:bodyPr wrap="square" rtlCol="0">
            <a:spAutoFit/>
          </a:bodyPr>
          <a:lstStyle/>
          <a:p>
            <a:r>
              <a:rPr lang="en-US" sz="1800" b="1" dirty="0"/>
              <a:t>!!</a:t>
            </a:r>
          </a:p>
        </p:txBody>
      </p:sp>
      <p:sp>
        <p:nvSpPr>
          <p:cNvPr id="6" name="TextBox 5">
            <a:extLst>
              <a:ext uri="{FF2B5EF4-FFF2-40B4-BE49-F238E27FC236}">
                <a16:creationId xmlns:a16="http://schemas.microsoft.com/office/drawing/2014/main" id="{28F181D4-DB04-FD70-EEF6-016C6A669ACD}"/>
              </a:ext>
            </a:extLst>
          </p:cNvPr>
          <p:cNvSpPr txBox="1"/>
          <p:nvPr/>
        </p:nvSpPr>
        <p:spPr>
          <a:xfrm flipH="1">
            <a:off x="4252625" y="2280791"/>
            <a:ext cx="372004" cy="369332"/>
          </a:xfrm>
          <a:prstGeom prst="rect">
            <a:avLst/>
          </a:prstGeom>
          <a:noFill/>
        </p:spPr>
        <p:txBody>
          <a:bodyPr wrap="square" rtlCol="0">
            <a:spAutoFit/>
          </a:bodyPr>
          <a:lstStyle/>
          <a:p>
            <a:r>
              <a:rPr lang="en-US" sz="1800" b="1" dirty="0">
                <a:solidFill>
                  <a:srgbClr val="0000FF"/>
                </a:solidFill>
              </a:rPr>
              <a:t>!!</a:t>
            </a:r>
          </a:p>
        </p:txBody>
      </p:sp>
      <p:sp>
        <p:nvSpPr>
          <p:cNvPr id="8" name="TextBox 7">
            <a:extLst>
              <a:ext uri="{FF2B5EF4-FFF2-40B4-BE49-F238E27FC236}">
                <a16:creationId xmlns:a16="http://schemas.microsoft.com/office/drawing/2014/main" id="{923FA5B8-1214-DECD-4244-724E4CA78542}"/>
              </a:ext>
            </a:extLst>
          </p:cNvPr>
          <p:cNvSpPr txBox="1"/>
          <p:nvPr/>
        </p:nvSpPr>
        <p:spPr>
          <a:xfrm flipH="1">
            <a:off x="4270459" y="1687782"/>
            <a:ext cx="372004" cy="369332"/>
          </a:xfrm>
          <a:prstGeom prst="rect">
            <a:avLst/>
          </a:prstGeom>
          <a:noFill/>
        </p:spPr>
        <p:txBody>
          <a:bodyPr wrap="square" rtlCol="0">
            <a:spAutoFit/>
          </a:bodyPr>
          <a:lstStyle/>
          <a:p>
            <a:r>
              <a:rPr lang="en-US" sz="1800" b="1" dirty="0">
                <a:solidFill>
                  <a:srgbClr val="FF0000"/>
                </a:solidFill>
              </a:rPr>
              <a:t>!!</a:t>
            </a:r>
          </a:p>
        </p:txBody>
      </p:sp>
    </p:spTree>
    <p:extLst>
      <p:ext uri="{BB962C8B-B14F-4D97-AF65-F5344CB8AC3E}">
        <p14:creationId xmlns:p14="http://schemas.microsoft.com/office/powerpoint/2010/main" val="268388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7620000" cy="914400"/>
          </a:xfrm>
        </p:spPr>
        <p:txBody>
          <a:bodyPr/>
          <a:lstStyle/>
          <a:p>
            <a:pPr eaLnBrk="1" hangingPunct="1"/>
            <a:r>
              <a:rPr lang="en-US" dirty="0"/>
              <a:t>Rewards in the PD-World</a:t>
            </a:r>
          </a:p>
        </p:txBody>
      </p:sp>
      <p:sp>
        <p:nvSpPr>
          <p:cNvPr id="7" name="TextBox 6"/>
          <p:cNvSpPr txBox="1"/>
          <p:nvPr/>
        </p:nvSpPr>
        <p:spPr>
          <a:xfrm>
            <a:off x="990600" y="2667000"/>
            <a:ext cx="7543800" cy="4355038"/>
          </a:xfrm>
          <a:prstGeom prst="rect">
            <a:avLst/>
          </a:prstGeom>
          <a:noFill/>
        </p:spPr>
        <p:txBody>
          <a:bodyPr wrap="square" rtlCol="0">
            <a:spAutoFit/>
          </a:bodyPr>
          <a:lstStyle/>
          <a:p>
            <a:r>
              <a:rPr lang="en-US" sz="2300" dirty="0"/>
              <a:t>Rewards:</a:t>
            </a:r>
          </a:p>
          <a:p>
            <a:pPr marL="342900" indent="-342900">
              <a:buFont typeface="Arial" panose="020B0604020202020204" pitchFamily="34" charset="0"/>
              <a:buChar char="•"/>
            </a:pPr>
            <a:r>
              <a:rPr lang="en-US" sz="2300" dirty="0"/>
              <a:t>Picking up a block from a pickup state: +13</a:t>
            </a:r>
          </a:p>
          <a:p>
            <a:pPr marL="342900" indent="-342900">
              <a:buFont typeface="Arial" panose="020B0604020202020204" pitchFamily="34" charset="0"/>
              <a:buChar char="•"/>
            </a:pPr>
            <a:r>
              <a:rPr lang="en-US" sz="2300" dirty="0"/>
              <a:t>Dropping off a block in a </a:t>
            </a:r>
            <a:r>
              <a:rPr lang="en-US" sz="2300" dirty="0" err="1"/>
              <a:t>dropoff</a:t>
            </a:r>
            <a:r>
              <a:rPr lang="en-US" sz="2300" dirty="0"/>
              <a:t> state: +13</a:t>
            </a:r>
          </a:p>
          <a:p>
            <a:pPr marL="342900" indent="-342900">
              <a:buFont typeface="Arial" panose="020B0604020202020204" pitchFamily="34" charset="0"/>
              <a:buChar char="•"/>
            </a:pPr>
            <a:r>
              <a:rPr lang="en-US" sz="2300" dirty="0"/>
              <a:t>Applying north, south, east, west: -1.</a:t>
            </a:r>
          </a:p>
          <a:p>
            <a:pPr marL="342900" indent="-342900">
              <a:buFont typeface="Arial" panose="020B0604020202020204" pitchFamily="34" charset="0"/>
              <a:buChar char="•"/>
            </a:pPr>
            <a:endParaRPr lang="en-US" sz="2300" dirty="0"/>
          </a:p>
          <a:p>
            <a:r>
              <a:rPr lang="en-US" sz="2300" dirty="0"/>
              <a:t>Experiment Setup: The 3-agent system is run for a number of operator applications; e.g. 4000. If a terminal state is reached the system is reset to the initial state, but Q-Tables are not reinitialized, and the three agents continue to operate in the PD-World until the operator application limit has been reached.</a:t>
            </a:r>
          </a:p>
          <a:p>
            <a:endParaRPr lang="en-US" dirty="0"/>
          </a:p>
        </p:txBody>
      </p:sp>
      <p:pic>
        <p:nvPicPr>
          <p:cNvPr id="2" name="Picture 1" descr="A picture containing shape&#10;&#10;Description automatically generated">
            <a:extLst>
              <a:ext uri="{FF2B5EF4-FFF2-40B4-BE49-F238E27FC236}">
                <a16:creationId xmlns:a16="http://schemas.microsoft.com/office/drawing/2014/main" id="{8020238C-15C9-3211-66E8-A068BF8B3A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0" y="1170195"/>
            <a:ext cx="304800" cy="304800"/>
          </a:xfrm>
          <a:prstGeom prst="rect">
            <a:avLst/>
          </a:prstGeom>
        </p:spPr>
      </p:pic>
      <p:pic>
        <p:nvPicPr>
          <p:cNvPr id="3" name="Picture 2" descr="Shape&#10;&#10;Description automatically generated with low confidence">
            <a:extLst>
              <a:ext uri="{FF2B5EF4-FFF2-40B4-BE49-F238E27FC236}">
                <a16:creationId xmlns:a16="http://schemas.microsoft.com/office/drawing/2014/main" id="{3C8DAEFD-9542-9451-3D36-A8D611C191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2084" y="2463909"/>
            <a:ext cx="293716" cy="293716"/>
          </a:xfrm>
          <a:prstGeom prst="rect">
            <a:avLst/>
          </a:prstGeom>
        </p:spPr>
      </p:pic>
      <p:pic>
        <p:nvPicPr>
          <p:cNvPr id="4" name="Picture 3">
            <a:extLst>
              <a:ext uri="{FF2B5EF4-FFF2-40B4-BE49-F238E27FC236}">
                <a16:creationId xmlns:a16="http://schemas.microsoft.com/office/drawing/2014/main" id="{26D80630-9E9A-5B5B-6DCF-7D58615E8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3301" y="1198946"/>
            <a:ext cx="1600200" cy="1600200"/>
          </a:xfrm>
          <a:prstGeom prst="rect">
            <a:avLst/>
          </a:prstGeom>
        </p:spPr>
      </p:pic>
      <p:sp>
        <p:nvSpPr>
          <p:cNvPr id="9" name="TextBox 8">
            <a:extLst>
              <a:ext uri="{FF2B5EF4-FFF2-40B4-BE49-F238E27FC236}">
                <a16:creationId xmlns:a16="http://schemas.microsoft.com/office/drawing/2014/main" id="{6B69174C-B15F-D0F2-C9B2-8351B694CF24}"/>
              </a:ext>
            </a:extLst>
          </p:cNvPr>
          <p:cNvSpPr txBox="1"/>
          <p:nvPr/>
        </p:nvSpPr>
        <p:spPr>
          <a:xfrm>
            <a:off x="4795964" y="1168940"/>
            <a:ext cx="325730" cy="369332"/>
          </a:xfrm>
          <a:prstGeom prst="rect">
            <a:avLst/>
          </a:prstGeom>
          <a:noFill/>
        </p:spPr>
        <p:txBody>
          <a:bodyPr wrap="none" rtlCol="0">
            <a:spAutoFit/>
          </a:bodyPr>
          <a:lstStyle/>
          <a:p>
            <a:r>
              <a:rPr lang="en-US" sz="1800" b="1" dirty="0">
                <a:solidFill>
                  <a:srgbClr val="C00000"/>
                </a:solidFill>
              </a:rPr>
              <a:t>P</a:t>
            </a:r>
          </a:p>
        </p:txBody>
      </p:sp>
      <p:sp>
        <p:nvSpPr>
          <p:cNvPr id="10" name="TextBox 9">
            <a:extLst>
              <a:ext uri="{FF2B5EF4-FFF2-40B4-BE49-F238E27FC236}">
                <a16:creationId xmlns:a16="http://schemas.microsoft.com/office/drawing/2014/main" id="{38C5F394-6007-2EA0-4C48-3ADD5FE35954}"/>
              </a:ext>
            </a:extLst>
          </p:cNvPr>
          <p:cNvSpPr txBox="1"/>
          <p:nvPr/>
        </p:nvSpPr>
        <p:spPr>
          <a:xfrm>
            <a:off x="4467375" y="1489786"/>
            <a:ext cx="325730" cy="369332"/>
          </a:xfrm>
          <a:prstGeom prst="rect">
            <a:avLst/>
          </a:prstGeom>
          <a:noFill/>
        </p:spPr>
        <p:txBody>
          <a:bodyPr wrap="none" rtlCol="0">
            <a:spAutoFit/>
          </a:bodyPr>
          <a:lstStyle/>
          <a:p>
            <a:r>
              <a:rPr lang="en-US" sz="1800" b="1" dirty="0">
                <a:solidFill>
                  <a:srgbClr val="C2540A"/>
                </a:solidFill>
              </a:rPr>
              <a:t>P</a:t>
            </a:r>
          </a:p>
        </p:txBody>
      </p:sp>
      <p:sp>
        <p:nvSpPr>
          <p:cNvPr id="11" name="TextBox 10">
            <a:extLst>
              <a:ext uri="{FF2B5EF4-FFF2-40B4-BE49-F238E27FC236}">
                <a16:creationId xmlns:a16="http://schemas.microsoft.com/office/drawing/2014/main" id="{134D725A-799C-9AAC-A466-B2538289DE16}"/>
              </a:ext>
            </a:extLst>
          </p:cNvPr>
          <p:cNvSpPr txBox="1"/>
          <p:nvPr/>
        </p:nvSpPr>
        <p:spPr>
          <a:xfrm flipH="1">
            <a:off x="4793105" y="2105220"/>
            <a:ext cx="372004" cy="369332"/>
          </a:xfrm>
          <a:prstGeom prst="rect">
            <a:avLst/>
          </a:prstGeom>
          <a:noFill/>
        </p:spPr>
        <p:txBody>
          <a:bodyPr wrap="square" rtlCol="0">
            <a:spAutoFit/>
          </a:bodyPr>
          <a:lstStyle/>
          <a:p>
            <a:r>
              <a:rPr lang="en-US" sz="1800" b="1" dirty="0">
                <a:solidFill>
                  <a:srgbClr val="00B050"/>
                </a:solidFill>
              </a:rPr>
              <a:t>D</a:t>
            </a:r>
          </a:p>
        </p:txBody>
      </p:sp>
      <p:sp>
        <p:nvSpPr>
          <p:cNvPr id="12" name="TextBox 11">
            <a:extLst>
              <a:ext uri="{FF2B5EF4-FFF2-40B4-BE49-F238E27FC236}">
                <a16:creationId xmlns:a16="http://schemas.microsoft.com/office/drawing/2014/main" id="{E63AC2BB-BB2A-50D6-AE89-17424CE53351}"/>
              </a:ext>
            </a:extLst>
          </p:cNvPr>
          <p:cNvSpPr txBox="1"/>
          <p:nvPr/>
        </p:nvSpPr>
        <p:spPr>
          <a:xfrm>
            <a:off x="3537582" y="1184296"/>
            <a:ext cx="351378" cy="369332"/>
          </a:xfrm>
          <a:prstGeom prst="rect">
            <a:avLst/>
          </a:prstGeom>
          <a:noFill/>
        </p:spPr>
        <p:txBody>
          <a:bodyPr wrap="none" rtlCol="0">
            <a:spAutoFit/>
          </a:bodyPr>
          <a:lstStyle/>
          <a:p>
            <a:r>
              <a:rPr lang="en-US" sz="1800" b="1" dirty="0">
                <a:solidFill>
                  <a:srgbClr val="009900"/>
                </a:solidFill>
              </a:rPr>
              <a:t>D</a:t>
            </a:r>
          </a:p>
        </p:txBody>
      </p:sp>
      <p:sp>
        <p:nvSpPr>
          <p:cNvPr id="13" name="TextBox 12">
            <a:extLst>
              <a:ext uri="{FF2B5EF4-FFF2-40B4-BE49-F238E27FC236}">
                <a16:creationId xmlns:a16="http://schemas.microsoft.com/office/drawing/2014/main" id="{C48CFA81-18E7-43A4-7926-79B10EBEF2C0}"/>
              </a:ext>
            </a:extLst>
          </p:cNvPr>
          <p:cNvSpPr txBox="1"/>
          <p:nvPr/>
        </p:nvSpPr>
        <p:spPr>
          <a:xfrm>
            <a:off x="3537582" y="1819928"/>
            <a:ext cx="351378" cy="369332"/>
          </a:xfrm>
          <a:prstGeom prst="rect">
            <a:avLst/>
          </a:prstGeom>
          <a:noFill/>
        </p:spPr>
        <p:txBody>
          <a:bodyPr wrap="square" rtlCol="0">
            <a:spAutoFit/>
          </a:bodyPr>
          <a:lstStyle/>
          <a:p>
            <a:r>
              <a:rPr lang="en-US" sz="1800" b="1" dirty="0">
                <a:solidFill>
                  <a:srgbClr val="009900"/>
                </a:solidFill>
              </a:rPr>
              <a:t>D</a:t>
            </a:r>
          </a:p>
        </p:txBody>
      </p:sp>
      <p:sp>
        <p:nvSpPr>
          <p:cNvPr id="14" name="TextBox 13">
            <a:extLst>
              <a:ext uri="{FF2B5EF4-FFF2-40B4-BE49-F238E27FC236}">
                <a16:creationId xmlns:a16="http://schemas.microsoft.com/office/drawing/2014/main" id="{FB94077C-89BC-B986-3B13-442F4B076242}"/>
              </a:ext>
            </a:extLst>
          </p:cNvPr>
          <p:cNvSpPr txBox="1"/>
          <p:nvPr/>
        </p:nvSpPr>
        <p:spPr>
          <a:xfrm>
            <a:off x="3829158" y="2405807"/>
            <a:ext cx="351378" cy="369332"/>
          </a:xfrm>
          <a:prstGeom prst="rect">
            <a:avLst/>
          </a:prstGeom>
          <a:noFill/>
        </p:spPr>
        <p:txBody>
          <a:bodyPr wrap="square" rtlCol="0">
            <a:spAutoFit/>
          </a:bodyPr>
          <a:lstStyle/>
          <a:p>
            <a:r>
              <a:rPr lang="en-US" sz="1800" b="1" dirty="0">
                <a:solidFill>
                  <a:srgbClr val="C00000"/>
                </a:solidFill>
              </a:rPr>
              <a:t>P</a:t>
            </a:r>
          </a:p>
        </p:txBody>
      </p:sp>
      <p:sp>
        <p:nvSpPr>
          <p:cNvPr id="15" name="TextBox 14">
            <a:extLst>
              <a:ext uri="{FF2B5EF4-FFF2-40B4-BE49-F238E27FC236}">
                <a16:creationId xmlns:a16="http://schemas.microsoft.com/office/drawing/2014/main" id="{F39DC8F3-4933-7CA5-54E1-D161B8092509}"/>
              </a:ext>
            </a:extLst>
          </p:cNvPr>
          <p:cNvSpPr txBox="1"/>
          <p:nvPr/>
        </p:nvSpPr>
        <p:spPr>
          <a:xfrm flipH="1">
            <a:off x="4144226" y="1206525"/>
            <a:ext cx="372004" cy="369332"/>
          </a:xfrm>
          <a:prstGeom prst="rect">
            <a:avLst/>
          </a:prstGeom>
          <a:noFill/>
        </p:spPr>
        <p:txBody>
          <a:bodyPr wrap="square" rtlCol="0">
            <a:spAutoFit/>
          </a:bodyPr>
          <a:lstStyle/>
          <a:p>
            <a:r>
              <a:rPr lang="en-US" sz="1800" b="1" dirty="0"/>
              <a:t>!!</a:t>
            </a:r>
          </a:p>
        </p:txBody>
      </p:sp>
      <p:sp>
        <p:nvSpPr>
          <p:cNvPr id="16" name="TextBox 15">
            <a:extLst>
              <a:ext uri="{FF2B5EF4-FFF2-40B4-BE49-F238E27FC236}">
                <a16:creationId xmlns:a16="http://schemas.microsoft.com/office/drawing/2014/main" id="{851DCCD9-03FA-2CA3-18F9-EFAE2209C66B}"/>
              </a:ext>
            </a:extLst>
          </p:cNvPr>
          <p:cNvSpPr txBox="1"/>
          <p:nvPr/>
        </p:nvSpPr>
        <p:spPr>
          <a:xfrm flipH="1">
            <a:off x="4126392" y="2412937"/>
            <a:ext cx="372004" cy="369332"/>
          </a:xfrm>
          <a:prstGeom prst="rect">
            <a:avLst/>
          </a:prstGeom>
          <a:noFill/>
        </p:spPr>
        <p:txBody>
          <a:bodyPr wrap="square" rtlCol="0">
            <a:spAutoFit/>
          </a:bodyPr>
          <a:lstStyle/>
          <a:p>
            <a:r>
              <a:rPr lang="en-US" sz="1800" b="1" dirty="0">
                <a:solidFill>
                  <a:srgbClr val="0000FF"/>
                </a:solidFill>
              </a:rPr>
              <a:t>!!</a:t>
            </a:r>
          </a:p>
        </p:txBody>
      </p:sp>
      <p:sp>
        <p:nvSpPr>
          <p:cNvPr id="17" name="TextBox 16">
            <a:extLst>
              <a:ext uri="{FF2B5EF4-FFF2-40B4-BE49-F238E27FC236}">
                <a16:creationId xmlns:a16="http://schemas.microsoft.com/office/drawing/2014/main" id="{D7336B59-F121-020D-4F35-BB2CA608E162}"/>
              </a:ext>
            </a:extLst>
          </p:cNvPr>
          <p:cNvSpPr txBox="1"/>
          <p:nvPr/>
        </p:nvSpPr>
        <p:spPr>
          <a:xfrm flipH="1">
            <a:off x="4144226" y="1819928"/>
            <a:ext cx="372004" cy="369332"/>
          </a:xfrm>
          <a:prstGeom prst="rect">
            <a:avLst/>
          </a:prstGeom>
          <a:noFill/>
        </p:spPr>
        <p:txBody>
          <a:bodyPr wrap="square" rtlCol="0">
            <a:spAutoFit/>
          </a:bodyPr>
          <a:lstStyle/>
          <a:p>
            <a:r>
              <a:rPr lang="en-US" sz="1800" b="1" dirty="0">
                <a:solidFill>
                  <a:srgbClr val="FF0000"/>
                </a:solidFill>
              </a:rPr>
              <a:t>!!</a:t>
            </a:r>
          </a:p>
        </p:txBody>
      </p:sp>
    </p:spTree>
    <p:extLst>
      <p:ext uri="{BB962C8B-B14F-4D97-AF65-F5344CB8AC3E}">
        <p14:creationId xmlns:p14="http://schemas.microsoft.com/office/powerpoint/2010/main" val="396071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304800"/>
            <a:ext cx="7620000" cy="914400"/>
          </a:xfrm>
        </p:spPr>
        <p:txBody>
          <a:bodyPr/>
          <a:lstStyle/>
          <a:p>
            <a:pPr eaLnBrk="1" hangingPunct="1"/>
            <a:r>
              <a:rPr lang="en-US" dirty="0"/>
              <a:t>2024 Policies</a:t>
            </a:r>
          </a:p>
        </p:txBody>
      </p:sp>
      <p:sp>
        <p:nvSpPr>
          <p:cNvPr id="7" name="TextBox 6"/>
          <p:cNvSpPr txBox="1"/>
          <p:nvPr/>
        </p:nvSpPr>
        <p:spPr>
          <a:xfrm>
            <a:off x="914400" y="1206731"/>
            <a:ext cx="7696200" cy="6740307"/>
          </a:xfrm>
          <a:prstGeom prst="rect">
            <a:avLst/>
          </a:prstGeom>
          <a:noFill/>
        </p:spPr>
        <p:txBody>
          <a:bodyPr wrap="square" rtlCol="0">
            <a:spAutoFit/>
          </a:bodyPr>
          <a:lstStyle/>
          <a:p>
            <a:pPr marL="342900" indent="-342900">
              <a:buFont typeface="Arial" panose="020B0604020202020204" pitchFamily="34" charset="0"/>
              <a:buChar char="•"/>
            </a:pPr>
            <a:r>
              <a:rPr lang="en-US" b="1" dirty="0" err="1">
                <a:solidFill>
                  <a:srgbClr val="C2540A"/>
                </a:solidFill>
              </a:rPr>
              <a:t>PRandom</a:t>
            </a:r>
            <a:r>
              <a:rPr lang="en-US" dirty="0"/>
              <a:t>: If pickup and </a:t>
            </a:r>
            <a:r>
              <a:rPr lang="en-US" dirty="0" err="1"/>
              <a:t>dropoff</a:t>
            </a:r>
            <a:r>
              <a:rPr lang="en-US" dirty="0"/>
              <a:t> is applicable, </a:t>
            </a:r>
          </a:p>
          <a:p>
            <a:r>
              <a:rPr lang="en-US" dirty="0"/>
              <a:t>     choose this operator; otherwise, choose an operator </a:t>
            </a:r>
          </a:p>
          <a:p>
            <a:r>
              <a:rPr lang="en-US" dirty="0"/>
              <a:t>     randomly.</a:t>
            </a:r>
          </a:p>
          <a:p>
            <a:pPr marL="342900" indent="-342900">
              <a:buFont typeface="Arial" panose="020B0604020202020204" pitchFamily="34" charset="0"/>
              <a:buChar char="•"/>
            </a:pPr>
            <a:r>
              <a:rPr lang="en-US" b="1" dirty="0" err="1">
                <a:solidFill>
                  <a:srgbClr val="C2540A"/>
                </a:solidFill>
              </a:rPr>
              <a:t>PExploit</a:t>
            </a:r>
            <a:r>
              <a:rPr lang="en-US" dirty="0"/>
              <a:t>: If pickup and </a:t>
            </a:r>
            <a:r>
              <a:rPr lang="en-US" dirty="0" err="1"/>
              <a:t>dropoff</a:t>
            </a:r>
            <a:r>
              <a:rPr lang="en-US" dirty="0"/>
              <a:t> is applicable, choose this </a:t>
            </a:r>
          </a:p>
          <a:p>
            <a:r>
              <a:rPr lang="en-US" dirty="0"/>
              <a:t>    operator; otherwise, apply the applicable operator with the</a:t>
            </a:r>
          </a:p>
          <a:p>
            <a:r>
              <a:rPr lang="en-US" dirty="0"/>
              <a:t>    highest q-value (break ties by rolling a dice for operators  </a:t>
            </a:r>
          </a:p>
          <a:p>
            <a:r>
              <a:rPr lang="en-US" dirty="0"/>
              <a:t>    with the same utility) with probability 0.80 and choose a </a:t>
            </a:r>
          </a:p>
          <a:p>
            <a:r>
              <a:rPr lang="en-US" b="1" dirty="0"/>
              <a:t>    different</a:t>
            </a:r>
            <a:r>
              <a:rPr lang="en-US" dirty="0"/>
              <a:t>  applicable operator randomly with probability </a:t>
            </a:r>
          </a:p>
          <a:p>
            <a:r>
              <a:rPr lang="en-US" dirty="0"/>
              <a:t>     0.20. </a:t>
            </a:r>
          </a:p>
          <a:p>
            <a:pPr marL="342900" indent="-342900">
              <a:buFont typeface="Arial" panose="020B0604020202020204" pitchFamily="34" charset="0"/>
              <a:buChar char="•"/>
            </a:pPr>
            <a:r>
              <a:rPr lang="en-US" b="1" dirty="0" err="1">
                <a:solidFill>
                  <a:srgbClr val="C2540A"/>
                </a:solidFill>
              </a:rPr>
              <a:t>PGreedy</a:t>
            </a:r>
            <a:r>
              <a:rPr lang="en-US" dirty="0"/>
              <a:t>: If pickup and </a:t>
            </a:r>
            <a:r>
              <a:rPr lang="en-US" dirty="0" err="1"/>
              <a:t>dropoff</a:t>
            </a:r>
            <a:r>
              <a:rPr lang="en-US" dirty="0"/>
              <a:t> is applicable, choose this </a:t>
            </a:r>
          </a:p>
          <a:p>
            <a:r>
              <a:rPr lang="en-US" dirty="0"/>
              <a:t>    operator; otherwise, apply the applicable operator with the</a:t>
            </a:r>
          </a:p>
          <a:p>
            <a:r>
              <a:rPr lang="en-US" dirty="0"/>
              <a:t>    highest q-value (break ties by rolling a dice for operators </a:t>
            </a:r>
          </a:p>
          <a:p>
            <a:r>
              <a:rPr lang="en-US" dirty="0"/>
              <a:t>    with the same utility). </a:t>
            </a:r>
          </a:p>
          <a:p>
            <a:endParaRPr lang="en-US" dirty="0"/>
          </a:p>
          <a:p>
            <a:endParaRPr lang="en-US" dirty="0"/>
          </a:p>
          <a:p>
            <a:endParaRPr lang="en-US" dirty="0"/>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53959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Measures</a:t>
            </a:r>
          </a:p>
        </p:txBody>
      </p:sp>
      <p:sp>
        <p:nvSpPr>
          <p:cNvPr id="3" name="Content Placeholder 2"/>
          <p:cNvSpPr>
            <a:spLocks noGrp="1"/>
          </p:cNvSpPr>
          <p:nvPr>
            <p:ph idx="1"/>
          </p:nvPr>
        </p:nvSpPr>
        <p:spPr>
          <a:xfrm>
            <a:off x="1066800" y="1752600"/>
            <a:ext cx="7772400" cy="4114800"/>
          </a:xfrm>
        </p:spPr>
        <p:txBody>
          <a:bodyPr/>
          <a:lstStyle/>
          <a:p>
            <a:pPr marL="514350" indent="-514350">
              <a:buFont typeface="+mj-lt"/>
              <a:buAutoNum type="alphaLcPeriod"/>
            </a:pPr>
            <a:r>
              <a:rPr lang="en-US" dirty="0"/>
              <a:t>Bank account of the 3-agent system</a:t>
            </a:r>
          </a:p>
          <a:p>
            <a:pPr marL="514350" indent="-514350">
              <a:buFont typeface="+mj-lt"/>
              <a:buAutoNum type="alphaLcPeriod"/>
            </a:pPr>
            <a:r>
              <a:rPr lang="en-US" dirty="0"/>
              <a:t>Number of operators applied to reach a terminal state from the initial </a:t>
            </a:r>
            <a:r>
              <a:rPr lang="en-US" i="1" dirty="0">
                <a:latin typeface="+mj-lt"/>
              </a:rPr>
              <a:t>state—this can happen multiple times in a single experiment!</a:t>
            </a:r>
          </a:p>
        </p:txBody>
      </p:sp>
    </p:spTree>
    <p:extLst>
      <p:ext uri="{BB962C8B-B14F-4D97-AF65-F5344CB8AC3E}">
        <p14:creationId xmlns:p14="http://schemas.microsoft.com/office/powerpoint/2010/main" val="208200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Learning Strategy</a:t>
            </a:r>
          </a:p>
        </p:txBody>
      </p:sp>
      <p:sp>
        <p:nvSpPr>
          <p:cNvPr id="3" name="Content Placeholder 2"/>
          <p:cNvSpPr>
            <a:spLocks noGrp="1"/>
          </p:cNvSpPr>
          <p:nvPr>
            <p:ph idx="1"/>
          </p:nvPr>
        </p:nvSpPr>
        <p:spPr>
          <a:xfrm>
            <a:off x="1029694" y="1828800"/>
            <a:ext cx="7467600" cy="4114800"/>
          </a:xfrm>
        </p:spPr>
        <p:txBody>
          <a:bodyPr/>
          <a:lstStyle/>
          <a:p>
            <a:pPr marL="0" marR="0" indent="0" algn="just">
              <a:spcBef>
                <a:spcPts val="0"/>
              </a:spcBef>
              <a:spcAft>
                <a:spcPts val="0"/>
              </a:spcAft>
              <a:buNone/>
            </a:pPr>
            <a:r>
              <a:rPr lang="en-US" sz="2100" dirty="0">
                <a:effectLst/>
                <a:latin typeface="Times New Roman" panose="02020603050405020304" pitchFamily="18" charset="0"/>
                <a:ea typeface="Times New Roman" panose="02020603050405020304" pitchFamily="18" charset="0"/>
              </a:rPr>
              <a:t>There are two approaches to choose from to implement 3-agent reinforcement learning:</a:t>
            </a:r>
          </a:p>
          <a:p>
            <a:pPr marL="342900" marR="0" lvl="0" indent="-342900" algn="just">
              <a:spcBef>
                <a:spcPts val="0"/>
              </a:spcBef>
              <a:spcAft>
                <a:spcPts val="0"/>
              </a:spcAft>
              <a:buFont typeface="+mj-lt"/>
              <a:buAutoNum type="alphaLcPeriod"/>
            </a:pPr>
            <a:r>
              <a:rPr lang="en-US" sz="2100" dirty="0">
                <a:effectLst/>
                <a:latin typeface="Times New Roman" panose="02020603050405020304" pitchFamily="18" charset="0"/>
                <a:ea typeface="Times New Roman" panose="02020603050405020304" pitchFamily="18" charset="0"/>
              </a:rPr>
              <a:t>Each agent uses his own reinforcement learning strategy and Q-Table. However, the position the other agent occupies is visible to each agent, and can be part of the employed reinforcement learning state space. </a:t>
            </a:r>
          </a:p>
          <a:p>
            <a:pPr marL="342900" marR="0" lvl="0" indent="-342900" algn="just">
              <a:spcBef>
                <a:spcPts val="0"/>
              </a:spcBef>
              <a:spcAft>
                <a:spcPts val="0"/>
              </a:spcAft>
              <a:buFont typeface="+mj-lt"/>
              <a:buAutoNum type="alphaLcPeriod"/>
            </a:pPr>
            <a:r>
              <a:rPr lang="en-US" sz="2100" dirty="0">
                <a:effectLst/>
                <a:latin typeface="Times New Roman" panose="02020603050405020304" pitchFamily="18" charset="0"/>
                <a:ea typeface="Times New Roman" panose="02020603050405020304" pitchFamily="18" charset="0"/>
              </a:rPr>
              <a:t>A single reinforcement learning strategy and Q-Table is used which moves the three agents, selecting an operator for each agent and then executing the selected three operators in the order red-blue-black. </a:t>
            </a:r>
          </a:p>
          <a:p>
            <a:pPr marL="0" marR="0" lvl="0" indent="0" algn="just">
              <a:spcBef>
                <a:spcPts val="0"/>
              </a:spcBef>
              <a:spcAft>
                <a:spcPts val="0"/>
              </a:spcAft>
              <a:buNone/>
            </a:pPr>
            <a:endParaRPr lang="en-US" sz="2100" dirty="0">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r>
              <a:rPr lang="en-US" sz="2100" dirty="0">
                <a:effectLst/>
                <a:latin typeface="Times New Roman" panose="02020603050405020304" pitchFamily="18" charset="0"/>
                <a:ea typeface="Times New Roman" panose="02020603050405020304" pitchFamily="18" charset="0"/>
              </a:rPr>
              <a:t>Extra credit is given to groups who devise and implement both 3-agent learning approaches and compare their results. </a:t>
            </a:r>
          </a:p>
          <a:p>
            <a:pPr marL="0" marR="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564356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6172200" cy="914400"/>
          </a:xfrm>
        </p:spPr>
        <p:txBody>
          <a:bodyPr/>
          <a:lstStyle/>
          <a:p>
            <a:pPr eaLnBrk="1" hangingPunct="1"/>
            <a:r>
              <a:rPr lang="en-US" dirty="0"/>
              <a:t>PD-World State Space</a:t>
            </a:r>
          </a:p>
        </p:txBody>
      </p:sp>
      <p:sp>
        <p:nvSpPr>
          <p:cNvPr id="7" name="TextBox 6"/>
          <p:cNvSpPr txBox="1"/>
          <p:nvPr/>
        </p:nvSpPr>
        <p:spPr>
          <a:xfrm>
            <a:off x="1066800" y="1524000"/>
            <a:ext cx="7543800" cy="5555367"/>
          </a:xfrm>
          <a:prstGeom prst="rect">
            <a:avLst/>
          </a:prstGeom>
          <a:noFill/>
        </p:spPr>
        <p:txBody>
          <a:bodyPr wrap="square" rtlCol="0">
            <a:spAutoFit/>
          </a:bodyPr>
          <a:lstStyle/>
          <a:p>
            <a:r>
              <a:rPr lang="en-US" sz="2300" dirty="0"/>
              <a:t>The actual state space of the PD World is as follows:</a:t>
            </a:r>
          </a:p>
          <a:p>
            <a:r>
              <a:rPr lang="en-US" sz="2300" b="1" dirty="0"/>
              <a:t>(</a:t>
            </a:r>
            <a:r>
              <a:rPr lang="en-US" sz="2300" b="1" dirty="0" err="1"/>
              <a:t>i</a:t>
            </a:r>
            <a:r>
              <a:rPr lang="en-US" sz="2300" b="1" dirty="0"/>
              <a:t>, j, </a:t>
            </a:r>
            <a:r>
              <a:rPr lang="en-US" sz="2300" b="1" dirty="0" err="1"/>
              <a:t>i</a:t>
            </a:r>
            <a:r>
              <a:rPr lang="en-US" sz="2300" b="1" dirty="0"/>
              <a:t>’, j’, </a:t>
            </a:r>
            <a:r>
              <a:rPr lang="en-US" sz="2300" b="1" dirty="0" err="1"/>
              <a:t>i</a:t>
            </a:r>
            <a:r>
              <a:rPr lang="en-US" sz="2300" b="1" dirty="0"/>
              <a:t>’’, </a:t>
            </a:r>
            <a:r>
              <a:rPr lang="en-US" sz="2300" b="1" dirty="0" err="1"/>
              <a:t>j’’,x</a:t>
            </a:r>
            <a:r>
              <a:rPr lang="en-US" sz="2300" b="1" dirty="0"/>
              <a:t>, </a:t>
            </a:r>
            <a:r>
              <a:rPr lang="en-US" sz="2300" b="1" dirty="0" err="1"/>
              <a:t>x’,x</a:t>
            </a:r>
            <a:r>
              <a:rPr lang="en-US" sz="2300" b="1" dirty="0"/>
              <a:t>’’ a, b, c, d, e, f) </a:t>
            </a:r>
            <a:r>
              <a:rPr lang="en-US" sz="2300" dirty="0"/>
              <a:t>with</a:t>
            </a:r>
          </a:p>
          <a:p>
            <a:pPr marL="342900" indent="-342900">
              <a:buFont typeface="Arial" panose="020B0604020202020204" pitchFamily="34" charset="0"/>
              <a:buChar char="•"/>
            </a:pPr>
            <a:r>
              <a:rPr lang="en-US" sz="2300" dirty="0"/>
              <a:t>(</a:t>
            </a:r>
            <a:r>
              <a:rPr lang="en-US" sz="2300" dirty="0" err="1"/>
              <a:t>i</a:t>
            </a:r>
            <a:r>
              <a:rPr lang="en-US" sz="2300" dirty="0"/>
              <a:t>, j, </a:t>
            </a:r>
            <a:r>
              <a:rPr lang="en-US" sz="2300" dirty="0" err="1"/>
              <a:t>i</a:t>
            </a:r>
            <a:r>
              <a:rPr lang="en-US" sz="2300" dirty="0"/>
              <a:t>’, j’, </a:t>
            </a:r>
            <a:r>
              <a:rPr lang="en-US" sz="2300" dirty="0" err="1"/>
              <a:t>i</a:t>
            </a:r>
            <a:r>
              <a:rPr lang="en-US" sz="2300" dirty="0"/>
              <a:t>’’,j’’) positions of the red, blue, black agent. Moreover, two agent cannot be in the same cell!</a:t>
            </a:r>
          </a:p>
          <a:p>
            <a:pPr marL="342900" indent="-342900">
              <a:buFont typeface="Arial" panose="020B0604020202020204" pitchFamily="34" charset="0"/>
              <a:buChar char="•"/>
            </a:pPr>
            <a:r>
              <a:rPr lang="en-US" sz="2300" dirty="0"/>
              <a:t>x, x’, x’’ is 1 if the red, blue black agent carries a block and 0 if not. </a:t>
            </a:r>
          </a:p>
          <a:p>
            <a:pPr marL="342900" indent="-342900">
              <a:buFont typeface="Arial" panose="020B0604020202020204" pitchFamily="34" charset="0"/>
              <a:buChar char="•"/>
            </a:pPr>
            <a:r>
              <a:rPr lang="en-US" sz="2300" dirty="0"/>
              <a:t>(</a:t>
            </a:r>
            <a:r>
              <a:rPr lang="en-US" sz="2300" dirty="0" err="1"/>
              <a:t>a,b,c,d,e,f</a:t>
            </a:r>
            <a:r>
              <a:rPr lang="en-US" sz="2300" dirty="0"/>
              <a:t>) are the number of blocks in cells</a:t>
            </a:r>
          </a:p>
          <a:p>
            <a:r>
              <a:rPr lang="en-US" sz="2300" dirty="0">
                <a:solidFill>
                  <a:srgbClr val="009900"/>
                </a:solidFill>
              </a:rPr>
              <a:t>     (1,1), (3,1), (4,5) , </a:t>
            </a:r>
            <a:r>
              <a:rPr lang="en-US" sz="2300" dirty="0">
                <a:solidFill>
                  <a:srgbClr val="C00000"/>
                </a:solidFill>
              </a:rPr>
              <a:t>(1,5), (2,4), (5,2) </a:t>
            </a:r>
          </a:p>
          <a:p>
            <a:r>
              <a:rPr lang="en-US" sz="2300" dirty="0"/>
              <a:t>Initial State: (3,3,5,3,1,3,0,0,0,0,0,0,5,5,5)</a:t>
            </a:r>
          </a:p>
          <a:p>
            <a:r>
              <a:rPr lang="en-US" sz="2300" dirty="0"/>
              <a:t>Terminal State: (…,5,5,5,0,0,0) </a:t>
            </a:r>
            <a:r>
              <a:rPr lang="en-US" sz="1800" dirty="0">
                <a:latin typeface="Lucida Handwriting" panose="03010101010101010101" pitchFamily="66" charset="0"/>
              </a:rPr>
              <a:t>there a several of those</a:t>
            </a:r>
          </a:p>
          <a:p>
            <a:endParaRPr lang="en-US" sz="900" dirty="0">
              <a:latin typeface="Lucida Handwriting" panose="03010101010101010101" pitchFamily="66" charset="0"/>
            </a:endParaRPr>
          </a:p>
          <a:p>
            <a:r>
              <a:rPr lang="en-US" sz="2300" dirty="0"/>
              <a:t>Remark: The actual reinforcement learning approach likely</a:t>
            </a:r>
          </a:p>
          <a:p>
            <a:r>
              <a:rPr lang="en-US" sz="2300" dirty="0"/>
              <a:t>will use a simplified state space that aggregates multiple states of the actual state space into a single state in the reinforcement learning state space. </a:t>
            </a:r>
          </a:p>
          <a:p>
            <a:endParaRPr lang="en-US" dirty="0"/>
          </a:p>
        </p:txBody>
      </p:sp>
    </p:spTree>
    <p:extLst>
      <p:ext uri="{BB962C8B-B14F-4D97-AF65-F5344CB8AC3E}">
        <p14:creationId xmlns:p14="http://schemas.microsoft.com/office/powerpoint/2010/main" val="3960711551"/>
      </p:ext>
    </p:extLst>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miter lim="800000"/>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miter lim="800000"/>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6348</TotalTime>
  <Words>2312</Words>
  <Application>Microsoft Office PowerPoint</Application>
  <PresentationFormat>On-screen Show (4:3)</PresentationFormat>
  <Paragraphs>239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Lucida Handwriting</vt:lpstr>
      <vt:lpstr>Symbol</vt:lpstr>
      <vt:lpstr>Times New Roman</vt:lpstr>
      <vt:lpstr>Trebuchet MS</vt:lpstr>
      <vt:lpstr>Wingdings</vt:lpstr>
      <vt:lpstr>Notebook</vt:lpstr>
      <vt:lpstr>COSC 4368 Group Project Spring 2024 Learning Paths  Using Reinforcement Learning  for a 3-Agent Transportation World</vt:lpstr>
      <vt:lpstr>PD-World</vt:lpstr>
      <vt:lpstr>Key Questions to be Addressed</vt:lpstr>
      <vt:lpstr>PD-World</vt:lpstr>
      <vt:lpstr>Rewards in the PD-World</vt:lpstr>
      <vt:lpstr>2024 Policies</vt:lpstr>
      <vt:lpstr>Performance Measures</vt:lpstr>
      <vt:lpstr>Multi-Agent Learning Strategy</vt:lpstr>
      <vt:lpstr>PD-World State Space</vt:lpstr>
      <vt:lpstr>Mapping State Spaces to RL State Space</vt:lpstr>
      <vt:lpstr>PowerPoint Presentation</vt:lpstr>
      <vt:lpstr>“Very Simple” Reinforcement Learning State Space0</vt:lpstr>
      <vt:lpstr>Reinforcement Learning State Space1 which considers Blocking</vt:lpstr>
      <vt:lpstr>Complicated Reinforcement Learning State Space2</vt:lpstr>
      <vt:lpstr>Analysis of Attractive Paths</vt:lpstr>
      <vt:lpstr>TD-Q-Learning for the PD-World</vt:lpstr>
      <vt:lpstr>SARSA</vt:lpstr>
      <vt:lpstr>SARSA Pseudo-Code</vt:lpstr>
      <vt:lpstr>4368 Group Project in a Nutshell</vt:lpstr>
      <vt:lpstr>Suggested Implementation Steps</vt:lpstr>
    </vt:vector>
  </TitlesOfParts>
  <Company>University of Houston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Ricardo Vilalta</dc:creator>
  <cp:lastModifiedBy>Eick, Christoph F</cp:lastModifiedBy>
  <cp:revision>808</cp:revision>
  <cp:lastPrinted>2024-02-16T14:03:29Z</cp:lastPrinted>
  <dcterms:created xsi:type="dcterms:W3CDTF">2003-08-27T16:21:00Z</dcterms:created>
  <dcterms:modified xsi:type="dcterms:W3CDTF">2024-03-25T14:23:22Z</dcterms:modified>
</cp:coreProperties>
</file>