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9" r:id="rId11"/>
    <p:sldId id="270" r:id="rId12"/>
    <p:sldId id="266" r:id="rId13"/>
    <p:sldId id="271" r:id="rId14"/>
    <p:sldId id="272" r:id="rId15"/>
    <p:sldId id="273" r:id="rId16"/>
    <p:sldId id="274" r:id="rId17"/>
    <p:sldId id="265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083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0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555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956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841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4523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61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07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29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383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10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0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693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1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588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28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520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6E08-A072-4560-AA49-D32C9C127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GLOBAL IMPACT OF TRUMP’S TARIFFS USING SPATIAL ECONOMETRIC MODELS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98ABE-64D9-43D3-B26A-CE8AE52F6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Wilson john de </a:t>
            </a:r>
            <a:r>
              <a:rPr lang="en-US" dirty="0" err="1"/>
              <a:t>tomas</a:t>
            </a:r>
            <a:endParaRPr lang="en-US" dirty="0"/>
          </a:p>
          <a:p>
            <a:r>
              <a:rPr lang="en-US" dirty="0"/>
              <a:t>May 2025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8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5D2E9-DBB7-4AAB-AE17-DD064033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3" y="4349953"/>
            <a:ext cx="499110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7F564-B9C5-49BA-A048-95BF1B4F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8" y="693490"/>
            <a:ext cx="5038725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CD0BD-A60F-4DAB-B2D1-81652765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53" y="2526484"/>
            <a:ext cx="50482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22F798-792A-4B26-A15E-DC5D5E454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93490"/>
            <a:ext cx="39243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7C5BA-D419-4B9D-8746-AB5677C51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26484"/>
            <a:ext cx="39624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75F0CB-7B17-4646-A44F-E6ECB0A86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349953"/>
            <a:ext cx="3962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69B1-5808-4C34-81C4-5C53458B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7F33-758B-4F7D-9A30-DDF6A720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3BC6-7F41-441F-ABB7-7270305A94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1" y="1312566"/>
            <a:ext cx="50292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A73FD-4F0D-4470-9AF7-D89AEF46AF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63" y="1312566"/>
            <a:ext cx="50292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65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Interpretation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Significant positive Moran’s I for net export residuals indicating spatial autocorrelation</a:t>
            </a:r>
          </a:p>
          <a:p>
            <a:r>
              <a:rPr lang="en-US" dirty="0"/>
              <a:t>LM tests show weak spatial dependence, suggesting marginal spatial effects</a:t>
            </a:r>
          </a:p>
          <a:p>
            <a:r>
              <a:rPr lang="en-US" dirty="0"/>
              <a:t>SDM shows no significant improvement over OLS for tariffs impact on trade or GDP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4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72C97-9C05-4CEF-A485-9C4ECF106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5"/>
          <a:stretch/>
        </p:blipFill>
        <p:spPr>
          <a:xfrm>
            <a:off x="632132" y="692397"/>
            <a:ext cx="480060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61D20-9184-40E8-BC95-1085A4550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9"/>
          <a:stretch/>
        </p:blipFill>
        <p:spPr>
          <a:xfrm>
            <a:off x="632133" y="2534525"/>
            <a:ext cx="480060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65B78-2316-48E9-9E11-AAB4C560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32" y="4329028"/>
            <a:ext cx="480060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08B3D5-6D2F-4B1C-AE0D-DAB76CDE8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92397"/>
            <a:ext cx="491490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23746-9CFD-4AB3-BBCF-03DFD2D04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34525"/>
            <a:ext cx="497205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318106-33EF-4C06-873B-2B5164FD7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329028"/>
            <a:ext cx="4972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77DB4-C61F-47DD-99D2-38A4EA18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8" y="1142055"/>
            <a:ext cx="3657600" cy="3760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C5C23-1548-4581-BF42-16EEFC5C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6"/>
          <a:stretch/>
        </p:blipFill>
        <p:spPr>
          <a:xfrm>
            <a:off x="4267200" y="1132068"/>
            <a:ext cx="3657600" cy="3780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52205-E7D1-4645-8383-BCD4B198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674" y="1145806"/>
            <a:ext cx="3657600" cy="37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6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7518BD-5AC8-4E44-B35B-0FA57594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674" y="1129028"/>
            <a:ext cx="3657600" cy="378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54286A-B4E2-4A77-A6DC-8EF03896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33" y="1133271"/>
            <a:ext cx="3657600" cy="377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103FF-63B0-4895-A783-EFDC9CC21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8" y="1133091"/>
            <a:ext cx="3657600" cy="37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0C5C2-F7BE-4A5E-A3E5-098ACD9B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5" y="52520"/>
            <a:ext cx="3657600" cy="2114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2DE9BE-6F92-4059-AEC2-42682236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97" y="35741"/>
            <a:ext cx="3657600" cy="2114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57A51-3D91-42A9-98E0-ABEAD7623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55" y="2380627"/>
            <a:ext cx="3657600" cy="2014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32355-657A-4B47-9E2B-209545813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97" y="2380626"/>
            <a:ext cx="3657600" cy="2014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5FDB9-6732-422C-BCEA-9F4FB360D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5" y="4608844"/>
            <a:ext cx="3657600" cy="2003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662C9-CEA3-4F72-8F02-26DD4090F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297" y="4608844"/>
            <a:ext cx="3657600" cy="20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Interpretation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Tariffs had limited direct effects on US trade partners’ GDP and net export (2017–2019)</a:t>
            </a:r>
          </a:p>
          <a:p>
            <a:r>
              <a:rPr lang="en-US" dirty="0"/>
              <a:t>Spatial spillovers exist but are weak or insignificant in this data set</a:t>
            </a:r>
          </a:p>
        </p:txBody>
      </p:sp>
    </p:spTree>
    <p:extLst>
      <p:ext uri="{BB962C8B-B14F-4D97-AF65-F5344CB8AC3E}">
        <p14:creationId xmlns:p14="http://schemas.microsoft.com/office/powerpoint/2010/main" val="88796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Altenberg</a:t>
            </a:r>
            <a:r>
              <a:rPr lang="en-US" dirty="0"/>
              <a:t>, P., &amp; </a:t>
            </a:r>
            <a:r>
              <a:rPr lang="en-US" dirty="0" err="1"/>
              <a:t>Merkus</a:t>
            </a:r>
            <a:r>
              <a:rPr lang="en-US" dirty="0"/>
              <a:t>, E. (2025). Tariffs do not Improve the Trade Balance. The National Board of Trade Sweden. Retrieved from https://www.kommerskollegium.se/globalassets/publikationer/rapporter/2025/tariffs-do-not-improve-the-trade-balance.pdf</a:t>
            </a:r>
          </a:p>
          <a:p>
            <a:pPr marL="0" indent="0">
              <a:buNone/>
            </a:pPr>
            <a:r>
              <a:rPr lang="en-US" dirty="0" err="1"/>
              <a:t>Flaaen</a:t>
            </a:r>
            <a:r>
              <a:rPr lang="en-US" dirty="0"/>
              <a:t>, A., &amp; Pierce, J. (2019). Disentangling the Effects of the 2018-2019 Tariffs on a Globally Connected U.S. Manufacturing Sector. Finance and Economics Discussion Series 2019-086. Retrieved from https://www.federalreserve.gov/econres/feds/disentangling-the-effects-of-the-2018-2019-tariffs-on-a-globally-connected-us-manufacturing-sector.htm</a:t>
            </a:r>
          </a:p>
          <a:p>
            <a:pPr marL="0" indent="0">
              <a:buNone/>
            </a:pPr>
            <a:r>
              <a:rPr lang="en-US" dirty="0"/>
              <a:t>Krugman, P. R., Obstfeld, M., &amp; Melitz, M. J. (2012). International economics: Theory and policy (9th ed.). Pearson Education.</a:t>
            </a:r>
          </a:p>
          <a:p>
            <a:pPr marL="0" indent="0">
              <a:buNone/>
            </a:pPr>
            <a:r>
              <a:rPr lang="en-US" dirty="0" err="1"/>
              <a:t>LeSage</a:t>
            </a:r>
            <a:r>
              <a:rPr lang="en-US" dirty="0"/>
              <a:t>, J., &amp; Pace, R. (2009). Introduction to spatial econometrics. Chapman &amp; Hall/CRC. Retrieved from https://g-city.sass.org.cn/_upload/article/files/03/15/9d94a3194345bc4f0b8c8c9aed32/9bccc017-0b30-4b35-83eb-26052e2a48b7.pdf</a:t>
            </a:r>
          </a:p>
          <a:p>
            <a:pPr marL="0" indent="0">
              <a:buNone/>
            </a:pPr>
            <a:r>
              <a:rPr lang="en-US" dirty="0" err="1"/>
              <a:t>Mateer</a:t>
            </a:r>
            <a:r>
              <a:rPr lang="en-US" dirty="0"/>
              <a:t>, D., Coppock, L., &amp; </a:t>
            </a:r>
            <a:r>
              <a:rPr lang="en-US" dirty="0" err="1"/>
              <a:t>O’Roark</a:t>
            </a:r>
            <a:r>
              <a:rPr lang="en-US" dirty="0"/>
              <a:t>, B. (2016). Essentials of economics (1st ed.). W. W. Norton &amp; Company.</a:t>
            </a:r>
          </a:p>
          <a:p>
            <a:pPr marL="0" indent="0">
              <a:buNone/>
            </a:pPr>
            <a:r>
              <a:rPr lang="en-US" dirty="0"/>
              <a:t>Parkin, M. (2012). Macroeconomics (10th ed.). Pearson Education.</a:t>
            </a:r>
          </a:p>
          <a:p>
            <a:pPr marL="0" indent="0">
              <a:buNone/>
            </a:pPr>
            <a:r>
              <a:rPr lang="en-US" dirty="0"/>
              <a:t>Petri, P. A., &amp; </a:t>
            </a:r>
            <a:r>
              <a:rPr lang="en-US" dirty="0" err="1"/>
              <a:t>Banga</a:t>
            </a:r>
            <a:r>
              <a:rPr lang="en-US" dirty="0"/>
              <a:t>, M. (2020). The Economic Consequences of </a:t>
            </a:r>
            <a:r>
              <a:rPr lang="en-US" dirty="0" err="1"/>
              <a:t>Globalisation</a:t>
            </a:r>
            <a:r>
              <a:rPr lang="en-US" dirty="0"/>
              <a:t> in the United States. ERIA Discussion Paper Series, 21. Retrieved from https://www.eria.org/uploads/media/discussion-papers/The-Economic-Consequences-of-Globalisation-in-the-United-States.pdf</a:t>
            </a:r>
          </a:p>
          <a:p>
            <a:pPr marL="0" indent="0">
              <a:buNone/>
            </a:pPr>
            <a:r>
              <a:rPr lang="en-US" dirty="0" err="1"/>
              <a:t>Shatz</a:t>
            </a:r>
            <a:r>
              <a:rPr lang="en-US" dirty="0"/>
              <a:t>, H. J. (2016, June 21). Charting the U.S. role in the world economy (RAND Research Brief RB-9918-RC). Retrieved from https://www.rand.org/content/dam/rand/pubs/research_briefs/RB9900/RB9918/RAND_RB9918.pdf</a:t>
            </a:r>
          </a:p>
          <a:p>
            <a:pPr marL="0" indent="0">
              <a:buNone/>
            </a:pPr>
            <a:r>
              <a:rPr lang="en-US" dirty="0"/>
              <a:t>Smith, A. (1776). An Inquiry into the Nature and Causes of the Wealth of Nations. Retrieved from http://gesd.free.fr/smith76bis.pdf</a:t>
            </a:r>
          </a:p>
          <a:p>
            <a:pPr marL="0" indent="0">
              <a:buNone/>
            </a:pPr>
            <a:r>
              <a:rPr lang="en-US" dirty="0"/>
              <a:t>wits.worldbank.org. (n.d.). Types of Tariff. Retrieved from https://wits.worldbank.org/wits/wits/witshelp/content/data_retrieval/p/intro/c2.types_of_tariffs.htm</a:t>
            </a:r>
          </a:p>
        </p:txBody>
      </p:sp>
    </p:spTree>
    <p:extLst>
      <p:ext uri="{BB962C8B-B14F-4D97-AF65-F5344CB8AC3E}">
        <p14:creationId xmlns:p14="http://schemas.microsoft.com/office/powerpoint/2010/main" val="25365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C253-DF78-4CE7-B481-3BA4BD5B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cap="none" dirty="0"/>
              <a:t>https://github.com/wjdetomas/trump_tariffs_project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611D-0D14-4551-BA14-4C365F5DD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working files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84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B45E-44E9-43AD-91FD-4146A0B0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1DC9-759C-4D6A-B2B0-84559889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PH" dirty="0"/>
              <a:t>Rationale</a:t>
            </a:r>
          </a:p>
          <a:p>
            <a:r>
              <a:rPr lang="en-PH" dirty="0"/>
              <a:t>Research Objectives</a:t>
            </a:r>
          </a:p>
          <a:p>
            <a:r>
              <a:rPr lang="en-PH" dirty="0"/>
              <a:t>Theoretical Framework</a:t>
            </a:r>
          </a:p>
          <a:p>
            <a:r>
              <a:rPr lang="en-PH" dirty="0"/>
              <a:t>Data and Variables</a:t>
            </a:r>
          </a:p>
          <a:p>
            <a:r>
              <a:rPr lang="en-PH" dirty="0"/>
              <a:t>Methodology</a:t>
            </a:r>
          </a:p>
          <a:p>
            <a:r>
              <a:rPr lang="en-PH" dirty="0"/>
              <a:t>Interpretation and Conclusion</a:t>
            </a:r>
          </a:p>
          <a:p>
            <a:r>
              <a:rPr lang="en-PH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8569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D32F-035B-4625-B346-378AC1B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BF85-FA24-4D53-A41D-171EF680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Tariffs create winners and losers by restricting imports (Smith, 1776; Parkin, 2012)</a:t>
            </a:r>
          </a:p>
          <a:p>
            <a:r>
              <a:rPr lang="en-US" dirty="0"/>
              <a:t>Trump's tariffs targeted sectors like steel, aluminum, and imports from China (2017–2019)</a:t>
            </a:r>
          </a:p>
          <a:p>
            <a:r>
              <a:rPr lang="en-US" dirty="0"/>
              <a:t>Importance of spatial econometric modeling to capture spillover effects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3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Overview of tariff rates and GDP of US partner countries (2017–2019)</a:t>
            </a:r>
          </a:p>
          <a:p>
            <a:r>
              <a:rPr lang="en-US" dirty="0"/>
              <a:t>Examine relationship between tariff rates, GDP, and trade (net exports)</a:t>
            </a:r>
          </a:p>
          <a:p>
            <a:r>
              <a:rPr lang="en-PH" dirty="0"/>
              <a:t>Use Spatial Durbin Model (SDM) to analyze spatial spillovers</a:t>
            </a:r>
          </a:p>
        </p:txBody>
      </p:sp>
    </p:spTree>
    <p:extLst>
      <p:ext uri="{BB962C8B-B14F-4D97-AF65-F5344CB8AC3E}">
        <p14:creationId xmlns:p14="http://schemas.microsoft.com/office/powerpoint/2010/main" val="116080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Theoretical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International Trade Theory &amp; Gravity Model (Krugman et al., 2012)</a:t>
            </a:r>
          </a:p>
          <a:p>
            <a:r>
              <a:rPr lang="en-US" dirty="0"/>
              <a:t>Spatial Econometrics: Capturing spatial lag and spillover effects (</a:t>
            </a:r>
            <a:r>
              <a:rPr lang="en-US" dirty="0" err="1"/>
              <a:t>LeSage</a:t>
            </a:r>
            <a:r>
              <a:rPr lang="en-US" dirty="0"/>
              <a:t> &amp; Pace, 2009)</a:t>
            </a:r>
          </a:p>
          <a:p>
            <a:r>
              <a:rPr lang="en-US" dirty="0"/>
              <a:t>Importance of spatial interdependence in global trade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93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91A7-B101-40FB-9C51-E41E434A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38B2-FF4C-44FC-A18C-D806C08A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BF0CE-AC5C-4176-9C33-1B6C1425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10" y="914400"/>
            <a:ext cx="63449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Dependent variables: Net export &amp; GDP</a:t>
            </a:r>
          </a:p>
          <a:p>
            <a:r>
              <a:rPr lang="en-US" dirty="0"/>
              <a:t>Independent variable: US tariff rate (AHS)</a:t>
            </a:r>
          </a:p>
          <a:p>
            <a:r>
              <a:rPr lang="en-US" dirty="0"/>
              <a:t>Spatial data: Country contiguity &amp; economic proximity</a:t>
            </a:r>
          </a:p>
          <a:p>
            <a:r>
              <a:rPr lang="en-US" dirty="0"/>
              <a:t>Data sources: UN </a:t>
            </a:r>
            <a:r>
              <a:rPr lang="en-US" dirty="0" err="1"/>
              <a:t>Comtrade</a:t>
            </a:r>
            <a:r>
              <a:rPr lang="en-US" dirty="0"/>
              <a:t>, World Bank, WITS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163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Descriptive statistics and correlation</a:t>
            </a:r>
          </a:p>
          <a:p>
            <a:r>
              <a:rPr lang="en-US" dirty="0"/>
              <a:t>Formal spatial tests: Moran’s I, LM tests</a:t>
            </a:r>
          </a:p>
          <a:p>
            <a:r>
              <a:rPr lang="en-US" dirty="0"/>
              <a:t>Spatial Durbin Model (SDM): 𝑌=𝜌𝑊𝑌+𝑋𝛽+𝑊𝑋𝜃+𝜀</a:t>
            </a:r>
          </a:p>
          <a:p>
            <a:r>
              <a:rPr lang="en-US" dirty="0"/>
              <a:t>Scaling variables for numerical stability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3622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Interpretation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Wide variation in net exports and GDP across 195 countries</a:t>
            </a:r>
          </a:p>
          <a:p>
            <a:r>
              <a:rPr lang="en-US" dirty="0"/>
              <a:t>Negative correlation between net export and GDP (-0.91)</a:t>
            </a:r>
          </a:p>
          <a:p>
            <a:r>
              <a:rPr lang="en-US" dirty="0"/>
              <a:t>Weak correlation between tariffs and economic indicators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3572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142</TotalTime>
  <Words>760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ANALYZING THE GLOBAL IMPACT OF TRUMP’S TARIFFS USING SPATIAL ECONOMETRIC MODELS</vt:lpstr>
      <vt:lpstr>outline</vt:lpstr>
      <vt:lpstr>Rationale</vt:lpstr>
      <vt:lpstr>Research Objectives</vt:lpstr>
      <vt:lpstr>Theoretical Framework</vt:lpstr>
      <vt:lpstr>PowerPoint Presentation</vt:lpstr>
      <vt:lpstr>Data and Variables</vt:lpstr>
      <vt:lpstr>Methodology</vt:lpstr>
      <vt:lpstr>Interpretation and Conclusion</vt:lpstr>
      <vt:lpstr>PowerPoint Presentation</vt:lpstr>
      <vt:lpstr>PowerPoint Presentation</vt:lpstr>
      <vt:lpstr>Interpretation and Conclusion</vt:lpstr>
      <vt:lpstr>PowerPoint Presentation</vt:lpstr>
      <vt:lpstr>PowerPoint Presentation</vt:lpstr>
      <vt:lpstr>PowerPoint Presentation</vt:lpstr>
      <vt:lpstr>PowerPoint Presentation</vt:lpstr>
      <vt:lpstr>Interpretation and Conclusion</vt:lpstr>
      <vt:lpstr>References</vt:lpstr>
      <vt:lpstr>https://github.com/wjdetomas/trump_tariffs_project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</cp:revision>
  <dcterms:created xsi:type="dcterms:W3CDTF">2025-05-16T20:45:00Z</dcterms:created>
  <dcterms:modified xsi:type="dcterms:W3CDTF">2025-05-16T23:08:11Z</dcterms:modified>
</cp:coreProperties>
</file>