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304" r:id="rId2"/>
    <p:sldId id="305" r:id="rId3"/>
    <p:sldId id="319" r:id="rId4"/>
    <p:sldId id="320" r:id="rId5"/>
    <p:sldId id="323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5" r:id="rId17"/>
    <p:sldId id="339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8" r:id="rId26"/>
    <p:sldId id="346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18" r:id="rId52"/>
  </p:sldIdLst>
  <p:sldSz cx="9144000" cy="6858000" type="screen4x3"/>
  <p:notesSz cx="6858000" cy="9144000"/>
  <p:embeddedFontLst>
    <p:embeddedFont>
      <p:font typeface="HY견고딕" pitchFamily="18" charset="-127"/>
      <p:regular r:id="rId54"/>
    </p:embeddedFont>
    <p:embeddedFont>
      <p:font typeface="Segoe UI Black" pitchFamily="34" charset="0"/>
      <p:bold r:id="rId55"/>
      <p:boldItalic r:id="rId56"/>
    </p:embeddedFont>
    <p:embeddedFont>
      <p:font typeface="맑은 고딕" pitchFamily="50" charset="-127"/>
      <p:regular r:id="rId57"/>
      <p:bold r:id="rId58"/>
    </p:embeddedFont>
    <p:embeddedFont>
      <p:font typeface="HY헤드라인M" pitchFamily="18" charset="-127"/>
      <p:regular r:id="rId59"/>
    </p:embeddedFont>
    <p:embeddedFont>
      <p:font typeface="Consolas" pitchFamily="49" charset="0"/>
      <p:regular r:id="rId60"/>
      <p:bold r:id="rId61"/>
      <p:italic r:id="rId62"/>
      <p:boldItalic r:id="rId63"/>
    </p:embeddedFont>
    <p:embeddedFont>
      <p:font typeface="HY강B" charset="-127"/>
      <p:regular r:id="rId64"/>
    </p:embeddedFont>
    <p:embeddedFont>
      <p:font typeface="HY중고딕" pitchFamily="18" charset="-127"/>
      <p:regular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3 ~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onstexpr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513" y="620688"/>
            <a:ext cx="8146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onstexpr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함수의 반환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자료형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과 반환 받는 변수의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constexpr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선언할 경우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컴파일 시점에서 미리 연산하여 코드의 최적화를 기대할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단 상수일 경우에만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02898"/>
            <a:ext cx="44005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241" y="3021960"/>
            <a:ext cx="39433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2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함수가 만일 예외를 발생시키는 함수라면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이전 까지는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throw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예외 발생에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대한 명시를 하는 것이 관례이다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" y="1772816"/>
            <a:ext cx="5283461" cy="497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96952"/>
            <a:ext cx="3441749" cy="147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0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이후 에서는 이를 대신할 수 있는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키워드를 사용할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4702361" cy="446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96952"/>
            <a:ext cx="3441749" cy="147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2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이후 에서는 이를 대신할 수 있는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키워드를 사용할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만일 해당 함수에서 예외발생을 원치 않는다면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활성화 하면 억제할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5123170" cy="490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2692"/>
            <a:ext cx="3765906" cy="331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65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키워드를 사용하였을 때 최적화를 기대할 수 있는 적절한 상황은 당연히 예외가 발생하지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않는 상황에 대한 명시적인 처리가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예시로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STL Container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중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Vector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 경우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push_back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혹은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resize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과정에서 기존의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Capacity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부족한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이전은 메모리를 새로 할당 후 기존 메모리에 저장되어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있는 데이터를 복사하여 비용이 발생한다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54109"/>
              </p:ext>
            </p:extLst>
          </p:nvPr>
        </p:nvGraphicFramePr>
        <p:xfrm>
          <a:off x="1543877" y="3501008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05422" y="2852936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7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키워드를 사용하였을 때 최적화를 기대할 수 있는 적절한 상황은 당연히 예외가 발생하지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않는 상황에 대한 명시적인 처리가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예시로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STL Container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중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Vector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 경우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push_back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혹은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resize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과정에서 기존의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Capacity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부족한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이전은 메모리를 새로 할당 후 기존 메모리에 저장되어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있는 데이터를 복사하여 비용이 발생한다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95837"/>
              </p:ext>
            </p:extLst>
          </p:nvPr>
        </p:nvGraphicFramePr>
        <p:xfrm>
          <a:off x="1543877" y="3501008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05422" y="2852936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5190" y="222261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Consolas" panose="020B0609020204030204" pitchFamily="49" charset="0"/>
                <a:ea typeface="HY견고딕" panose="02030600000101010101" pitchFamily="18" charset="-127"/>
              </a:rPr>
              <a:t>Vector.push_back</a:t>
            </a:r>
            <a:r>
              <a:rPr lang="en-US" altLang="ko-KR" sz="2800" dirty="0" smtClean="0">
                <a:latin typeface="Consolas" panose="020B0609020204030204" pitchFamily="49" charset="0"/>
                <a:ea typeface="HY견고딕" panose="02030600000101010101" pitchFamily="18" charset="-127"/>
              </a:rPr>
              <a:t>(Object(5,5))</a:t>
            </a:r>
            <a:endParaRPr lang="ko-KR" altLang="en-US" dirty="0"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81368"/>
              </p:ext>
            </p:extLst>
          </p:nvPr>
        </p:nvGraphicFramePr>
        <p:xfrm>
          <a:off x="1187624" y="5217084"/>
          <a:ext cx="72008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Object(5,5)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41357" y="6050124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New 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Size(5) Capacity(5)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0900" y="3382870"/>
            <a:ext cx="6336704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4" y="5087096"/>
            <a:ext cx="5981946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2"/>
            <a:endCxn id="16" idx="0"/>
          </p:cNvCxnSpPr>
          <p:nvPr/>
        </p:nvCxnSpPr>
        <p:spPr>
          <a:xfrm flipH="1">
            <a:off x="4058177" y="4345396"/>
            <a:ext cx="531075" cy="741700"/>
          </a:xfrm>
          <a:prstGeom prst="straightConnector1">
            <a:avLst/>
          </a:prstGeom>
          <a:ln w="2222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9252" y="453158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 Cost!!</a:t>
            </a:r>
            <a:endParaRPr lang="ko-KR" altLang="en-US" sz="12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이후엔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문법으로 인해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복사가 아닌 이동으로 대체해 비용을 절감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효과를 누릴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70004"/>
              </p:ext>
            </p:extLst>
          </p:nvPr>
        </p:nvGraphicFramePr>
        <p:xfrm>
          <a:off x="1543877" y="2780928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05422" y="2132856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69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이후엔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문법으로 인해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복사가 아닌 이동으로 대체해 비용을 절감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효과를 누릴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43465"/>
              </p:ext>
            </p:extLst>
          </p:nvPr>
        </p:nvGraphicFramePr>
        <p:xfrm>
          <a:off x="1543877" y="2780426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05422" y="2132354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5190" y="1502036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Consolas" panose="020B0609020204030204" pitchFamily="49" charset="0"/>
                <a:ea typeface="HY견고딕" panose="02030600000101010101" pitchFamily="18" charset="-127"/>
              </a:rPr>
              <a:t>Vector.push_back</a:t>
            </a:r>
            <a:r>
              <a:rPr lang="en-US" altLang="ko-KR" sz="2800" dirty="0" smtClean="0">
                <a:latin typeface="Consolas" panose="020B0609020204030204" pitchFamily="49" charset="0"/>
                <a:ea typeface="HY견고딕" panose="02030600000101010101" pitchFamily="18" charset="-127"/>
              </a:rPr>
              <a:t>(Object(5,5))</a:t>
            </a:r>
            <a:endParaRPr lang="ko-KR" altLang="en-US" dirty="0"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82775"/>
              </p:ext>
            </p:extLst>
          </p:nvPr>
        </p:nvGraphicFramePr>
        <p:xfrm>
          <a:off x="1187624" y="4496502"/>
          <a:ext cx="72008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Object(5,5)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41357" y="5329542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New 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Size(5) Capacity(5)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900" y="2662288"/>
            <a:ext cx="6336704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4" y="4366514"/>
            <a:ext cx="5981946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2"/>
            <a:endCxn id="16" idx="0"/>
          </p:cNvCxnSpPr>
          <p:nvPr/>
        </p:nvCxnSpPr>
        <p:spPr>
          <a:xfrm flipH="1">
            <a:off x="4058177" y="3624814"/>
            <a:ext cx="531075" cy="741700"/>
          </a:xfrm>
          <a:prstGeom prst="straightConnector1">
            <a:avLst/>
          </a:prstGeom>
          <a:ln w="2222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9252" y="381099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Move!!</a:t>
            </a:r>
            <a:endParaRPr lang="ko-KR" altLang="en-US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8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도중 원소가 예외를 발생하게 되면 문제가 발생할 수 있으므로 명시적으로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예외발생이 없다고 선언하지 않는 이상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아닌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Copy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동작해 최적화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기대할 수 없다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명시하면 의도적인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56541"/>
              </p:ext>
            </p:extLst>
          </p:nvPr>
        </p:nvGraphicFramePr>
        <p:xfrm>
          <a:off x="1543877" y="3020960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??</a:t>
                      </a:r>
                      <a:endParaRPr lang="ko-KR" altLang="en-US" dirty="0" smtClean="0">
                        <a:solidFill>
                          <a:schemeClr val="accent2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??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??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05422" y="2372888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5190" y="174257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Consolas" panose="020B0609020204030204" pitchFamily="49" charset="0"/>
                <a:ea typeface="HY견고딕" panose="02030600000101010101" pitchFamily="18" charset="-127"/>
              </a:rPr>
              <a:t>Vector.push_back</a:t>
            </a:r>
            <a:r>
              <a:rPr lang="en-US" altLang="ko-KR" sz="2800" dirty="0" smtClean="0">
                <a:latin typeface="Consolas" panose="020B0609020204030204" pitchFamily="49" charset="0"/>
                <a:ea typeface="HY견고딕" panose="02030600000101010101" pitchFamily="18" charset="-127"/>
              </a:rPr>
              <a:t>(Object(5,5))</a:t>
            </a:r>
            <a:endParaRPr lang="ko-KR" altLang="en-US" dirty="0"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71407"/>
              </p:ext>
            </p:extLst>
          </p:nvPr>
        </p:nvGraphicFramePr>
        <p:xfrm>
          <a:off x="1187624" y="4737036"/>
          <a:ext cx="72008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Object(5,5)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41357" y="5570076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New 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Size(5) Capacity(5)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900" y="2902822"/>
            <a:ext cx="6336704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4" y="4607048"/>
            <a:ext cx="5981946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834430" y="3865348"/>
            <a:ext cx="531075" cy="741700"/>
          </a:xfrm>
          <a:prstGeom prst="straightConnector1">
            <a:avLst/>
          </a:prstGeom>
          <a:ln w="2222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2080" y="405567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Move..</a:t>
            </a:r>
            <a:endParaRPr lang="ko-KR" altLang="en-US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0274" y="4051532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Execption</a:t>
            </a:r>
            <a:r>
              <a:rPr lang="en-US" altLang="ko-KR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  <a:endParaRPr lang="ko-KR" altLang="en-US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도중 원소가 예외를 발생하게 되면 문제가 발생할 수 있으므로 명시적으로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예외발생이 없다고 선언하지 않는 이상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아닌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Copy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동작해 최적화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기대할 수 없다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명시하면 의도적인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80821"/>
              </p:ext>
            </p:extLst>
          </p:nvPr>
        </p:nvGraphicFramePr>
        <p:xfrm>
          <a:off x="1543877" y="3016702"/>
          <a:ext cx="60960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705422" y="2368630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Size(4) Capacity(4)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5190" y="1738312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Consolas" panose="020B0609020204030204" pitchFamily="49" charset="0"/>
                <a:ea typeface="HY견고딕" panose="02030600000101010101" pitchFamily="18" charset="-127"/>
              </a:rPr>
              <a:t>Vector.push_back</a:t>
            </a:r>
            <a:r>
              <a:rPr lang="en-US" altLang="ko-KR" sz="2800" dirty="0" smtClean="0">
                <a:latin typeface="Consolas" panose="020B0609020204030204" pitchFamily="49" charset="0"/>
                <a:ea typeface="HY견고딕" panose="02030600000101010101" pitchFamily="18" charset="-127"/>
              </a:rPr>
              <a:t>(Object(5,5))</a:t>
            </a:r>
            <a:endParaRPr lang="ko-KR" altLang="en-US" dirty="0">
              <a:latin typeface="Consolas" panose="020B0609020204030204" pitchFamily="49" charset="0"/>
              <a:ea typeface="HY견고딕" panose="02030600000101010101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02915"/>
              </p:ext>
            </p:extLst>
          </p:nvPr>
        </p:nvGraphicFramePr>
        <p:xfrm>
          <a:off x="1187624" y="4732778"/>
          <a:ext cx="7200800" cy="72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Object(1,1)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Object(2,2)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Object(3,3)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Object(4,4)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Object(5,5)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241357" y="5565818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New Vector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Size(5) Capacity(5)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0900" y="2898564"/>
            <a:ext cx="6336704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67204" y="4602790"/>
            <a:ext cx="5981946" cy="9625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6" idx="2"/>
            <a:endCxn id="27" idx="0"/>
          </p:cNvCxnSpPr>
          <p:nvPr/>
        </p:nvCxnSpPr>
        <p:spPr>
          <a:xfrm flipH="1">
            <a:off x="4058177" y="3861090"/>
            <a:ext cx="531075" cy="741700"/>
          </a:xfrm>
          <a:prstGeom prst="straightConnector1">
            <a:avLst/>
          </a:prstGeom>
          <a:ln w="2222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89252" y="404727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 Cost!!</a:t>
            </a:r>
            <a:endParaRPr lang="ko-KR" altLang="en-US" sz="12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2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7" idx="2"/>
            <a:endCxn id="26" idx="0"/>
          </p:cNvCxnSpPr>
          <p:nvPr/>
        </p:nvCxnSpPr>
        <p:spPr>
          <a:xfrm>
            <a:off x="4535463" y="3584459"/>
            <a:ext cx="2664828" cy="996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2594" y="56518"/>
            <a:ext cx="401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Global Variable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567" y="1020885"/>
            <a:ext cx="77768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전역변수의 의존성 확대에 대한 부담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아닌 전역 변수는 프로젝트의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전체 소스코드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대한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암묵적인 의존성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부여하는 면에 있어서 코드의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확장성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테스트환경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유지보수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에서 안 좋은 영향을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준다는 것에 공감한다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프로젝트 진행에 있어서 강하게 표현하자면 특정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 해당 프로젝트에서 떼어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내어도 동작이 가능하게끔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캡슐화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해야 코드의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자산화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가능하다고 생각하며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특히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프로젝트의 볼륨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클수록 그리고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팀 단위 작업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일수록 더욱 걸림돌의 역할이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될 것 이므로 회피해야 한다고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599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91879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56175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Class3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491347" y="3127150"/>
            <a:ext cx="2088232" cy="45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Variable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7" idx="2"/>
            <a:endCxn id="23" idx="0"/>
          </p:cNvCxnSpPr>
          <p:nvPr/>
        </p:nvCxnSpPr>
        <p:spPr>
          <a:xfrm flipH="1">
            <a:off x="2015715" y="3584459"/>
            <a:ext cx="2519748" cy="996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2"/>
            <a:endCxn id="24" idx="0"/>
          </p:cNvCxnSpPr>
          <p:nvPr/>
        </p:nvCxnSpPr>
        <p:spPr>
          <a:xfrm>
            <a:off x="4535463" y="3584459"/>
            <a:ext cx="532" cy="996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513" y="620688"/>
            <a:ext cx="8362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하는 도중 원소가 예외를 발생하게 되면 문제가 발생할 수 있으므로 명시적으로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예외발생이 없다고 선언하지 않는 이상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아닌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Copy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동작해 최적화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기대할 수 없다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명시하면 의도적인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Move Semantic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844824"/>
            <a:ext cx="7992888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Object() :m_ix(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), m_iy(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{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"Default Constructor"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_ix,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_iy) : m_ix(_ix), m_iy(_iy) {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"Constructor(int,int)"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m_ix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object.m_ix; m_iy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object.m_iy;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"Copy Constructor(const Object&amp;)"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object)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/*noexcept*/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m_ix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object.m_ix; m_iy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object.m_iy;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"Move Constructor(const Object&amp;)"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iVector;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Object object(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iVector.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push_back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(object);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"-----------------------------------"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iVector.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push_back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(object);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"-----------------------------------"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iVector.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push_back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(object);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"-----------------------------------"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iVector.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push_back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(object);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8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404" y="2204864"/>
            <a:ext cx="836299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oexcept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대표적으로 예외를 발생하면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안되는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함수로는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-Swap</a:t>
            </a: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-Move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-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이동생성자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중 암묵적으로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noexcept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자동 적용된다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noexecpt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Pure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PureFunction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순수함수는 동일 인자에 한하여 항상 동일한 결과를 반환해주는 함수를 말한다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순수함수를 사용했을 경우 코드의 순서와 무관하게 처리가 가능하므로 독립적인 단위로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코드를 관리할 수 있기 때문에 유지보수에 좋은 영향을 줄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이러한 함수를 수학적 함수라고도 부르는데 이유는 수학에서의 함수는 입력과 출력이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절대적이라 그리 표현한 것으로 보인다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그런 면에서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constexpr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도 순수함수이다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 descr="대수학(Algebra) - 함수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87" y="2601491"/>
            <a:ext cx="4680520" cy="416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3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안에서만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255" y="24904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비용이 저렴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0" y="2967244"/>
            <a:ext cx="457657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memory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::move(num));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320" y="3052324"/>
            <a:ext cx="4491614" cy="18466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PrintNum(num);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0938" y="24892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복사가 불가능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0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안에서만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629" y="23337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 비용이 낮음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98" y="23598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혹은 이동 비용을 알 수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7504" y="2837834"/>
            <a:ext cx="449161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PrintNum(str);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44008" y="2745500"/>
            <a:ext cx="44916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(str);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4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안에서만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2328" y="16288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이동비용이 높음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0293" y="2060847"/>
            <a:ext cx="550150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_fData;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"m_iData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"m_fData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m_strData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PrintPOD(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(POD pod :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PrintPOD(arrayPOD);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 및 복사본 유지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 사용하고 호출 후에도 사용할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411760" y="2967244"/>
            <a:ext cx="449161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memory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::move(num));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0698" y="24892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복사가 불가능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411760" y="2967244"/>
            <a:ext cx="4491614" cy="203132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411760" y="2967244"/>
            <a:ext cx="4491614" cy="203132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255" y="24904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비용이 저렴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0" y="2967244"/>
            <a:ext cx="457657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memory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::move(num));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0938" y="24892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복사가 불가능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386" y="3033336"/>
            <a:ext cx="4491614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en-US" altLang="ko-KR" sz="1200" b="1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 이동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안으로 이동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3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629" y="23337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 비용이 낮음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98" y="23598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혹은 이동 비용을 알 수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7504" y="2837834"/>
            <a:ext cx="449161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move(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44008" y="2745500"/>
            <a:ext cx="44916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(s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move(</a:t>
            </a:r>
            <a:r>
              <a:rPr kumimoji="1" lang="en-US" altLang="ko-KR" sz="12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 이동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안으로 이동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89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2328" y="16288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이동비용이 높음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0293" y="2037764"/>
            <a:ext cx="5501506" cy="47551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_fData;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"m_iData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"m_fData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m_strData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PrintPOD(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(POD pod :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PrintPOD(</a:t>
            </a:r>
            <a:r>
              <a:rPr kumimoji="1" lang="ko-KR" altLang="ko-KR" sz="9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move(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입력 이동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안으로 이동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30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540568" y="548680"/>
            <a:ext cx="10528904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567" y="1020885"/>
            <a:ext cx="77768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전역변수의 의존성 확대에 대한 부담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아닌 전역 변수는 프로젝트의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전체 소스코드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대한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암묵적인 의존성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부여하는 면에 있어서 코드의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확장성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테스트환경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유지보수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에서 안 좋은 영향을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준다는 것에 공감한다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프로젝트 진행에 있어서 강하게 표현하자면 특정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 해당 프로젝트에서 떼어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내어도 동작이 가능하게끔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캡슐화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해야 코드의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자산화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가능하다고 생각하며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특히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프로젝트의 볼륨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클수록 그리고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팀 단위 작업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일수록 더욱 걸림돌의 역할이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될 것 이므로 회피해야 한다고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599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491879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56175" y="4581128"/>
            <a:ext cx="20882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Class3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~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91347" y="3127150"/>
            <a:ext cx="2088232" cy="45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Variable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2"/>
            <a:endCxn id="2" idx="0"/>
          </p:cNvCxnSpPr>
          <p:nvPr/>
        </p:nvCxnSpPr>
        <p:spPr>
          <a:xfrm flipH="1">
            <a:off x="2015715" y="3584459"/>
            <a:ext cx="2519748" cy="996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2"/>
            <a:endCxn id="16" idx="0"/>
          </p:cNvCxnSpPr>
          <p:nvPr/>
        </p:nvCxnSpPr>
        <p:spPr>
          <a:xfrm>
            <a:off x="4535463" y="3584459"/>
            <a:ext cx="532" cy="996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48738" y="415096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22594" y="56518"/>
            <a:ext cx="401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7822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입출력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 사용 후 반환 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255" y="24904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비용이 저렴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320" y="2867658"/>
            <a:ext cx="4491614" cy="22159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200" b="1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200" b="1" dirty="0" err="1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num</a:t>
            </a:r>
            <a:r>
              <a:rPr kumimoji="1" lang="en-US" altLang="ko-KR" sz="12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= 20;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PrintNum(num);</a:t>
            </a:r>
            <a:endParaRPr kumimoji="1" lang="ko-KR" altLang="ko-KR" sz="1200" b="1" dirty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dirty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0938" y="24892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복사가 불가능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67426" y="2876418"/>
            <a:ext cx="457657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memory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::move(num));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0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629" y="23337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 비용이 낮음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98" y="23598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혹은 이동 비용을 알 수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44008" y="2745500"/>
            <a:ext cx="44916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(str);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973" y="2703173"/>
            <a:ext cx="449161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"Hello"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PrintNum(str);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입출력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 사용 후 반환 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80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3700" y="156981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이동비용이 높음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2312" y="2181339"/>
            <a:ext cx="5871800" cy="4632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m_fData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_fData; m_strData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"m_iData :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"m_fData :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m_strData :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operator+=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other.m_iData; m_fData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other.m_fData; m_strData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PrintPOD(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(POD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 :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PrintPOD(arrayPOD);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(POD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 :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입출력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받은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함수 안에서 사용 후 반환 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4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반환한 값을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255" y="24904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비용이 저렴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0938" y="24892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복사가 불가능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130" y="2940320"/>
            <a:ext cx="44916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GetNum()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GetNum();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99992" y="2924944"/>
            <a:ext cx="457657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memory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GetNum()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GetNum();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"num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01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629" y="23337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 비용이 낮음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98" y="23598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혹은 이동 비용을 알 수 없음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908720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반환한 값을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386" y="2924944"/>
            <a:ext cx="44916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GetStr()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GetStr();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91012" y="2852936"/>
            <a:ext cx="449161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 GetT()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 t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"Message"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"str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7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3700" y="141277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이동비용이 높음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22" y="692696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Type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력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반환한 값을 사용하는 경우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2400" y="1893887"/>
            <a:ext cx="5501506" cy="484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float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_fData;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_strData;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"m_iData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"m_fData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m_fData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m_strData : 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m_strData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GetPDO()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arrayPOD[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].SetData(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0f,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"c"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::array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POD,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arrayPOD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GetPDO();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(POD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pod : arrayPOD)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pod.PrintData();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9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9947" y="213285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X64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22" y="692696"/>
            <a:ext cx="8362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 Size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함수에서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받을 경우 복사비용이 낮으면 복사 높으면 참조 방식으로 전달한다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C++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핵심 가이드라인 에서는 복사비용의 낮은 기준을 플랫폼 주소체계 크기의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이하로 보고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02114" y="2924944"/>
            <a:ext cx="5020605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//x64기준 주소체계 크기 * 2 : 16byte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//string size : 48byte &gt; 16byte -&gt; 참조 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func1(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str);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//int size : 4byte &gt; 16byte -&gt; 복사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func2(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num);</a:t>
            </a:r>
          </a:p>
        </p:txBody>
      </p:sp>
    </p:spTree>
    <p:extLst>
      <p:ext uri="{BB962C8B-B14F-4D97-AF65-F5344CB8AC3E}">
        <p14:creationId xmlns:p14="http://schemas.microsoft.com/office/powerpoint/2010/main" val="36533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td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::forward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922" y="692695"/>
            <a:ext cx="83629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T&amp;&amp;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받고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::forward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전달하라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만일 함수에서 받은 매개변수를 곧장 다른 함수로 전달만 하는 구조에서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LValue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받을 경우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Lvalue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Reference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전달되길 원하고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RValue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받을 경우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Rvalue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Reference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전달되길 원하나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실제론 모두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Lvalue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Reference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전달된다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2348880"/>
            <a:ext cx="5086329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Get(T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"LValue Get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Get(T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"RValue Get : 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toss(T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Get(num);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toss(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toss(num);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56992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3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td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::forward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922" y="692695"/>
            <a:ext cx="83629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T&amp;&amp;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받고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::forward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전달하라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::forward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받을 경우 적절하게 전달이 가능해진다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204864"/>
            <a:ext cx="4693593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Get(T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"LValue Get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Get(T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"RValue Get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toss(T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Get(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::forward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(num));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toss(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num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toss(num);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28" y="3092670"/>
            <a:ext cx="3641085" cy="156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4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Parameter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목적 명시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22" y="692695"/>
            <a:ext cx="861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변경될 여지를 표현하라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만일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를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변수로 받을 경우 함수 내에서 변경될 여지가 있는지의 여부를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const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키워드로 명시한다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8935" y="1844824"/>
            <a:ext cx="8527976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PushVector(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_vecDist,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_vecSrc)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length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_vecSrc.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_vecDist.reserve(_vecDist.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length);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length; i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_vecDist.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push_back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(_vecSrc[i]);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Vec1{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Vec2{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6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PushVector(Vec1, Vec2);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 : Vec1)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8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540568" y="548680"/>
            <a:ext cx="10528904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1560" y="1020885"/>
            <a:ext cx="8002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Singleton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사용에 대한 부담 인지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전역변수에 대한 부담감은 인지를 하고 있었으나 평소 자주 사용하던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Singleton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대한 언급은 나한테 신선했다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게임프로젝트 특성상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Unity/Unreal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과 같은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HY중고딕" pitchFamily="18" charset="-127"/>
                <a:ea typeface="HY중고딕" pitchFamily="18" charset="-127"/>
              </a:rPr>
              <a:t>상용엔진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에서는 가끔 사용하지만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자체 엔진 제작 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Framework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특성상 프로젝트 내에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단 하나의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Object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로만 사용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되어야 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 경우 부담 없이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Singleton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 사용했지만 이것 또한 의존성을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부여한다는 것을 인지했다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이에 대한 뚜렷한 해결책은 떠오르지 않아 현재로선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Framework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작업 시 불가피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하다고 판단되어 사용 시 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LifeCycle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신경 쓰며 작성해야 할 것 같다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50215" y="3212976"/>
            <a:ext cx="2088232" cy="103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/>
              <a:t>Game Character Class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97687" y="3509606"/>
            <a:ext cx="2520280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Resource Class</a:t>
            </a:r>
          </a:p>
          <a:p>
            <a:pPr algn="ctr"/>
            <a:r>
              <a:rPr lang="en-US" altLang="ko-KR" dirty="0" smtClean="0"/>
              <a:t>(Singleton)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50215" y="4474517"/>
            <a:ext cx="2088232" cy="103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/>
              <a:t>Game UI Class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50215" y="5700074"/>
            <a:ext cx="2088232" cy="103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/>
              <a:t>Game Effect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97687" y="4665233"/>
            <a:ext cx="2520280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Manager Class</a:t>
            </a:r>
          </a:p>
          <a:p>
            <a:pPr algn="ctr"/>
            <a:r>
              <a:rPr lang="en-US" altLang="ko-KR" dirty="0" smtClean="0"/>
              <a:t>(Singleton)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197687" y="5859679"/>
            <a:ext cx="2520280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 Manager Class</a:t>
            </a:r>
          </a:p>
          <a:p>
            <a:pPr algn="ctr"/>
            <a:r>
              <a:rPr lang="en-US" altLang="ko-KR" dirty="0" smtClean="0"/>
              <a:t>(Singleton)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16" idx="1"/>
          </p:cNvCxnSpPr>
          <p:nvPr/>
        </p:nvCxnSpPr>
        <p:spPr>
          <a:xfrm flipV="1">
            <a:off x="3717967" y="3732621"/>
            <a:ext cx="2232248" cy="13702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3"/>
            <a:endCxn id="21" idx="1"/>
          </p:cNvCxnSpPr>
          <p:nvPr/>
        </p:nvCxnSpPr>
        <p:spPr>
          <a:xfrm>
            <a:off x="3717967" y="3869646"/>
            <a:ext cx="2232248" cy="112451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3"/>
            <a:endCxn id="23" idx="1"/>
          </p:cNvCxnSpPr>
          <p:nvPr/>
        </p:nvCxnSpPr>
        <p:spPr>
          <a:xfrm>
            <a:off x="3717967" y="3869646"/>
            <a:ext cx="2232248" cy="235007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3"/>
            <a:endCxn id="16" idx="1"/>
          </p:cNvCxnSpPr>
          <p:nvPr/>
        </p:nvCxnSpPr>
        <p:spPr>
          <a:xfrm flipV="1">
            <a:off x="3717967" y="3732621"/>
            <a:ext cx="2232248" cy="12926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3"/>
            <a:endCxn id="21" idx="1"/>
          </p:cNvCxnSpPr>
          <p:nvPr/>
        </p:nvCxnSpPr>
        <p:spPr>
          <a:xfrm flipV="1">
            <a:off x="3717967" y="4994162"/>
            <a:ext cx="2232248" cy="3111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6" idx="3"/>
            <a:endCxn id="23" idx="1"/>
          </p:cNvCxnSpPr>
          <p:nvPr/>
        </p:nvCxnSpPr>
        <p:spPr>
          <a:xfrm>
            <a:off x="3717967" y="5025273"/>
            <a:ext cx="2232248" cy="119444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7" idx="3"/>
            <a:endCxn id="16" idx="1"/>
          </p:cNvCxnSpPr>
          <p:nvPr/>
        </p:nvCxnSpPr>
        <p:spPr>
          <a:xfrm flipV="1">
            <a:off x="3717967" y="3732621"/>
            <a:ext cx="2232248" cy="248709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7" idx="3"/>
            <a:endCxn id="21" idx="1"/>
          </p:cNvCxnSpPr>
          <p:nvPr/>
        </p:nvCxnSpPr>
        <p:spPr>
          <a:xfrm flipV="1">
            <a:off x="3717967" y="4994162"/>
            <a:ext cx="2232248" cy="122555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7" idx="3"/>
            <a:endCxn id="23" idx="1"/>
          </p:cNvCxnSpPr>
          <p:nvPr/>
        </p:nvCxnSpPr>
        <p:spPr>
          <a:xfrm>
            <a:off x="3717967" y="6219719"/>
            <a:ext cx="2232248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684584" y="56518"/>
            <a:ext cx="401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3178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0922" y="692695"/>
            <a:ext cx="861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함수에서 값을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반환받을땐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되도록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return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활용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함수에서 특정 값을 반환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받을때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으로 반환이 가능하다면 굳이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사용보단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을 적극적으로 활용하자</a:t>
            </a:r>
            <a:endParaRPr lang="en-US" altLang="ko-KR" sz="10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6124" y="1565786"/>
            <a:ext cx="6540252" cy="5247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: m_iData(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"Default Constructor!"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"int Constructor!"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t.m_iData;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"Copy Constructor!"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 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GetTest(Test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out.SetData(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GetTest(t);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385509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922" y="692695"/>
            <a:ext cx="861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함수에서 값을 반환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받을땐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되도록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return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활용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함수에서 특정 값을 반환 받을 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으로 반환이 가능하다면 굳이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사용보단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을 적극적으로 활용하자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C++17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이후로 반환 시 복사비용이 발생하지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78154" y="1556792"/>
            <a:ext cx="6306214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0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: m_iData(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{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"Default Constructor!"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"int Constructor!"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t.m_iData;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"Copy Constructor!"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 {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SetData(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m_iData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GetTest()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GetTest();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5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1954288"/>
            <a:ext cx="7511672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set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tuple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::set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::set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iterator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Inserted;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::tie(iter, Inserted)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iSet.insert(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2024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(Inserted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Success!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Failed...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::tie(iter, Inserted)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iSet.insert(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2024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(Inserted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Success!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Failed...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922" y="692695"/>
            <a:ext cx="86130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함수에서 반환하는 값이 여러 개라면 구조체 혹은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Tuple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이용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함수에서 반환해야 할 값이 여러 개 라면 구조체 혹은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Tuple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을 적극적으로 이용해야 하며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받을땐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은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::tie C++17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이후는 구조적 바인딩을 활용하면 손쉽게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여러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나눠 받을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045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Multi Return Value</a:t>
            </a:r>
          </a:p>
        </p:txBody>
      </p:sp>
    </p:spTree>
    <p:extLst>
      <p:ext uri="{BB962C8B-B14F-4D97-AF65-F5344CB8AC3E}">
        <p14:creationId xmlns:p14="http://schemas.microsoft.com/office/powerpoint/2010/main" val="23261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Multi 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922" y="692695"/>
            <a:ext cx="86130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함수에서 반환하는 값이 여러 개라면 구조체 혹은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Tuple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이용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함수에서 반환해야 할 값이 여러 개 라면 구조체 혹은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Tuple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을 적극적으로 이용해야 하며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받을땐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C++11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은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::tie C++17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이후는 구조적 바인딩을 활용하면 손쉽게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여러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나눠 받을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1382" y="2026296"/>
            <a:ext cx="7611058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set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tuple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::set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auto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[iter, Inserted]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iSet.insert(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2024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(Inserted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Success!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Failed...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auto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[iter2, Inserted2]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iSet.insert(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2024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(Inserted2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Success!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iter2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400" b="1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"Insert Failed... :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iter2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90452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Parameter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Ownership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922" y="692695"/>
            <a:ext cx="861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Parameter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소유권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함수의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는 전달 받은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Argumant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의 소유권을 누구로 할 것이냐 가 관건이 되며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이는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Parameter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의 생명주기와 연결되는 문제 이므로 고려하며 작성해야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2001036"/>
            <a:ext cx="831958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Func(T t);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//소유권을 Func가 가짐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//소유권을 호출자가 가짐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//소유권을 호출자가 가짐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::unique_ptr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//소유권을 호출자가 Func에게 넘김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::shared_ptr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t);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//소유권을 </a:t>
            </a:r>
            <a:r>
              <a:rPr kumimoji="1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호출자와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Func가 함께 가짐</a:t>
            </a:r>
            <a:endParaRPr kumimoji="1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4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Pointer Return VS Reference Return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922" y="692695"/>
            <a:ext cx="861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Pointer Return VS Reference Return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참조 반환에 있어서 메모리의 위치가 필요하거나 위치 없음을 반환 하고 싶을 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Pointer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메모리자체를 참조하며 위치 없음의 표현이 필요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반환을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20701" y="1750859"/>
            <a:ext cx="6232475" cy="49090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list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time.h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 MAX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{ 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rand() %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 {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SearchData(Test TestArray[],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MAX; i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(TestArray[i]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TestArray[i];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srand(time(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TestArray[MAX];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SearchData(TestArray,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(test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"Not Found Address.."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"Address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Pointer Return VS Reference Return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922" y="692695"/>
            <a:ext cx="86130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Pointer Return VS Reference Return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참조 반환에 있어서 메모리의 위치가 필요하거나 위치 없음을 반환 하고 싶을 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Pointer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메모리자체를 참조하며 위치 없음의 표현이 필요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반환을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Reference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반환은 빠른 연산이 장점이지만 함수의 지역변수를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반환하는것은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안된다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51720" y="1755388"/>
            <a:ext cx="5596084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list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time.h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 MAX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{ m_iData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rand() %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m_iData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PrintData() {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m_iData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srand(time(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T1,T2;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T1.PrintData();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T2.PrintData();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T1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T1.PrintData();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T2.PrintData();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2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그 외 조건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172" y="2420888"/>
            <a:ext cx="8613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T&amp;&amp;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반환하지 마라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::move(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지역객체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반환하지 마라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ain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반환 형식은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4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Lambda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922" y="2672913"/>
            <a:ext cx="86130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람다를 사용하는 상황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보통함수에서는 할 수 없는 갈무리 같은 상황에서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람다 안에서 지역적으로 쓰이는 데이터는 참조로 갈무리하여 전달하라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참조로 갈무리한 데이터는 람다의 수명보다 길어야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특정 상황에서만 활용될 여지가 있는 함수는 일반 함수보다 람다가 더 직관적이다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ObjectPooling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예제 참고</a:t>
            </a:r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9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Lambda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620688"/>
            <a:ext cx="8613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선택할 수 있다면 중복 적재보다 기본인수를 사용하라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중복적재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(Overloading)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는 기본적으로 동일한 목적이나 다양한 코드를 원할 때 즉 코드의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다양성을 표현할 때 효율적인 방법이라고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그러므로 중복적재 된 함수들은 내부 코드가 달라야 의미를 가질 것 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만약 중복적재 된 함수들간의 코드에 차이가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로직이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아닌 데이터에 의한 것이라면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기본인수를 활용 하는 것이 더 바람직하다고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109331"/>
            <a:ext cx="7072449" cy="4632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SORT_TYPE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ASC,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Sort(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_iVector, SORT_TYPE _eSortType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SORT_TYPE::ASC)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_iVector.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(); i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j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j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_iVector.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(); j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switch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(_eSortType)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ASC: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(_iVector[i]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_iVector[j])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::swap(_iVector[i], _iVector[j]);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DESC: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(_iVector[i]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_iVector[j])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::swap(_iVector[i], _iVector[j]);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endParaRPr kumimoji="1" lang="ko-KR" altLang="ko-KR" sz="7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PrintVector(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_iVector)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 : _iVector)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srand(time(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iVector(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 : iVector)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rand() % 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PrintVector(iVector);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Sort(iVector);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PrintVector(iVector);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Sort(iVector,SORT_TYPE::DESC);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PrintVector(iVector);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7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9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180528" y="548680"/>
            <a:ext cx="10168864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378" y="52491"/>
            <a:ext cx="401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 Interface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620688"/>
            <a:ext cx="81469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Interface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활용한 의존성 최소화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다른 계층구조를 가지는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한 코드영역에서 사용하고 싶은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대해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직접적인 명시를 할 경우 의존도가 올라가는 문제가 발생하므로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되도록 지양 하는 것 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좋다고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이를 해결하기 위한 방법 중 하나가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Interface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를 활용한 의존도 최소화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방법이다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좋은 인터페이스의 규칙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명시적인 명칭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엄격한 형식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인수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최소화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관계없는 인수 배제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4284918"/>
            <a:ext cx="2708906" cy="728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__Interface </a:t>
            </a:r>
            <a:r>
              <a:rPr lang="en-US" altLang="ko-KR" dirty="0" err="1" smtClean="0"/>
              <a:t>HitbyObject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virtual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Hitby</a:t>
            </a:r>
            <a:r>
              <a:rPr lang="en-US" altLang="ko-KR" dirty="0" smtClean="0"/>
              <a:t>() = 0;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067944" y="2634473"/>
            <a:ext cx="3894558" cy="7282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Actor : public </a:t>
            </a:r>
            <a:r>
              <a:rPr lang="en-US" altLang="ko-KR" dirty="0" err="1" smtClean="0"/>
              <a:t>HitbyObject</a:t>
            </a:r>
            <a:endParaRPr lang="en-US" altLang="ko-KR" dirty="0" smtClean="0"/>
          </a:p>
          <a:p>
            <a:pPr algn="ctr"/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err="1"/>
              <a:t>Hitby</a:t>
            </a:r>
            <a:r>
              <a:rPr lang="en-US" altLang="ko-KR" dirty="0"/>
              <a:t>() override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91880" y="3895744"/>
            <a:ext cx="2304256" cy="541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Player : public Actor</a:t>
            </a:r>
          </a:p>
          <a:p>
            <a:pPr algn="ctr"/>
            <a:r>
              <a:rPr lang="en-US" altLang="ko-KR" sz="1400" dirty="0" err="1"/>
              <a:t>b</a:t>
            </a:r>
            <a:r>
              <a:rPr lang="en-US" altLang="ko-KR" sz="1400" dirty="0" err="1" smtClean="0"/>
              <a:t>ool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Hitby</a:t>
            </a:r>
            <a:r>
              <a:rPr lang="en-US" altLang="ko-KR" sz="1400" dirty="0" smtClean="0"/>
              <a:t>() override;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228184" y="3895744"/>
            <a:ext cx="2520280" cy="541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Monster : public Actor</a:t>
            </a:r>
          </a:p>
          <a:p>
            <a:pPr algn="ctr"/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Hitby</a:t>
            </a:r>
            <a:r>
              <a:rPr lang="en-US" altLang="ko-KR" sz="1400" dirty="0"/>
              <a:t>() override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139952" y="4829409"/>
            <a:ext cx="3894558" cy="728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Obstacle : public </a:t>
            </a:r>
            <a:r>
              <a:rPr lang="en-US" altLang="ko-KR" dirty="0" err="1" smtClean="0"/>
              <a:t>HitbyObject</a:t>
            </a:r>
            <a:endParaRPr lang="en-US" altLang="ko-KR" dirty="0" smtClean="0"/>
          </a:p>
          <a:p>
            <a:pPr algn="ctr"/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err="1"/>
              <a:t>Hitby</a:t>
            </a:r>
            <a:r>
              <a:rPr lang="en-US" altLang="ko-KR" dirty="0"/>
              <a:t>() override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33961" y="6127992"/>
            <a:ext cx="2734183" cy="541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ItemBox</a:t>
            </a:r>
            <a:r>
              <a:rPr lang="en-US" altLang="ko-KR" sz="1400" dirty="0" smtClean="0"/>
              <a:t> : public </a:t>
            </a:r>
            <a:r>
              <a:rPr lang="en-US" altLang="ko-KR" sz="1400" dirty="0"/>
              <a:t>Obstacle </a:t>
            </a:r>
            <a:endParaRPr lang="en-US" altLang="ko-KR" sz="1400" dirty="0" smtClean="0"/>
          </a:p>
          <a:p>
            <a:pPr algn="ctr"/>
            <a:r>
              <a:rPr lang="en-US" altLang="ko-KR" sz="1400" dirty="0" err="1"/>
              <a:t>b</a:t>
            </a:r>
            <a:r>
              <a:rPr lang="en-US" altLang="ko-KR" sz="1400" dirty="0" err="1" smtClean="0"/>
              <a:t>ool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Hitby</a:t>
            </a:r>
            <a:r>
              <a:rPr lang="en-US" altLang="ko-KR" sz="1400" dirty="0" smtClean="0"/>
              <a:t>() override;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014281" y="6127992"/>
            <a:ext cx="2806191" cy="541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Trap : public </a:t>
            </a:r>
            <a:r>
              <a:rPr lang="en-US" altLang="ko-KR" sz="1400" dirty="0"/>
              <a:t>Obstacle </a:t>
            </a:r>
            <a:endParaRPr lang="en-US" altLang="ko-KR" sz="1400" dirty="0" smtClean="0"/>
          </a:p>
          <a:p>
            <a:pPr algn="ctr"/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Hitby</a:t>
            </a:r>
            <a:r>
              <a:rPr lang="en-US" altLang="ko-KR" sz="1400" dirty="0"/>
              <a:t>() override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21" idx="2"/>
            <a:endCxn id="22" idx="0"/>
          </p:cNvCxnSpPr>
          <p:nvPr/>
        </p:nvCxnSpPr>
        <p:spPr>
          <a:xfrm flipH="1">
            <a:off x="4644008" y="3362731"/>
            <a:ext cx="1371215" cy="53301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2"/>
            <a:endCxn id="23" idx="0"/>
          </p:cNvCxnSpPr>
          <p:nvPr/>
        </p:nvCxnSpPr>
        <p:spPr>
          <a:xfrm>
            <a:off x="6015223" y="3362731"/>
            <a:ext cx="1473101" cy="53301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2"/>
            <a:endCxn id="26" idx="0"/>
          </p:cNvCxnSpPr>
          <p:nvPr/>
        </p:nvCxnSpPr>
        <p:spPr>
          <a:xfrm flipH="1">
            <a:off x="4501053" y="5557667"/>
            <a:ext cx="1586178" cy="57032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7" idx="0"/>
          </p:cNvCxnSpPr>
          <p:nvPr/>
        </p:nvCxnSpPr>
        <p:spPr>
          <a:xfrm>
            <a:off x="6087231" y="5557667"/>
            <a:ext cx="1330146" cy="57032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904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Variadic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anose="020B0600000101010101" charset="-127"/>
                <a:ea typeface="HY강B" panose="020B0600000101010101" charset="-127"/>
              </a:rPr>
              <a:t> Arguments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2887776"/>
            <a:ext cx="8613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va_arg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인수는 사용하지 말라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가변인자를 함수에서 요구할 경우 호출자의 실수를 유발하기 쉬우므로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va_arg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보단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C++ 17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부터 제공하는 접기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표현식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FoldExpression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을 권장한다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다만 나는 가변인자 자체를 선호하지 않는 편이기도 하고 실제 프로젝트를 진행하는 과정에서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Framework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작업과 같이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Core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한 작업이 아닌 이상 가변인자가 필요한 상황도 잘 나오지 않았기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때문에 가변인자 외에 상황에 따라 충분히 다른 방법이 존재한다고 생각한다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2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Array Pointer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513" y="620688"/>
            <a:ext cx="8146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주소전달에 주의하자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배열의 주소를 다른 지역에 전달할 경우 그 배열의 크기를 직접적으로 알 수 있는 방법이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없어 메모리의 할당범위를 벗어날 가능성이 생긴다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되도록이면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container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혹은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span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과 같은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 적극적으로 활용하거나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최소한 배열의 크기를 함께 보내주도록 하자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4293096"/>
            <a:ext cx="3312368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76056" y="4293096"/>
            <a:ext cx="3312368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Other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78536" y="5661248"/>
            <a:ext cx="3034399" cy="504056"/>
            <a:chOff x="745513" y="4365104"/>
            <a:chExt cx="3034399" cy="504056"/>
          </a:xfrm>
        </p:grpSpPr>
        <p:sp>
          <p:nvSpPr>
            <p:cNvPr id="7" name="직사각형 6"/>
            <p:cNvSpPr/>
            <p:nvPr/>
          </p:nvSpPr>
          <p:spPr>
            <a:xfrm>
              <a:off x="745513" y="4365104"/>
              <a:ext cx="3034399" cy="5040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59632" y="4365104"/>
              <a:ext cx="0" cy="50405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763688" y="4365104"/>
              <a:ext cx="0" cy="50405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267744" y="4365104"/>
              <a:ext cx="0" cy="50405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771800" y="4365104"/>
              <a:ext cx="0" cy="50405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75856" y="4365104"/>
              <a:ext cx="0" cy="50405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01205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196635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104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09317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108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212988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112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708803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116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230111" y="61753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544177" y="5085184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Array[6]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5576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8391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752447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256118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[3]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760559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[4]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264615" y="53534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[5]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6469560" y="5219328"/>
            <a:ext cx="525360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64616" y="479715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Array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1455" y="5949280"/>
            <a:ext cx="1521570" cy="307777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Array[6] = 10;</a:t>
            </a:r>
            <a:endParaRPr lang="ko-KR" altLang="en-US" sz="14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5" name="직선 연결선 64"/>
          <p:cNvCxnSpPr>
            <a:stCxn id="62" idx="1"/>
            <a:endCxn id="62" idx="3"/>
          </p:cNvCxnSpPr>
          <p:nvPr/>
        </p:nvCxnSpPr>
        <p:spPr>
          <a:xfrm>
            <a:off x="5971455" y="6103169"/>
            <a:ext cx="152157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6349" y="2204864"/>
            <a:ext cx="30732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itchFamily="49" charset="0"/>
              </a:rPr>
              <a:t>int</a:t>
            </a:r>
            <a:r>
              <a:rPr lang="en-US" altLang="ko-KR" sz="2400" dirty="0" smtClean="0">
                <a:latin typeface="Consolas" pitchFamily="49" charset="0"/>
              </a:rPr>
              <a:t> main()</a:t>
            </a:r>
          </a:p>
          <a:p>
            <a:r>
              <a:rPr lang="en-US" altLang="ko-KR" sz="2400" dirty="0" smtClean="0">
                <a:latin typeface="Consolas" pitchFamily="49" charset="0"/>
              </a:rPr>
              <a:t>{</a:t>
            </a:r>
          </a:p>
          <a:p>
            <a:r>
              <a:rPr lang="en-US" altLang="ko-KR" sz="2400" dirty="0" smtClean="0">
                <a:latin typeface="Consolas" pitchFamily="49" charset="0"/>
              </a:rPr>
              <a:t>    </a:t>
            </a:r>
            <a:r>
              <a:rPr lang="en-US" altLang="ko-KR" sz="2400" dirty="0" err="1" smtClean="0">
                <a:latin typeface="Consolas" pitchFamily="49" charset="0"/>
              </a:rPr>
              <a:t>int</a:t>
            </a:r>
            <a:r>
              <a:rPr lang="en-US" altLang="ko-KR" sz="2400" dirty="0" smtClean="0">
                <a:latin typeface="Consolas" pitchFamily="49" charset="0"/>
              </a:rPr>
              <a:t> Array[6];</a:t>
            </a:r>
          </a:p>
          <a:p>
            <a:r>
              <a:rPr lang="en-US" altLang="ko-KR" sz="2400" dirty="0">
                <a:latin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</a:rPr>
              <a:t>   Other(Array);</a:t>
            </a:r>
          </a:p>
          <a:p>
            <a:r>
              <a:rPr lang="en-US" altLang="ko-KR" sz="2400" dirty="0">
                <a:latin typeface="Consolas" pitchFamily="49" charset="0"/>
              </a:rPr>
              <a:t>}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70804" y="2304606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itchFamily="49" charset="0"/>
              </a:rPr>
              <a:t>void Other(</a:t>
            </a:r>
            <a:r>
              <a:rPr lang="en-US" altLang="ko-KR" sz="2400" dirty="0" err="1" smtClean="0">
                <a:latin typeface="Consolas" pitchFamily="49" charset="0"/>
              </a:rPr>
              <a:t>int</a:t>
            </a:r>
            <a:r>
              <a:rPr lang="en-US" altLang="ko-KR" sz="2400" dirty="0" smtClean="0">
                <a:latin typeface="Consolas" pitchFamily="49" charset="0"/>
              </a:rPr>
              <a:t>* Array)</a:t>
            </a:r>
          </a:p>
          <a:p>
            <a:r>
              <a:rPr lang="en-US" altLang="ko-KR" sz="2400" dirty="0" smtClean="0">
                <a:latin typeface="Consolas" pitchFamily="49" charset="0"/>
              </a:rPr>
              <a:t>{</a:t>
            </a:r>
          </a:p>
          <a:p>
            <a:r>
              <a:rPr lang="en-US" altLang="ko-KR" sz="2400" dirty="0">
                <a:latin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</a:rPr>
              <a:t>   Array[6] = 10;</a:t>
            </a:r>
          </a:p>
          <a:p>
            <a:r>
              <a:rPr lang="en-US" altLang="ko-KR" sz="2400" dirty="0" smtClean="0">
                <a:latin typeface="Consolas" pitchFamily="49" charset="0"/>
              </a:rPr>
              <a:t>}</a:t>
            </a:r>
            <a:endParaRPr lang="ko-KR" alt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Function 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513" y="620688"/>
            <a:ext cx="814696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좋은 함수이름 짓기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좋은 함수 이름의 규칙을 책에서는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가지 규칙으로 소개한다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1.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의미 있는 연산을 세심하게 지은 이름의 함수로 묶어라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2.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함수는 하나의 논리적인 연산을 수행해야 한다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3.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함수를 짧고 간단하게 유지하라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endParaRPr lang="en-US" altLang="ko-KR" sz="4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이는 모두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객체지향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원칙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SOLID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중 첫 번째 원칙인 단일 책임의 원칙을 위한 규칙이다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코드 작성에 있어서 예민하게 생각하는 부분이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가독성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과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모듈화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 이유는 둘 모두 프로젝트 진행간에 실시간으로 변하는 상황을 유연하게 대처 할 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있게 해주어 코드의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재사용성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확장성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유지보수성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을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높혀주기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때문이다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직관적인 이름과 엄격한 책임분배로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유연성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높은 구조설계를 지향해야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5832648" cy="328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55976" y="4221088"/>
            <a:ext cx="936104" cy="792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12337" y="391909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SelectFormation</a:t>
            </a:r>
            <a:endParaRPr lang="ko-KR" altLang="en-US" sz="1400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51143" y="4829681"/>
            <a:ext cx="648072" cy="5435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45840" y="537321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SelectBase</a:t>
            </a:r>
            <a:endParaRPr lang="ko-KR" altLang="en-US" sz="1400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01058" y="3861048"/>
            <a:ext cx="1227668" cy="3485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19830" y="4206307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SelectBase</a:t>
            </a:r>
            <a:endParaRPr lang="ko-KR" altLang="en-US" sz="1400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7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onstexpr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513" y="620688"/>
            <a:ext cx="81469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onstexpr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함수를 호출하는 과정에서 발생하는 비용은 생각보다 적지 않은 연산을 발생시킨다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1447"/>
            <a:ext cx="31432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55" y="2793541"/>
            <a:ext cx="5133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55" y="1484784"/>
            <a:ext cx="53054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03712"/>
            <a:ext cx="27908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55" y="3370312"/>
            <a:ext cx="52578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89240"/>
            <a:ext cx="31432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55" y="5989289"/>
            <a:ext cx="4543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8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90452"/>
            <a:ext cx="20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onstexpr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513" y="620688"/>
            <a:ext cx="81469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onstexpr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이때 함수의 반환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자료형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과 반환 받는 변수의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constexpr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선언할 경우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컴파일 시점에서 미리 연산하여 코드의 최적화를 기대할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12" y="5778220"/>
            <a:ext cx="4968552" cy="4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01" y="2636912"/>
            <a:ext cx="42195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34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1243</Words>
  <Application>Microsoft Office PowerPoint</Application>
  <PresentationFormat>화면 슬라이드 쇼(4:3)</PresentationFormat>
  <Paragraphs>1075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굴림</vt:lpstr>
      <vt:lpstr>Arial</vt:lpstr>
      <vt:lpstr>HY견고딕</vt:lpstr>
      <vt:lpstr>Segoe UI Black</vt:lpstr>
      <vt:lpstr>맑은 고딕</vt:lpstr>
      <vt:lpstr>HY헤드라인M</vt:lpstr>
      <vt:lpstr>Consolas</vt:lpstr>
      <vt:lpstr>HY강B</vt:lpstr>
      <vt:lpstr>HY중고딕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1</cp:lastModifiedBy>
  <cp:revision>385</cp:revision>
  <dcterms:created xsi:type="dcterms:W3CDTF">2013-09-05T09:43:46Z</dcterms:created>
  <dcterms:modified xsi:type="dcterms:W3CDTF">2024-08-18T15:42:15Z</dcterms:modified>
</cp:coreProperties>
</file>