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304" r:id="rId2"/>
    <p:sldId id="305" r:id="rId3"/>
    <p:sldId id="327" r:id="rId4"/>
    <p:sldId id="319" r:id="rId5"/>
    <p:sldId id="320" r:id="rId6"/>
    <p:sldId id="328" r:id="rId7"/>
    <p:sldId id="321" r:id="rId8"/>
    <p:sldId id="329" r:id="rId9"/>
    <p:sldId id="330" r:id="rId10"/>
    <p:sldId id="318" r:id="rId11"/>
  </p:sldIdLst>
  <p:sldSz cx="9144000" cy="6858000" type="screen4x3"/>
  <p:notesSz cx="6858000" cy="9144000"/>
  <p:embeddedFontLst>
    <p:embeddedFont>
      <p:font typeface="HY견고딕" panose="02030600000101010101" pitchFamily="18" charset="-127"/>
      <p:regular r:id="rId13"/>
    </p:embeddedFont>
    <p:embeddedFont>
      <p:font typeface="Consolas" panose="020B0609020204030204" pitchFamily="49" charset="0"/>
      <p:regular r:id="rId14"/>
      <p:bold r:id="rId15"/>
      <p:italic r:id="rId16"/>
      <p:boldItalic r:id="rId17"/>
    </p:embeddedFont>
    <p:embeddedFont>
      <p:font typeface="HY강B" panose="020B0600000101010101" charset="-127"/>
      <p:regular r:id="rId18"/>
    </p:embeddedFont>
    <p:embeddedFont>
      <p:font typeface="HY헤드라인M" panose="02030600000101010101" pitchFamily="18" charset="-127"/>
      <p:regular r:id="rId19"/>
    </p:embeddedFont>
    <p:embeddedFont>
      <p:font typeface="Segoe UI Black" panose="020B0A02040204020203" pitchFamily="34" charset="0"/>
      <p:bold r:id="rId20"/>
      <p:boldItalic r:id="rId21"/>
    </p:embeddedFont>
    <p:embeddedFont>
      <p:font typeface="맑은 고딕" panose="020B0503020000020004" pitchFamily="50" charset="-127"/>
      <p:regular r:id="rId22"/>
      <p:bold r:id="rId23"/>
    </p:embeddedFont>
    <p:embeddedFont>
      <p:font typeface="HY중고딕" panose="02030600000101010101" pitchFamily="18" charset="-127"/>
      <p:regular r:id="rId2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AF9061"/>
    <a:srgbClr val="272123"/>
    <a:srgbClr val="FDA800"/>
    <a:srgbClr val="F2281E"/>
    <a:srgbClr val="7AB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67" autoAdjust="0"/>
    <p:restoredTop sz="94614" autoAdjust="0"/>
  </p:normalViewPr>
  <p:slideViewPr>
    <p:cSldViewPr>
      <p:cViewPr varScale="1">
        <p:scale>
          <a:sx n="109" d="100"/>
          <a:sy n="109" d="100"/>
        </p:scale>
        <p:origin x="-167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81C77-485D-47AA-9839-DA75671EEAD7}" type="datetimeFigureOut">
              <a:rPr lang="ko-KR" altLang="en-US" smtClean="0"/>
              <a:pPr/>
              <a:t>2024-11-20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17825-7312-444A-A32A-E4ADCED38A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446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2024-11-20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2024-11-20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2024-11-20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2024-11-20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2024-11-20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2024-11-20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2024-11-20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2024-11-20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2024-11-20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2024-11-20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2024-11-20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pPr/>
              <a:t>2024-11-20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13281" y="2692076"/>
            <a:ext cx="495100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Core </a:t>
            </a:r>
            <a:r>
              <a:rPr lang="en-US" altLang="ko-KR" sz="4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GuideLines</a:t>
            </a:r>
            <a:endParaRPr lang="en-US" altLang="ko-KR" sz="4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  <a:p>
            <a:pPr algn="ctr"/>
            <a:endParaRPr lang="en-US" altLang="ko-KR" sz="105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  <a:p>
            <a:pPr algn="ctr"/>
            <a:r>
              <a:rPr lang="en-US" altLang="ko-KR" sz="32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Chapter </a:t>
            </a:r>
            <a:r>
              <a:rPr lang="en-US" altLang="ko-KR" sz="32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9</a:t>
            </a:r>
            <a:endParaRPr lang="en-US" altLang="ko-KR" sz="32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20801" y="5591055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최정호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39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1">
        <p:fade/>
      </p:transition>
    </mc:Choice>
    <mc:Fallback xmlns="">
      <p:transition spd="med" advTm="11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Thank you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020801" y="5591055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최정호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H="1">
            <a:off x="-252536" y="548680"/>
            <a:ext cx="10240872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36725" y="56518"/>
            <a:ext cx="1959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성능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544" y="596295"/>
            <a:ext cx="846043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Per.11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계산을 실행 시점에서 컴파일 시점으로 이동하라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컴파일 시점에 결정이 가능한 것들은 적극적으로 반영한다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.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780022" y="1544760"/>
            <a:ext cx="7835478" cy="49244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constexpr </a:t>
            </a:r>
            <a:r>
              <a:rPr kumimoji="1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bool</a:t>
            </a:r>
            <a:r>
              <a:rPr kumimoji="1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PrimeCheck(</a:t>
            </a:r>
            <a:r>
              <a:rPr kumimoji="1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int</a:t>
            </a:r>
            <a:r>
              <a:rPr kumimoji="1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for</a:t>
            </a:r>
            <a:r>
              <a:rPr kumimoji="1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(</a:t>
            </a:r>
            <a:r>
              <a:rPr kumimoji="1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int</a:t>
            </a:r>
            <a:r>
              <a:rPr kumimoji="1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i </a:t>
            </a:r>
            <a:r>
              <a:rPr kumimoji="1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2</a:t>
            </a:r>
            <a:r>
              <a:rPr kumimoji="1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 i </a:t>
            </a:r>
            <a:r>
              <a:rPr kumimoji="1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n; i</a:t>
            </a:r>
            <a:r>
              <a:rPr kumimoji="1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++</a:t>
            </a:r>
            <a:r>
              <a:rPr kumimoji="1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if</a:t>
            </a:r>
            <a:r>
              <a:rPr kumimoji="1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(i % n </a:t>
            </a:r>
            <a:r>
              <a:rPr kumimoji="1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==</a:t>
            </a:r>
            <a:r>
              <a:rPr kumimoji="1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0</a:t>
            </a:r>
            <a:r>
              <a:rPr kumimoji="1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	</a:t>
            </a:r>
            <a:r>
              <a:rPr kumimoji="1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return</a:t>
            </a:r>
            <a:r>
              <a:rPr kumimoji="1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false</a:t>
            </a:r>
            <a:r>
              <a:rPr kumimoji="1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return</a:t>
            </a:r>
            <a:r>
              <a:rPr kumimoji="1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true</a:t>
            </a:r>
            <a:r>
              <a:rPr kumimoji="1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main()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constexpr </a:t>
            </a:r>
            <a:r>
              <a:rPr kumimoji="1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bool</a:t>
            </a:r>
            <a:r>
              <a:rPr kumimoji="1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CheckPrimeConst </a:t>
            </a:r>
            <a:r>
              <a:rPr kumimoji="1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PrimeCheck(</a:t>
            </a:r>
            <a:r>
              <a:rPr kumimoji="1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997</a:t>
            </a:r>
            <a:r>
              <a:rPr kumimoji="1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int</a:t>
            </a:r>
            <a:r>
              <a:rPr kumimoji="1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PrimeNumber </a:t>
            </a:r>
            <a:r>
              <a:rPr kumimoji="1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997</a:t>
            </a:r>
            <a:r>
              <a:rPr kumimoji="1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//constexpr bool a = PrimeCheck(b);</a:t>
            </a:r>
            <a:endParaRPr kumimoji="1" lang="ko-KR" altLang="ko-KR" sz="200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bool</a:t>
            </a:r>
            <a:r>
              <a:rPr kumimoji="1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CheckPrime </a:t>
            </a:r>
            <a:r>
              <a:rPr kumimoji="1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PrimeCheck(PrimeNumber);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  <a:endParaRPr kumimoji="1" lang="ko-KR" altLang="ko-KR" sz="4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500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H="1">
            <a:off x="-252536" y="548680"/>
            <a:ext cx="10240872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36725" y="56518"/>
            <a:ext cx="1959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성능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544" y="596295"/>
            <a:ext cx="846043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Per.11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계산을 실행 시점에서 컴파일 시점으로 이동하라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컴파일 시점에 결정이 가능한 것들은 적극적으로 반영한다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.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중고딕" pitchFamily="18" charset="-127"/>
              <a:ea typeface="HY중고딕" pitchFamily="18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060848"/>
            <a:ext cx="8163114" cy="3494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0774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13281" y="2692077"/>
            <a:ext cx="495100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Core </a:t>
            </a:r>
            <a:r>
              <a:rPr lang="en-US" altLang="ko-KR" sz="4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GuideLines</a:t>
            </a:r>
            <a:endParaRPr lang="en-US" altLang="ko-KR" sz="4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  <a:p>
            <a:pPr algn="ctr"/>
            <a:endParaRPr lang="en-US" altLang="ko-KR" sz="105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  <a:p>
            <a:pPr algn="ctr"/>
            <a:r>
              <a:rPr lang="en-US" altLang="ko-KR" sz="32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Chapter 10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020801" y="5591055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최정호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483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1">
        <p:fade/>
      </p:transition>
    </mc:Choice>
    <mc:Fallback xmlns="">
      <p:transition spd="med" advTm="11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H="1">
            <a:off x="-252536" y="548680"/>
            <a:ext cx="10240872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36725" y="56518"/>
            <a:ext cx="1959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동시성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-252536" y="548680"/>
            <a:ext cx="10240872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95536" y="654948"/>
            <a:ext cx="867645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CP.9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가능하면 항상 적절한 도구를 이용해서 동시적 코드의 유효성을 검증하라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다중스레드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 환경에서 가장 까다로운 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문제중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 하나는 데이터 경쟁 문제이다 이 원인을 확인하기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위해 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ThreadSanitizer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와 같은 도구를 적극 활용하자 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07504" y="1770776"/>
            <a:ext cx="5245026" cy="47089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#include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condition_variable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endParaRPr kumimoji="1" lang="ko-KR" altLang="ko-KR" sz="90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#include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iostream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endParaRPr kumimoji="1" lang="ko-KR" altLang="ko-KR" sz="90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#include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mutex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endParaRPr kumimoji="1" lang="ko-KR" altLang="ko-KR" sz="90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#include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&lt;thread&gt;</a:t>
            </a:r>
            <a:endParaRPr kumimoji="1" lang="ko-KR" altLang="ko-KR" sz="90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bool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dataReady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false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::mutex mut;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::condition_variable condVar1;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::condition_variable condVar2;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int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counter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0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constexpr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int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COUNTMAX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50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setTrue()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while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(counter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&lt;=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COUNTMAX)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::unique_lock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::mutex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lck(mut);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condVar1.wait(lck, [] {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return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dataReady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==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false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 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dataReady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true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++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counter;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cout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dataReady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endl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cout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counter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endl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condVar2.notify_one();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setFalse()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while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(counter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&lt;=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COUNTMAX)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::unique_lock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::mutex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lck(mut);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condVar2.wait(lck, [] {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return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dataReady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==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true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 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dataReady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false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cout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dataReady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endl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condVar1.notify_one();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  <a:endParaRPr kumimoji="1" lang="ko-KR" altLang="ko-KR" sz="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355976" y="1770776"/>
            <a:ext cx="4449936" cy="169277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main()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cout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::boolalpha 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endl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cout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"Begin : "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dataReady 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endl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thread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t1(setTrue);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thread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t2(setFalse);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t1.join();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t2.join();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dataReady 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false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cout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"End : "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dataReady 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endl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  <a:endParaRPr kumimoji="1" lang="ko-KR" altLang="ko-KR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6875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H="1">
            <a:off x="-252536" y="548680"/>
            <a:ext cx="10240872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36725" y="56518"/>
            <a:ext cx="1959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동시성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-252536" y="548680"/>
            <a:ext cx="10240872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12364" y="773378"/>
            <a:ext cx="8676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CP.21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여러 개의 </a:t>
            </a:r>
            <a:r>
              <a:rPr lang="ko-KR" altLang="en-US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뮤텍스를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획득할 때는 </a:t>
            </a:r>
            <a:r>
              <a:rPr lang="en-US" altLang="ko-KR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::lock()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이나 </a:t>
            </a:r>
            <a:r>
              <a:rPr lang="en-US" altLang="ko-KR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::</a:t>
            </a:r>
            <a:r>
              <a:rPr lang="en-US" altLang="ko-KR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scoped_lock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을 사용하라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9672" y="3212976"/>
            <a:ext cx="86764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altLang="ko-KR" sz="4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DeadLock.cpp</a:t>
            </a:r>
          </a:p>
        </p:txBody>
      </p:sp>
    </p:spTree>
    <p:extLst>
      <p:ext uri="{BB962C8B-B14F-4D97-AF65-F5344CB8AC3E}">
        <p14:creationId xmlns:p14="http://schemas.microsoft.com/office/powerpoint/2010/main" val="1084731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H="1">
            <a:off x="-252536" y="548680"/>
            <a:ext cx="10240872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36725" y="56518"/>
            <a:ext cx="1959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자원관리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-252536" y="548680"/>
            <a:ext cx="10240872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95536" y="654948"/>
            <a:ext cx="8676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CP.25 </a:t>
            </a:r>
            <a:r>
              <a:rPr lang="en-US" altLang="ko-KR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::thread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보다 </a:t>
            </a:r>
            <a:r>
              <a:rPr lang="en-US" altLang="ko-KR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::</a:t>
            </a:r>
            <a:r>
              <a:rPr lang="en-US" altLang="ko-KR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jthread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를 선호하라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std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::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jthread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는 객체의 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소멸자에서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 자동으로 부모 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스레드에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join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처리를 한다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.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51520" y="2204864"/>
            <a:ext cx="8685070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#include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iostream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endParaRPr kumimoji="1" lang="ko-KR" altLang="ko-KR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#include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chrono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endParaRPr kumimoji="1" lang="ko-KR" altLang="ko-KR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#include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mutex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endParaRPr kumimoji="1" lang="ko-KR" altLang="ko-KR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#include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&lt;thread&gt;</a:t>
            </a:r>
            <a:endParaRPr kumimoji="1" lang="ko-KR" altLang="ko-KR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main()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::jthread t([]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cout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::this_thread::get_id() 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endl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::this_thread::sleep_for( 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::chrono::seconds(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3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  <a:endParaRPr kumimoji="1" lang="ko-KR" altLang="ko-KR" sz="4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5586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H="1">
            <a:off x="-252536" y="548680"/>
            <a:ext cx="10240872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36725" y="56518"/>
            <a:ext cx="1959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자원관리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-252536" y="548680"/>
            <a:ext cx="10240872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95536" y="2852936"/>
            <a:ext cx="867645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CP.23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주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스레드에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합류하는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thread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를 일종의 범위 있는 컨테이너로 간주하라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latin typeface="HY중고딕" pitchFamily="18" charset="-127"/>
              <a:ea typeface="HY중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CP.24 thread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를 전역 컨테이너로 간주하라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CP.26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스레드를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분리하지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(detach())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말라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7182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H="1">
            <a:off x="-252536" y="548680"/>
            <a:ext cx="10240872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36725" y="56518"/>
            <a:ext cx="1959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자원관리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-252536" y="548680"/>
            <a:ext cx="10240872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51520" y="3001015"/>
            <a:ext cx="867645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CP.31 </a:t>
            </a:r>
            <a:r>
              <a:rPr lang="ko-KR" altLang="en-US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스레드에서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스레드로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작은 데이터를 넘겨줄 때는 참조나 포인터 대신 값으로 전달하라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작은 양의 데이터를 넘겨줄 때 참조방식 대신 데이터를 넘겨줄 경우 불필요한 데이터 경쟁을 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중고딕" pitchFamily="18" charset="-127"/>
              <a:ea typeface="HY중고딕" pitchFamily="18" charset="-127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막을 수 있고 메모리의 생명주기도 관리하기 편해진다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.</a:t>
            </a: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다만 작은 양의 기준이 애매하므로 책에선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2* 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sizeof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(void*)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를 기준으로 이하의 크기면 작은 양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으로 정의한다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.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 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중고딕" pitchFamily="18" charset="-127"/>
              <a:ea typeface="HY중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5827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8121</TotalTime>
  <Words>184</Words>
  <Application>Microsoft Office PowerPoint</Application>
  <PresentationFormat>화면 슬라이드 쇼(4:3)</PresentationFormat>
  <Paragraphs>108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20" baseType="lpstr">
      <vt:lpstr>굴림</vt:lpstr>
      <vt:lpstr>Arial</vt:lpstr>
      <vt:lpstr>HY견고딕</vt:lpstr>
      <vt:lpstr>Consolas</vt:lpstr>
      <vt:lpstr>HY강B</vt:lpstr>
      <vt:lpstr>HY헤드라인M</vt:lpstr>
      <vt:lpstr>Segoe UI Black</vt:lpstr>
      <vt:lpstr>맑은 고딕</vt:lpstr>
      <vt:lpstr>HY중고딕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최정호</cp:lastModifiedBy>
  <cp:revision>424</cp:revision>
  <dcterms:created xsi:type="dcterms:W3CDTF">2013-09-05T09:43:46Z</dcterms:created>
  <dcterms:modified xsi:type="dcterms:W3CDTF">2024-11-20T11:19:54Z</dcterms:modified>
</cp:coreProperties>
</file>