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5.JPG" ContentType="image/jpeg"/>
  <Override PartName="/ppt/media/image6.JPG" ContentType="image/jpeg"/>
  <Override PartName="/ppt/media/image7.JP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65" r:id="rId2"/>
  </p:sldMasterIdLst>
  <p:notesMasterIdLst>
    <p:notesMasterId r:id="rId25"/>
  </p:notesMasterIdLst>
  <p:handoutMasterIdLst>
    <p:handoutMasterId r:id="rId26"/>
  </p:handoutMasterIdLst>
  <p:sldIdLst>
    <p:sldId id="268" r:id="rId3"/>
    <p:sldId id="269" r:id="rId4"/>
    <p:sldId id="292" r:id="rId5"/>
    <p:sldId id="277" r:id="rId6"/>
    <p:sldId id="303" r:id="rId7"/>
    <p:sldId id="302" r:id="rId8"/>
    <p:sldId id="290" r:id="rId9"/>
    <p:sldId id="283" r:id="rId10"/>
    <p:sldId id="282" r:id="rId11"/>
    <p:sldId id="296" r:id="rId12"/>
    <p:sldId id="298" r:id="rId13"/>
    <p:sldId id="301" r:id="rId14"/>
    <p:sldId id="307" r:id="rId15"/>
    <p:sldId id="299" r:id="rId16"/>
    <p:sldId id="306" r:id="rId17"/>
    <p:sldId id="310" r:id="rId18"/>
    <p:sldId id="308" r:id="rId19"/>
    <p:sldId id="300" r:id="rId20"/>
    <p:sldId id="309" r:id="rId21"/>
    <p:sldId id="304" r:id="rId22"/>
    <p:sldId id="305" r:id="rId23"/>
    <p:sldId id="263" r:id="rId24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mbria Math" panose="02040503050406030204" pitchFamily="18" charset="0"/>
      <p:regular r:id="rId31"/>
    </p:embeddedFont>
    <p:embeddedFont>
      <p:font typeface="Georgia" panose="02040502050405020303" pitchFamily="18" charset="0"/>
      <p:regular r:id="rId32"/>
      <p:bold r:id="rId33"/>
      <p:italic r:id="rId34"/>
      <p:boldItalic r:id="rId35"/>
    </p:embeddedFont>
    <p:embeddedFont>
      <p:font typeface="맑은 고딕" panose="020B0503020000020004" pitchFamily="50" charset="-127"/>
      <p:regular r:id="rId36"/>
      <p:bold r:id="rId3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99DE"/>
    <a:srgbClr val="000099"/>
    <a:srgbClr val="1B1B77"/>
    <a:srgbClr val="71C3FC"/>
    <a:srgbClr val="669BA6"/>
    <a:srgbClr val="0A0606"/>
    <a:srgbClr val="A68366"/>
    <a:srgbClr val="B79B83"/>
    <a:srgbClr val="382524"/>
    <a:srgbClr val="D49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296" autoAdjust="0"/>
  </p:normalViewPr>
  <p:slideViewPr>
    <p:cSldViewPr>
      <p:cViewPr varScale="1">
        <p:scale>
          <a:sx n="89" d="100"/>
          <a:sy n="89" d="100"/>
        </p:scale>
        <p:origin x="562" y="77"/>
      </p:cViewPr>
      <p:guideLst>
        <p:guide orient="horz" pos="180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howGuides="1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9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D163C-A226-4650-8B25-A14507D0B2A1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01F316-2EB4-4E77-ABCE-CB1C55A15B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953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BE7BE8-D0E6-4AB2-9BEE-653011863F38}" type="datetimeFigureOut">
              <a:rPr lang="ko-KR" altLang="en-US" smtClean="0"/>
              <a:t>2019-01-16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C1DDB-432A-4C6A-A205-A0E8F80A4E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64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C1DDB-432A-4C6A-A205-A0E8F80A4EE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68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C1DDB-432A-4C6A-A205-A0E8F80A4EE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9988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C1DDB-432A-4C6A-A205-A0E8F80A4EE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1794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C1DDB-432A-4C6A-A205-A0E8F80A4EE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89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C1DDB-432A-4C6A-A205-A0E8F80A4EE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3024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C1DDB-432A-4C6A-A205-A0E8F80A4EE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50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C1DDB-432A-4C6A-A205-A0E8F80A4EE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662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C1DDB-432A-4C6A-A205-A0E8F80A4EE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430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*</a:t>
            </a:r>
            <a:r>
              <a:rPr lang="ko-KR" altLang="en-US" sz="1200" dirty="0"/>
              <a:t>출처</a:t>
            </a:r>
            <a:r>
              <a:rPr lang="en-US" altLang="ko-KR" sz="1200" dirty="0"/>
              <a:t>: http://biz.chosun.com/site/data/html_dir/2018/10/18/2018101802531.html,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        빅 데이터를 활용한 중소기업의 효율적인 마케팅 전략 </a:t>
            </a:r>
            <a:r>
              <a:rPr lang="ko-KR" altLang="en-US" sz="1200" dirty="0" err="1"/>
              <a:t>수립∙활용방안</a:t>
            </a:r>
            <a:r>
              <a:rPr lang="en-US" altLang="ko-KR" sz="1200" dirty="0"/>
              <a:t>[</a:t>
            </a:r>
            <a:r>
              <a:rPr lang="ko-KR" altLang="en-US" sz="1200" dirty="0" err="1"/>
              <a:t>이동주</a:t>
            </a:r>
            <a:r>
              <a:rPr lang="en-US" altLang="ko-KR" sz="1200" dirty="0"/>
              <a:t>]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        http://www.etoday.co.kr/news/section/newsview.php?idxno=1698513#csidxca7245908c8be9bafb8f302d003967e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C1DDB-432A-4C6A-A205-A0E8F80A4EE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604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C1DDB-432A-4C6A-A205-A0E8F80A4EE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242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C1DDB-432A-4C6A-A205-A0E8F80A4EE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686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C1DDB-432A-4C6A-A205-A0E8F80A4EE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058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C1DDB-432A-4C6A-A205-A0E8F80A4EE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909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C1DDB-432A-4C6A-A205-A0E8F80A4EE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63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CC1DDB-432A-4C6A-A205-A0E8F80A4EE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65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gradFill>
          <a:gsLst>
            <a:gs pos="0">
              <a:srgbClr val="0070C0">
                <a:lumMod val="51000"/>
                <a:lumOff val="49000"/>
              </a:srgbClr>
            </a:gs>
            <a:gs pos="100000">
              <a:srgbClr val="0070C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1475656" y="1129308"/>
            <a:ext cx="6511406" cy="3941121"/>
            <a:chOff x="2656057" y="1839563"/>
            <a:chExt cx="4004175" cy="2423584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2656057" y="2125453"/>
              <a:ext cx="3572127" cy="0"/>
            </a:xfrm>
            <a:prstGeom prst="line">
              <a:avLst/>
            </a:prstGeom>
            <a:ln w="15875" cap="rnd">
              <a:solidFill>
                <a:schemeClr val="bg1">
                  <a:lumMod val="95000"/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 userDrawn="1"/>
          </p:nvCxnSpPr>
          <p:spPr>
            <a:xfrm>
              <a:off x="3088105" y="3446018"/>
              <a:ext cx="3572127" cy="0"/>
            </a:xfrm>
            <a:prstGeom prst="line">
              <a:avLst/>
            </a:prstGeom>
            <a:ln w="15875" cap="rnd">
              <a:solidFill>
                <a:schemeClr val="bg1">
                  <a:lumMod val="95000"/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 userDrawn="1"/>
          </p:nvCxnSpPr>
          <p:spPr>
            <a:xfrm>
              <a:off x="6256760" y="2675622"/>
              <a:ext cx="0" cy="967468"/>
            </a:xfrm>
            <a:prstGeom prst="line">
              <a:avLst/>
            </a:prstGeom>
            <a:ln w="15875" cap="rnd">
              <a:solidFill>
                <a:schemeClr val="bg1">
                  <a:lumMod val="95000"/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 userDrawn="1"/>
          </p:nvCxnSpPr>
          <p:spPr>
            <a:xfrm>
              <a:off x="3016097" y="1839563"/>
              <a:ext cx="3641" cy="1400956"/>
            </a:xfrm>
            <a:prstGeom prst="line">
              <a:avLst/>
            </a:prstGeom>
            <a:ln w="15875" cap="rnd">
              <a:solidFill>
                <a:schemeClr val="bg1">
                  <a:lumMod val="95000"/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 userDrawn="1"/>
          </p:nvSpPr>
          <p:spPr>
            <a:xfrm>
              <a:off x="3563953" y="4053621"/>
              <a:ext cx="2072640" cy="209526"/>
            </a:xfrm>
            <a:prstGeom prst="roundRect">
              <a:avLst/>
            </a:prstGeom>
            <a:solidFill>
              <a:schemeClr val="bg1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ko-KR" altLang="en-US" sz="1200" spc="-150" dirty="0">
                <a:gradFill flip="none" rotWithShape="1">
                  <a:gsLst>
                    <a:gs pos="0">
                      <a:srgbClr val="0070C0">
                        <a:lumMod val="84000"/>
                        <a:lumOff val="16000"/>
                      </a:srgbClr>
                    </a:gs>
                    <a:gs pos="100000">
                      <a:schemeClr val="bg2">
                        <a:lumMod val="76000"/>
                      </a:schemeClr>
                    </a:gs>
                  </a:gsLst>
                  <a:lin ang="0" scaled="1"/>
                  <a:tileRect/>
                </a:gradFill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 flipV="1">
            <a:off x="-1612" y="0"/>
            <a:ext cx="4573612" cy="5881836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75000"/>
                  <a:lumOff val="25000"/>
                </a:srgbClr>
              </a:gs>
              <a:gs pos="100000">
                <a:srgbClr val="0070C0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9" name="그룹 18"/>
          <p:cNvGrpSpPr/>
          <p:nvPr userDrawn="1"/>
        </p:nvGrpSpPr>
        <p:grpSpPr>
          <a:xfrm>
            <a:off x="398292" y="2216904"/>
            <a:ext cx="3735145" cy="1320052"/>
            <a:chOff x="398198" y="2216904"/>
            <a:chExt cx="3735145" cy="1320052"/>
          </a:xfrm>
        </p:grpSpPr>
        <p:cxnSp>
          <p:nvCxnSpPr>
            <p:cNvPr id="7" name="직선 연결선 6"/>
            <p:cNvCxnSpPr/>
            <p:nvPr userDrawn="1"/>
          </p:nvCxnSpPr>
          <p:spPr>
            <a:xfrm>
              <a:off x="398198" y="2478074"/>
              <a:ext cx="3526393" cy="0"/>
            </a:xfrm>
            <a:prstGeom prst="line">
              <a:avLst/>
            </a:prstGeom>
            <a:ln w="15875" cap="rnd">
              <a:solidFill>
                <a:schemeClr val="bg1">
                  <a:lumMod val="95000"/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그룹 17"/>
            <p:cNvGrpSpPr/>
            <p:nvPr userDrawn="1"/>
          </p:nvGrpSpPr>
          <p:grpSpPr>
            <a:xfrm>
              <a:off x="558965" y="2940918"/>
              <a:ext cx="3574378" cy="596038"/>
              <a:chOff x="658771" y="2940918"/>
              <a:chExt cx="3574378" cy="596038"/>
            </a:xfrm>
          </p:grpSpPr>
          <p:cxnSp>
            <p:nvCxnSpPr>
              <p:cNvPr id="8" name="직선 연결선 7"/>
              <p:cNvCxnSpPr/>
              <p:nvPr userDrawn="1"/>
            </p:nvCxnSpPr>
            <p:spPr>
              <a:xfrm>
                <a:off x="658771" y="3240847"/>
                <a:ext cx="3574378" cy="0"/>
              </a:xfrm>
              <a:prstGeom prst="line">
                <a:avLst/>
              </a:prstGeom>
              <a:ln w="15875" cap="rnd">
                <a:solidFill>
                  <a:schemeClr val="bg1">
                    <a:lumMod val="95000"/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/>
              <p:cNvCxnSpPr/>
              <p:nvPr userDrawn="1"/>
            </p:nvCxnSpPr>
            <p:spPr>
              <a:xfrm>
                <a:off x="4100181" y="2940918"/>
                <a:ext cx="0" cy="596038"/>
              </a:xfrm>
              <a:prstGeom prst="line">
                <a:avLst/>
              </a:prstGeom>
              <a:ln w="15875" cap="rnd">
                <a:solidFill>
                  <a:schemeClr val="bg1">
                    <a:lumMod val="95000"/>
                    <a:alpha val="9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직선 연결선 9"/>
            <p:cNvCxnSpPr/>
            <p:nvPr userDrawn="1"/>
          </p:nvCxnSpPr>
          <p:spPr>
            <a:xfrm>
              <a:off x="499781" y="2216904"/>
              <a:ext cx="1682" cy="863100"/>
            </a:xfrm>
            <a:prstGeom prst="line">
              <a:avLst/>
            </a:prstGeom>
            <a:ln w="15875" cap="rnd">
              <a:solidFill>
                <a:schemeClr val="bg1">
                  <a:lumMod val="95000"/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146870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8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 flipV="1">
            <a:off x="-1612" y="0"/>
            <a:ext cx="9145612" cy="522846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43000"/>
                  <a:lumOff val="57000"/>
                </a:srgbClr>
              </a:gs>
              <a:gs pos="100000">
                <a:srgbClr val="0070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3" name="그룹 12"/>
          <p:cNvGrpSpPr/>
          <p:nvPr userDrawn="1"/>
        </p:nvGrpSpPr>
        <p:grpSpPr>
          <a:xfrm>
            <a:off x="36512" y="35237"/>
            <a:ext cx="2951311" cy="455302"/>
            <a:chOff x="2628451" y="1664071"/>
            <a:chExt cx="4352776" cy="2097170"/>
          </a:xfrm>
        </p:grpSpPr>
        <p:cxnSp>
          <p:nvCxnSpPr>
            <p:cNvPr id="14" name="직선 연결선 13"/>
            <p:cNvCxnSpPr/>
            <p:nvPr userDrawn="1"/>
          </p:nvCxnSpPr>
          <p:spPr>
            <a:xfrm>
              <a:off x="2628451" y="1787482"/>
              <a:ext cx="3572126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 userDrawn="1"/>
          </p:nvCxnSpPr>
          <p:spPr>
            <a:xfrm>
              <a:off x="3409101" y="3621510"/>
              <a:ext cx="3572126" cy="0"/>
            </a:xfrm>
            <a:prstGeom prst="line">
              <a:avLst/>
            </a:prstGeom>
            <a:ln w="12700" cap="rnd">
              <a:solidFill>
                <a:schemeClr val="bg1">
                  <a:lumMod val="95000"/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 userDrawn="1"/>
          </p:nvCxnSpPr>
          <p:spPr>
            <a:xfrm>
              <a:off x="6892711" y="2793774"/>
              <a:ext cx="0" cy="967467"/>
            </a:xfrm>
            <a:prstGeom prst="line">
              <a:avLst/>
            </a:prstGeom>
            <a:ln w="12700" cap="rnd">
              <a:solidFill>
                <a:schemeClr val="bg1">
                  <a:lumMod val="95000"/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 userDrawn="1"/>
          </p:nvCxnSpPr>
          <p:spPr>
            <a:xfrm>
              <a:off x="2711683" y="1664071"/>
              <a:ext cx="3639" cy="1400957"/>
            </a:xfrm>
            <a:prstGeom prst="line">
              <a:avLst/>
            </a:prstGeom>
            <a:ln w="12700" cap="rnd">
              <a:solidFill>
                <a:schemeClr val="bg1">
                  <a:lumMod val="95000"/>
                  <a:alpha val="9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3">
            <a:extLst>
              <a:ext uri="{FF2B5EF4-FFF2-40B4-BE49-F238E27FC236}">
                <a16:creationId xmlns:a16="http://schemas.microsoft.com/office/drawing/2014/main" id="{C8D42900-DCEF-4655-AE60-F04344894692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377780"/>
            <a:ext cx="1574165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 flipV="1">
            <a:off x="-1612" y="0"/>
            <a:ext cx="9145612" cy="522846"/>
          </a:xfrm>
          <a:prstGeom prst="rect">
            <a:avLst/>
          </a:prstGeom>
          <a:gradFill flip="none" rotWithShape="1">
            <a:gsLst>
              <a:gs pos="0">
                <a:srgbClr val="0070C0">
                  <a:lumMod val="43000"/>
                  <a:lumOff val="57000"/>
                </a:srgbClr>
              </a:gs>
              <a:gs pos="100000">
                <a:srgbClr val="0070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258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64432" y="238760"/>
            <a:ext cx="8653112" cy="5293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76348" y="2055241"/>
            <a:ext cx="759130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200400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33" b="0" i="0">
                <a:solidFill>
                  <a:schemeClr val="tx1"/>
                </a:solidFill>
                <a:latin typeface="Noto Sans"/>
                <a:cs typeface="Noto Sans"/>
              </a:defRPr>
            </a:lvl1pPr>
          </a:lstStyle>
          <a:p>
            <a:pPr marL="21166">
              <a:spcBef>
                <a:spcPts val="175"/>
              </a:spcBef>
            </a:pPr>
            <a:fld id="{81D60167-4931-47E6-BA6A-407CBD079E47}" type="slidenum">
              <a:rPr lang="en-US" altLang="ko-KR" spc="8" smtClean="0"/>
              <a:pPr marL="21166">
                <a:spcBef>
                  <a:spcPts val="175"/>
                </a:spcBef>
              </a:pPr>
              <a:t>‹#›</a:t>
            </a:fld>
            <a:endParaRPr lang="en-US" altLang="ko-KR" spc="8" dirty="0"/>
          </a:p>
        </p:txBody>
      </p:sp>
    </p:spTree>
    <p:extLst>
      <p:ext uri="{BB962C8B-B14F-4D97-AF65-F5344CB8AC3E}">
        <p14:creationId xmlns:p14="http://schemas.microsoft.com/office/powerpoint/2010/main" val="179151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33" b="0" i="0">
                <a:solidFill>
                  <a:schemeClr val="tx1"/>
                </a:solidFill>
                <a:latin typeface="Noto Sans"/>
                <a:cs typeface="Noto Sans"/>
              </a:defRPr>
            </a:lvl1pPr>
          </a:lstStyle>
          <a:p>
            <a:pPr marL="21166">
              <a:spcBef>
                <a:spcPts val="175"/>
              </a:spcBef>
            </a:pPr>
            <a:fld id="{81D60167-4931-47E6-BA6A-407CBD079E47}" type="slidenum">
              <a:rPr lang="en-US" altLang="ko-KR" spc="8" smtClean="0"/>
              <a:pPr marL="21166">
                <a:spcBef>
                  <a:spcPts val="175"/>
                </a:spcBef>
              </a:pPr>
              <a:t>‹#›</a:t>
            </a:fld>
            <a:endParaRPr lang="en-US" altLang="ko-KR" spc="8" dirty="0"/>
          </a:p>
        </p:txBody>
      </p:sp>
    </p:spTree>
    <p:extLst>
      <p:ext uri="{BB962C8B-B14F-4D97-AF65-F5344CB8AC3E}">
        <p14:creationId xmlns:p14="http://schemas.microsoft.com/office/powerpoint/2010/main" val="4036034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31445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314450"/>
            <a:ext cx="39776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33" b="0" i="0">
                <a:solidFill>
                  <a:schemeClr val="tx1"/>
                </a:solidFill>
                <a:latin typeface="Noto Sans"/>
                <a:cs typeface="Noto Sans"/>
              </a:defRPr>
            </a:lvl1pPr>
          </a:lstStyle>
          <a:p>
            <a:pPr marL="21166">
              <a:spcBef>
                <a:spcPts val="175"/>
              </a:spcBef>
            </a:pPr>
            <a:fld id="{81D60167-4931-47E6-BA6A-407CBD079E47}" type="slidenum">
              <a:rPr lang="en-US" altLang="ko-KR" spc="8" smtClean="0"/>
              <a:pPr marL="21166">
                <a:spcBef>
                  <a:spcPts val="175"/>
                </a:spcBef>
              </a:pPr>
              <a:t>‹#›</a:t>
            </a:fld>
            <a:endParaRPr lang="en-US" altLang="ko-KR" spc="8" dirty="0"/>
          </a:p>
        </p:txBody>
      </p:sp>
    </p:spTree>
    <p:extLst>
      <p:ext uri="{BB962C8B-B14F-4D97-AF65-F5344CB8AC3E}">
        <p14:creationId xmlns:p14="http://schemas.microsoft.com/office/powerpoint/2010/main" val="235277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33" b="0" i="0">
                <a:solidFill>
                  <a:schemeClr val="tx1"/>
                </a:solidFill>
                <a:latin typeface="Noto Sans"/>
                <a:cs typeface="Noto Sans"/>
              </a:defRPr>
            </a:lvl1pPr>
          </a:lstStyle>
          <a:p>
            <a:pPr marL="21166">
              <a:spcBef>
                <a:spcPts val="175"/>
              </a:spcBef>
            </a:pPr>
            <a:fld id="{81D60167-4931-47E6-BA6A-407CBD079E47}" type="slidenum">
              <a:rPr lang="en-US" altLang="ko-KR" spc="8" smtClean="0"/>
              <a:pPr marL="21166">
                <a:spcBef>
                  <a:spcPts val="175"/>
                </a:spcBef>
              </a:pPr>
              <a:t>‹#›</a:t>
            </a:fld>
            <a:endParaRPr lang="en-US" altLang="ko-KR" spc="8" dirty="0"/>
          </a:p>
        </p:txBody>
      </p:sp>
    </p:spTree>
    <p:extLst>
      <p:ext uri="{BB962C8B-B14F-4D97-AF65-F5344CB8AC3E}">
        <p14:creationId xmlns:p14="http://schemas.microsoft.com/office/powerpoint/2010/main" val="87850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33" b="0" i="0">
                <a:solidFill>
                  <a:schemeClr val="tx1"/>
                </a:solidFill>
                <a:latin typeface="Noto Sans"/>
                <a:cs typeface="Noto Sans"/>
              </a:defRPr>
            </a:lvl1pPr>
          </a:lstStyle>
          <a:p>
            <a:pPr marL="21166">
              <a:spcBef>
                <a:spcPts val="175"/>
              </a:spcBef>
            </a:pPr>
            <a:fld id="{81D60167-4931-47E6-BA6A-407CBD079E47}" type="slidenum">
              <a:rPr lang="en-US" altLang="ko-KR" spc="8" smtClean="0"/>
              <a:pPr marL="21166">
                <a:spcBef>
                  <a:spcPts val="175"/>
                </a:spcBef>
              </a:pPr>
              <a:t>‹#›</a:t>
            </a:fld>
            <a:endParaRPr lang="en-US" altLang="ko-KR" spc="8" dirty="0"/>
          </a:p>
        </p:txBody>
      </p:sp>
    </p:spTree>
    <p:extLst>
      <p:ext uri="{BB962C8B-B14F-4D97-AF65-F5344CB8AC3E}">
        <p14:creationId xmlns:p14="http://schemas.microsoft.com/office/powerpoint/2010/main" val="117023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90" y="3643473"/>
            <a:ext cx="6512511" cy="9525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5143500"/>
            <a:ext cx="2514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11D4753F-750D-491F-89A1-8C4D7779A83A}" type="datetimeFigureOut">
              <a:rPr lang="ko-KR" altLang="en-US" smtClean="0"/>
              <a:pPr/>
              <a:t>2019-01-16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545" y="5137754"/>
            <a:ext cx="335280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5143500"/>
            <a:ext cx="18288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7DFE456D-6E63-4A2C-94BF-E742D4CF930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txStyles>
    <p:titleStyle>
      <a:lvl1pPr marL="320040" indent="-320040" algn="r" defTabSz="914400" rtl="0" eaLnBrk="1" latinLnBrk="1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0" i="0" kern="1200">
          <a:solidFill>
            <a:schemeClr val="bg1">
              <a:lumMod val="75000"/>
            </a:schemeClr>
          </a:solidFill>
          <a:effectLst>
            <a:reflection blurRad="6350" stA="55000" endA="300" endPos="45500" dir="5400000" sy="-100000" algn="bl" rotWithShape="0"/>
          </a:effectLst>
          <a:latin typeface="+mn-ea"/>
          <a:ea typeface="+mn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1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319502" y="5509949"/>
            <a:ext cx="1418159" cy="1800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5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314450"/>
            <a:ext cx="8229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5314950"/>
            <a:ext cx="292608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5314950"/>
            <a:ext cx="2103120" cy="28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70735" y="5521902"/>
            <a:ext cx="113127" cy="2563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33" b="0" i="0">
                <a:solidFill>
                  <a:schemeClr val="tx1"/>
                </a:solidFill>
                <a:latin typeface="Noto Sans"/>
                <a:cs typeface="Noto Sans"/>
              </a:defRPr>
            </a:lvl1pPr>
          </a:lstStyle>
          <a:p>
            <a:pPr marL="21166">
              <a:spcBef>
                <a:spcPts val="175"/>
              </a:spcBef>
            </a:pPr>
            <a:fld id="{81D60167-4931-47E6-BA6A-407CBD079E47}" type="slidenum">
              <a:rPr lang="en-US" altLang="ko-KR" spc="8" smtClean="0"/>
              <a:pPr marL="21166">
                <a:spcBef>
                  <a:spcPts val="175"/>
                </a:spcBef>
              </a:pPr>
              <a:t>‹#›</a:t>
            </a:fld>
            <a:endParaRPr lang="en-US" altLang="ko-KR" spc="8" dirty="0"/>
          </a:p>
        </p:txBody>
      </p:sp>
    </p:spTree>
    <p:extLst>
      <p:ext uri="{BB962C8B-B14F-4D97-AF65-F5344CB8AC3E}">
        <p14:creationId xmlns:p14="http://schemas.microsoft.com/office/powerpoint/2010/main" val="424657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80985">
        <a:defRPr>
          <a:latin typeface="+mn-lt"/>
          <a:ea typeface="+mn-ea"/>
          <a:cs typeface="+mn-cs"/>
        </a:defRPr>
      </a:lvl2pPr>
      <a:lvl3pPr marL="761970">
        <a:defRPr>
          <a:latin typeface="+mn-lt"/>
          <a:ea typeface="+mn-ea"/>
          <a:cs typeface="+mn-cs"/>
        </a:defRPr>
      </a:lvl3pPr>
      <a:lvl4pPr marL="1142954">
        <a:defRPr>
          <a:latin typeface="+mn-lt"/>
          <a:ea typeface="+mn-ea"/>
          <a:cs typeface="+mn-cs"/>
        </a:defRPr>
      </a:lvl4pPr>
      <a:lvl5pPr marL="1523939">
        <a:defRPr>
          <a:latin typeface="+mn-lt"/>
          <a:ea typeface="+mn-ea"/>
          <a:cs typeface="+mn-cs"/>
        </a:defRPr>
      </a:lvl5pPr>
      <a:lvl6pPr marL="1904924">
        <a:defRPr>
          <a:latin typeface="+mn-lt"/>
          <a:ea typeface="+mn-ea"/>
          <a:cs typeface="+mn-cs"/>
        </a:defRPr>
      </a:lvl6pPr>
      <a:lvl7pPr marL="2285909">
        <a:defRPr>
          <a:latin typeface="+mn-lt"/>
          <a:ea typeface="+mn-ea"/>
          <a:cs typeface="+mn-cs"/>
        </a:defRPr>
      </a:lvl7pPr>
      <a:lvl8pPr marL="2666893">
        <a:defRPr>
          <a:latin typeface="+mn-lt"/>
          <a:ea typeface="+mn-ea"/>
          <a:cs typeface="+mn-cs"/>
        </a:defRPr>
      </a:lvl8pPr>
      <a:lvl9pPr marL="30478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80985">
        <a:defRPr>
          <a:latin typeface="+mn-lt"/>
          <a:ea typeface="+mn-ea"/>
          <a:cs typeface="+mn-cs"/>
        </a:defRPr>
      </a:lvl2pPr>
      <a:lvl3pPr marL="761970">
        <a:defRPr>
          <a:latin typeface="+mn-lt"/>
          <a:ea typeface="+mn-ea"/>
          <a:cs typeface="+mn-cs"/>
        </a:defRPr>
      </a:lvl3pPr>
      <a:lvl4pPr marL="1142954">
        <a:defRPr>
          <a:latin typeface="+mn-lt"/>
          <a:ea typeface="+mn-ea"/>
          <a:cs typeface="+mn-cs"/>
        </a:defRPr>
      </a:lvl4pPr>
      <a:lvl5pPr marL="1523939">
        <a:defRPr>
          <a:latin typeface="+mn-lt"/>
          <a:ea typeface="+mn-ea"/>
          <a:cs typeface="+mn-cs"/>
        </a:defRPr>
      </a:lvl5pPr>
      <a:lvl6pPr marL="1904924">
        <a:defRPr>
          <a:latin typeface="+mn-lt"/>
          <a:ea typeface="+mn-ea"/>
          <a:cs typeface="+mn-cs"/>
        </a:defRPr>
      </a:lvl6pPr>
      <a:lvl7pPr marL="2285909">
        <a:defRPr>
          <a:latin typeface="+mn-lt"/>
          <a:ea typeface="+mn-ea"/>
          <a:cs typeface="+mn-cs"/>
        </a:defRPr>
      </a:lvl7pPr>
      <a:lvl8pPr marL="2666893">
        <a:defRPr>
          <a:latin typeface="+mn-lt"/>
          <a:ea typeface="+mn-ea"/>
          <a:cs typeface="+mn-cs"/>
        </a:defRPr>
      </a:lvl8pPr>
      <a:lvl9pPr marL="304787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G"/><Relationship Id="rId4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>
                <a:lumMod val="51000"/>
                <a:lumOff val="49000"/>
              </a:srgbClr>
            </a:gs>
            <a:gs pos="100000">
              <a:srgbClr val="0070C0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1505114"/>
            <a:ext cx="3821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800" spc="-15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  <a:ea typeface="+mj-ea"/>
              </a:rPr>
              <a:t>L.POINT  </a:t>
            </a:r>
          </a:p>
          <a:p>
            <a:pPr algn="dist"/>
            <a:r>
              <a:rPr lang="en-US" altLang="ko-KR" sz="4800" spc="-15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  <a:ea typeface="+mj-ea"/>
              </a:rPr>
              <a:t>Big Data</a:t>
            </a:r>
          </a:p>
          <a:p>
            <a:pPr algn="dist"/>
            <a:r>
              <a:rPr lang="en-US" altLang="ko-KR" sz="4800" spc="-15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  <a:ea typeface="+mj-ea"/>
              </a:rPr>
              <a:t>Competition</a:t>
            </a:r>
            <a:endParaRPr lang="ko-KR" altLang="en-US" sz="4800" spc="-150" dirty="0"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527884" y="4729708"/>
            <a:ext cx="2088232" cy="27699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dist"/>
            <a:r>
              <a:rPr lang="en-US" altLang="ko-KR" sz="1200" spc="-150" dirty="0">
                <a:gradFill flip="none" rotWithShape="1">
                  <a:gsLst>
                    <a:gs pos="0">
                      <a:srgbClr val="0070C0">
                        <a:lumMod val="84000"/>
                        <a:lumOff val="16000"/>
                      </a:srgbClr>
                    </a:gs>
                    <a:gs pos="100000">
                      <a:schemeClr val="bg2">
                        <a:lumMod val="76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PO</a:t>
            </a:r>
            <a:r>
              <a:rPr lang="ko-KR" altLang="en-US" sz="1200" spc="-150" dirty="0">
                <a:gradFill flip="none" rotWithShape="1">
                  <a:gsLst>
                    <a:gs pos="0">
                      <a:srgbClr val="0070C0">
                        <a:lumMod val="84000"/>
                        <a:lumOff val="16000"/>
                      </a:srgbClr>
                    </a:gs>
                    <a:gs pos="100000">
                      <a:schemeClr val="bg2">
                        <a:lumMod val="76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통계</a:t>
            </a:r>
            <a:r>
              <a:rPr lang="en-US" altLang="ko-KR" sz="1200" spc="-150" dirty="0">
                <a:gradFill flip="none" rotWithShape="1">
                  <a:gsLst>
                    <a:gs pos="0">
                      <a:srgbClr val="0070C0">
                        <a:lumMod val="84000"/>
                        <a:lumOff val="16000"/>
                      </a:srgbClr>
                    </a:gs>
                    <a:gs pos="100000">
                      <a:schemeClr val="bg2">
                        <a:lumMod val="76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WER</a:t>
            </a:r>
            <a:endParaRPr lang="ko-KR" altLang="en-US" sz="1200" spc="-150" dirty="0">
              <a:gradFill flip="none" rotWithShape="1">
                <a:gsLst>
                  <a:gs pos="0">
                    <a:srgbClr val="0070C0">
                      <a:lumMod val="84000"/>
                      <a:lumOff val="16000"/>
                    </a:srgbClr>
                  </a:gs>
                  <a:gs pos="100000">
                    <a:schemeClr val="bg2">
                      <a:lumMod val="76000"/>
                    </a:schemeClr>
                  </a:gs>
                </a:gsLst>
                <a:lin ang="0" scaled="1"/>
                <a:tileRect/>
              </a:gra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2130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4326EA4-14D7-4F5C-AA0D-623E8C6FB924}"/>
              </a:ext>
            </a:extLst>
          </p:cNvPr>
          <p:cNvSpPr txBox="1"/>
          <p:nvPr/>
        </p:nvSpPr>
        <p:spPr>
          <a:xfrm>
            <a:off x="-40828" y="121196"/>
            <a:ext cx="9170640" cy="311649"/>
          </a:xfrm>
          <a:prstGeom prst="roundRect">
            <a:avLst>
              <a:gd name="adj" fmla="val 0"/>
            </a:avLst>
          </a:prstGeom>
          <a:noFill/>
        </p:spPr>
        <p:txBody>
          <a:bodyPr wrap="square" lIns="108000" rIns="108000" rtlCol="0" anchor="ctr">
            <a:noAutofit/>
          </a:bodyPr>
          <a:lstStyle/>
          <a:p>
            <a:pPr lvl="0"/>
            <a:r>
              <a:rPr lang="ko-KR" altLang="ko-KR" i="1" spc="-150" dirty="0">
                <a:solidFill>
                  <a:schemeClr val="bg1"/>
                </a:solidFill>
                <a:latin typeface="+mn-ea"/>
              </a:rPr>
              <a:t>제</a:t>
            </a:r>
            <a:r>
              <a:rPr lang="en-US" altLang="ko-KR" i="1" spc="-150" dirty="0">
                <a:solidFill>
                  <a:schemeClr val="bg1"/>
                </a:solidFill>
                <a:latin typeface="+mn-ea"/>
              </a:rPr>
              <a:t>  5</a:t>
            </a:r>
            <a:r>
              <a:rPr lang="ko-KR" altLang="ko-KR" i="1" spc="-150" dirty="0">
                <a:solidFill>
                  <a:schemeClr val="bg1"/>
                </a:solidFill>
                <a:latin typeface="+mn-ea"/>
              </a:rPr>
              <a:t>회</a:t>
            </a:r>
            <a:r>
              <a:rPr lang="en-US" altLang="ko-KR" i="1" spc="-150" dirty="0">
                <a:solidFill>
                  <a:schemeClr val="bg1"/>
                </a:solidFill>
                <a:latin typeface="+mn-ea"/>
              </a:rPr>
              <a:t> L.POINT Big Data Competition “Be the L.BA” </a:t>
            </a:r>
            <a:endParaRPr lang="ko-KR" altLang="en-US" i="1" spc="-1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F43225C0-54A5-4B1D-8618-2189AC06D00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377780"/>
            <a:ext cx="1574165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7FEFF7-BFF3-449B-B388-9EC7807AEF2C}"/>
              </a:ext>
            </a:extLst>
          </p:cNvPr>
          <p:cNvGrpSpPr/>
          <p:nvPr/>
        </p:nvGrpSpPr>
        <p:grpSpPr>
          <a:xfrm>
            <a:off x="2289144" y="1859523"/>
            <a:ext cx="4608512" cy="1628712"/>
            <a:chOff x="398198" y="2216904"/>
            <a:chExt cx="3735145" cy="132005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3B31C62-2925-4DC9-9624-F93E2FBB95DA}"/>
                </a:ext>
              </a:extLst>
            </p:cNvPr>
            <p:cNvCxnSpPr/>
            <p:nvPr userDrawn="1"/>
          </p:nvCxnSpPr>
          <p:spPr>
            <a:xfrm>
              <a:off x="398198" y="2478074"/>
              <a:ext cx="3526393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D87C44B-5EBB-4B30-9872-8609E88846DE}"/>
                </a:ext>
              </a:extLst>
            </p:cNvPr>
            <p:cNvGrpSpPr/>
            <p:nvPr userDrawn="1"/>
          </p:nvGrpSpPr>
          <p:grpSpPr>
            <a:xfrm>
              <a:off x="558965" y="2940918"/>
              <a:ext cx="3574378" cy="596038"/>
              <a:chOff x="658771" y="2940918"/>
              <a:chExt cx="3574378" cy="596038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C02EBB4-482F-48C0-84CA-F9E7D033006F}"/>
                  </a:ext>
                </a:extLst>
              </p:cNvPr>
              <p:cNvCxnSpPr/>
              <p:nvPr userDrawn="1"/>
            </p:nvCxnSpPr>
            <p:spPr>
              <a:xfrm>
                <a:off x="658771" y="3240847"/>
                <a:ext cx="3574378" cy="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212FF4DC-8566-425A-BBC6-5C2F72A40B56}"/>
                  </a:ext>
                </a:extLst>
              </p:cNvPr>
              <p:cNvCxnSpPr/>
              <p:nvPr userDrawn="1"/>
            </p:nvCxnSpPr>
            <p:spPr>
              <a:xfrm>
                <a:off x="4100181" y="2940918"/>
                <a:ext cx="0" cy="5960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90F4353-4053-41C6-B354-34CCB4AC2078}"/>
                </a:ext>
              </a:extLst>
            </p:cNvPr>
            <p:cNvCxnSpPr/>
            <p:nvPr userDrawn="1"/>
          </p:nvCxnSpPr>
          <p:spPr>
            <a:xfrm>
              <a:off x="499781" y="2216904"/>
              <a:ext cx="1682" cy="86310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4334E8C-2F3A-407C-93A4-8F25775ED33F}"/>
              </a:ext>
            </a:extLst>
          </p:cNvPr>
          <p:cNvSpPr txBox="1"/>
          <p:nvPr/>
        </p:nvSpPr>
        <p:spPr>
          <a:xfrm>
            <a:off x="2487502" y="2298382"/>
            <a:ext cx="4157434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4000" b="1" dirty="0">
                <a:solidFill>
                  <a:srgbClr val="3899DE"/>
                </a:solidFill>
              </a:rPr>
              <a:t>탐색적 자료분석</a:t>
            </a:r>
          </a:p>
        </p:txBody>
      </p:sp>
      <p:sp>
        <p:nvSpPr>
          <p:cNvPr id="20" name="모서리가 둥근 직사각형 2">
            <a:extLst>
              <a:ext uri="{FF2B5EF4-FFF2-40B4-BE49-F238E27FC236}">
                <a16:creationId xmlns:a16="http://schemas.microsoft.com/office/drawing/2014/main" id="{95630684-2F31-4A34-929A-FC58C8E4C147}"/>
              </a:ext>
            </a:extLst>
          </p:cNvPr>
          <p:cNvSpPr/>
          <p:nvPr/>
        </p:nvSpPr>
        <p:spPr>
          <a:xfrm>
            <a:off x="3779912" y="3289548"/>
            <a:ext cx="2521928" cy="7259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데이터  </a:t>
            </a:r>
            <a:r>
              <a:rPr lang="ko-KR" altLang="en-US" sz="20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전처리</a:t>
            </a:r>
            <a:endParaRPr lang="ko-KR" altLang="en-US" sz="2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1"/>
              </a:gradFill>
              <a:latin typeface="+mn-ea"/>
            </a:endParaRPr>
          </a:p>
        </p:txBody>
      </p:sp>
      <p:pic>
        <p:nvPicPr>
          <p:cNvPr id="21" name="Picture 4" descr="C:\Users\user\Desktop\imgres.jpg">
            <a:extLst>
              <a:ext uri="{FF2B5EF4-FFF2-40B4-BE49-F238E27FC236}">
                <a16:creationId xmlns:a16="http://schemas.microsoft.com/office/drawing/2014/main" id="{9D6A707F-190A-4618-AA47-7F85D62E3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162" y="3475963"/>
            <a:ext cx="182952" cy="38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431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6190" y="142359"/>
            <a:ext cx="2604542" cy="24622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dist"/>
            <a:r>
              <a:rPr lang="ko-KR" altLang="en-US" sz="160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탐색적자료분석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AB1D3E-97F5-4180-B3C0-3211EFB48CEE}"/>
              </a:ext>
            </a:extLst>
          </p:cNvPr>
          <p:cNvSpPr txBox="1"/>
          <p:nvPr/>
        </p:nvSpPr>
        <p:spPr>
          <a:xfrm>
            <a:off x="395536" y="956450"/>
            <a:ext cx="8265385" cy="755964"/>
          </a:xfrm>
          <a:prstGeom prst="round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spc="-1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Product, Session </a:t>
            </a:r>
            <a:r>
              <a:rPr lang="ko-KR" altLang="en-US" sz="1600" b="1" spc="-1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테이블이  방문자들의  구매정보</a:t>
            </a:r>
            <a:r>
              <a:rPr lang="en-US" altLang="ko-KR" sz="1600" b="1" spc="-1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, </a:t>
            </a:r>
            <a:r>
              <a:rPr lang="ko-KR" altLang="en-US" sz="1600" b="1" spc="-1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행동정보가  담겨있어 병합할  필요가 있다고 판단</a:t>
            </a:r>
            <a:endParaRPr lang="en-US" altLang="ko-KR" sz="1600" b="1" spc="-1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1"/>
              </a:gradFill>
              <a:latin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SESS_DT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는  구매한 날짜로 유추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1"/>
              </a:gradFill>
              <a:latin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두  테이블의 고유한  </a:t>
            </a:r>
            <a:r>
              <a:rPr lang="ko-KR" altLang="en-US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기본키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CLNT_ID, SESS_ID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의 개수가 같아 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CLNT_ID,SESS_ID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를  기준으로 </a:t>
            </a:r>
            <a:r>
              <a:rPr lang="ko-KR" altLang="en-US" sz="1200" dirty="0">
                <a:solidFill>
                  <a:srgbClr val="3899DE"/>
                </a:solidFill>
                <a:latin typeface="+mn-ea"/>
              </a:rPr>
              <a:t>병합</a:t>
            </a:r>
          </a:p>
        </p:txBody>
      </p:sp>
      <p:pic>
        <p:nvPicPr>
          <p:cNvPr id="13" name="Picture 4" descr="C:\Users\user\Desktop\imgres.jpg">
            <a:extLst>
              <a:ext uri="{FF2B5EF4-FFF2-40B4-BE49-F238E27FC236}">
                <a16:creationId xmlns:a16="http://schemas.microsoft.com/office/drawing/2014/main" id="{D25FB299-A6B1-46F6-A3E8-C975C2BA1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8" y="1046924"/>
            <a:ext cx="231269" cy="30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C9667E-85B9-478C-863E-77BDF41D9A2F}"/>
              </a:ext>
            </a:extLst>
          </p:cNvPr>
          <p:cNvSpPr txBox="1"/>
          <p:nvPr/>
        </p:nvSpPr>
        <p:spPr>
          <a:xfrm>
            <a:off x="-40828" y="561451"/>
            <a:ext cx="9170640" cy="257561"/>
          </a:xfrm>
          <a:prstGeom prst="roundRect">
            <a:avLst>
              <a:gd name="adj" fmla="val 0"/>
            </a:avLst>
          </a:prstGeom>
          <a:noFill/>
        </p:spPr>
        <p:txBody>
          <a:bodyPr wrap="square" lIns="108000" rIns="108000" rtlCol="0" anchor="ctr">
            <a:noAutofit/>
          </a:bodyPr>
          <a:lstStyle/>
          <a:p>
            <a:pPr lvl="0"/>
            <a:r>
              <a:rPr lang="en-US" altLang="ko-KR" sz="1300" dirty="0">
                <a:solidFill>
                  <a:srgbClr val="3899DE"/>
                </a:solidFill>
                <a:latin typeface="+mn-ea"/>
              </a:rPr>
              <a:t>3. 1 </a:t>
            </a:r>
            <a:r>
              <a:rPr lang="ko-KR" altLang="en-US" sz="1300" dirty="0">
                <a:solidFill>
                  <a:srgbClr val="3899DE"/>
                </a:solidFill>
                <a:latin typeface="+mn-ea"/>
              </a:rPr>
              <a:t>데이터  </a:t>
            </a:r>
            <a:r>
              <a:rPr lang="ko-KR" altLang="en-US" sz="1300" dirty="0" err="1">
                <a:solidFill>
                  <a:srgbClr val="3899DE"/>
                </a:solidFill>
                <a:latin typeface="+mn-ea"/>
              </a:rPr>
              <a:t>전처리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A30F3B-03CD-4537-8D4C-F2D368626A3D}"/>
              </a:ext>
            </a:extLst>
          </p:cNvPr>
          <p:cNvSpPr txBox="1"/>
          <p:nvPr/>
        </p:nvSpPr>
        <p:spPr>
          <a:xfrm>
            <a:off x="395536" y="2016937"/>
            <a:ext cx="8265385" cy="755964"/>
          </a:xfrm>
          <a:prstGeom prst="round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구매한 상품의 </a:t>
            </a:r>
            <a:r>
              <a:rPr lang="ko-KR" altLang="en-US" sz="1600" b="1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상품군</a:t>
            </a:r>
            <a:r>
              <a:rPr lang="ko-KR" altLang="en-US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분류를 위해  위의 병합데이터와 </a:t>
            </a:r>
            <a:r>
              <a:rPr lang="en-US" altLang="ko-KR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Master</a:t>
            </a:r>
            <a:r>
              <a:rPr lang="ko-KR" altLang="en-US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테이블을 병합</a:t>
            </a:r>
            <a:endParaRPr lang="en-US" altLang="ko-KR" sz="16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1"/>
              </a:gradFill>
              <a:latin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Product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와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master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테이블의 고유한  </a:t>
            </a:r>
            <a:r>
              <a:rPr lang="ko-KR" altLang="en-US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기본키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PD_C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의 개수가 같아 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PD_C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를  기준으로 </a:t>
            </a:r>
            <a:r>
              <a:rPr lang="ko-KR" altLang="en-US" sz="1200" dirty="0">
                <a:solidFill>
                  <a:srgbClr val="3899DE"/>
                </a:solidFill>
                <a:latin typeface="+mn-ea"/>
              </a:rPr>
              <a:t>병합</a:t>
            </a:r>
          </a:p>
        </p:txBody>
      </p:sp>
      <p:pic>
        <p:nvPicPr>
          <p:cNvPr id="16" name="Picture 4" descr="C:\Users\user\Desktop\imgres.jpg">
            <a:extLst>
              <a:ext uri="{FF2B5EF4-FFF2-40B4-BE49-F238E27FC236}">
                <a16:creationId xmlns:a16="http://schemas.microsoft.com/office/drawing/2014/main" id="{EB457BD3-E3B7-466F-BC73-B84D2FFBD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8" y="2107411"/>
            <a:ext cx="231269" cy="30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A3F19CB-5450-4078-8ED9-171A9983152E}"/>
              </a:ext>
            </a:extLst>
          </p:cNvPr>
          <p:cNvSpPr txBox="1"/>
          <p:nvPr/>
        </p:nvSpPr>
        <p:spPr>
          <a:xfrm>
            <a:off x="395536" y="2788431"/>
            <a:ext cx="8265385" cy="1022150"/>
          </a:xfrm>
          <a:prstGeom prst="round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구매한 방문자들의 성별</a:t>
            </a:r>
            <a:r>
              <a:rPr lang="en-US" altLang="ko-KR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,</a:t>
            </a:r>
            <a:r>
              <a:rPr lang="ko-KR" altLang="en-US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연령 정보를 파악하기 위해 </a:t>
            </a:r>
            <a:r>
              <a:rPr lang="en-US" altLang="ko-KR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Custom</a:t>
            </a:r>
            <a:r>
              <a:rPr lang="ko-KR" altLang="en-US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테이블을 병합</a:t>
            </a:r>
            <a:endParaRPr lang="en-US" altLang="ko-KR" sz="16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1"/>
              </a:gradFill>
              <a:latin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위의 병합데이터와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Custom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테이블의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CLNT_ID,SESS_ID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를 기준으로 </a:t>
            </a:r>
            <a:r>
              <a:rPr lang="ko-KR" altLang="en-US" sz="1200" dirty="0">
                <a:solidFill>
                  <a:srgbClr val="3899DE"/>
                </a:solidFill>
                <a:latin typeface="+mn-ea"/>
              </a:rPr>
              <a:t>병합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 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1"/>
              </a:gradFill>
              <a:latin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spc="-7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병합  시 </a:t>
            </a:r>
            <a:r>
              <a:rPr lang="en-US" altLang="ko-KR" sz="1200" spc="-7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GENDR</a:t>
            </a:r>
            <a:r>
              <a:rPr lang="ko-KR" altLang="en-US" sz="1200" spc="-7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와 </a:t>
            </a:r>
            <a:r>
              <a:rPr lang="en-US" altLang="ko-KR" sz="1200" spc="-7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AGE</a:t>
            </a:r>
            <a:r>
              <a:rPr lang="ko-KR" altLang="en-US" sz="1200" spc="-7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에 </a:t>
            </a:r>
            <a:r>
              <a:rPr lang="ko-KR" altLang="en-US" sz="1200" spc="-7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결측값</a:t>
            </a:r>
            <a:r>
              <a:rPr lang="ko-KR" altLang="en-US" sz="1200" spc="-7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존재</a:t>
            </a:r>
            <a:r>
              <a:rPr lang="en-US" altLang="ko-KR" sz="1200" spc="-7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, </a:t>
            </a:r>
            <a:r>
              <a:rPr lang="ko-KR" altLang="en-US" sz="1200" spc="-7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미상정보가 없다는 점에서  동일회원이 다른 </a:t>
            </a:r>
            <a:r>
              <a:rPr lang="en-US" altLang="ko-KR" sz="1200" spc="-7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CLNT_ID</a:t>
            </a:r>
            <a:r>
              <a:rPr lang="ko-KR" altLang="en-US" sz="1200" spc="-7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로 회원가입을 한  것으로 유추</a:t>
            </a:r>
            <a:endParaRPr lang="en-US" altLang="ko-KR" sz="1200" spc="-7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1"/>
              </a:gradFill>
              <a:latin typeface="+mn-ea"/>
            </a:endParaRPr>
          </a:p>
        </p:txBody>
      </p:sp>
      <p:pic>
        <p:nvPicPr>
          <p:cNvPr id="18" name="Picture 4" descr="C:\Users\user\Desktop\imgres.jpg">
            <a:extLst>
              <a:ext uri="{FF2B5EF4-FFF2-40B4-BE49-F238E27FC236}">
                <a16:creationId xmlns:a16="http://schemas.microsoft.com/office/drawing/2014/main" id="{B91D0A13-B817-4C25-B709-A7202491F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8" y="2880439"/>
            <a:ext cx="231269" cy="30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DCA2740-66EE-462B-B5FB-292F29692E3C}"/>
              </a:ext>
            </a:extLst>
          </p:cNvPr>
          <p:cNvSpPr txBox="1"/>
          <p:nvPr/>
        </p:nvSpPr>
        <p:spPr>
          <a:xfrm>
            <a:off x="395536" y="3934080"/>
            <a:ext cx="8265385" cy="1022150"/>
          </a:xfrm>
          <a:prstGeom prst="round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4</a:t>
            </a:r>
            <a:r>
              <a:rPr lang="ko-KR" altLang="en-US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개의 테이블을 병합하여</a:t>
            </a:r>
            <a:r>
              <a:rPr lang="en-US" altLang="ko-KR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, </a:t>
            </a:r>
            <a:r>
              <a:rPr lang="en-US" altLang="ko-KR" sz="1600" b="1" dirty="0" err="1">
                <a:solidFill>
                  <a:srgbClr val="3899DE"/>
                </a:solidFill>
                <a:latin typeface="+mn-ea"/>
              </a:rPr>
              <a:t>All_Product</a:t>
            </a:r>
            <a:r>
              <a:rPr lang="ko-KR" altLang="en-US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라는 테이블을 생성</a:t>
            </a:r>
            <a:endParaRPr lang="en-US" altLang="ko-KR" sz="16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1"/>
              </a:gradFill>
              <a:latin typeface="+mn-ea"/>
            </a:endParaRPr>
          </a:p>
          <a:p>
            <a:pPr marL="628650" lvl="1" indent="-1714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관측치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: 5024906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개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/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변수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: 21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개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1"/>
              </a:gradFill>
              <a:latin typeface="+mn-ea"/>
            </a:endParaRPr>
          </a:p>
        </p:txBody>
      </p:sp>
      <p:pic>
        <p:nvPicPr>
          <p:cNvPr id="22" name="Picture 4" descr="C:\Users\user\Desktop\imgres.jpg">
            <a:extLst>
              <a:ext uri="{FF2B5EF4-FFF2-40B4-BE49-F238E27FC236}">
                <a16:creationId xmlns:a16="http://schemas.microsoft.com/office/drawing/2014/main" id="{3AC9D936-6362-4A8C-B91A-36714BE58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8" y="4027621"/>
            <a:ext cx="231269" cy="30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15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26190" y="142359"/>
            <a:ext cx="2604542" cy="24622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dist"/>
            <a:r>
              <a:rPr lang="ko-KR" altLang="en-US" sz="160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탐색적자료분석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176FE5-447C-47C3-BB88-16571F1B1A1C}"/>
              </a:ext>
            </a:extLst>
          </p:cNvPr>
          <p:cNvSpPr txBox="1"/>
          <p:nvPr/>
        </p:nvSpPr>
        <p:spPr>
          <a:xfrm>
            <a:off x="395536" y="873804"/>
            <a:ext cx="6754371" cy="755964"/>
          </a:xfrm>
          <a:prstGeom prst="round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All_Product</a:t>
            </a:r>
            <a:r>
              <a:rPr lang="en-US" altLang="ko-KR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</a:t>
            </a:r>
            <a:r>
              <a:rPr lang="ko-KR" altLang="en-US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테이블 내  </a:t>
            </a:r>
            <a:r>
              <a:rPr lang="en-US" altLang="ko-KR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HIT_SEQ</a:t>
            </a:r>
            <a:r>
              <a:rPr lang="ko-KR" altLang="en-US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가  </a:t>
            </a:r>
            <a:r>
              <a:rPr lang="en-US" altLang="ko-KR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1</a:t>
            </a:r>
            <a:r>
              <a:rPr lang="ko-KR" altLang="en-US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인  것은 이상치로  간주</a:t>
            </a:r>
            <a:endParaRPr lang="en-US" altLang="ko-KR" sz="16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1"/>
              </a:gradFill>
              <a:latin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조회수가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1</a:t>
            </a:r>
            <a:r>
              <a:rPr lang="ko-KR" altLang="en-US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일때의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구매행동은 논리적으로 존재할 수 없다고 판단되어  이상치  </a:t>
            </a:r>
            <a:r>
              <a:rPr lang="ko-KR" altLang="en-US" sz="1200" dirty="0">
                <a:solidFill>
                  <a:srgbClr val="3899DE"/>
                </a:solidFill>
                <a:latin typeface="+mn-ea"/>
              </a:rPr>
              <a:t>삭제</a:t>
            </a: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FBE09E65-25A2-4B49-9530-F6A68679DB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377780"/>
            <a:ext cx="1574165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C:\Users\user\Desktop\imgres.jpg">
            <a:extLst>
              <a:ext uri="{FF2B5EF4-FFF2-40B4-BE49-F238E27FC236}">
                <a16:creationId xmlns:a16="http://schemas.microsoft.com/office/drawing/2014/main" id="{EA0A479B-AB14-43DF-92FB-262DDB782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8" y="964278"/>
            <a:ext cx="231269" cy="30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ED1D8A-9829-41B4-8E92-9E8A5A27FB1F}"/>
              </a:ext>
            </a:extLst>
          </p:cNvPr>
          <p:cNvSpPr txBox="1"/>
          <p:nvPr/>
        </p:nvSpPr>
        <p:spPr>
          <a:xfrm>
            <a:off x="326302" y="1629768"/>
            <a:ext cx="9019123" cy="2811907"/>
          </a:xfrm>
          <a:prstGeom prst="round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All_Product</a:t>
            </a:r>
            <a:r>
              <a:rPr lang="en-US" altLang="ko-KR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</a:t>
            </a:r>
            <a:r>
              <a:rPr lang="ko-KR" altLang="en-US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테이블  내   </a:t>
            </a:r>
            <a:r>
              <a:rPr lang="en-US" altLang="ko-KR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TOT_PAG_VIEW_CT , TOT_SESS_HR_V </a:t>
            </a:r>
            <a:r>
              <a:rPr lang="ko-KR" altLang="en-US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에서  </a:t>
            </a:r>
            <a:r>
              <a:rPr lang="en-US" altLang="ko-KR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Na</a:t>
            </a:r>
            <a:r>
              <a:rPr lang="ko-KR" altLang="en-US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존재</a:t>
            </a:r>
            <a:endParaRPr lang="en-US" altLang="ko-KR" sz="16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1"/>
              </a:gradFill>
              <a:latin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HR_V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만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Na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인 경우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1"/>
              </a:gra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        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이  때의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VIEW_C T 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역시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값이 존재하지 않으며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,  VIEW_CT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가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1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일  때  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97%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이상이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HR_V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가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Na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로   확인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          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조회시간이 너무 짧아   측정되지 않은 것으로 판단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.  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이  때의  </a:t>
            </a:r>
            <a:r>
              <a:rPr lang="en-US" altLang="ko-KR" sz="1200" dirty="0">
                <a:solidFill>
                  <a:srgbClr val="3899DE"/>
                </a:solidFill>
                <a:latin typeface="+mn-ea"/>
              </a:rPr>
              <a:t>HR_V</a:t>
            </a:r>
            <a:r>
              <a:rPr lang="ko-KR" altLang="en-US" sz="1200" dirty="0">
                <a:solidFill>
                  <a:srgbClr val="3899DE"/>
                </a:solidFill>
                <a:latin typeface="+mn-ea"/>
              </a:rPr>
              <a:t>는 </a:t>
            </a:r>
            <a:r>
              <a:rPr lang="en-US" altLang="ko-KR" sz="1200" dirty="0">
                <a:solidFill>
                  <a:srgbClr val="3899DE"/>
                </a:solidFill>
                <a:latin typeface="+mn-ea"/>
              </a:rPr>
              <a:t>0</a:t>
            </a:r>
            <a:r>
              <a:rPr lang="ko-KR" altLang="en-US" sz="1200" dirty="0">
                <a:solidFill>
                  <a:srgbClr val="3899DE"/>
                </a:solidFill>
                <a:latin typeface="+mn-ea"/>
              </a:rPr>
              <a:t>으로 처리</a:t>
            </a:r>
            <a:r>
              <a:rPr lang="en-US" altLang="ko-KR" sz="1200" dirty="0">
                <a:solidFill>
                  <a:srgbClr val="3899DE"/>
                </a:solidFill>
                <a:latin typeface="+mn-ea"/>
              </a:rPr>
              <a:t>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VIEW_CT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만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Na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인 경우 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1"/>
              </a:gra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         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세션의 오류로 인해 페이지 뷰 수가 늘어나지 않은 것으로  판단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           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따라서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VIEW_CT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만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Na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인 경우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, 9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개의 데이터에서 </a:t>
            </a:r>
            <a:r>
              <a:rPr lang="en-US" altLang="ko-KR" sz="1200" dirty="0">
                <a:solidFill>
                  <a:srgbClr val="3899DE"/>
                </a:solidFill>
                <a:latin typeface="+mn-ea"/>
              </a:rPr>
              <a:t>VIEW_CT</a:t>
            </a:r>
            <a:r>
              <a:rPr lang="ko-KR" altLang="en-US" sz="1200" dirty="0">
                <a:solidFill>
                  <a:srgbClr val="3899DE"/>
                </a:solidFill>
                <a:latin typeface="+mn-ea"/>
              </a:rPr>
              <a:t>는 </a:t>
            </a:r>
            <a:r>
              <a:rPr lang="en-US" altLang="ko-KR" sz="1200" dirty="0">
                <a:solidFill>
                  <a:srgbClr val="3899DE"/>
                </a:solidFill>
                <a:latin typeface="+mn-ea"/>
              </a:rPr>
              <a:t>1</a:t>
            </a:r>
            <a:r>
              <a:rPr lang="ko-KR" altLang="en-US" sz="1200" dirty="0">
                <a:solidFill>
                  <a:srgbClr val="3899DE"/>
                </a:solidFill>
                <a:latin typeface="+mn-ea"/>
              </a:rPr>
              <a:t>로 처리</a:t>
            </a:r>
            <a:endParaRPr lang="en-US" altLang="ko-KR" sz="1200" dirty="0">
              <a:solidFill>
                <a:srgbClr val="3899DE"/>
              </a:solidFill>
              <a:latin typeface="+mn-ea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VIEW_CT,HR_V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모두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Na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인 경우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1"/>
              </a:gra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         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265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개의 데이터로 두 변수 </a:t>
            </a:r>
            <a:r>
              <a:rPr lang="ko-KR" altLang="en-US" sz="1200" dirty="0">
                <a:solidFill>
                  <a:srgbClr val="3899DE"/>
                </a:solidFill>
                <a:latin typeface="+mn-ea"/>
              </a:rPr>
              <a:t>모두 </a:t>
            </a:r>
            <a:r>
              <a:rPr lang="en-US" altLang="ko-KR" sz="1200" dirty="0">
                <a:solidFill>
                  <a:srgbClr val="3899DE"/>
                </a:solidFill>
                <a:latin typeface="+mn-ea"/>
              </a:rPr>
              <a:t>0</a:t>
            </a:r>
            <a:r>
              <a:rPr lang="ko-KR" altLang="en-US" sz="1200" dirty="0">
                <a:solidFill>
                  <a:srgbClr val="3899DE"/>
                </a:solidFill>
                <a:latin typeface="+mn-ea"/>
              </a:rPr>
              <a:t>으로 처리</a:t>
            </a:r>
          </a:p>
        </p:txBody>
      </p:sp>
      <p:pic>
        <p:nvPicPr>
          <p:cNvPr id="11" name="Picture 4" descr="C:\Users\user\Desktop\imgres.jpg">
            <a:extLst>
              <a:ext uri="{FF2B5EF4-FFF2-40B4-BE49-F238E27FC236}">
                <a16:creationId xmlns:a16="http://schemas.microsoft.com/office/drawing/2014/main" id="{5AD812D0-A5FE-4E36-B751-9D1D58CDD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8" y="1790185"/>
            <a:ext cx="231269" cy="30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C9667E-85B9-478C-863E-77BDF41D9A2F}"/>
              </a:ext>
            </a:extLst>
          </p:cNvPr>
          <p:cNvSpPr txBox="1"/>
          <p:nvPr/>
        </p:nvSpPr>
        <p:spPr>
          <a:xfrm>
            <a:off x="-40828" y="561451"/>
            <a:ext cx="9170640" cy="257561"/>
          </a:xfrm>
          <a:prstGeom prst="roundRect">
            <a:avLst>
              <a:gd name="adj" fmla="val 0"/>
            </a:avLst>
          </a:prstGeom>
          <a:noFill/>
        </p:spPr>
        <p:txBody>
          <a:bodyPr wrap="square" lIns="108000" rIns="108000" rtlCol="0" anchor="ctr">
            <a:noAutofit/>
          </a:bodyPr>
          <a:lstStyle/>
          <a:p>
            <a:pPr lvl="0"/>
            <a:r>
              <a:rPr lang="en-US" altLang="ko-KR" sz="1300" dirty="0">
                <a:solidFill>
                  <a:srgbClr val="3899DE"/>
                </a:solidFill>
                <a:latin typeface="+mn-ea"/>
              </a:rPr>
              <a:t>3. 1 </a:t>
            </a:r>
            <a:r>
              <a:rPr lang="ko-KR" altLang="en-US" sz="1300" dirty="0">
                <a:solidFill>
                  <a:srgbClr val="3899DE"/>
                </a:solidFill>
                <a:latin typeface="+mn-ea"/>
              </a:rPr>
              <a:t>데이터  </a:t>
            </a:r>
            <a:r>
              <a:rPr lang="ko-KR" altLang="en-US" sz="1300" dirty="0" err="1">
                <a:solidFill>
                  <a:srgbClr val="3899DE"/>
                </a:solidFill>
                <a:latin typeface="+mn-ea"/>
              </a:rPr>
              <a:t>전처리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850544-49CA-4628-A5F8-56BFDAE486EB}"/>
              </a:ext>
            </a:extLst>
          </p:cNvPr>
          <p:cNvSpPr txBox="1"/>
          <p:nvPr/>
        </p:nvSpPr>
        <p:spPr>
          <a:xfrm>
            <a:off x="395536" y="4377793"/>
            <a:ext cx="6754371" cy="1749275"/>
          </a:xfrm>
          <a:prstGeom prst="round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선호지수 생성을 위한 판매금액  변수의 필요성</a:t>
            </a:r>
            <a:endParaRPr lang="en-US" altLang="ko-KR" sz="16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1"/>
              </a:gra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Sales- PD_BUY_CT(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수량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)*PD_BUY*AM(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금액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)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을 통해 나타나는 판매금액 변수 </a:t>
            </a:r>
            <a:r>
              <a:rPr lang="ko-KR" altLang="en-US" sz="1200" dirty="0">
                <a:solidFill>
                  <a:srgbClr val="3899DE"/>
                </a:solidFill>
                <a:latin typeface="+mn-ea"/>
              </a:rPr>
              <a:t>추가</a:t>
            </a:r>
            <a:endParaRPr lang="en-US" altLang="ko-KR" sz="1200" dirty="0">
              <a:solidFill>
                <a:srgbClr val="3899DE"/>
              </a:solidFill>
              <a:latin typeface="+mn-ea"/>
            </a:endParaRPr>
          </a:p>
        </p:txBody>
      </p:sp>
      <p:pic>
        <p:nvPicPr>
          <p:cNvPr id="16" name="Picture 4" descr="C:\Users\user\Desktop\imgres.jpg">
            <a:extLst>
              <a:ext uri="{FF2B5EF4-FFF2-40B4-BE49-F238E27FC236}">
                <a16:creationId xmlns:a16="http://schemas.microsoft.com/office/drawing/2014/main" id="{B452E6BB-3AE9-453F-AE70-CAA9D840A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8" y="4521829"/>
            <a:ext cx="231269" cy="30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229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69176FE5-447C-47C3-BB88-16571F1B1A1C}"/>
              </a:ext>
            </a:extLst>
          </p:cNvPr>
          <p:cNvSpPr txBox="1"/>
          <p:nvPr/>
        </p:nvSpPr>
        <p:spPr>
          <a:xfrm>
            <a:off x="395536" y="1932584"/>
            <a:ext cx="6754371" cy="1893292"/>
          </a:xfrm>
          <a:prstGeom prst="round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Search1, Search2 </a:t>
            </a:r>
            <a:r>
              <a:rPr lang="ko-KR" altLang="en-US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테이블  내 키워드 처리</a:t>
            </a:r>
            <a:endParaRPr lang="en-US" altLang="ko-KR" sz="16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1"/>
              </a:gra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소문자  변환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및 공백 </a:t>
            </a:r>
            <a:r>
              <a:rPr lang="ko-KR" altLang="en-US" sz="1200" dirty="0">
                <a:solidFill>
                  <a:srgbClr val="3899DE"/>
                </a:solidFill>
                <a:latin typeface="+mn-ea"/>
              </a:rPr>
              <a:t>제거</a:t>
            </a:r>
            <a:endParaRPr lang="en-US" altLang="ko-KR" sz="1200" dirty="0">
              <a:solidFill>
                <a:srgbClr val="3899DE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특수문자 </a:t>
            </a:r>
            <a:r>
              <a:rPr lang="ko-KR" altLang="en-US" sz="1200" dirty="0">
                <a:solidFill>
                  <a:srgbClr val="3899DE"/>
                </a:solidFill>
                <a:latin typeface="+mn-ea"/>
              </a:rPr>
              <a:t>제거</a:t>
            </a:r>
            <a:endParaRPr lang="en-US" altLang="ko-KR" sz="1200" dirty="0">
              <a:solidFill>
                <a:srgbClr val="3899DE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한 글자로 된 한글 이나 영어는 오타라 판단하여 공백으로 </a:t>
            </a:r>
            <a:r>
              <a:rPr lang="ko-KR" altLang="en-US" sz="1200" dirty="0">
                <a:solidFill>
                  <a:srgbClr val="3899DE"/>
                </a:solidFill>
                <a:latin typeface="+mn-ea"/>
              </a:rPr>
              <a:t>처리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(ex:</a:t>
            </a:r>
            <a:r>
              <a:rPr lang="ko-KR" altLang="en-US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ㅎ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, 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어떤 키워드인지 판단할 수 없는 단순 숫자는 공백으로 </a:t>
            </a:r>
            <a:r>
              <a:rPr lang="ko-KR" altLang="en-US" sz="1200" dirty="0">
                <a:solidFill>
                  <a:srgbClr val="3899DE"/>
                </a:solidFill>
                <a:latin typeface="+mn-ea"/>
              </a:rPr>
              <a:t>처리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(ex:5,78)</a:t>
            </a:r>
            <a:endParaRPr lang="en-US" altLang="ko-KR" sz="1200" dirty="0">
              <a:solidFill>
                <a:srgbClr val="3899DE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키워드의 문자 개수를 파악하여 문자의 개수가 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0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인 키워드는</a:t>
            </a:r>
            <a:r>
              <a:rPr lang="ko-KR" altLang="en-US" sz="1200" dirty="0">
                <a:solidFill>
                  <a:srgbClr val="3899DE"/>
                </a:solidFill>
                <a:latin typeface="+mn-ea"/>
              </a:rPr>
              <a:t> 제거</a:t>
            </a:r>
            <a:endParaRPr lang="en-US" altLang="ko-KR" sz="1200" dirty="0">
              <a:solidFill>
                <a:srgbClr val="3899DE"/>
              </a:solidFill>
              <a:latin typeface="+mn-ea"/>
            </a:endParaRP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FBE09E65-25A2-4B49-9530-F6A68679DB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377780"/>
            <a:ext cx="1574165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C:\Users\user\Desktop\imgres.jpg">
            <a:extLst>
              <a:ext uri="{FF2B5EF4-FFF2-40B4-BE49-F238E27FC236}">
                <a16:creationId xmlns:a16="http://schemas.microsoft.com/office/drawing/2014/main" id="{EA0A479B-AB14-43DF-92FB-262DDB782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8" y="2122190"/>
            <a:ext cx="231269" cy="30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C9667E-85B9-478C-863E-77BDF41D9A2F}"/>
              </a:ext>
            </a:extLst>
          </p:cNvPr>
          <p:cNvSpPr txBox="1"/>
          <p:nvPr/>
        </p:nvSpPr>
        <p:spPr>
          <a:xfrm>
            <a:off x="-40828" y="561451"/>
            <a:ext cx="9170640" cy="257561"/>
          </a:xfrm>
          <a:prstGeom prst="roundRect">
            <a:avLst>
              <a:gd name="adj" fmla="val 0"/>
            </a:avLst>
          </a:prstGeom>
          <a:noFill/>
        </p:spPr>
        <p:txBody>
          <a:bodyPr wrap="square" lIns="108000" rIns="108000" rtlCol="0" anchor="ctr">
            <a:noAutofit/>
          </a:bodyPr>
          <a:lstStyle/>
          <a:p>
            <a:pPr lvl="0"/>
            <a:r>
              <a:rPr lang="en-US" altLang="ko-KR" sz="1300" dirty="0">
                <a:solidFill>
                  <a:srgbClr val="3899DE"/>
                </a:solidFill>
                <a:latin typeface="+mn-ea"/>
              </a:rPr>
              <a:t>3. 1 </a:t>
            </a:r>
            <a:r>
              <a:rPr lang="ko-KR" altLang="en-US" sz="1300" dirty="0">
                <a:solidFill>
                  <a:srgbClr val="3899DE"/>
                </a:solidFill>
                <a:latin typeface="+mn-ea"/>
              </a:rPr>
              <a:t>데이터  </a:t>
            </a:r>
            <a:r>
              <a:rPr lang="ko-KR" altLang="en-US" sz="1300" dirty="0" err="1">
                <a:solidFill>
                  <a:srgbClr val="3899DE"/>
                </a:solidFill>
                <a:latin typeface="+mn-ea"/>
              </a:rPr>
              <a:t>전처리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EE78B9-15FB-4E79-8681-DEED53E9F3E1}"/>
              </a:ext>
            </a:extLst>
          </p:cNvPr>
          <p:cNvSpPr txBox="1"/>
          <p:nvPr/>
        </p:nvSpPr>
        <p:spPr>
          <a:xfrm>
            <a:off x="395536" y="866437"/>
            <a:ext cx="6754371" cy="1749275"/>
          </a:xfrm>
          <a:prstGeom prst="round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선호지수의 월</a:t>
            </a:r>
            <a:r>
              <a:rPr lang="en-US" altLang="ko-KR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, </a:t>
            </a:r>
            <a:r>
              <a:rPr lang="ko-KR" altLang="en-US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요일 별 비교를 위한 변수의 필요성</a:t>
            </a:r>
            <a:endParaRPr lang="en-US" altLang="ko-KR" sz="16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1"/>
              </a:gra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Month-SESS_DT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에서 월을 나타내는 변수 </a:t>
            </a:r>
            <a:r>
              <a:rPr lang="ko-KR" altLang="en-US" sz="1200" dirty="0">
                <a:solidFill>
                  <a:srgbClr val="3899DE"/>
                </a:solidFill>
                <a:latin typeface="+mn-ea"/>
              </a:rPr>
              <a:t>추가</a:t>
            </a:r>
            <a:endParaRPr lang="en-US" altLang="ko-KR" sz="1200" dirty="0">
              <a:solidFill>
                <a:srgbClr val="3899DE"/>
              </a:solidFill>
              <a:latin typeface="+mn-ea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Weekday-SESS_DT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에서 요일을 나타내는 변수 </a:t>
            </a:r>
            <a:r>
              <a:rPr lang="ko-KR" altLang="en-US" sz="1200" dirty="0">
                <a:solidFill>
                  <a:srgbClr val="3899DE"/>
                </a:solidFill>
                <a:latin typeface="+mn-ea"/>
              </a:rPr>
              <a:t>추가</a:t>
            </a:r>
            <a:endParaRPr lang="en-US" altLang="ko-KR" sz="1200" dirty="0">
              <a:solidFill>
                <a:srgbClr val="3899DE"/>
              </a:solidFill>
              <a:latin typeface="+mn-ea"/>
            </a:endParaRPr>
          </a:p>
        </p:txBody>
      </p:sp>
      <p:pic>
        <p:nvPicPr>
          <p:cNvPr id="11" name="Picture 4" descr="C:\Users\user\Desktop\imgres.jpg">
            <a:extLst>
              <a:ext uri="{FF2B5EF4-FFF2-40B4-BE49-F238E27FC236}">
                <a16:creationId xmlns:a16="http://schemas.microsoft.com/office/drawing/2014/main" id="{A8E56D5F-DAC2-456A-9EA9-770EE5312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8" y="1082530"/>
            <a:ext cx="231269" cy="30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2F8F231-F1F8-4E01-A63C-940F4C9ECEC8}"/>
              </a:ext>
            </a:extLst>
          </p:cNvPr>
          <p:cNvSpPr/>
          <p:nvPr/>
        </p:nvSpPr>
        <p:spPr>
          <a:xfrm>
            <a:off x="226190" y="142359"/>
            <a:ext cx="2604542" cy="24622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dist"/>
            <a:r>
              <a:rPr lang="ko-KR" altLang="en-US" sz="160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탐색적자료분석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E3F2E-6BFD-4C27-8D93-5E6D5DFB9B76}"/>
              </a:ext>
            </a:extLst>
          </p:cNvPr>
          <p:cNvSpPr txBox="1"/>
          <p:nvPr/>
        </p:nvSpPr>
        <p:spPr>
          <a:xfrm>
            <a:off x="395536" y="4095298"/>
            <a:ext cx="6754371" cy="562402"/>
          </a:xfrm>
          <a:prstGeom prst="round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분석에 사용되는 최종 데이터</a:t>
            </a:r>
            <a:r>
              <a:rPr lang="en-US" altLang="ko-KR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: </a:t>
            </a:r>
            <a:r>
              <a:rPr lang="en-US" altLang="ko-KR" sz="1600" b="1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All_Product</a:t>
            </a:r>
            <a:r>
              <a:rPr lang="en-US" altLang="ko-KR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, Search1, Search2</a:t>
            </a:r>
          </a:p>
        </p:txBody>
      </p:sp>
      <p:pic>
        <p:nvPicPr>
          <p:cNvPr id="15" name="Picture 4" descr="C:\Users\user\Desktop\imgres.jpg">
            <a:extLst>
              <a:ext uri="{FF2B5EF4-FFF2-40B4-BE49-F238E27FC236}">
                <a16:creationId xmlns:a16="http://schemas.microsoft.com/office/drawing/2014/main" id="{93A67A15-1546-42A1-BDC9-9C8B1810E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8" y="4213804"/>
            <a:ext cx="231269" cy="30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838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4326EA4-14D7-4F5C-AA0D-623E8C6FB924}"/>
              </a:ext>
            </a:extLst>
          </p:cNvPr>
          <p:cNvSpPr txBox="1"/>
          <p:nvPr/>
        </p:nvSpPr>
        <p:spPr>
          <a:xfrm>
            <a:off x="-40828" y="121196"/>
            <a:ext cx="9170640" cy="311649"/>
          </a:xfrm>
          <a:prstGeom prst="roundRect">
            <a:avLst>
              <a:gd name="adj" fmla="val 0"/>
            </a:avLst>
          </a:prstGeom>
          <a:noFill/>
        </p:spPr>
        <p:txBody>
          <a:bodyPr wrap="square" lIns="108000" rIns="108000" rtlCol="0" anchor="ctr">
            <a:noAutofit/>
          </a:bodyPr>
          <a:lstStyle/>
          <a:p>
            <a:pPr lvl="0"/>
            <a:r>
              <a:rPr lang="ko-KR" altLang="ko-KR" i="1" spc="-150" dirty="0">
                <a:solidFill>
                  <a:schemeClr val="bg1"/>
                </a:solidFill>
                <a:latin typeface="+mn-ea"/>
              </a:rPr>
              <a:t>제</a:t>
            </a:r>
            <a:r>
              <a:rPr lang="en-US" altLang="ko-KR" i="1" spc="-150" dirty="0">
                <a:solidFill>
                  <a:schemeClr val="bg1"/>
                </a:solidFill>
                <a:latin typeface="+mn-ea"/>
              </a:rPr>
              <a:t>  5</a:t>
            </a:r>
            <a:r>
              <a:rPr lang="ko-KR" altLang="ko-KR" i="1" spc="-150" dirty="0">
                <a:solidFill>
                  <a:schemeClr val="bg1"/>
                </a:solidFill>
                <a:latin typeface="+mn-ea"/>
              </a:rPr>
              <a:t>회</a:t>
            </a:r>
            <a:r>
              <a:rPr lang="en-US" altLang="ko-KR" i="1" spc="-150" dirty="0">
                <a:solidFill>
                  <a:schemeClr val="bg1"/>
                </a:solidFill>
                <a:latin typeface="+mn-ea"/>
              </a:rPr>
              <a:t> L.POINT Big Data Competition “Be the L.BA” </a:t>
            </a:r>
            <a:endParaRPr lang="ko-KR" altLang="en-US" i="1" spc="-1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F43225C0-54A5-4B1D-8618-2189AC06D00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377780"/>
            <a:ext cx="1574165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7FEFF7-BFF3-449B-B388-9EC7807AEF2C}"/>
              </a:ext>
            </a:extLst>
          </p:cNvPr>
          <p:cNvGrpSpPr/>
          <p:nvPr/>
        </p:nvGrpSpPr>
        <p:grpSpPr>
          <a:xfrm>
            <a:off x="1619672" y="1565231"/>
            <a:ext cx="6100324" cy="2155939"/>
            <a:chOff x="398198" y="2216904"/>
            <a:chExt cx="3735145" cy="132005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3B31C62-2925-4DC9-9624-F93E2FBB95DA}"/>
                </a:ext>
              </a:extLst>
            </p:cNvPr>
            <p:cNvCxnSpPr/>
            <p:nvPr userDrawn="1"/>
          </p:nvCxnSpPr>
          <p:spPr>
            <a:xfrm>
              <a:off x="398198" y="2478074"/>
              <a:ext cx="3526393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D87C44B-5EBB-4B30-9872-8609E88846DE}"/>
                </a:ext>
              </a:extLst>
            </p:cNvPr>
            <p:cNvGrpSpPr/>
            <p:nvPr userDrawn="1"/>
          </p:nvGrpSpPr>
          <p:grpSpPr>
            <a:xfrm>
              <a:off x="558965" y="2940918"/>
              <a:ext cx="3574378" cy="596038"/>
              <a:chOff x="658771" y="2940918"/>
              <a:chExt cx="3574378" cy="596038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C02EBB4-482F-48C0-84CA-F9E7D033006F}"/>
                  </a:ext>
                </a:extLst>
              </p:cNvPr>
              <p:cNvCxnSpPr/>
              <p:nvPr userDrawn="1"/>
            </p:nvCxnSpPr>
            <p:spPr>
              <a:xfrm>
                <a:off x="658771" y="3240847"/>
                <a:ext cx="3574378" cy="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212FF4DC-8566-425A-BBC6-5C2F72A40B56}"/>
                  </a:ext>
                </a:extLst>
              </p:cNvPr>
              <p:cNvCxnSpPr/>
              <p:nvPr userDrawn="1"/>
            </p:nvCxnSpPr>
            <p:spPr>
              <a:xfrm>
                <a:off x="4100181" y="2940918"/>
                <a:ext cx="0" cy="5960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90F4353-4053-41C6-B354-34CCB4AC2078}"/>
                </a:ext>
              </a:extLst>
            </p:cNvPr>
            <p:cNvCxnSpPr/>
            <p:nvPr userDrawn="1"/>
          </p:nvCxnSpPr>
          <p:spPr>
            <a:xfrm>
              <a:off x="499781" y="2216904"/>
              <a:ext cx="1682" cy="86310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4334E8C-2F3A-407C-93A4-8F25775ED33F}"/>
              </a:ext>
            </a:extLst>
          </p:cNvPr>
          <p:cNvSpPr txBox="1"/>
          <p:nvPr/>
        </p:nvSpPr>
        <p:spPr>
          <a:xfrm>
            <a:off x="1914573" y="2340179"/>
            <a:ext cx="525983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3899DE"/>
                </a:solidFill>
              </a:rPr>
              <a:t>온라인 선호지수 개발</a:t>
            </a:r>
          </a:p>
        </p:txBody>
      </p:sp>
    </p:spTree>
    <p:extLst>
      <p:ext uri="{BB962C8B-B14F-4D97-AF65-F5344CB8AC3E}">
        <p14:creationId xmlns:p14="http://schemas.microsoft.com/office/powerpoint/2010/main" val="2918304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176FE5-447C-47C3-BB88-16571F1B1A1C}"/>
                  </a:ext>
                </a:extLst>
              </p:cNvPr>
              <p:cNvSpPr txBox="1"/>
              <p:nvPr/>
            </p:nvSpPr>
            <p:spPr>
              <a:xfrm>
                <a:off x="230492" y="625252"/>
                <a:ext cx="7920879" cy="3837507"/>
              </a:xfrm>
              <a:prstGeom prst="roundRect">
                <a:avLst/>
              </a:prstGeom>
              <a:noFill/>
            </p:spPr>
            <p:txBody>
              <a:bodyPr wrap="square" rtlCol="0" anchor="t">
                <a:no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ko-KR" altLang="en-US" sz="1600" b="1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10800000" scaled="1"/>
                    </a:gradFill>
                    <a:latin typeface="+mn-ea"/>
                  </a:rPr>
                  <a:t>선호지수 개발</a:t>
                </a:r>
                <a:endParaRPr lang="en-US" altLang="ko-KR" sz="1600" b="1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10800000" scaled="1"/>
                  </a:gradFill>
                  <a:latin typeface="+mn-ea"/>
                </a:endParaRPr>
              </a:p>
              <a:p>
                <a:pPr marL="171450" indent="-1714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10800000" scaled="1"/>
                    </a:gradFill>
                    <a:latin typeface="+mn-ea"/>
                  </a:rPr>
                  <a:t>온라인 선호 지수를 만들기 위해 사용된 변수 </a:t>
                </a:r>
                <a:r>
                  <a:rPr lang="en-US" altLang="ko-KR" sz="12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10800000" scaled="1"/>
                    </a:gradFill>
                    <a:latin typeface="+mn-ea"/>
                  </a:rPr>
                  <a:t>: HITS_SEQ, TOT_SESS_HR_V, TOT_PAG_VIEW_CT, Sales</a:t>
                </a:r>
              </a:p>
              <a:p>
                <a:pPr marL="171450" indent="-1714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2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10800000" scaled="1"/>
                    </a:gradFill>
                    <a:latin typeface="+mn-ea"/>
                  </a:rPr>
                  <a:t>VIF</a:t>
                </a:r>
                <a:r>
                  <a:rPr lang="ko-KR" altLang="en-US" sz="12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10800000" scaled="1"/>
                    </a:gradFill>
                    <a:latin typeface="+mn-ea"/>
                  </a:rPr>
                  <a:t>함수 확인 결과 </a:t>
                </a:r>
                <a:r>
                  <a:rPr lang="en-US" altLang="ko-KR" sz="12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10800000" scaled="1"/>
                    </a:gradFill>
                    <a:latin typeface="+mn-ea"/>
                  </a:rPr>
                  <a:t>VIEW_CT</a:t>
                </a:r>
                <a:r>
                  <a:rPr lang="ko-KR" altLang="en-US" sz="12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10800000" scaled="1"/>
                    </a:gradFill>
                    <a:latin typeface="+mn-ea"/>
                  </a:rPr>
                  <a:t>와 </a:t>
                </a:r>
                <a:r>
                  <a:rPr lang="en-US" altLang="ko-KR" sz="12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10800000" scaled="1"/>
                    </a:gradFill>
                    <a:latin typeface="+mn-ea"/>
                  </a:rPr>
                  <a:t>HITS_SEQ</a:t>
                </a:r>
                <a:r>
                  <a:rPr lang="ko-KR" altLang="en-US" sz="12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10800000" scaled="1"/>
                    </a:gradFill>
                    <a:latin typeface="+mn-ea"/>
                  </a:rPr>
                  <a:t> 두 변수 사이에서 다중공산성이 존재하여 </a:t>
                </a:r>
                <a:r>
                  <a:rPr lang="en-US" altLang="ko-KR" sz="12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10800000" scaled="1"/>
                    </a:gradFill>
                    <a:latin typeface="+mn-ea"/>
                  </a:rPr>
                  <a:t>VIEW_CT</a:t>
                </a:r>
                <a:r>
                  <a:rPr lang="ko-KR" altLang="en-US" sz="12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10800000" scaled="1"/>
                    </a:gradFill>
                    <a:latin typeface="+mn-ea"/>
                  </a:rPr>
                  <a:t>변수 삭제 </a:t>
                </a:r>
                <a:endParaRPr lang="en-US" altLang="ko-KR" sz="12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10800000" scaled="1"/>
                  </a:gradFill>
                  <a:latin typeface="+mn-ea"/>
                </a:endParaRPr>
              </a:p>
              <a:p>
                <a:pPr algn="r">
                  <a:lnSpc>
                    <a:spcPct val="200000"/>
                  </a:lnSpc>
                </a:pPr>
                <a:r>
                  <a:rPr lang="en-US" altLang="ko-KR" sz="8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10800000" scaled="1"/>
                    </a:gradFill>
                    <a:latin typeface="+mn-ea"/>
                  </a:rPr>
                  <a:t>* VIF: </a:t>
                </a:r>
                <a:r>
                  <a:rPr lang="ko-KR" altLang="en-US" sz="8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10800000" scaled="1"/>
                    </a:gradFill>
                    <a:latin typeface="+mn-ea"/>
                  </a:rPr>
                  <a:t>변수 간에 분산팽창 계수 확인하여 높을 때 다중공산성이 있음을 확인</a:t>
                </a:r>
                <a:endParaRPr lang="en-US" altLang="ko-KR" sz="8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10800000" scaled="1"/>
                  </a:gradFill>
                  <a:latin typeface="+mn-ea"/>
                </a:endParaRPr>
              </a:p>
              <a:p>
                <a:pPr algn="r">
                  <a:lnSpc>
                    <a:spcPct val="200000"/>
                  </a:lnSpc>
                </a:pPr>
                <a:r>
                  <a:rPr lang="en-US" altLang="ko-KR" sz="8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10800000" scaled="1"/>
                    </a:gradFill>
                    <a:latin typeface="+mn-ea"/>
                  </a:rPr>
                  <a:t>* </a:t>
                </a:r>
                <a:r>
                  <a:rPr lang="ko-KR" altLang="en-US" sz="8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10800000" scaled="1"/>
                    </a:gradFill>
                    <a:latin typeface="+mn-ea"/>
                  </a:rPr>
                  <a:t>다중공산성</a:t>
                </a:r>
                <a:r>
                  <a:rPr lang="en-US" altLang="ko-KR" sz="8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10800000" scaled="1"/>
                    </a:gradFill>
                    <a:latin typeface="+mn-ea"/>
                  </a:rPr>
                  <a:t>: </a:t>
                </a:r>
                <a:r>
                  <a:rPr lang="ko-KR" altLang="en-US" sz="8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10800000" scaled="1"/>
                    </a:gradFill>
                    <a:latin typeface="+mn-ea"/>
                  </a:rPr>
                  <a:t>변수 간 강한 상관관계가 나타나는 문제</a:t>
                </a:r>
                <a:endParaRPr lang="en-US" altLang="ko-KR" sz="8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10800000" scaled="1"/>
                  </a:gradFill>
                  <a:latin typeface="+mn-ea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ko-KR" sz="1200" b="1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10800000" scaled="1"/>
                    </a:gradFill>
                    <a:latin typeface="+mn-ea"/>
                  </a:rPr>
                  <a:t>&lt;</a:t>
                </a:r>
                <a:r>
                  <a:rPr lang="ko-KR" altLang="en-US" sz="1200" b="1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10800000" scaled="1"/>
                    </a:gradFill>
                    <a:latin typeface="+mn-ea"/>
                  </a:rPr>
                  <a:t>전체 상품 선호지수 공식</a:t>
                </a:r>
                <a:r>
                  <a:rPr lang="en-US" altLang="ko-KR" sz="1200" b="1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10800000" scaled="1"/>
                    </a:gradFill>
                    <a:latin typeface="+mn-ea"/>
                  </a:rPr>
                  <a:t>&gt;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1200" b="1" dirty="0">
                    <a:solidFill>
                      <a:srgbClr val="3899DE"/>
                    </a:solidFill>
                    <a:latin typeface="+mn-ea"/>
                  </a:rPr>
                  <a:t>Y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200" b="1" dirty="0">
                        <a:solidFill>
                          <a:srgbClr val="3899DE"/>
                        </a:solidFill>
                        <a:latin typeface="+mn-ea"/>
                      </a:rPr>
                      <m:t>0.039</m:t>
                    </m:r>
                    <m:sSub>
                      <m:sSubPr>
                        <m:ctrlPr>
                          <a:rPr lang="en-US" altLang="ko-KR" sz="1200" b="1" i="1" smtClean="0">
                            <a:solidFill>
                              <a:srgbClr val="3899D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solidFill>
                              <a:srgbClr val="3899DE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200" b="1" i="1" smtClean="0">
                            <a:solidFill>
                              <a:srgbClr val="3899DE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1200" b="1" i="1" smtClean="0">
                        <a:solidFill>
                          <a:srgbClr val="3899DE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b="1" dirty="0">
                    <a:solidFill>
                      <a:srgbClr val="3899DE"/>
                    </a:solidFill>
                    <a:latin typeface="+mn-ea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ko-KR" sz="1200" b="1" i="0" dirty="0" smtClean="0">
                        <a:solidFill>
                          <a:srgbClr val="3899DE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1" i="0" dirty="0" smtClean="0">
                        <a:solidFill>
                          <a:srgbClr val="3899DE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sz="1200" b="1" i="0" dirty="0" smtClean="0">
                        <a:solidFill>
                          <a:srgbClr val="3899DE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200" b="1" i="0" dirty="0" smtClean="0">
                        <a:solidFill>
                          <a:srgbClr val="3899DE"/>
                        </a:solidFill>
                        <a:latin typeface="Cambria Math" panose="02040503050406030204" pitchFamily="18" charset="0"/>
                      </a:rPr>
                      <m:t>𝟎𝟏𝟔</m:t>
                    </m:r>
                    <m:sSub>
                      <m:sSubPr>
                        <m:ctrlPr>
                          <a:rPr lang="en-US" altLang="ko-KR" sz="1200" b="1" i="1" dirty="0" smtClean="0">
                            <a:solidFill>
                              <a:srgbClr val="3899D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1" i="1" dirty="0" smtClean="0">
                            <a:solidFill>
                              <a:srgbClr val="3899DE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200" b="1" i="1" dirty="0" smtClean="0">
                            <a:solidFill>
                              <a:srgbClr val="3899DE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1200" b="1" i="1" dirty="0" smtClean="0">
                            <a:solidFill>
                              <a:srgbClr val="3899D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altLang="ko-KR" sz="1200" b="1" i="1" dirty="0" smtClean="0">
                            <a:solidFill>
                              <a:srgbClr val="3899D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200" b="1" i="0" dirty="0" smtClean="0">
                            <a:solidFill>
                              <a:srgbClr val="3899DE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200" b="1" dirty="0" smtClean="0">
                            <a:solidFill>
                              <a:srgbClr val="3899DE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200" b="1" dirty="0" smtClean="0">
                            <a:solidFill>
                              <a:srgbClr val="3899DE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1200" b="1" dirty="0" smtClean="0">
                            <a:solidFill>
                              <a:srgbClr val="3899DE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1200" b="1" dirty="0" smtClean="0">
                            <a:solidFill>
                              <a:srgbClr val="3899DE"/>
                            </a:solidFill>
                            <a:latin typeface="Cambria Math" panose="02040503050406030204" pitchFamily="18" charset="0"/>
                          </a:rPr>
                          <m:t>𝟎𝟏𝟔</m:t>
                        </m:r>
                        <m:r>
                          <a:rPr lang="en-US" altLang="ko-KR" sz="1200" b="1" i="1" dirty="0" smtClean="0">
                            <a:solidFill>
                              <a:srgbClr val="3899DE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200" b="1" i="1" dirty="0" smtClean="0">
                            <a:solidFill>
                              <a:srgbClr val="3899DE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ko-KR" sz="1200" b="1" i="0" dirty="0" smtClean="0">
                        <a:solidFill>
                          <a:srgbClr val="3899DE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1200" b="1" dirty="0">
                    <a:solidFill>
                      <a:srgbClr val="3899DE"/>
                    </a:solidFill>
                    <a:latin typeface="+mn-ea"/>
                  </a:rPr>
                  <a:t> 0.025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ko-KR" sz="1200" b="1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10800000" scaled="1"/>
                    </a:gradFill>
                    <a:latin typeface="+mn-ea"/>
                  </a:rPr>
                  <a:t>Y = </a:t>
                </a:r>
                <a:r>
                  <a:rPr lang="ko-KR" altLang="en-US" sz="1200" b="1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10800000" scaled="1"/>
                    </a:gradFill>
                    <a:latin typeface="+mn-ea"/>
                  </a:rPr>
                  <a:t>전체 상품 구매 횟수</a:t>
                </a:r>
                <a:endParaRPr lang="en-US" altLang="ko-KR" sz="1200" b="1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10800000" scaled="1"/>
                  </a:gradFill>
                  <a:latin typeface="+mn-ea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</a:schemeClr>
                                </a:gs>
                              </a:gsLst>
                              <a:lin ang="10800000" scaled="1"/>
                            </a:gradFill>
                            <a:latin typeface="+mn-ea"/>
                          </a:rPr>
                        </m:ctrlPr>
                      </m:sSubPr>
                      <m:e>
                        <m:r>
                          <a:rPr lang="en-US" altLang="ko-KR" sz="1200" b="1" i="1" smtClean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</a:schemeClr>
                                </a:gs>
                              </a:gsLst>
                              <a:lin ang="10800000" scaled="1"/>
                            </a:gra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US" altLang="ko-KR" sz="1200" b="1" smtClean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</a:schemeClr>
                                </a:gs>
                              </a:gsLst>
                              <a:lin ang="10800000" scaled="1"/>
                            </a:gra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1200" b="1" smtClean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10800000" scaled="1"/>
                        </a:gra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b="1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10800000" scaled="1"/>
                    </a:gradFill>
                    <a:latin typeface="+mn-ea"/>
                  </a:rPr>
                  <a:t>=</a:t>
                </a:r>
                <a:r>
                  <a:rPr lang="ko-KR" altLang="en-US" sz="1200" b="1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10800000" scaled="1"/>
                    </a:gradFill>
                    <a:latin typeface="+mn-ea"/>
                  </a:rPr>
                  <a:t>전체  상품 </a:t>
                </a:r>
                <a:r>
                  <a:rPr lang="en-US" altLang="ko-KR" sz="1200" b="1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10800000" scaled="1"/>
                    </a:gradFill>
                    <a:latin typeface="+mn-ea"/>
                  </a:rPr>
                  <a:t>HITS_SEQ </a:t>
                </a:r>
                <a:r>
                  <a:rPr lang="ko-KR" altLang="en-US" sz="1200" b="1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10800000" scaled="1"/>
                    </a:gradFill>
                    <a:latin typeface="+mn-ea"/>
                  </a:rPr>
                  <a:t>중앙값</a:t>
                </a:r>
                <a:endParaRPr lang="en-US" altLang="ko-KR" sz="1200" b="1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10800000" scaled="1"/>
                  </a:gradFill>
                  <a:latin typeface="+mn-ea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dirty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</a:schemeClr>
                                </a:gs>
                              </a:gsLst>
                              <a:lin ang="10800000" scaled="1"/>
                            </a:gradFill>
                            <a:latin typeface="+mn-ea"/>
                          </a:rPr>
                        </m:ctrlPr>
                      </m:sSubPr>
                      <m:e>
                        <m:r>
                          <a:rPr lang="en-US" altLang="ko-KR" sz="1200" b="1" i="1" dirty="0" smtClean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</a:schemeClr>
                                </a:gs>
                              </a:gsLst>
                              <a:lin ang="10800000" scaled="1"/>
                            </a:gra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US" altLang="ko-KR" sz="1200" b="1" dirty="0" smtClean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</a:schemeClr>
                                </a:gs>
                              </a:gsLst>
                              <a:lin ang="10800000" scaled="1"/>
                            </a:gra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1200" b="1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10800000" scaled="1"/>
                    </a:gradFill>
                    <a:latin typeface="+mn-ea"/>
                  </a:rPr>
                  <a:t> = </a:t>
                </a:r>
                <a:r>
                  <a:rPr lang="ko-KR" altLang="en-US" sz="1200" b="1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10800000" scaled="1"/>
                    </a:gradFill>
                    <a:latin typeface="+mn-ea"/>
                  </a:rPr>
                  <a:t>전체 상품 </a:t>
                </a:r>
                <a:r>
                  <a:rPr lang="en-US" altLang="ko-KR" sz="1200" b="1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10800000" scaled="1"/>
                    </a:gradFill>
                    <a:latin typeface="+mn-ea"/>
                  </a:rPr>
                  <a:t>TOT_SESS_HR_V </a:t>
                </a:r>
                <a:r>
                  <a:rPr lang="ko-KR" altLang="en-US" sz="1200" b="1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10800000" scaled="1"/>
                    </a:gradFill>
                    <a:latin typeface="+mn-ea"/>
                  </a:rPr>
                  <a:t>중앙값</a:t>
                </a:r>
                <a:endParaRPr lang="en-US" altLang="ko-KR" sz="1200" b="1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10800000" scaled="1"/>
                  </a:gradFill>
                  <a:latin typeface="+mn-ea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1" dirty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</a:schemeClr>
                                </a:gs>
                              </a:gsLst>
                              <a:lin ang="10800000" scaled="1"/>
                            </a:gradFill>
                            <a:latin typeface="+mn-ea"/>
                          </a:rPr>
                        </m:ctrlPr>
                      </m:sSubPr>
                      <m:e>
                        <m:r>
                          <a:rPr lang="en-US" altLang="ko-KR" sz="1200" b="1" i="1" dirty="0" smtClean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</a:schemeClr>
                                </a:gs>
                              </a:gsLst>
                              <a:lin ang="10800000" scaled="1"/>
                            </a:gra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US" altLang="ko-KR" sz="1200" b="1" dirty="0" smtClean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</a:schemeClr>
                                </a:gs>
                              </a:gsLst>
                              <a:lin ang="10800000" scaled="1"/>
                            </a:gra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ko-KR" sz="1200" b="1" dirty="0" smtClean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</a:schemeClr>
                                </a:gs>
                              </a:gsLst>
                              <a:lin ang="10800000" scaled="1"/>
                            </a:gra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ko-KR" sz="1200" b="1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10800000" scaled="1"/>
                    </a:gradFill>
                    <a:latin typeface="+mn-ea"/>
                  </a:rPr>
                  <a:t>= </a:t>
                </a:r>
                <a:r>
                  <a:rPr lang="ko-KR" altLang="en-US" sz="1200" b="1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10800000" scaled="1"/>
                    </a:gradFill>
                    <a:latin typeface="+mn-ea"/>
                  </a:rPr>
                  <a:t>전체 상품 </a:t>
                </a:r>
                <a:r>
                  <a:rPr lang="en-US" altLang="ko-KR" sz="1200" b="1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10800000" scaled="1"/>
                    </a:gradFill>
                    <a:latin typeface="+mn-ea"/>
                  </a:rPr>
                  <a:t>Sales </a:t>
                </a:r>
                <a:r>
                  <a:rPr lang="ko-KR" altLang="en-US" sz="1200" b="1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10800000" scaled="1"/>
                    </a:gradFill>
                    <a:latin typeface="+mn-ea"/>
                  </a:rPr>
                  <a:t>중앙값으로  회귀분석을 수행하여 회귀계수와 </a:t>
                </a:r>
                <a:r>
                  <a:rPr lang="en-US" altLang="ko-KR" sz="1200" b="1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10800000" scaled="1"/>
                    </a:gradFill>
                    <a:latin typeface="+mn-ea"/>
                  </a:rPr>
                  <a:t>y</a:t>
                </a:r>
                <a:r>
                  <a:rPr lang="ko-KR" altLang="en-US" sz="1200" b="1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10800000" scaled="1"/>
                    </a:gradFill>
                    <a:latin typeface="+mn-ea"/>
                  </a:rPr>
                  <a:t>절편 대입</a:t>
                </a:r>
                <a:endParaRPr lang="en-US" altLang="ko-KR" sz="1200" b="1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10800000" scaled="1"/>
                  </a:gradFill>
                  <a:latin typeface="+mn-ea"/>
                </a:endParaRPr>
              </a:p>
              <a:p>
                <a:pPr marL="171450" indent="-1714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200" dirty="0" err="1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10800000" scaled="1"/>
                    </a:gradFill>
                    <a:latin typeface="+mn-ea"/>
                  </a:rPr>
                  <a:t>상품군별</a:t>
                </a:r>
                <a:r>
                  <a:rPr lang="ko-KR" altLang="en-US" sz="1200" dirty="0">
                    <a:gradFill>
                      <a:gsLst>
                        <a:gs pos="0">
                          <a:schemeClr val="tx1">
                            <a:lumMod val="65000"/>
                            <a:lumOff val="35000"/>
                          </a:schemeClr>
                        </a:gs>
                        <a:gs pos="100000">
                          <a:schemeClr val="tx1">
                            <a:lumMod val="75000"/>
                            <a:lumOff val="25000"/>
                          </a:schemeClr>
                        </a:gs>
                      </a:gsLst>
                      <a:lin ang="10800000" scaled="1"/>
                    </a:gradFill>
                    <a:latin typeface="+mn-ea"/>
                  </a:rPr>
                  <a:t> 선호지수를 구하기 위해  위 공식에서 같은 상품군의 데이터를 사용</a:t>
                </a:r>
                <a:endParaRPr lang="en-US" altLang="ko-KR" sz="120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10800000" scaled="1"/>
                  </a:gradFill>
                  <a:latin typeface="+mn-ea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176FE5-447C-47C3-BB88-16571F1B1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92" y="625252"/>
                <a:ext cx="7920879" cy="3837507"/>
              </a:xfrm>
              <a:prstGeom prst="roundRect">
                <a:avLst/>
              </a:prstGeom>
              <a:blipFill>
                <a:blip r:embed="rId3"/>
                <a:stretch>
                  <a:fillRect b="-152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3">
            <a:extLst>
              <a:ext uri="{FF2B5EF4-FFF2-40B4-BE49-F238E27FC236}">
                <a16:creationId xmlns:a16="http://schemas.microsoft.com/office/drawing/2014/main" id="{FBE09E65-25A2-4B49-9530-F6A68679DB2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377780"/>
            <a:ext cx="1574165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C:\Users\user\Desktop\imgres.jpg">
            <a:extLst>
              <a:ext uri="{FF2B5EF4-FFF2-40B4-BE49-F238E27FC236}">
                <a16:creationId xmlns:a16="http://schemas.microsoft.com/office/drawing/2014/main" id="{EA0A479B-AB14-43DF-92FB-262DDB782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8" y="964278"/>
            <a:ext cx="231269" cy="30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7A2E6DB-A7A2-4909-918D-19B07766382A}"/>
              </a:ext>
            </a:extLst>
          </p:cNvPr>
          <p:cNvSpPr/>
          <p:nvPr/>
        </p:nvSpPr>
        <p:spPr>
          <a:xfrm>
            <a:off x="210668" y="142359"/>
            <a:ext cx="2604542" cy="24622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dist"/>
            <a:r>
              <a:rPr lang="ko-KR" altLang="en-US" sz="160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온라인선호지수 개발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F27B6D-EDE2-45B7-93C6-F5BADC872BFF}"/>
              </a:ext>
            </a:extLst>
          </p:cNvPr>
          <p:cNvSpPr txBox="1"/>
          <p:nvPr/>
        </p:nvSpPr>
        <p:spPr>
          <a:xfrm>
            <a:off x="-40828" y="561451"/>
            <a:ext cx="9170640" cy="257561"/>
          </a:xfrm>
          <a:prstGeom prst="roundRect">
            <a:avLst>
              <a:gd name="adj" fmla="val 0"/>
            </a:avLst>
          </a:prstGeom>
          <a:noFill/>
        </p:spPr>
        <p:txBody>
          <a:bodyPr wrap="square" lIns="108000" rIns="108000" rtlCol="0" anchor="ctr">
            <a:noAutofit/>
          </a:bodyPr>
          <a:lstStyle/>
          <a:p>
            <a:pPr lvl="0"/>
            <a:r>
              <a:rPr lang="en-US" altLang="ko-KR" sz="1300" dirty="0">
                <a:solidFill>
                  <a:srgbClr val="3899DE"/>
                </a:solidFill>
                <a:latin typeface="+mn-ea"/>
              </a:rPr>
              <a:t>4. 1 </a:t>
            </a:r>
            <a:r>
              <a:rPr lang="ko-KR" altLang="en-US" sz="1300" dirty="0">
                <a:solidFill>
                  <a:srgbClr val="3899DE"/>
                </a:solidFill>
                <a:latin typeface="+mn-ea"/>
              </a:rPr>
              <a:t>선호지수 정의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6501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>
            <a:extLst>
              <a:ext uri="{FF2B5EF4-FFF2-40B4-BE49-F238E27FC236}">
                <a16:creationId xmlns:a16="http://schemas.microsoft.com/office/drawing/2014/main" id="{FBE09E65-25A2-4B49-9530-F6A68679DB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377780"/>
            <a:ext cx="1574165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C:\Users\user\Desktop\imgres.jpg">
            <a:extLst>
              <a:ext uri="{FF2B5EF4-FFF2-40B4-BE49-F238E27FC236}">
                <a16:creationId xmlns:a16="http://schemas.microsoft.com/office/drawing/2014/main" id="{EA0A479B-AB14-43DF-92FB-262DDB782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8" y="964278"/>
            <a:ext cx="231269" cy="30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7A2E6DB-A7A2-4909-918D-19B07766382A}"/>
              </a:ext>
            </a:extLst>
          </p:cNvPr>
          <p:cNvSpPr/>
          <p:nvPr/>
        </p:nvSpPr>
        <p:spPr>
          <a:xfrm>
            <a:off x="210668" y="142359"/>
            <a:ext cx="2604542" cy="24622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dist"/>
            <a:r>
              <a:rPr lang="ko-KR" altLang="en-US" sz="160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온라인선호지수 개발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F27B6D-EDE2-45B7-93C6-F5BADC872BFF}"/>
              </a:ext>
            </a:extLst>
          </p:cNvPr>
          <p:cNvSpPr txBox="1"/>
          <p:nvPr/>
        </p:nvSpPr>
        <p:spPr>
          <a:xfrm>
            <a:off x="-40828" y="561451"/>
            <a:ext cx="9170640" cy="257561"/>
          </a:xfrm>
          <a:prstGeom prst="roundRect">
            <a:avLst>
              <a:gd name="adj" fmla="val 0"/>
            </a:avLst>
          </a:prstGeom>
          <a:noFill/>
        </p:spPr>
        <p:txBody>
          <a:bodyPr wrap="square" lIns="108000" rIns="108000" rtlCol="0" anchor="ctr">
            <a:noAutofit/>
          </a:bodyPr>
          <a:lstStyle/>
          <a:p>
            <a:pPr lvl="0"/>
            <a:r>
              <a:rPr lang="en-US" altLang="ko-KR" sz="1300" dirty="0">
                <a:solidFill>
                  <a:srgbClr val="3899DE"/>
                </a:solidFill>
                <a:latin typeface="+mn-ea"/>
              </a:rPr>
              <a:t>4. 1 </a:t>
            </a:r>
            <a:r>
              <a:rPr lang="ko-KR" altLang="en-US" sz="1300" dirty="0">
                <a:solidFill>
                  <a:srgbClr val="3899DE"/>
                </a:solidFill>
                <a:latin typeface="+mn-ea"/>
              </a:rPr>
              <a:t>선호지수 정의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B6DD2F-A40E-402C-A18E-64C1A38D1E71}"/>
              </a:ext>
            </a:extLst>
          </p:cNvPr>
          <p:cNvSpPr txBox="1"/>
          <p:nvPr/>
        </p:nvSpPr>
        <p:spPr>
          <a:xfrm>
            <a:off x="395536" y="836975"/>
            <a:ext cx="7920880" cy="562402"/>
          </a:xfrm>
          <a:prstGeom prst="round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상품군별</a:t>
            </a:r>
            <a:r>
              <a:rPr lang="ko-KR" altLang="en-US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온라인 선호지수 </a:t>
            </a:r>
            <a:r>
              <a:rPr lang="en-US" altLang="ko-KR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TOP5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3100B60-1370-4E88-86AA-1C4605513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641904"/>
              </p:ext>
            </p:extLst>
          </p:nvPr>
        </p:nvGraphicFramePr>
        <p:xfrm>
          <a:off x="631204" y="1445546"/>
          <a:ext cx="7469188" cy="242006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734594">
                  <a:extLst>
                    <a:ext uri="{9D8B030D-6E8A-4147-A177-3AD203B41FA5}">
                      <a16:colId xmlns:a16="http://schemas.microsoft.com/office/drawing/2014/main" val="3415484936"/>
                    </a:ext>
                  </a:extLst>
                </a:gridCol>
                <a:gridCol w="3734594">
                  <a:extLst>
                    <a:ext uri="{9D8B030D-6E8A-4147-A177-3AD203B41FA5}">
                      <a16:colId xmlns:a16="http://schemas.microsoft.com/office/drawing/2014/main" val="2971857249"/>
                    </a:ext>
                  </a:extLst>
                </a:gridCol>
              </a:tblGrid>
              <a:tr h="359274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0" baseline="0" dirty="0" err="1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상품군별</a:t>
                      </a:r>
                      <a:endParaRPr lang="ko-KR" altLang="en-US" sz="1400" b="1" kern="1200" spc="0" baseline="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10800000" scaled="1"/>
                        </a:gra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364" marR="583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400" b="1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선호지수</a:t>
                      </a:r>
                    </a:p>
                  </a:txBody>
                  <a:tcPr marL="58364" marR="583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15"/>
                  </a:ext>
                </a:extLst>
              </a:tr>
              <a:tr h="41215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유아동의류</a:t>
                      </a:r>
                    </a:p>
                  </a:txBody>
                  <a:tcPr marL="84893" marR="84893" marT="42446" marB="4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0.911</a:t>
                      </a:r>
                      <a:endParaRPr lang="ko-KR" altLang="en-US" sz="1200" kern="1200" spc="0" baseline="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10800000" scaled="1"/>
                        </a:gra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893" marR="84893" marT="42446" marB="4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712538"/>
                  </a:ext>
                </a:extLst>
              </a:tr>
              <a:tr h="41215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여성의류</a:t>
                      </a:r>
                    </a:p>
                  </a:txBody>
                  <a:tcPr marL="58364" marR="583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0.741</a:t>
                      </a:r>
                      <a:endParaRPr lang="ko-KR" altLang="en-US" sz="1200" kern="1200" spc="0" baseline="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10800000" scaled="1"/>
                        </a:gra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364" marR="583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1052696"/>
                  </a:ext>
                </a:extLst>
              </a:tr>
              <a:tr h="41215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남성의류</a:t>
                      </a:r>
                    </a:p>
                  </a:txBody>
                  <a:tcPr marL="58364" marR="583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0.702</a:t>
                      </a:r>
                      <a:endParaRPr lang="ko-KR" altLang="en-US" sz="1200" kern="1200" spc="0" baseline="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10800000" scaled="1"/>
                        </a:gra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364" marR="583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7669008"/>
                  </a:ext>
                </a:extLst>
              </a:tr>
              <a:tr h="41215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속옷</a:t>
                      </a:r>
                      <a:r>
                        <a:rPr lang="en-US" altLang="ko-KR" sz="12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양말</a:t>
                      </a:r>
                      <a:r>
                        <a:rPr lang="en-US" altLang="ko-KR" sz="12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kern="1200" spc="0" baseline="0" dirty="0" err="1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홈웨어</a:t>
                      </a:r>
                      <a:endParaRPr lang="ko-KR" altLang="en-US" sz="1200" kern="1200" spc="0" baseline="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10800000" scaled="1"/>
                        </a:gra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364" marR="583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0.618</a:t>
                      </a:r>
                      <a:endParaRPr lang="ko-KR" altLang="en-US" sz="1200" kern="1200" spc="0" baseline="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10800000" scaled="1"/>
                        </a:gra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364" marR="583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073163"/>
                  </a:ext>
                </a:extLst>
              </a:tr>
              <a:tr h="412158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스포츠패션</a:t>
                      </a:r>
                    </a:p>
                  </a:txBody>
                  <a:tcPr marL="58364" marR="583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0.612</a:t>
                      </a:r>
                      <a:endParaRPr lang="ko-KR" altLang="en-US" sz="1200" kern="1200" spc="0" baseline="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10800000" scaled="1"/>
                        </a:gra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364" marR="583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70752505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F2FFF2-4313-4A14-9CC9-741F04D58EE3}"/>
              </a:ext>
            </a:extLst>
          </p:cNvPr>
          <p:cNvSpPr/>
          <p:nvPr/>
        </p:nvSpPr>
        <p:spPr>
          <a:xfrm>
            <a:off x="539552" y="4072041"/>
            <a:ext cx="6480720" cy="1674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온라인 선호지수가 높은 상품군은 주로 </a:t>
            </a:r>
            <a:r>
              <a:rPr lang="ko-KR" altLang="en-US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패션의류쪽에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 집중되는 경향이 있음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1"/>
              </a:gradFill>
              <a:latin typeface="+mn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가장 높은 선호지수를 보인 상품군은 </a:t>
            </a:r>
            <a:r>
              <a:rPr lang="ko-KR" altLang="en-US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유아동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의류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,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이유를 확인해보니 </a:t>
            </a:r>
            <a:r>
              <a:rPr lang="ko-KR" altLang="en-US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유아동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의류의 특성상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HIT_SEQ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가 다른 상품군에 비해 월등히 높아 가장 높은 온라인 선호지수를 </a:t>
            </a:r>
            <a:r>
              <a:rPr lang="ko-KR" altLang="en-US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보인것으로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사료됨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1"/>
              </a:gra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25201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>
            <a:extLst>
              <a:ext uri="{FF2B5EF4-FFF2-40B4-BE49-F238E27FC236}">
                <a16:creationId xmlns:a16="http://schemas.microsoft.com/office/drawing/2014/main" id="{FBE09E65-25A2-4B49-9530-F6A68679DB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377780"/>
            <a:ext cx="1574165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C9667E-85B9-478C-863E-77BDF41D9A2F}"/>
              </a:ext>
            </a:extLst>
          </p:cNvPr>
          <p:cNvSpPr txBox="1"/>
          <p:nvPr/>
        </p:nvSpPr>
        <p:spPr>
          <a:xfrm>
            <a:off x="-40828" y="561451"/>
            <a:ext cx="9170640" cy="257561"/>
          </a:xfrm>
          <a:prstGeom prst="roundRect">
            <a:avLst>
              <a:gd name="adj" fmla="val 0"/>
            </a:avLst>
          </a:prstGeom>
          <a:noFill/>
        </p:spPr>
        <p:txBody>
          <a:bodyPr wrap="square" lIns="108000" rIns="108000" rtlCol="0" anchor="ctr">
            <a:noAutofit/>
          </a:bodyPr>
          <a:lstStyle/>
          <a:p>
            <a:pPr lvl="0"/>
            <a:r>
              <a:rPr lang="en-US" altLang="ko-KR" sz="1300" dirty="0">
                <a:solidFill>
                  <a:srgbClr val="3899DE"/>
                </a:solidFill>
                <a:latin typeface="+mn-ea"/>
              </a:rPr>
              <a:t>4. 2 </a:t>
            </a:r>
            <a:r>
              <a:rPr lang="ko-KR" altLang="en-US" sz="1300" dirty="0">
                <a:solidFill>
                  <a:srgbClr val="3899DE"/>
                </a:solidFill>
                <a:latin typeface="+mn-ea"/>
              </a:rPr>
              <a:t>선호지수 모델 과정 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A2E6DB-A7A2-4909-918D-19B07766382A}"/>
              </a:ext>
            </a:extLst>
          </p:cNvPr>
          <p:cNvSpPr/>
          <p:nvPr/>
        </p:nvSpPr>
        <p:spPr>
          <a:xfrm>
            <a:off x="210668" y="142359"/>
            <a:ext cx="2604542" cy="24622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dist"/>
            <a:r>
              <a:rPr lang="ko-KR" altLang="en-US" sz="160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온라인선호지수 개발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81B828-E800-4E80-9763-F8E13054EAF7}"/>
              </a:ext>
            </a:extLst>
          </p:cNvPr>
          <p:cNvSpPr txBox="1"/>
          <p:nvPr/>
        </p:nvSpPr>
        <p:spPr>
          <a:xfrm>
            <a:off x="395536" y="836975"/>
            <a:ext cx="7920880" cy="562402"/>
          </a:xfrm>
          <a:prstGeom prst="round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7:3</a:t>
            </a:r>
            <a:r>
              <a:rPr lang="ko-KR" altLang="en-US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으로 분할된 </a:t>
            </a:r>
            <a:r>
              <a:rPr lang="en-US" altLang="ko-KR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Train Data Set</a:t>
            </a:r>
            <a:r>
              <a:rPr lang="ko-KR" altLang="en-US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으로 아래의 여러 구축 모델에 적합</a:t>
            </a:r>
            <a:endParaRPr lang="en-US" altLang="ko-KR" sz="16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1"/>
              </a:gradFill>
              <a:latin typeface="+mn-ea"/>
            </a:endParaRPr>
          </a:p>
        </p:txBody>
      </p:sp>
      <p:pic>
        <p:nvPicPr>
          <p:cNvPr id="12" name="Picture 4" descr="C:\Users\user\Desktop\imgres.jpg">
            <a:extLst>
              <a:ext uri="{FF2B5EF4-FFF2-40B4-BE49-F238E27FC236}">
                <a16:creationId xmlns:a16="http://schemas.microsoft.com/office/drawing/2014/main" id="{979F392F-02F7-4EA1-AE74-3FCC0B37D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8" y="955481"/>
            <a:ext cx="231269" cy="30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B44D0C9-7A78-44F9-A17E-48317A52C44A}"/>
              </a:ext>
            </a:extLst>
          </p:cNvPr>
          <p:cNvSpPr/>
          <p:nvPr/>
        </p:nvSpPr>
        <p:spPr>
          <a:xfrm>
            <a:off x="539552" y="1399377"/>
            <a:ext cx="6480720" cy="1674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Random Forest Regression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Decision Tree Regression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Support Vector Regression(Linear)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XG Boost</a:t>
            </a:r>
            <a:endParaRPr lang="ko-KR" altLang="en-US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1"/>
              </a:gra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B7DDC2-FE65-47E0-B770-45B8AB281BAF}"/>
              </a:ext>
            </a:extLst>
          </p:cNvPr>
          <p:cNvSpPr txBox="1"/>
          <p:nvPr/>
        </p:nvSpPr>
        <p:spPr>
          <a:xfrm>
            <a:off x="395536" y="3073780"/>
            <a:ext cx="7920880" cy="562402"/>
          </a:xfrm>
          <a:prstGeom prst="round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후보 모델에 </a:t>
            </a:r>
            <a:r>
              <a:rPr lang="en-US" altLang="ko-KR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Test Data Set</a:t>
            </a:r>
            <a:r>
              <a:rPr lang="ko-KR" altLang="en-US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을 적용시켜 예측력을 비교하고</a:t>
            </a:r>
            <a:r>
              <a:rPr lang="en-US" altLang="ko-KR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, </a:t>
            </a:r>
            <a:r>
              <a:rPr lang="ko-KR" altLang="en-US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모델 분석 및 평가 시행</a:t>
            </a:r>
            <a:endParaRPr lang="en-US" altLang="ko-KR" sz="16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1"/>
              </a:gradFill>
              <a:latin typeface="+mn-ea"/>
            </a:endParaRPr>
          </a:p>
        </p:txBody>
      </p:sp>
      <p:pic>
        <p:nvPicPr>
          <p:cNvPr id="15" name="Picture 4" descr="C:\Users\user\Desktop\imgres.jpg">
            <a:extLst>
              <a:ext uri="{FF2B5EF4-FFF2-40B4-BE49-F238E27FC236}">
                <a16:creationId xmlns:a16="http://schemas.microsoft.com/office/drawing/2014/main" id="{D9F7D9AE-A071-40AA-9D38-E3C88C6AF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8" y="3192286"/>
            <a:ext cx="231269" cy="30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BF8ED8-D350-4C02-8B1D-25EDEE8B9B17}"/>
              </a:ext>
            </a:extLst>
          </p:cNvPr>
          <p:cNvSpPr txBox="1"/>
          <p:nvPr/>
        </p:nvSpPr>
        <p:spPr>
          <a:xfrm>
            <a:off x="395536" y="3851239"/>
            <a:ext cx="7920880" cy="562402"/>
          </a:xfrm>
          <a:prstGeom prst="round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Test Data Set</a:t>
            </a:r>
            <a:r>
              <a:rPr lang="ko-KR" altLang="en-US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의 </a:t>
            </a:r>
            <a:r>
              <a:rPr lang="en-US" altLang="ko-KR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MSE</a:t>
            </a:r>
            <a:r>
              <a:rPr lang="ko-KR" altLang="en-US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가 작은 모델을 최종 모델로 선정</a:t>
            </a:r>
            <a:endParaRPr lang="en-US" altLang="ko-KR" sz="16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1"/>
              </a:gradFill>
              <a:latin typeface="+mn-ea"/>
            </a:endParaRPr>
          </a:p>
        </p:txBody>
      </p:sp>
      <p:pic>
        <p:nvPicPr>
          <p:cNvPr id="17" name="Picture 4" descr="C:\Users\user\Desktop\imgres.jpg">
            <a:extLst>
              <a:ext uri="{FF2B5EF4-FFF2-40B4-BE49-F238E27FC236}">
                <a16:creationId xmlns:a16="http://schemas.microsoft.com/office/drawing/2014/main" id="{22AAF5AD-B60E-41A6-A16E-2CFD3B3AA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8" y="3969745"/>
            <a:ext cx="231269" cy="30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42BFE7D-B12B-431E-901A-960C58A9C005}"/>
              </a:ext>
            </a:extLst>
          </p:cNvPr>
          <p:cNvSpPr txBox="1"/>
          <p:nvPr/>
        </p:nvSpPr>
        <p:spPr>
          <a:xfrm>
            <a:off x="395536" y="4576592"/>
            <a:ext cx="7920880" cy="562402"/>
          </a:xfrm>
          <a:prstGeom prst="round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상품군별</a:t>
            </a:r>
            <a:r>
              <a:rPr lang="ko-KR" altLang="en-US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선호지수 예측을 통해 수요 트렌드 확인</a:t>
            </a:r>
            <a:endParaRPr lang="en-US" altLang="ko-KR" sz="16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1"/>
              </a:gradFill>
              <a:latin typeface="+mn-ea"/>
            </a:endParaRPr>
          </a:p>
        </p:txBody>
      </p:sp>
      <p:pic>
        <p:nvPicPr>
          <p:cNvPr id="20" name="Picture 4" descr="C:\Users\user\Desktop\imgres.jpg">
            <a:extLst>
              <a:ext uri="{FF2B5EF4-FFF2-40B4-BE49-F238E27FC236}">
                <a16:creationId xmlns:a16="http://schemas.microsoft.com/office/drawing/2014/main" id="{7B6BCC93-1657-40A1-BE55-3D2735C41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8" y="4695098"/>
            <a:ext cx="231269" cy="30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858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>
            <a:extLst>
              <a:ext uri="{FF2B5EF4-FFF2-40B4-BE49-F238E27FC236}">
                <a16:creationId xmlns:a16="http://schemas.microsoft.com/office/drawing/2014/main" id="{FBE09E65-25A2-4B49-9530-F6A68679DB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377780"/>
            <a:ext cx="1574165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C9667E-85B9-478C-863E-77BDF41D9A2F}"/>
              </a:ext>
            </a:extLst>
          </p:cNvPr>
          <p:cNvSpPr txBox="1"/>
          <p:nvPr/>
        </p:nvSpPr>
        <p:spPr>
          <a:xfrm>
            <a:off x="-40828" y="561451"/>
            <a:ext cx="9170640" cy="257561"/>
          </a:xfrm>
          <a:prstGeom prst="roundRect">
            <a:avLst>
              <a:gd name="adj" fmla="val 0"/>
            </a:avLst>
          </a:prstGeom>
          <a:noFill/>
        </p:spPr>
        <p:txBody>
          <a:bodyPr wrap="square" lIns="108000" rIns="108000" rtlCol="0" anchor="ctr">
            <a:noAutofit/>
          </a:bodyPr>
          <a:lstStyle/>
          <a:p>
            <a:pPr lvl="0"/>
            <a:r>
              <a:rPr lang="en-US" altLang="ko-KR" sz="1300" dirty="0">
                <a:solidFill>
                  <a:srgbClr val="3899DE"/>
                </a:solidFill>
                <a:latin typeface="+mn-ea"/>
              </a:rPr>
              <a:t>4. 3 </a:t>
            </a:r>
            <a:r>
              <a:rPr lang="ko-KR" altLang="en-US" sz="1300" dirty="0">
                <a:solidFill>
                  <a:srgbClr val="3899DE"/>
                </a:solidFill>
                <a:latin typeface="+mn-ea"/>
              </a:rPr>
              <a:t>선호지수 모델 비교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A2E6DB-A7A2-4909-918D-19B07766382A}"/>
              </a:ext>
            </a:extLst>
          </p:cNvPr>
          <p:cNvSpPr/>
          <p:nvPr/>
        </p:nvSpPr>
        <p:spPr>
          <a:xfrm>
            <a:off x="210668" y="142359"/>
            <a:ext cx="2604542" cy="24622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dist"/>
            <a:r>
              <a:rPr lang="ko-KR" altLang="en-US" sz="160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온라인선호지수 개발</a:t>
            </a:r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28DEE800-04C4-4877-AFA1-D990E174E3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0458437"/>
                  </p:ext>
                </p:extLst>
              </p:nvPr>
            </p:nvGraphicFramePr>
            <p:xfrm>
              <a:off x="631204" y="1445547"/>
              <a:ext cx="8117260" cy="3432477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623452">
                      <a:extLst>
                        <a:ext uri="{9D8B030D-6E8A-4147-A177-3AD203B41FA5}">
                          <a16:colId xmlns:a16="http://schemas.microsoft.com/office/drawing/2014/main" val="3415484936"/>
                        </a:ext>
                      </a:extLst>
                    </a:gridCol>
                    <a:gridCol w="1623452">
                      <a:extLst>
                        <a:ext uri="{9D8B030D-6E8A-4147-A177-3AD203B41FA5}">
                          <a16:colId xmlns:a16="http://schemas.microsoft.com/office/drawing/2014/main" val="2971857249"/>
                        </a:ext>
                      </a:extLst>
                    </a:gridCol>
                    <a:gridCol w="1623452">
                      <a:extLst>
                        <a:ext uri="{9D8B030D-6E8A-4147-A177-3AD203B41FA5}">
                          <a16:colId xmlns:a16="http://schemas.microsoft.com/office/drawing/2014/main" val="2762430502"/>
                        </a:ext>
                      </a:extLst>
                    </a:gridCol>
                    <a:gridCol w="1623452">
                      <a:extLst>
                        <a:ext uri="{9D8B030D-6E8A-4147-A177-3AD203B41FA5}">
                          <a16:colId xmlns:a16="http://schemas.microsoft.com/office/drawing/2014/main" val="32496104"/>
                        </a:ext>
                      </a:extLst>
                    </a:gridCol>
                    <a:gridCol w="1623452">
                      <a:extLst>
                        <a:ext uri="{9D8B030D-6E8A-4147-A177-3AD203B41FA5}">
                          <a16:colId xmlns:a16="http://schemas.microsoft.com/office/drawing/2014/main" val="613682404"/>
                        </a:ext>
                      </a:extLst>
                    </a:gridCol>
                  </a:tblGrid>
                  <a:tr h="666589"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400" b="1" kern="1200" spc="0" baseline="0" dirty="0">
                              <a:gradFill>
                                <a:gsLst>
                                  <a:gs pos="0">
                                    <a:schemeClr val="tx1">
                                      <a:lumMod val="65000"/>
                                      <a:lumOff val="3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10800000" scaled="1"/>
                              </a:gradFill>
                              <a:latin typeface="+mn-ea"/>
                              <a:ea typeface="+mn-ea"/>
                              <a:cs typeface="+mn-cs"/>
                            </a:rPr>
                            <a:t>Model</a:t>
                          </a:r>
                          <a:endParaRPr lang="ko-KR" altLang="en-US" sz="1400" b="1" kern="1200" spc="0" baseline="0" dirty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</a:schemeClr>
                                </a:gs>
                              </a:gsLst>
                              <a:lin ang="10800000" scaled="1"/>
                            </a:gra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8364" marR="5836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400" b="1" kern="1200" spc="0" baseline="0" dirty="0">
                              <a:gradFill>
                                <a:gsLst>
                                  <a:gs pos="0">
                                    <a:schemeClr val="tx1">
                                      <a:lumMod val="65000"/>
                                      <a:lumOff val="3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10800000" scaled="1"/>
                              </a:gradFill>
                              <a:latin typeface="+mn-ea"/>
                              <a:ea typeface="+mn-ea"/>
                              <a:cs typeface="+mn-cs"/>
                            </a:rPr>
                            <a:t>Train  Data Set MSE</a:t>
                          </a:r>
                          <a:endParaRPr lang="ko-KR" altLang="en-US" sz="1400" b="1" kern="1200" spc="0" baseline="0" dirty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</a:schemeClr>
                                </a:gs>
                              </a:gsLst>
                              <a:lin ang="10800000" scaled="1"/>
                            </a:gra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8364" marR="5836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400" b="1" kern="1200" spc="0" baseline="0" dirty="0">
                              <a:gradFill>
                                <a:gsLst>
                                  <a:gs pos="0">
                                    <a:schemeClr val="tx1">
                                      <a:lumMod val="65000"/>
                                      <a:lumOff val="3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10800000" scaled="1"/>
                              </a:gradFill>
                              <a:latin typeface="+mn-ea"/>
                              <a:ea typeface="+mn-ea"/>
                              <a:cs typeface="+mn-cs"/>
                            </a:rPr>
                            <a:t>Test Data Set MSE</a:t>
                          </a:r>
                          <a:endParaRPr lang="ko-KR" altLang="en-US" sz="1400" b="1" kern="1200" spc="0" baseline="0" dirty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</a:schemeClr>
                                </a:gs>
                              </a:gsLst>
                              <a:lin ang="10800000" scaled="1"/>
                            </a:gra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8364" marR="5836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400" b="1" kern="1200" spc="0" baseline="0" dirty="0">
                              <a:gradFill>
                                <a:gsLst>
                                  <a:gs pos="0">
                                    <a:schemeClr val="tx1">
                                      <a:lumMod val="65000"/>
                                      <a:lumOff val="3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10800000" scaled="1"/>
                              </a:gradFill>
                              <a:latin typeface="+mn-ea"/>
                              <a:ea typeface="+mn-ea"/>
                              <a:cs typeface="+mn-cs"/>
                            </a:rPr>
                            <a:t>RMSE</a:t>
                          </a:r>
                          <a:endParaRPr lang="ko-KR" altLang="en-US" sz="1400" b="1" kern="1200" spc="0" baseline="0" dirty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</a:schemeClr>
                                </a:gs>
                              </a:gsLst>
                              <a:lin ang="10800000" scaled="1"/>
                            </a:gra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8364" marR="5836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just" fontAlgn="base" latinLnBrk="1">
                            <a:lnSpc>
                              <a:spcPct val="16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400" b="1" i="1" kern="1200" spc="0" baseline="0" smtClean="0">
                                        <a:gradFill>
                                          <a:gsLst>
                                            <a:gs pos="0"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gs>
                                            <a:gs pos="100000"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gs>
                                          </a:gsLst>
                                          <a:lin ang="10800000" scaled="1"/>
                                        </a:gra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1" i="1" kern="1200" spc="0" baseline="0" smtClean="0">
                                        <a:gradFill>
                                          <a:gsLst>
                                            <a:gs pos="0"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gs>
                                            <a:gs pos="100000"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gs>
                                          </a:gsLst>
                                          <a:lin ang="10800000" scaled="1"/>
                                        </a:gra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𝐑</m:t>
                                    </m:r>
                                  </m:e>
                                  <m:sup>
                                    <m:r>
                                      <a:rPr lang="en-US" altLang="ko-KR" sz="1400" b="1" i="1" kern="1200" spc="0" baseline="0" smtClean="0">
                                        <a:gradFill>
                                          <a:gsLst>
                                            <a:gs pos="0"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gs>
                                            <a:gs pos="100000"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gs>
                                          </a:gsLst>
                                          <a:lin ang="10800000" scaled="1"/>
                                        </a:gra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b="1" kern="1200" spc="0" baseline="0" dirty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</a:schemeClr>
                                </a:gs>
                              </a:gsLst>
                              <a:lin ang="10800000" scaled="1"/>
                            </a:gra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8364" marR="5836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50615"/>
                      </a:ext>
                    </a:extLst>
                  </a:tr>
                  <a:tr h="691472"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200" kern="1200" spc="0" baseline="0" dirty="0">
                              <a:gradFill>
                                <a:gsLst>
                                  <a:gs pos="0">
                                    <a:schemeClr val="tx1">
                                      <a:lumMod val="65000"/>
                                      <a:lumOff val="3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10800000" scaled="1"/>
                              </a:gradFill>
                              <a:latin typeface="+mn-ea"/>
                              <a:ea typeface="+mn-ea"/>
                              <a:cs typeface="+mn-cs"/>
                            </a:rPr>
                            <a:t>Decision Tree</a:t>
                          </a:r>
                          <a:endParaRPr lang="ko-KR" altLang="en-US" sz="1200" kern="1200" spc="0" baseline="0" dirty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</a:schemeClr>
                                </a:gs>
                              </a:gsLst>
                              <a:lin ang="10800000" scaled="1"/>
                            </a:gra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84893" marR="84893" marT="42446" marB="4244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200" kern="1200" spc="0" baseline="0" dirty="0">
                              <a:gradFill>
                                <a:gsLst>
                                  <a:gs pos="0">
                                    <a:schemeClr val="tx1">
                                      <a:lumMod val="65000"/>
                                      <a:lumOff val="3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10800000" scaled="1"/>
                              </a:gradFill>
                              <a:latin typeface="+mn-ea"/>
                              <a:ea typeface="+mn-ea"/>
                              <a:cs typeface="+mn-cs"/>
                            </a:rPr>
                            <a:t>0.000889</a:t>
                          </a:r>
                          <a:endParaRPr lang="ko-KR" altLang="en-US" sz="1200" kern="1200" spc="0" baseline="0" dirty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</a:schemeClr>
                                </a:gs>
                              </a:gsLst>
                              <a:lin ang="10800000" scaled="1"/>
                            </a:gra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84893" marR="84893" marT="42446" marB="4244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200" kern="1200" spc="0" baseline="0" dirty="0">
                              <a:gradFill>
                                <a:gsLst>
                                  <a:gs pos="0">
                                    <a:schemeClr val="tx1">
                                      <a:lumMod val="65000"/>
                                      <a:lumOff val="3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10800000" scaled="1"/>
                              </a:gradFill>
                              <a:latin typeface="+mn-ea"/>
                              <a:ea typeface="+mn-ea"/>
                              <a:cs typeface="+mn-cs"/>
                            </a:rPr>
                            <a:t>0.000492</a:t>
                          </a:r>
                          <a:endParaRPr lang="ko-KR" altLang="en-US" sz="1200" kern="1200" spc="0" baseline="0" dirty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</a:schemeClr>
                                </a:gs>
                              </a:gsLst>
                              <a:lin ang="10800000" scaled="1"/>
                            </a:gra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84893" marR="84893" marT="42446" marB="4244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200" kern="1200" spc="0" baseline="0" dirty="0">
                              <a:gradFill>
                                <a:gsLst>
                                  <a:gs pos="0">
                                    <a:schemeClr val="tx1">
                                      <a:lumMod val="65000"/>
                                      <a:lumOff val="3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10800000" scaled="1"/>
                              </a:gradFill>
                              <a:latin typeface="+mn-ea"/>
                              <a:ea typeface="+mn-ea"/>
                              <a:cs typeface="+mn-cs"/>
                            </a:rPr>
                            <a:t>0.0221</a:t>
                          </a:r>
                          <a:endParaRPr lang="ko-KR" altLang="en-US" sz="1200" kern="1200" spc="0" baseline="0" dirty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</a:schemeClr>
                                </a:gs>
                              </a:gsLst>
                              <a:lin ang="10800000" scaled="1"/>
                            </a:gra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84893" marR="84893" marT="42446" marB="4244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ko-KR" sz="1200" kern="1200" spc="0" baseline="0" dirty="0">
                              <a:gradFill>
                                <a:gsLst>
                                  <a:gs pos="0">
                                    <a:schemeClr val="tx1">
                                      <a:lumMod val="65000"/>
                                      <a:lumOff val="3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10800000" scaled="1"/>
                              </a:gradFill>
                              <a:latin typeface="+mn-ea"/>
                              <a:ea typeface="+mn-ea"/>
                              <a:cs typeface="+mn-cs"/>
                            </a:rPr>
                            <a:t>0.6581</a:t>
                          </a:r>
                        </a:p>
                      </a:txBody>
                      <a:tcPr marL="58364" marR="5836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66712538"/>
                      </a:ext>
                    </a:extLst>
                  </a:tr>
                  <a:tr h="691472"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200" kern="1200" spc="0" baseline="0" dirty="0">
                              <a:gradFill>
                                <a:gsLst>
                                  <a:gs pos="0">
                                    <a:schemeClr val="tx1">
                                      <a:lumMod val="65000"/>
                                      <a:lumOff val="3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10800000" scaled="1"/>
                              </a:gradFill>
                              <a:latin typeface="+mn-ea"/>
                              <a:ea typeface="+mn-ea"/>
                              <a:cs typeface="+mn-cs"/>
                            </a:rPr>
                            <a:t>Random Forest</a:t>
                          </a:r>
                          <a:endParaRPr lang="ko-KR" altLang="en-US" sz="1200" kern="1200" spc="0" baseline="0" dirty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</a:schemeClr>
                                </a:gs>
                              </a:gsLst>
                              <a:lin ang="10800000" scaled="1"/>
                            </a:gra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8364" marR="5836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200" kern="1200" spc="0" baseline="0" dirty="0">
                              <a:gradFill>
                                <a:gsLst>
                                  <a:gs pos="0">
                                    <a:schemeClr val="tx1">
                                      <a:lumMod val="65000"/>
                                      <a:lumOff val="3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10800000" scaled="1"/>
                              </a:gradFill>
                              <a:latin typeface="+mn-ea"/>
                              <a:ea typeface="+mn-ea"/>
                              <a:cs typeface="+mn-cs"/>
                            </a:rPr>
                            <a:t>0.000808</a:t>
                          </a:r>
                          <a:endParaRPr lang="ko-KR" altLang="en-US" sz="1200" kern="1200" spc="0" baseline="0" dirty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</a:schemeClr>
                                </a:gs>
                              </a:gsLst>
                              <a:lin ang="10800000" scaled="1"/>
                            </a:gra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8364" marR="5836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200" kern="1200" spc="0" baseline="0" dirty="0">
                              <a:gradFill>
                                <a:gsLst>
                                  <a:gs pos="0">
                                    <a:schemeClr val="tx1">
                                      <a:lumMod val="65000"/>
                                      <a:lumOff val="3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10800000" scaled="1"/>
                              </a:gradFill>
                              <a:latin typeface="+mn-ea"/>
                              <a:ea typeface="+mn-ea"/>
                              <a:cs typeface="+mn-cs"/>
                            </a:rPr>
                            <a:t>0.000213</a:t>
                          </a:r>
                          <a:endParaRPr lang="ko-KR" altLang="en-US" sz="1200" kern="1200" spc="0" baseline="0" dirty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</a:schemeClr>
                                </a:gs>
                              </a:gsLst>
                              <a:lin ang="10800000" scaled="1"/>
                            </a:gra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8364" marR="5836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200" kern="1200" spc="0" baseline="0" dirty="0">
                              <a:gradFill>
                                <a:gsLst>
                                  <a:gs pos="0">
                                    <a:schemeClr val="tx1">
                                      <a:lumMod val="65000"/>
                                      <a:lumOff val="3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10800000" scaled="1"/>
                              </a:gradFill>
                              <a:latin typeface="+mn-ea"/>
                              <a:ea typeface="+mn-ea"/>
                              <a:cs typeface="+mn-cs"/>
                            </a:rPr>
                            <a:t>0.0146</a:t>
                          </a:r>
                          <a:endParaRPr lang="ko-KR" altLang="en-US" sz="1200" kern="1200" spc="0" baseline="0" dirty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</a:schemeClr>
                                </a:gs>
                              </a:gsLst>
                              <a:lin ang="10800000" scaled="1"/>
                            </a:gra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8364" marR="5836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ko-KR" sz="1200" kern="1200" spc="0" baseline="0" dirty="0">
                              <a:gradFill>
                                <a:gsLst>
                                  <a:gs pos="0">
                                    <a:schemeClr val="tx1">
                                      <a:lumMod val="65000"/>
                                      <a:lumOff val="3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10800000" scaled="1"/>
                              </a:gradFill>
                              <a:latin typeface="+mn-ea"/>
                              <a:ea typeface="+mn-ea"/>
                              <a:cs typeface="+mn-cs"/>
                            </a:rPr>
                            <a:t>0.4394</a:t>
                          </a:r>
                        </a:p>
                      </a:txBody>
                      <a:tcPr marL="58364" marR="5836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61052696"/>
                      </a:ext>
                    </a:extLst>
                  </a:tr>
                  <a:tr h="691472"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200" kern="1200" spc="0" baseline="0" dirty="0">
                              <a:gradFill>
                                <a:gsLst>
                                  <a:gs pos="0">
                                    <a:schemeClr val="tx1">
                                      <a:lumMod val="65000"/>
                                      <a:lumOff val="3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10800000" scaled="1"/>
                              </a:gradFill>
                              <a:latin typeface="+mn-ea"/>
                              <a:ea typeface="+mn-ea"/>
                              <a:cs typeface="+mn-cs"/>
                            </a:rPr>
                            <a:t>SVR(Linear)</a:t>
                          </a:r>
                          <a:endParaRPr lang="ko-KR" altLang="en-US" sz="1200" kern="1200" spc="0" baseline="0" dirty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</a:schemeClr>
                                </a:gs>
                              </a:gsLst>
                              <a:lin ang="10800000" scaled="1"/>
                            </a:gra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8364" marR="5836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200" kern="1200" spc="0" baseline="0" dirty="0">
                              <a:gradFill>
                                <a:gsLst>
                                  <a:gs pos="0">
                                    <a:schemeClr val="tx1">
                                      <a:lumMod val="65000"/>
                                      <a:lumOff val="3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10800000" scaled="1"/>
                              </a:gradFill>
                              <a:latin typeface="+mn-ea"/>
                              <a:ea typeface="+mn-ea"/>
                              <a:cs typeface="+mn-cs"/>
                            </a:rPr>
                            <a:t>0.000554</a:t>
                          </a:r>
                          <a:endParaRPr lang="ko-KR" altLang="en-US" sz="1200" kern="1200" spc="0" baseline="0" dirty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</a:schemeClr>
                                </a:gs>
                              </a:gsLst>
                              <a:lin ang="10800000" scaled="1"/>
                            </a:gra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8364" marR="5836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200" kern="1200" spc="0" baseline="0" dirty="0">
                              <a:gradFill>
                                <a:gsLst>
                                  <a:gs pos="0">
                                    <a:schemeClr val="tx1">
                                      <a:lumMod val="65000"/>
                                      <a:lumOff val="3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10800000" scaled="1"/>
                              </a:gradFill>
                              <a:latin typeface="+mn-ea"/>
                              <a:ea typeface="+mn-ea"/>
                              <a:cs typeface="+mn-cs"/>
                            </a:rPr>
                            <a:t>0.000553</a:t>
                          </a:r>
                          <a:endParaRPr lang="ko-KR" altLang="en-US" sz="1200" kern="1200" spc="0" baseline="0" dirty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</a:schemeClr>
                                </a:gs>
                              </a:gsLst>
                              <a:lin ang="10800000" scaled="1"/>
                            </a:gra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8364" marR="5836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200" kern="1200" spc="0" baseline="0" dirty="0">
                              <a:gradFill>
                                <a:gsLst>
                                  <a:gs pos="0">
                                    <a:schemeClr val="tx1">
                                      <a:lumMod val="65000"/>
                                      <a:lumOff val="3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10800000" scaled="1"/>
                              </a:gradFill>
                              <a:latin typeface="+mn-ea"/>
                              <a:ea typeface="+mn-ea"/>
                              <a:cs typeface="+mn-cs"/>
                            </a:rPr>
                            <a:t>0.0253</a:t>
                          </a:r>
                          <a:endParaRPr lang="ko-KR" altLang="en-US" sz="1200" kern="1200" spc="0" baseline="0" dirty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</a:schemeClr>
                                </a:gs>
                              </a:gsLst>
                              <a:lin ang="10800000" scaled="1"/>
                            </a:gra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8364" marR="5836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ko-KR" sz="1200" kern="1200" spc="0" baseline="0" dirty="0">
                              <a:gradFill>
                                <a:gsLst>
                                  <a:gs pos="0">
                                    <a:schemeClr val="tx1">
                                      <a:lumMod val="65000"/>
                                      <a:lumOff val="3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10800000" scaled="1"/>
                              </a:gradFill>
                              <a:latin typeface="+mn-ea"/>
                              <a:ea typeface="+mn-ea"/>
                              <a:cs typeface="+mn-cs"/>
                            </a:rPr>
                            <a:t>0.6158</a:t>
                          </a:r>
                          <a:endParaRPr lang="ko-KR" altLang="en-US" sz="1200" kern="1200" spc="0" baseline="0" dirty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</a:schemeClr>
                                </a:gs>
                              </a:gsLst>
                              <a:lin ang="10800000" scaled="1"/>
                            </a:gra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8364" marR="5836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77669008"/>
                      </a:ext>
                    </a:extLst>
                  </a:tr>
                  <a:tr h="691472"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200" kern="1200" spc="0" baseline="0" dirty="0">
                              <a:solidFill>
                                <a:srgbClr val="3899DE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XG Boost</a:t>
                          </a:r>
                          <a:endParaRPr lang="ko-KR" altLang="en-US" sz="1200" kern="1200" spc="0" baseline="0" dirty="0">
                            <a:solidFill>
                              <a:srgbClr val="3899DE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8364" marR="5836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200" kern="1200" spc="0" baseline="0" dirty="0">
                              <a:solidFill>
                                <a:srgbClr val="3899DE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0.000121</a:t>
                          </a:r>
                          <a:endParaRPr lang="ko-KR" altLang="en-US" sz="1200" kern="1200" spc="0" baseline="0" dirty="0">
                            <a:solidFill>
                              <a:srgbClr val="3899DE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8364" marR="5836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200" kern="1200" spc="0" baseline="0" dirty="0">
                              <a:solidFill>
                                <a:srgbClr val="3899DE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0.000187</a:t>
                          </a:r>
                          <a:endParaRPr lang="ko-KR" altLang="en-US" sz="1200" kern="1200" spc="0" baseline="0" dirty="0">
                            <a:solidFill>
                              <a:srgbClr val="3899DE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8364" marR="5836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200" kern="1200" spc="0" baseline="0" dirty="0">
                              <a:solidFill>
                                <a:srgbClr val="3899DE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0.0137</a:t>
                          </a:r>
                          <a:endParaRPr lang="ko-KR" altLang="en-US" sz="1200" kern="1200" spc="0" baseline="0" dirty="0">
                            <a:solidFill>
                              <a:srgbClr val="3899DE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8364" marR="5836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ko-KR" sz="1200" kern="1200" spc="0" baseline="0" dirty="0">
                              <a:solidFill>
                                <a:srgbClr val="3899DE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0.869</a:t>
                          </a:r>
                        </a:p>
                      </a:txBody>
                      <a:tcPr marL="58364" marR="5836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80731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표 9">
                <a:extLst>
                  <a:ext uri="{FF2B5EF4-FFF2-40B4-BE49-F238E27FC236}">
                    <a16:creationId xmlns:a16="http://schemas.microsoft.com/office/drawing/2014/main" id="{28DEE800-04C4-4877-AFA1-D990E174E3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0458437"/>
                  </p:ext>
                </p:extLst>
              </p:nvPr>
            </p:nvGraphicFramePr>
            <p:xfrm>
              <a:off x="631204" y="1445547"/>
              <a:ext cx="8117260" cy="3432477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1623452">
                      <a:extLst>
                        <a:ext uri="{9D8B030D-6E8A-4147-A177-3AD203B41FA5}">
                          <a16:colId xmlns:a16="http://schemas.microsoft.com/office/drawing/2014/main" val="3415484936"/>
                        </a:ext>
                      </a:extLst>
                    </a:gridCol>
                    <a:gridCol w="1623452">
                      <a:extLst>
                        <a:ext uri="{9D8B030D-6E8A-4147-A177-3AD203B41FA5}">
                          <a16:colId xmlns:a16="http://schemas.microsoft.com/office/drawing/2014/main" val="2971857249"/>
                        </a:ext>
                      </a:extLst>
                    </a:gridCol>
                    <a:gridCol w="1623452">
                      <a:extLst>
                        <a:ext uri="{9D8B030D-6E8A-4147-A177-3AD203B41FA5}">
                          <a16:colId xmlns:a16="http://schemas.microsoft.com/office/drawing/2014/main" val="2762430502"/>
                        </a:ext>
                      </a:extLst>
                    </a:gridCol>
                    <a:gridCol w="1623452">
                      <a:extLst>
                        <a:ext uri="{9D8B030D-6E8A-4147-A177-3AD203B41FA5}">
                          <a16:colId xmlns:a16="http://schemas.microsoft.com/office/drawing/2014/main" val="32496104"/>
                        </a:ext>
                      </a:extLst>
                    </a:gridCol>
                    <a:gridCol w="1623452">
                      <a:extLst>
                        <a:ext uri="{9D8B030D-6E8A-4147-A177-3AD203B41FA5}">
                          <a16:colId xmlns:a16="http://schemas.microsoft.com/office/drawing/2014/main" val="613682404"/>
                        </a:ext>
                      </a:extLst>
                    </a:gridCol>
                  </a:tblGrid>
                  <a:tr h="666589"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400" b="1" kern="1200" spc="0" baseline="0" dirty="0">
                              <a:gradFill>
                                <a:gsLst>
                                  <a:gs pos="0">
                                    <a:schemeClr val="tx1">
                                      <a:lumMod val="65000"/>
                                      <a:lumOff val="3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10800000" scaled="1"/>
                              </a:gradFill>
                              <a:latin typeface="+mn-ea"/>
                              <a:ea typeface="+mn-ea"/>
                              <a:cs typeface="+mn-cs"/>
                            </a:rPr>
                            <a:t>Model</a:t>
                          </a:r>
                          <a:endParaRPr lang="ko-KR" altLang="en-US" sz="1400" b="1" kern="1200" spc="0" baseline="0" dirty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</a:schemeClr>
                                </a:gs>
                              </a:gsLst>
                              <a:lin ang="10800000" scaled="1"/>
                            </a:gra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8364" marR="5836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400" b="1" kern="1200" spc="0" baseline="0" dirty="0">
                              <a:gradFill>
                                <a:gsLst>
                                  <a:gs pos="0">
                                    <a:schemeClr val="tx1">
                                      <a:lumMod val="65000"/>
                                      <a:lumOff val="3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10800000" scaled="1"/>
                              </a:gradFill>
                              <a:latin typeface="+mn-ea"/>
                              <a:ea typeface="+mn-ea"/>
                              <a:cs typeface="+mn-cs"/>
                            </a:rPr>
                            <a:t>Train  Data Set MSE</a:t>
                          </a:r>
                          <a:endParaRPr lang="ko-KR" altLang="en-US" sz="1400" b="1" kern="1200" spc="0" baseline="0" dirty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</a:schemeClr>
                                </a:gs>
                              </a:gsLst>
                              <a:lin ang="10800000" scaled="1"/>
                            </a:gra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8364" marR="5836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400" b="1" kern="1200" spc="0" baseline="0" dirty="0">
                              <a:gradFill>
                                <a:gsLst>
                                  <a:gs pos="0">
                                    <a:schemeClr val="tx1">
                                      <a:lumMod val="65000"/>
                                      <a:lumOff val="3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10800000" scaled="1"/>
                              </a:gradFill>
                              <a:latin typeface="+mn-ea"/>
                              <a:ea typeface="+mn-ea"/>
                              <a:cs typeface="+mn-cs"/>
                            </a:rPr>
                            <a:t>Test Data Set MSE</a:t>
                          </a:r>
                          <a:endParaRPr lang="ko-KR" altLang="en-US" sz="1400" b="1" kern="1200" spc="0" baseline="0" dirty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</a:schemeClr>
                                </a:gs>
                              </a:gsLst>
                              <a:lin ang="10800000" scaled="1"/>
                            </a:gra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8364" marR="5836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400" b="1" kern="1200" spc="0" baseline="0" dirty="0">
                              <a:gradFill>
                                <a:gsLst>
                                  <a:gs pos="0">
                                    <a:schemeClr val="tx1">
                                      <a:lumMod val="65000"/>
                                      <a:lumOff val="3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10800000" scaled="1"/>
                              </a:gradFill>
                              <a:latin typeface="+mn-ea"/>
                              <a:ea typeface="+mn-ea"/>
                              <a:cs typeface="+mn-cs"/>
                            </a:rPr>
                            <a:t>RMSE</a:t>
                          </a:r>
                          <a:endParaRPr lang="ko-KR" altLang="en-US" sz="1400" b="1" kern="1200" spc="0" baseline="0" dirty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</a:schemeClr>
                                </a:gs>
                              </a:gsLst>
                              <a:lin ang="10800000" scaled="1"/>
                            </a:gra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8364" marR="5836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8364" marR="5836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9625" t="-909" r="-749" b="-41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50615"/>
                      </a:ext>
                    </a:extLst>
                  </a:tr>
                  <a:tr h="691472"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200" kern="1200" spc="0" baseline="0" dirty="0">
                              <a:gradFill>
                                <a:gsLst>
                                  <a:gs pos="0">
                                    <a:schemeClr val="tx1">
                                      <a:lumMod val="65000"/>
                                      <a:lumOff val="3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10800000" scaled="1"/>
                              </a:gradFill>
                              <a:latin typeface="+mn-ea"/>
                              <a:ea typeface="+mn-ea"/>
                              <a:cs typeface="+mn-cs"/>
                            </a:rPr>
                            <a:t>Decision Tree</a:t>
                          </a:r>
                          <a:endParaRPr lang="ko-KR" altLang="en-US" sz="1200" kern="1200" spc="0" baseline="0" dirty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</a:schemeClr>
                                </a:gs>
                              </a:gsLst>
                              <a:lin ang="10800000" scaled="1"/>
                            </a:gra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84893" marR="84893" marT="42446" marB="4244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200" kern="1200" spc="0" baseline="0" dirty="0">
                              <a:gradFill>
                                <a:gsLst>
                                  <a:gs pos="0">
                                    <a:schemeClr val="tx1">
                                      <a:lumMod val="65000"/>
                                      <a:lumOff val="3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10800000" scaled="1"/>
                              </a:gradFill>
                              <a:latin typeface="+mn-ea"/>
                              <a:ea typeface="+mn-ea"/>
                              <a:cs typeface="+mn-cs"/>
                            </a:rPr>
                            <a:t>0.000889</a:t>
                          </a:r>
                          <a:endParaRPr lang="ko-KR" altLang="en-US" sz="1200" kern="1200" spc="0" baseline="0" dirty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</a:schemeClr>
                                </a:gs>
                              </a:gsLst>
                              <a:lin ang="10800000" scaled="1"/>
                            </a:gra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84893" marR="84893" marT="42446" marB="4244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200" kern="1200" spc="0" baseline="0" dirty="0">
                              <a:gradFill>
                                <a:gsLst>
                                  <a:gs pos="0">
                                    <a:schemeClr val="tx1">
                                      <a:lumMod val="65000"/>
                                      <a:lumOff val="3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10800000" scaled="1"/>
                              </a:gradFill>
                              <a:latin typeface="+mn-ea"/>
                              <a:ea typeface="+mn-ea"/>
                              <a:cs typeface="+mn-cs"/>
                            </a:rPr>
                            <a:t>0.000492</a:t>
                          </a:r>
                          <a:endParaRPr lang="ko-KR" altLang="en-US" sz="1200" kern="1200" spc="0" baseline="0" dirty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</a:schemeClr>
                                </a:gs>
                              </a:gsLst>
                              <a:lin ang="10800000" scaled="1"/>
                            </a:gra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84893" marR="84893" marT="42446" marB="4244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200" kern="1200" spc="0" baseline="0" dirty="0">
                              <a:gradFill>
                                <a:gsLst>
                                  <a:gs pos="0">
                                    <a:schemeClr val="tx1">
                                      <a:lumMod val="65000"/>
                                      <a:lumOff val="3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10800000" scaled="1"/>
                              </a:gradFill>
                              <a:latin typeface="+mn-ea"/>
                              <a:ea typeface="+mn-ea"/>
                              <a:cs typeface="+mn-cs"/>
                            </a:rPr>
                            <a:t>0.0221</a:t>
                          </a:r>
                          <a:endParaRPr lang="ko-KR" altLang="en-US" sz="1200" kern="1200" spc="0" baseline="0" dirty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</a:schemeClr>
                                </a:gs>
                              </a:gsLst>
                              <a:lin ang="10800000" scaled="1"/>
                            </a:gra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84893" marR="84893" marT="42446" marB="42446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ko-KR" sz="1200" kern="1200" spc="0" baseline="0" dirty="0">
                              <a:gradFill>
                                <a:gsLst>
                                  <a:gs pos="0">
                                    <a:schemeClr val="tx1">
                                      <a:lumMod val="65000"/>
                                      <a:lumOff val="3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10800000" scaled="1"/>
                              </a:gradFill>
                              <a:latin typeface="+mn-ea"/>
                              <a:ea typeface="+mn-ea"/>
                              <a:cs typeface="+mn-cs"/>
                            </a:rPr>
                            <a:t>0.6581</a:t>
                          </a:r>
                        </a:p>
                      </a:txBody>
                      <a:tcPr marL="58364" marR="5836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166712538"/>
                      </a:ext>
                    </a:extLst>
                  </a:tr>
                  <a:tr h="691472"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200" kern="1200" spc="0" baseline="0" dirty="0">
                              <a:gradFill>
                                <a:gsLst>
                                  <a:gs pos="0">
                                    <a:schemeClr val="tx1">
                                      <a:lumMod val="65000"/>
                                      <a:lumOff val="3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10800000" scaled="1"/>
                              </a:gradFill>
                              <a:latin typeface="+mn-ea"/>
                              <a:ea typeface="+mn-ea"/>
                              <a:cs typeface="+mn-cs"/>
                            </a:rPr>
                            <a:t>Random Forest</a:t>
                          </a:r>
                          <a:endParaRPr lang="ko-KR" altLang="en-US" sz="1200" kern="1200" spc="0" baseline="0" dirty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</a:schemeClr>
                                </a:gs>
                              </a:gsLst>
                              <a:lin ang="10800000" scaled="1"/>
                            </a:gra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8364" marR="5836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200" kern="1200" spc="0" baseline="0" dirty="0">
                              <a:gradFill>
                                <a:gsLst>
                                  <a:gs pos="0">
                                    <a:schemeClr val="tx1">
                                      <a:lumMod val="65000"/>
                                      <a:lumOff val="3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10800000" scaled="1"/>
                              </a:gradFill>
                              <a:latin typeface="+mn-ea"/>
                              <a:ea typeface="+mn-ea"/>
                              <a:cs typeface="+mn-cs"/>
                            </a:rPr>
                            <a:t>0.000808</a:t>
                          </a:r>
                          <a:endParaRPr lang="ko-KR" altLang="en-US" sz="1200" kern="1200" spc="0" baseline="0" dirty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</a:schemeClr>
                                </a:gs>
                              </a:gsLst>
                              <a:lin ang="10800000" scaled="1"/>
                            </a:gra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8364" marR="5836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200" kern="1200" spc="0" baseline="0" dirty="0">
                              <a:gradFill>
                                <a:gsLst>
                                  <a:gs pos="0">
                                    <a:schemeClr val="tx1">
                                      <a:lumMod val="65000"/>
                                      <a:lumOff val="3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10800000" scaled="1"/>
                              </a:gradFill>
                              <a:latin typeface="+mn-ea"/>
                              <a:ea typeface="+mn-ea"/>
                              <a:cs typeface="+mn-cs"/>
                            </a:rPr>
                            <a:t>0.000213</a:t>
                          </a:r>
                          <a:endParaRPr lang="ko-KR" altLang="en-US" sz="1200" kern="1200" spc="0" baseline="0" dirty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</a:schemeClr>
                                </a:gs>
                              </a:gsLst>
                              <a:lin ang="10800000" scaled="1"/>
                            </a:gra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8364" marR="5836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200" kern="1200" spc="0" baseline="0" dirty="0">
                              <a:gradFill>
                                <a:gsLst>
                                  <a:gs pos="0">
                                    <a:schemeClr val="tx1">
                                      <a:lumMod val="65000"/>
                                      <a:lumOff val="3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10800000" scaled="1"/>
                              </a:gradFill>
                              <a:latin typeface="+mn-ea"/>
                              <a:ea typeface="+mn-ea"/>
                              <a:cs typeface="+mn-cs"/>
                            </a:rPr>
                            <a:t>0.0146</a:t>
                          </a:r>
                          <a:endParaRPr lang="ko-KR" altLang="en-US" sz="1200" kern="1200" spc="0" baseline="0" dirty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</a:schemeClr>
                                </a:gs>
                              </a:gsLst>
                              <a:lin ang="10800000" scaled="1"/>
                            </a:gra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8364" marR="5836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ko-KR" sz="1200" kern="1200" spc="0" baseline="0" dirty="0">
                              <a:gradFill>
                                <a:gsLst>
                                  <a:gs pos="0">
                                    <a:schemeClr val="tx1">
                                      <a:lumMod val="65000"/>
                                      <a:lumOff val="3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10800000" scaled="1"/>
                              </a:gradFill>
                              <a:latin typeface="+mn-ea"/>
                              <a:ea typeface="+mn-ea"/>
                              <a:cs typeface="+mn-cs"/>
                            </a:rPr>
                            <a:t>0.4394</a:t>
                          </a:r>
                        </a:p>
                      </a:txBody>
                      <a:tcPr marL="58364" marR="5836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61052696"/>
                      </a:ext>
                    </a:extLst>
                  </a:tr>
                  <a:tr h="691472"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200" kern="1200" spc="0" baseline="0" dirty="0">
                              <a:gradFill>
                                <a:gsLst>
                                  <a:gs pos="0">
                                    <a:schemeClr val="tx1">
                                      <a:lumMod val="65000"/>
                                      <a:lumOff val="3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10800000" scaled="1"/>
                              </a:gradFill>
                              <a:latin typeface="+mn-ea"/>
                              <a:ea typeface="+mn-ea"/>
                              <a:cs typeface="+mn-cs"/>
                            </a:rPr>
                            <a:t>SVR(Linear)</a:t>
                          </a:r>
                          <a:endParaRPr lang="ko-KR" altLang="en-US" sz="1200" kern="1200" spc="0" baseline="0" dirty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</a:schemeClr>
                                </a:gs>
                              </a:gsLst>
                              <a:lin ang="10800000" scaled="1"/>
                            </a:gra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8364" marR="5836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200" kern="1200" spc="0" baseline="0" dirty="0">
                              <a:gradFill>
                                <a:gsLst>
                                  <a:gs pos="0">
                                    <a:schemeClr val="tx1">
                                      <a:lumMod val="65000"/>
                                      <a:lumOff val="3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10800000" scaled="1"/>
                              </a:gradFill>
                              <a:latin typeface="+mn-ea"/>
                              <a:ea typeface="+mn-ea"/>
                              <a:cs typeface="+mn-cs"/>
                            </a:rPr>
                            <a:t>0.000554</a:t>
                          </a:r>
                          <a:endParaRPr lang="ko-KR" altLang="en-US" sz="1200" kern="1200" spc="0" baseline="0" dirty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</a:schemeClr>
                                </a:gs>
                              </a:gsLst>
                              <a:lin ang="10800000" scaled="1"/>
                            </a:gra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8364" marR="5836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200" kern="1200" spc="0" baseline="0" dirty="0">
                              <a:gradFill>
                                <a:gsLst>
                                  <a:gs pos="0">
                                    <a:schemeClr val="tx1">
                                      <a:lumMod val="65000"/>
                                      <a:lumOff val="3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10800000" scaled="1"/>
                              </a:gradFill>
                              <a:latin typeface="+mn-ea"/>
                              <a:ea typeface="+mn-ea"/>
                              <a:cs typeface="+mn-cs"/>
                            </a:rPr>
                            <a:t>0.000553</a:t>
                          </a:r>
                          <a:endParaRPr lang="ko-KR" altLang="en-US" sz="1200" kern="1200" spc="0" baseline="0" dirty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</a:schemeClr>
                                </a:gs>
                              </a:gsLst>
                              <a:lin ang="10800000" scaled="1"/>
                            </a:gra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8364" marR="5836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200" kern="1200" spc="0" baseline="0" dirty="0">
                              <a:gradFill>
                                <a:gsLst>
                                  <a:gs pos="0">
                                    <a:schemeClr val="tx1">
                                      <a:lumMod val="65000"/>
                                      <a:lumOff val="3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10800000" scaled="1"/>
                              </a:gradFill>
                              <a:latin typeface="+mn-ea"/>
                              <a:ea typeface="+mn-ea"/>
                              <a:cs typeface="+mn-cs"/>
                            </a:rPr>
                            <a:t>0.0253</a:t>
                          </a:r>
                          <a:endParaRPr lang="ko-KR" altLang="en-US" sz="1200" kern="1200" spc="0" baseline="0" dirty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</a:schemeClr>
                                </a:gs>
                              </a:gsLst>
                              <a:lin ang="10800000" scaled="1"/>
                            </a:gra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8364" marR="5836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ko-KR" sz="1200" kern="1200" spc="0" baseline="0" dirty="0">
                              <a:gradFill>
                                <a:gsLst>
                                  <a:gs pos="0">
                                    <a:schemeClr val="tx1">
                                      <a:lumMod val="65000"/>
                                      <a:lumOff val="35000"/>
                                    </a:schemeClr>
                                  </a:gs>
                                  <a:gs pos="100000">
                                    <a:schemeClr val="tx1">
                                      <a:lumMod val="75000"/>
                                      <a:lumOff val="25000"/>
                                    </a:schemeClr>
                                  </a:gs>
                                </a:gsLst>
                                <a:lin ang="10800000" scaled="1"/>
                              </a:gradFill>
                              <a:latin typeface="+mn-ea"/>
                              <a:ea typeface="+mn-ea"/>
                              <a:cs typeface="+mn-cs"/>
                            </a:rPr>
                            <a:t>0.6158</a:t>
                          </a:r>
                          <a:endParaRPr lang="ko-KR" altLang="en-US" sz="1200" kern="1200" spc="0" baseline="0" dirty="0">
                            <a:gradFill>
                              <a:gsLst>
                                <a:gs pos="0">
                                  <a:schemeClr val="tx1">
                                    <a:lumMod val="65000"/>
                                    <a:lumOff val="35000"/>
                                  </a:schemeClr>
                                </a:gs>
                                <a:gs pos="100000">
                                  <a:schemeClr val="tx1">
                                    <a:lumMod val="75000"/>
                                    <a:lumOff val="25000"/>
                                  </a:schemeClr>
                                </a:gs>
                              </a:gsLst>
                              <a:lin ang="10800000" scaled="1"/>
                            </a:gra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8364" marR="5836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977669008"/>
                      </a:ext>
                    </a:extLst>
                  </a:tr>
                  <a:tr h="691472"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200" kern="1200" spc="0" baseline="0" dirty="0">
                              <a:solidFill>
                                <a:srgbClr val="3899DE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XG Boost</a:t>
                          </a:r>
                          <a:endParaRPr lang="ko-KR" altLang="en-US" sz="1200" kern="1200" spc="0" baseline="0" dirty="0">
                            <a:solidFill>
                              <a:srgbClr val="3899DE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8364" marR="5836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200" kern="1200" spc="0" baseline="0" dirty="0">
                              <a:solidFill>
                                <a:srgbClr val="3899DE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0.000121</a:t>
                          </a:r>
                          <a:endParaRPr lang="ko-KR" altLang="en-US" sz="1200" kern="1200" spc="0" baseline="0" dirty="0">
                            <a:solidFill>
                              <a:srgbClr val="3899DE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8364" marR="5836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200" kern="1200" spc="0" baseline="0" dirty="0">
                              <a:solidFill>
                                <a:srgbClr val="3899DE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0.000187</a:t>
                          </a:r>
                          <a:endParaRPr lang="ko-KR" altLang="en-US" sz="1200" kern="1200" spc="0" baseline="0" dirty="0">
                            <a:solidFill>
                              <a:srgbClr val="3899DE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8364" marR="5836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altLang="ko-KR" sz="1200" kern="1200" spc="0" baseline="0" dirty="0">
                              <a:solidFill>
                                <a:srgbClr val="3899DE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0.0137</a:t>
                          </a:r>
                          <a:endParaRPr lang="ko-KR" altLang="en-US" sz="1200" kern="1200" spc="0" baseline="0" dirty="0">
                            <a:solidFill>
                              <a:srgbClr val="3899DE"/>
                            </a:solidFill>
                            <a:latin typeface="+mn-ea"/>
                            <a:ea typeface="+mn-ea"/>
                            <a:cs typeface="+mn-cs"/>
                          </a:endParaRPr>
                        </a:p>
                      </a:txBody>
                      <a:tcPr marL="58364" marR="5836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0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ko-KR" sz="1200" kern="1200" spc="0" baseline="0" dirty="0">
                              <a:solidFill>
                                <a:srgbClr val="3899DE"/>
                              </a:solidFill>
                              <a:latin typeface="+mn-ea"/>
                              <a:ea typeface="+mn-ea"/>
                              <a:cs typeface="+mn-cs"/>
                            </a:rPr>
                            <a:t>0.869</a:t>
                          </a:r>
                        </a:p>
                      </a:txBody>
                      <a:tcPr marL="58364" marR="58364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80731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E81B828-E800-4E80-9763-F8E13054EAF7}"/>
              </a:ext>
            </a:extLst>
          </p:cNvPr>
          <p:cNvSpPr txBox="1"/>
          <p:nvPr/>
        </p:nvSpPr>
        <p:spPr>
          <a:xfrm>
            <a:off x="395536" y="836975"/>
            <a:ext cx="6754371" cy="562402"/>
          </a:xfrm>
          <a:prstGeom prst="round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모델 성능 비교 결과</a:t>
            </a:r>
            <a:endParaRPr lang="en-US" altLang="ko-KR" sz="16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1"/>
              </a:gradFill>
              <a:latin typeface="+mn-ea"/>
            </a:endParaRPr>
          </a:p>
        </p:txBody>
      </p:sp>
      <p:pic>
        <p:nvPicPr>
          <p:cNvPr id="12" name="Picture 4" descr="C:\Users\user\Desktop\imgres.jpg">
            <a:extLst>
              <a:ext uri="{FF2B5EF4-FFF2-40B4-BE49-F238E27FC236}">
                <a16:creationId xmlns:a16="http://schemas.microsoft.com/office/drawing/2014/main" id="{979F392F-02F7-4EA1-AE74-3FCC0B37D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8" y="955481"/>
            <a:ext cx="231269" cy="30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150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>
            <a:extLst>
              <a:ext uri="{FF2B5EF4-FFF2-40B4-BE49-F238E27FC236}">
                <a16:creationId xmlns:a16="http://schemas.microsoft.com/office/drawing/2014/main" id="{FBE09E65-25A2-4B49-9530-F6A68679DB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377780"/>
            <a:ext cx="1574165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C9667E-85B9-478C-863E-77BDF41D9A2F}"/>
              </a:ext>
            </a:extLst>
          </p:cNvPr>
          <p:cNvSpPr txBox="1"/>
          <p:nvPr/>
        </p:nvSpPr>
        <p:spPr>
          <a:xfrm>
            <a:off x="-40828" y="561451"/>
            <a:ext cx="9170640" cy="257561"/>
          </a:xfrm>
          <a:prstGeom prst="roundRect">
            <a:avLst>
              <a:gd name="adj" fmla="val 0"/>
            </a:avLst>
          </a:prstGeom>
          <a:noFill/>
        </p:spPr>
        <p:txBody>
          <a:bodyPr wrap="square" lIns="108000" rIns="108000" rtlCol="0" anchor="ctr">
            <a:noAutofit/>
          </a:bodyPr>
          <a:lstStyle/>
          <a:p>
            <a:pPr lvl="0"/>
            <a:r>
              <a:rPr lang="en-US" altLang="ko-KR" sz="1300" dirty="0">
                <a:solidFill>
                  <a:srgbClr val="3899DE"/>
                </a:solidFill>
                <a:latin typeface="+mn-ea"/>
              </a:rPr>
              <a:t>4. 4 </a:t>
            </a:r>
            <a:r>
              <a:rPr lang="ko-KR" altLang="en-US" sz="1300" dirty="0">
                <a:solidFill>
                  <a:srgbClr val="3899DE"/>
                </a:solidFill>
                <a:latin typeface="+mn-ea"/>
              </a:rPr>
              <a:t>선호지수 최종 모델 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A2E6DB-A7A2-4909-918D-19B07766382A}"/>
              </a:ext>
            </a:extLst>
          </p:cNvPr>
          <p:cNvSpPr/>
          <p:nvPr/>
        </p:nvSpPr>
        <p:spPr>
          <a:xfrm>
            <a:off x="210668" y="142359"/>
            <a:ext cx="2604542" cy="24622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dist"/>
            <a:r>
              <a:rPr lang="ko-KR" altLang="en-US" sz="160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온라인선호지수 개발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81B828-E800-4E80-9763-F8E13054EAF7}"/>
              </a:ext>
            </a:extLst>
          </p:cNvPr>
          <p:cNvSpPr txBox="1"/>
          <p:nvPr/>
        </p:nvSpPr>
        <p:spPr>
          <a:xfrm>
            <a:off x="395536" y="789162"/>
            <a:ext cx="8352928" cy="562402"/>
          </a:xfrm>
          <a:prstGeom prst="round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선호지수 예측을 위한 최종 모델</a:t>
            </a:r>
            <a:r>
              <a:rPr lang="en-US" altLang="ko-KR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(XG</a:t>
            </a:r>
            <a:r>
              <a:rPr lang="ko-KR" altLang="en-US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</a:t>
            </a:r>
            <a:r>
              <a:rPr lang="en-US" altLang="ko-KR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Boost) </a:t>
            </a:r>
            <a:r>
              <a:rPr lang="ko-KR" altLang="en-US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선정</a:t>
            </a:r>
            <a:endParaRPr lang="en-US" altLang="ko-KR" sz="16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1"/>
              </a:gradFill>
              <a:latin typeface="+mn-ea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적합 모델 중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Test MSE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가 가장 낮고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,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가장 높은 설명력을 가짐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XG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Boost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가 </a:t>
            </a:r>
            <a:r>
              <a:rPr lang="ko-KR" altLang="en-US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상품군별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온라인 선호지수 예측모델에 가장 적합하다고 판단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선호지수 예측 결과를 통해 수요 트렌드 파악에 이용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1"/>
              </a:gradFill>
              <a:latin typeface="+mn-ea"/>
            </a:endParaRPr>
          </a:p>
        </p:txBody>
      </p:sp>
      <p:pic>
        <p:nvPicPr>
          <p:cNvPr id="12" name="Picture 4" descr="C:\Users\user\Desktop\imgres.jpg">
            <a:extLst>
              <a:ext uri="{FF2B5EF4-FFF2-40B4-BE49-F238E27FC236}">
                <a16:creationId xmlns:a16="http://schemas.microsoft.com/office/drawing/2014/main" id="{979F392F-02F7-4EA1-AE74-3FCC0B37D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8" y="955481"/>
            <a:ext cx="231269" cy="30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F27956-48C0-498E-BA54-5B564C4149D4}"/>
              </a:ext>
            </a:extLst>
          </p:cNvPr>
          <p:cNvSpPr txBox="1"/>
          <p:nvPr/>
        </p:nvSpPr>
        <p:spPr>
          <a:xfrm>
            <a:off x="395536" y="2758403"/>
            <a:ext cx="8352928" cy="562402"/>
          </a:xfrm>
          <a:prstGeom prst="round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XG</a:t>
            </a:r>
            <a:r>
              <a:rPr lang="ko-KR" altLang="en-US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</a:t>
            </a:r>
            <a:r>
              <a:rPr lang="en-US" altLang="ko-KR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Boost</a:t>
            </a:r>
            <a:r>
              <a:rPr lang="ko-KR" altLang="en-US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모델의 장점</a:t>
            </a:r>
            <a:endParaRPr lang="en-US" altLang="ko-KR" sz="16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1"/>
              </a:gradFill>
              <a:latin typeface="+mn-ea"/>
            </a:endParaRP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XG Boost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는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Extreme Gradient Boosting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의 </a:t>
            </a:r>
            <a:r>
              <a:rPr lang="ko-KR" altLang="en-US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줄임말로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, 2014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년에 등장하여 이후 지금까지 널리 쓰이고 있는 강력한 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1"/>
              </a:gradFill>
              <a:latin typeface="+mn-ea"/>
            </a:endParaRPr>
          </a:p>
          <a:p>
            <a:pPr lvl="1">
              <a:lnSpc>
                <a:spcPct val="200000"/>
              </a:lnSpc>
            </a:pP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    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기계학습 알고리즘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.</a:t>
            </a: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Boosting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모델은 </a:t>
            </a:r>
            <a:r>
              <a:rPr lang="ko-KR" altLang="en-US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변수들간의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다양한 교호작용을 고려하며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,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설명력 손실을 최소화하여 정확한 예측을 가능케 함 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1"/>
              </a:gradFill>
              <a:latin typeface="+mn-ea"/>
            </a:endParaRPr>
          </a:p>
          <a:p>
            <a:pPr marL="628650" lvl="1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복잡한 모델에 대하여 페널티를 주는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Regularization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항이 있기 때문에 과적합을 방지할 수 있다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.</a:t>
            </a:r>
          </a:p>
        </p:txBody>
      </p:sp>
      <p:pic>
        <p:nvPicPr>
          <p:cNvPr id="13" name="Picture 4" descr="C:\Users\user\Desktop\imgres.jpg">
            <a:extLst>
              <a:ext uri="{FF2B5EF4-FFF2-40B4-BE49-F238E27FC236}">
                <a16:creationId xmlns:a16="http://schemas.microsoft.com/office/drawing/2014/main" id="{CEF836CA-31A8-40BD-BBC3-00EBB69A3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8" y="2976006"/>
            <a:ext cx="231269" cy="30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88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58800" y="2595890"/>
            <a:ext cx="3316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b="1" spc="-15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  <a:ea typeface="+mj-ea"/>
              </a:rPr>
              <a:t>INDEX</a:t>
            </a:r>
            <a:endParaRPr lang="ko-KR" altLang="en-US" sz="2000" spc="-150" dirty="0"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0" scaled="1"/>
                <a:tileRect/>
              </a:gradFill>
              <a:latin typeface="+mj-ea"/>
              <a:ea typeface="+mj-ea"/>
            </a:endParaRPr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D8BC520B-8B9C-444E-BAD2-9A9C63F6161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393" y="146554"/>
            <a:ext cx="1762807" cy="254146"/>
          </a:xfrm>
          <a:prstGeom prst="rect">
            <a:avLst/>
          </a:prstGeom>
          <a:noFill/>
          <a:ln>
            <a:noFill/>
          </a:ln>
          <a:extLst/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AD98DDAF-BE4A-4D54-8E3D-870B3E7DA3CA}"/>
              </a:ext>
            </a:extLst>
          </p:cNvPr>
          <p:cNvGrpSpPr/>
          <p:nvPr/>
        </p:nvGrpSpPr>
        <p:grpSpPr>
          <a:xfrm>
            <a:off x="5341874" y="780340"/>
            <a:ext cx="2974542" cy="461152"/>
            <a:chOff x="5341874" y="328398"/>
            <a:chExt cx="2974542" cy="461152"/>
          </a:xfrm>
        </p:grpSpPr>
        <p:pic>
          <p:nvPicPr>
            <p:cNvPr id="5" name="Picture 4" descr="C:\Users\user\Desktop\imgres.jp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874" y="474257"/>
              <a:ext cx="166230" cy="25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1F83860-2D65-4502-80C1-0AB652550D60}"/>
                </a:ext>
              </a:extLst>
            </p:cNvPr>
            <p:cNvSpPr txBox="1"/>
            <p:nvPr/>
          </p:nvSpPr>
          <p:spPr>
            <a:xfrm>
              <a:off x="5652120" y="328398"/>
              <a:ext cx="2664296" cy="461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400" b="1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10800000" scaled="1"/>
                  </a:gradFill>
                  <a:latin typeface="+mn-ea"/>
                </a:rPr>
                <a:t>분석배경</a:t>
              </a:r>
              <a:endParaRPr lang="en-US" altLang="ko-KR" sz="14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08D3865-0E72-41CE-B358-E3732FCE4443}"/>
              </a:ext>
            </a:extLst>
          </p:cNvPr>
          <p:cNvGrpSpPr/>
          <p:nvPr/>
        </p:nvGrpSpPr>
        <p:grpSpPr>
          <a:xfrm>
            <a:off x="5341874" y="1531420"/>
            <a:ext cx="2974542" cy="461152"/>
            <a:chOff x="5341874" y="1479995"/>
            <a:chExt cx="2974542" cy="461152"/>
          </a:xfrm>
        </p:grpSpPr>
        <p:pic>
          <p:nvPicPr>
            <p:cNvPr id="6" name="Picture 4" descr="C:\Users\user\Desktop\imgres.jp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874" y="1644947"/>
              <a:ext cx="166230" cy="25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C7D52E-E75C-4EEA-9437-D04530FA1FE9}"/>
                </a:ext>
              </a:extLst>
            </p:cNvPr>
            <p:cNvSpPr txBox="1"/>
            <p:nvPr/>
          </p:nvSpPr>
          <p:spPr>
            <a:xfrm>
              <a:off x="5652120" y="1479995"/>
              <a:ext cx="2664296" cy="461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400" b="1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10800000" scaled="1"/>
                  </a:gradFill>
                  <a:latin typeface="+mn-ea"/>
                </a:rPr>
                <a:t>데이터 소개</a:t>
              </a:r>
              <a:endParaRPr lang="en-US" altLang="ko-KR" sz="14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AD9551B-562F-418D-B7EF-6F8C4000C043}"/>
              </a:ext>
            </a:extLst>
          </p:cNvPr>
          <p:cNvGrpSpPr/>
          <p:nvPr/>
        </p:nvGrpSpPr>
        <p:grpSpPr>
          <a:xfrm>
            <a:off x="5341874" y="2227651"/>
            <a:ext cx="2974542" cy="461152"/>
            <a:chOff x="5341874" y="2328714"/>
            <a:chExt cx="2974542" cy="461152"/>
          </a:xfrm>
        </p:grpSpPr>
        <p:pic>
          <p:nvPicPr>
            <p:cNvPr id="7" name="Picture 4" descr="C:\Users\user\Desktop\imgres.jp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874" y="2509309"/>
              <a:ext cx="166230" cy="25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C0CFC4-5184-44A6-83C6-0157BA234E92}"/>
                </a:ext>
              </a:extLst>
            </p:cNvPr>
            <p:cNvSpPr txBox="1"/>
            <p:nvPr/>
          </p:nvSpPr>
          <p:spPr>
            <a:xfrm>
              <a:off x="5652120" y="2328714"/>
              <a:ext cx="2664296" cy="461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400" b="1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10800000" scaled="1"/>
                  </a:gradFill>
                  <a:latin typeface="+mn-ea"/>
                </a:rPr>
                <a:t>탐색적  자료  분석</a:t>
              </a:r>
              <a:endParaRPr lang="en-US" altLang="ko-KR" sz="14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5B03797-0EB7-43BF-8B2C-BAED8CA63203}"/>
              </a:ext>
            </a:extLst>
          </p:cNvPr>
          <p:cNvGrpSpPr/>
          <p:nvPr/>
        </p:nvGrpSpPr>
        <p:grpSpPr>
          <a:xfrm>
            <a:off x="5341874" y="2971864"/>
            <a:ext cx="2974542" cy="461152"/>
            <a:chOff x="5341874" y="3171061"/>
            <a:chExt cx="2974542" cy="461152"/>
          </a:xfrm>
        </p:grpSpPr>
        <p:pic>
          <p:nvPicPr>
            <p:cNvPr id="8" name="Picture 4" descr="C:\Users\user\Desktop\imgres.jp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874" y="3315949"/>
              <a:ext cx="166230" cy="25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D00FD6-054B-4720-99D3-CA1FD53D5DA2}"/>
                </a:ext>
              </a:extLst>
            </p:cNvPr>
            <p:cNvSpPr txBox="1"/>
            <p:nvPr/>
          </p:nvSpPr>
          <p:spPr>
            <a:xfrm>
              <a:off x="5652120" y="3171061"/>
              <a:ext cx="2664296" cy="461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400" b="1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10800000" scaled="1"/>
                  </a:gradFill>
                  <a:latin typeface="+mn-ea"/>
                </a:rPr>
                <a:t>온라인 선호지수 개발</a:t>
              </a:r>
              <a:endParaRPr lang="en-US" altLang="ko-KR" sz="14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2E52D406-4FFA-452D-B523-1EC21CF96AF3}"/>
              </a:ext>
            </a:extLst>
          </p:cNvPr>
          <p:cNvGrpSpPr/>
          <p:nvPr/>
        </p:nvGrpSpPr>
        <p:grpSpPr>
          <a:xfrm>
            <a:off x="5341874" y="4405509"/>
            <a:ext cx="2974542" cy="461152"/>
            <a:chOff x="5341874" y="4534791"/>
            <a:chExt cx="2974542" cy="461152"/>
          </a:xfrm>
        </p:grpSpPr>
        <p:pic>
          <p:nvPicPr>
            <p:cNvPr id="9" name="Picture 4" descr="C:\Users\user\Desktop\imgres.jp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874" y="4719339"/>
              <a:ext cx="166230" cy="25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21BE09E-5C7A-40EE-8CC7-912CC4CCCB79}"/>
                </a:ext>
              </a:extLst>
            </p:cNvPr>
            <p:cNvSpPr txBox="1"/>
            <p:nvPr/>
          </p:nvSpPr>
          <p:spPr>
            <a:xfrm>
              <a:off x="5652120" y="4534791"/>
              <a:ext cx="2664296" cy="461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400" b="1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10800000" scaled="1"/>
                  </a:gradFill>
                  <a:latin typeface="+mn-ea"/>
                </a:rPr>
                <a:t>서비스 제안</a:t>
              </a:r>
              <a:endParaRPr lang="en-US" altLang="ko-KR" sz="14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4D110AA-4A13-45BC-87A9-87FD828AADE2}"/>
              </a:ext>
            </a:extLst>
          </p:cNvPr>
          <p:cNvGrpSpPr/>
          <p:nvPr/>
        </p:nvGrpSpPr>
        <p:grpSpPr>
          <a:xfrm>
            <a:off x="5341874" y="3654944"/>
            <a:ext cx="2974542" cy="461152"/>
            <a:chOff x="5341874" y="4073639"/>
            <a:chExt cx="2974542" cy="461152"/>
          </a:xfrm>
        </p:grpSpPr>
        <p:pic>
          <p:nvPicPr>
            <p:cNvPr id="16" name="Picture 4" descr="C:\Users\user\Desktop\imgres.jpg">
              <a:extLst>
                <a:ext uri="{FF2B5EF4-FFF2-40B4-BE49-F238E27FC236}">
                  <a16:creationId xmlns:a16="http://schemas.microsoft.com/office/drawing/2014/main" id="{2FA26831-C9E4-4311-B9C0-83B856F579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1874" y="4240969"/>
              <a:ext cx="166230" cy="254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3D7462-3673-4A01-A392-3FE60D432771}"/>
                </a:ext>
              </a:extLst>
            </p:cNvPr>
            <p:cNvSpPr txBox="1"/>
            <p:nvPr/>
          </p:nvSpPr>
          <p:spPr>
            <a:xfrm>
              <a:off x="5652120" y="4073639"/>
              <a:ext cx="2664296" cy="4611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400" b="1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10800000" scaled="1"/>
                  </a:gradFill>
                  <a:latin typeface="+mn-ea"/>
                </a:rPr>
                <a:t>수요 트렌드 예측</a:t>
              </a:r>
              <a:endParaRPr lang="en-US" altLang="ko-KR" sz="14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53547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4326EA4-14D7-4F5C-AA0D-623E8C6FB924}"/>
              </a:ext>
            </a:extLst>
          </p:cNvPr>
          <p:cNvSpPr txBox="1"/>
          <p:nvPr/>
        </p:nvSpPr>
        <p:spPr>
          <a:xfrm>
            <a:off x="-40828" y="121196"/>
            <a:ext cx="9170640" cy="311649"/>
          </a:xfrm>
          <a:prstGeom prst="roundRect">
            <a:avLst>
              <a:gd name="adj" fmla="val 0"/>
            </a:avLst>
          </a:prstGeom>
          <a:noFill/>
        </p:spPr>
        <p:txBody>
          <a:bodyPr wrap="square" lIns="108000" rIns="108000" rtlCol="0" anchor="ctr">
            <a:noAutofit/>
          </a:bodyPr>
          <a:lstStyle/>
          <a:p>
            <a:pPr lvl="0"/>
            <a:r>
              <a:rPr lang="ko-KR" altLang="ko-KR" i="1" spc="-150" dirty="0">
                <a:solidFill>
                  <a:schemeClr val="bg1"/>
                </a:solidFill>
                <a:latin typeface="+mn-ea"/>
              </a:rPr>
              <a:t>제</a:t>
            </a:r>
            <a:r>
              <a:rPr lang="en-US" altLang="ko-KR" i="1" spc="-150" dirty="0">
                <a:solidFill>
                  <a:schemeClr val="bg1"/>
                </a:solidFill>
                <a:latin typeface="+mn-ea"/>
              </a:rPr>
              <a:t>  5</a:t>
            </a:r>
            <a:r>
              <a:rPr lang="ko-KR" altLang="ko-KR" i="1" spc="-150" dirty="0">
                <a:solidFill>
                  <a:schemeClr val="bg1"/>
                </a:solidFill>
                <a:latin typeface="+mn-ea"/>
              </a:rPr>
              <a:t>회</a:t>
            </a:r>
            <a:r>
              <a:rPr lang="en-US" altLang="ko-KR" i="1" spc="-150" dirty="0">
                <a:solidFill>
                  <a:schemeClr val="bg1"/>
                </a:solidFill>
                <a:latin typeface="+mn-ea"/>
              </a:rPr>
              <a:t> L.POINT Big Data Competition “Be the L.BA” </a:t>
            </a:r>
            <a:endParaRPr lang="ko-KR" altLang="en-US" i="1" spc="-1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F43225C0-54A5-4B1D-8618-2189AC06D00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377780"/>
            <a:ext cx="1574165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7FEFF7-BFF3-449B-B388-9EC7807AEF2C}"/>
              </a:ext>
            </a:extLst>
          </p:cNvPr>
          <p:cNvGrpSpPr/>
          <p:nvPr/>
        </p:nvGrpSpPr>
        <p:grpSpPr>
          <a:xfrm>
            <a:off x="2289144" y="1859523"/>
            <a:ext cx="4608512" cy="1628712"/>
            <a:chOff x="398198" y="2216904"/>
            <a:chExt cx="3735145" cy="132005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3B31C62-2925-4DC9-9624-F93E2FBB95DA}"/>
                </a:ext>
              </a:extLst>
            </p:cNvPr>
            <p:cNvCxnSpPr/>
            <p:nvPr userDrawn="1"/>
          </p:nvCxnSpPr>
          <p:spPr>
            <a:xfrm>
              <a:off x="398198" y="2478074"/>
              <a:ext cx="3526393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D87C44B-5EBB-4B30-9872-8609E88846DE}"/>
                </a:ext>
              </a:extLst>
            </p:cNvPr>
            <p:cNvGrpSpPr/>
            <p:nvPr userDrawn="1"/>
          </p:nvGrpSpPr>
          <p:grpSpPr>
            <a:xfrm>
              <a:off x="558965" y="2940918"/>
              <a:ext cx="3574378" cy="596038"/>
              <a:chOff x="658771" y="2940918"/>
              <a:chExt cx="3574378" cy="596038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C02EBB4-482F-48C0-84CA-F9E7D033006F}"/>
                  </a:ext>
                </a:extLst>
              </p:cNvPr>
              <p:cNvCxnSpPr/>
              <p:nvPr userDrawn="1"/>
            </p:nvCxnSpPr>
            <p:spPr>
              <a:xfrm>
                <a:off x="658771" y="3240847"/>
                <a:ext cx="3574378" cy="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212FF4DC-8566-425A-BBC6-5C2F72A40B56}"/>
                  </a:ext>
                </a:extLst>
              </p:cNvPr>
              <p:cNvCxnSpPr/>
              <p:nvPr userDrawn="1"/>
            </p:nvCxnSpPr>
            <p:spPr>
              <a:xfrm>
                <a:off x="4100181" y="2940918"/>
                <a:ext cx="0" cy="5960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90F4353-4053-41C6-B354-34CCB4AC2078}"/>
                </a:ext>
              </a:extLst>
            </p:cNvPr>
            <p:cNvCxnSpPr/>
            <p:nvPr userDrawn="1"/>
          </p:nvCxnSpPr>
          <p:spPr>
            <a:xfrm>
              <a:off x="499781" y="2216904"/>
              <a:ext cx="1682" cy="86310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4334E8C-2F3A-407C-93A4-8F25775ED33F}"/>
              </a:ext>
            </a:extLst>
          </p:cNvPr>
          <p:cNvSpPr txBox="1"/>
          <p:nvPr/>
        </p:nvSpPr>
        <p:spPr>
          <a:xfrm>
            <a:off x="2616231" y="2335856"/>
            <a:ext cx="380259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4000" b="1" dirty="0">
                <a:solidFill>
                  <a:srgbClr val="3899DE"/>
                </a:solidFill>
              </a:rPr>
              <a:t>서비스제안</a:t>
            </a:r>
          </a:p>
        </p:txBody>
      </p:sp>
    </p:spTree>
    <p:extLst>
      <p:ext uri="{BB962C8B-B14F-4D97-AF65-F5344CB8AC3E}">
        <p14:creationId xmlns:p14="http://schemas.microsoft.com/office/powerpoint/2010/main" val="2915857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09ECB6E-ADFF-487B-AD7D-4B3C0A957C8B}"/>
              </a:ext>
            </a:extLst>
          </p:cNvPr>
          <p:cNvSpPr txBox="1"/>
          <p:nvPr/>
        </p:nvSpPr>
        <p:spPr>
          <a:xfrm>
            <a:off x="395536" y="3036134"/>
            <a:ext cx="6754371" cy="562402"/>
          </a:xfrm>
          <a:prstGeom prst="round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SYNERGY </a:t>
            </a:r>
            <a:r>
              <a:rPr lang="ko-KR" altLang="en-US" sz="16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효과 </a:t>
            </a:r>
            <a:endParaRPr lang="en-US" altLang="ko-KR" sz="16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1"/>
              </a:gradFill>
              <a:latin typeface="+mn-ea"/>
            </a:endParaRP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FBE09E65-25A2-4B49-9530-F6A68679DB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377780"/>
            <a:ext cx="1574165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2F8F231-F1F8-4E01-A63C-940F4C9ECEC8}"/>
              </a:ext>
            </a:extLst>
          </p:cNvPr>
          <p:cNvSpPr/>
          <p:nvPr/>
        </p:nvSpPr>
        <p:spPr>
          <a:xfrm>
            <a:off x="226190" y="142359"/>
            <a:ext cx="2604542" cy="24622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dist"/>
            <a:r>
              <a:rPr lang="ko-KR" altLang="en-US" sz="160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서비스제안</a:t>
            </a:r>
            <a:endParaRPr lang="ko-KR" altLang="en-US" sz="1400" dirty="0"/>
          </a:p>
        </p:txBody>
      </p:sp>
      <p:pic>
        <p:nvPicPr>
          <p:cNvPr id="15" name="Picture 4" descr="C:\Users\user\Desktop\imgres.jpg">
            <a:extLst>
              <a:ext uri="{FF2B5EF4-FFF2-40B4-BE49-F238E27FC236}">
                <a16:creationId xmlns:a16="http://schemas.microsoft.com/office/drawing/2014/main" id="{93A67A15-1546-42A1-BDC9-9C8B1810E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8" y="3150307"/>
            <a:ext cx="231269" cy="30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모서리가 둥근 직사각형 3">
            <a:extLst>
              <a:ext uri="{FF2B5EF4-FFF2-40B4-BE49-F238E27FC236}">
                <a16:creationId xmlns:a16="http://schemas.microsoft.com/office/drawing/2014/main" id="{B732D6E9-6AF7-4C6B-ABB2-919B5952AFF5}"/>
              </a:ext>
            </a:extLst>
          </p:cNvPr>
          <p:cNvSpPr/>
          <p:nvPr/>
        </p:nvSpPr>
        <p:spPr>
          <a:xfrm>
            <a:off x="403587" y="3336372"/>
            <a:ext cx="8622897" cy="196939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중소기업은 안정적인 판매 채널을 확보할 수 있고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,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유통업체들도 높은 품질의 제품을 고객들에게 합리적인 가격대로 제공할 수 있어 양측 모두 </a:t>
            </a:r>
            <a:r>
              <a:rPr lang="en-US" altLang="ko-KR" sz="1200" dirty="0">
                <a:solidFill>
                  <a:srgbClr val="3899DE"/>
                </a:solidFill>
                <a:latin typeface="+mn-ea"/>
              </a:rPr>
              <a:t>‘Win-Win’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. 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고객이 대기업 중심에서 일반 소비자로 확대되는 등 유통망 확보에 어려움을 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겪는 중소기업들의 판로개척에 도움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1"/>
              </a:gradFill>
              <a:latin typeface="+mn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업종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,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지역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,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연령 등 다양한 요소의 빅데이터 분석 정보를 제공하는 것에서 나아가 체계화된 교육과 맞춤 컨설팅까지 지원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1"/>
              </a:gradFill>
              <a:latin typeface="+mn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빅데이터 기반의 새로운 가치창출로 국내 경기로 실적이 침체된 중소기업 시장에 활력 부여</a:t>
            </a: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1"/>
              </a:gradFill>
              <a:latin typeface="+mn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1"/>
              </a:gradFill>
              <a:latin typeface="+mn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1"/>
              </a:gra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BA1E46-8F8E-4022-8602-BF21B37D0A28}"/>
              </a:ext>
            </a:extLst>
          </p:cNvPr>
          <p:cNvSpPr/>
          <p:nvPr/>
        </p:nvSpPr>
        <p:spPr>
          <a:xfrm>
            <a:off x="441937" y="841276"/>
            <a:ext cx="8018495" cy="1512168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09813A-629F-48AB-A9BD-70ED45506299}"/>
              </a:ext>
            </a:extLst>
          </p:cNvPr>
          <p:cNvSpPr/>
          <p:nvPr/>
        </p:nvSpPr>
        <p:spPr>
          <a:xfrm>
            <a:off x="611560" y="2407462"/>
            <a:ext cx="2016224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3899DE"/>
                </a:solidFill>
              </a:rPr>
              <a:t>STEP1</a:t>
            </a:r>
          </a:p>
          <a:p>
            <a:pPr algn="ctr"/>
            <a:r>
              <a:rPr lang="ko-KR" altLang="en-US" sz="12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중소기업 선정 후 </a:t>
            </a:r>
            <a:endParaRPr lang="en-US" altLang="ko-KR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1"/>
              </a:gradFill>
              <a:latin typeface="+mn-ea"/>
            </a:endParaRPr>
          </a:p>
          <a:p>
            <a:pPr algn="ctr"/>
            <a:r>
              <a:rPr lang="ko-KR" altLang="en-US" sz="12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협약 체결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41296F-2AEC-419F-8B94-ADB78878F51E}"/>
              </a:ext>
            </a:extLst>
          </p:cNvPr>
          <p:cNvSpPr/>
          <p:nvPr/>
        </p:nvSpPr>
        <p:spPr>
          <a:xfrm>
            <a:off x="3527884" y="2405492"/>
            <a:ext cx="2016224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3899DE"/>
                </a:solidFill>
              </a:rPr>
              <a:t>STEP2</a:t>
            </a:r>
          </a:p>
          <a:p>
            <a:pPr algn="ctr"/>
            <a:r>
              <a:rPr lang="ko-KR" altLang="en-US" sz="12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빅데이터 분석 정보 제공 및</a:t>
            </a:r>
            <a:endParaRPr lang="en-US" altLang="ko-KR" sz="12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1"/>
              </a:gradFill>
              <a:latin typeface="+mn-ea"/>
            </a:endParaRPr>
          </a:p>
          <a:p>
            <a:pPr algn="ctr"/>
            <a:r>
              <a:rPr lang="ko-KR" altLang="en-US" sz="12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마케팅 전략 수립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459120-E971-47C8-BDD4-6EE641EEEA41}"/>
              </a:ext>
            </a:extLst>
          </p:cNvPr>
          <p:cNvSpPr/>
          <p:nvPr/>
        </p:nvSpPr>
        <p:spPr>
          <a:xfrm>
            <a:off x="6372200" y="2300171"/>
            <a:ext cx="2016224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3899DE"/>
                </a:solidFill>
              </a:rPr>
              <a:t>STEP3</a:t>
            </a:r>
          </a:p>
          <a:p>
            <a:pPr algn="ctr"/>
            <a:r>
              <a:rPr lang="en-US" altLang="ko-KR" sz="12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SYNERGY </a:t>
            </a:r>
            <a:r>
              <a:rPr lang="ko-KR" altLang="en-US" sz="12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효과 기대</a:t>
            </a:r>
          </a:p>
        </p:txBody>
      </p:sp>
    </p:spTree>
    <p:extLst>
      <p:ext uri="{BB962C8B-B14F-4D97-AF65-F5344CB8AC3E}">
        <p14:creationId xmlns:p14="http://schemas.microsoft.com/office/powerpoint/2010/main" val="3922012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flipV="1">
            <a:off x="0" y="2703712"/>
            <a:ext cx="9144000" cy="48061"/>
          </a:xfrm>
          <a:custGeom>
            <a:avLst/>
            <a:gdLst/>
            <a:ahLst/>
            <a:cxnLst/>
            <a:rect l="l" t="t" r="r" b="b"/>
            <a:pathLst>
              <a:path w="9904730">
                <a:moveTo>
                  <a:pt x="0" y="0"/>
                </a:moveTo>
                <a:lnTo>
                  <a:pt x="9904475" y="0"/>
                </a:lnTo>
              </a:path>
            </a:pathLst>
          </a:custGeom>
          <a:ln w="63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pPr defTabSz="761970"/>
            <a:endParaRPr sz="15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2421" y="2794722"/>
            <a:ext cx="2593772" cy="1411946"/>
          </a:xfrm>
          <a:prstGeom prst="rect">
            <a:avLst/>
          </a:prstGeom>
        </p:spPr>
        <p:txBody>
          <a:bodyPr vert="horz" wrap="square" lIns="0" tIns="10054" rIns="0" bIns="0" rtlCol="0">
            <a:spAutoFit/>
          </a:bodyPr>
          <a:lstStyle/>
          <a:p>
            <a:pPr marL="10583" marR="4233" defTabSz="761970">
              <a:lnSpc>
                <a:spcPct val="127699"/>
              </a:lnSpc>
              <a:spcBef>
                <a:spcPts val="79"/>
              </a:spcBef>
            </a:pPr>
            <a:r>
              <a:rPr sz="1400" dirty="0">
                <a:solidFill>
                  <a:srgbClr val="3899DE"/>
                </a:solidFill>
                <a:latin typeface="+mn-ea"/>
              </a:rPr>
              <a:t>전략적으로 </a:t>
            </a:r>
            <a:r>
              <a:rPr sz="1400" dirty="0" err="1">
                <a:solidFill>
                  <a:srgbClr val="3899DE"/>
                </a:solidFill>
                <a:latin typeface="+mn-ea"/>
              </a:rPr>
              <a:t>사고하고</a:t>
            </a:r>
            <a:r>
              <a:rPr sz="1400" dirty="0">
                <a:solidFill>
                  <a:srgbClr val="3899DE"/>
                </a:solidFill>
                <a:latin typeface="+mn-ea"/>
              </a:rPr>
              <a:t>  </a:t>
            </a:r>
            <a:endParaRPr lang="en-US" altLang="ko-KR" sz="1400" dirty="0">
              <a:solidFill>
                <a:srgbClr val="3899DE"/>
              </a:solidFill>
              <a:latin typeface="+mn-ea"/>
            </a:endParaRPr>
          </a:p>
          <a:p>
            <a:pPr marL="10583" marR="4233" defTabSz="761970">
              <a:lnSpc>
                <a:spcPct val="127699"/>
              </a:lnSpc>
              <a:spcBef>
                <a:spcPts val="79"/>
              </a:spcBef>
            </a:pPr>
            <a:r>
              <a:rPr sz="1400" dirty="0" err="1">
                <a:solidFill>
                  <a:srgbClr val="3899DE"/>
                </a:solidFill>
                <a:latin typeface="+mn-ea"/>
              </a:rPr>
              <a:t>창의적인</a:t>
            </a:r>
            <a:r>
              <a:rPr sz="1400" dirty="0">
                <a:solidFill>
                  <a:srgbClr val="3899DE"/>
                </a:solidFill>
                <a:latin typeface="+mn-ea"/>
              </a:rPr>
              <a:t> 실패에 </a:t>
            </a:r>
            <a:r>
              <a:rPr sz="1400" dirty="0" err="1">
                <a:solidFill>
                  <a:srgbClr val="3899DE"/>
                </a:solidFill>
                <a:latin typeface="+mn-ea"/>
              </a:rPr>
              <a:t>도전하고</a:t>
            </a:r>
            <a:r>
              <a:rPr sz="1400" dirty="0">
                <a:solidFill>
                  <a:srgbClr val="3899DE"/>
                </a:solidFill>
                <a:latin typeface="+mn-ea"/>
              </a:rPr>
              <a:t>  </a:t>
            </a:r>
            <a:endParaRPr lang="en-US" altLang="ko-KR" sz="1400" dirty="0">
              <a:solidFill>
                <a:srgbClr val="3899DE"/>
              </a:solidFill>
              <a:latin typeface="+mn-ea"/>
            </a:endParaRPr>
          </a:p>
          <a:p>
            <a:pPr marL="10583" marR="4233" defTabSz="761970">
              <a:lnSpc>
                <a:spcPct val="127699"/>
              </a:lnSpc>
              <a:spcBef>
                <a:spcPts val="79"/>
              </a:spcBef>
            </a:pPr>
            <a:r>
              <a:rPr sz="1400" dirty="0" err="1">
                <a:solidFill>
                  <a:srgbClr val="3899DE"/>
                </a:solidFill>
                <a:latin typeface="+mn-ea"/>
              </a:rPr>
              <a:t>열린</a:t>
            </a:r>
            <a:r>
              <a:rPr sz="1400" dirty="0">
                <a:solidFill>
                  <a:srgbClr val="3899DE"/>
                </a:solidFill>
                <a:latin typeface="+mn-ea"/>
              </a:rPr>
              <a:t> 마음으로 </a:t>
            </a:r>
            <a:r>
              <a:rPr sz="1400" dirty="0" err="1">
                <a:solidFill>
                  <a:srgbClr val="3899DE"/>
                </a:solidFill>
                <a:latin typeface="+mn-ea"/>
              </a:rPr>
              <a:t>함께하고</a:t>
            </a:r>
            <a:r>
              <a:rPr sz="1400" dirty="0">
                <a:solidFill>
                  <a:srgbClr val="3899DE"/>
                </a:solidFill>
                <a:latin typeface="+mn-ea"/>
              </a:rPr>
              <a:t> </a:t>
            </a:r>
            <a:endParaRPr lang="en-US" altLang="ko-KR" sz="1400" dirty="0">
              <a:solidFill>
                <a:srgbClr val="3899DE"/>
              </a:solidFill>
              <a:latin typeface="+mn-ea"/>
            </a:endParaRPr>
          </a:p>
          <a:p>
            <a:pPr marL="10583" marR="4233" defTabSz="761970">
              <a:lnSpc>
                <a:spcPct val="127699"/>
              </a:lnSpc>
              <a:spcBef>
                <a:spcPts val="79"/>
              </a:spcBef>
            </a:pPr>
            <a:r>
              <a:rPr lang="ko-KR" altLang="en-US" sz="1400" dirty="0">
                <a:solidFill>
                  <a:srgbClr val="3899DE"/>
                </a:solidFill>
                <a:latin typeface="+mn-ea"/>
              </a:rPr>
              <a:t>열</a:t>
            </a:r>
            <a:r>
              <a:rPr sz="1400" dirty="0" err="1">
                <a:solidFill>
                  <a:srgbClr val="3899DE"/>
                </a:solidFill>
                <a:latin typeface="+mn-ea"/>
              </a:rPr>
              <a:t>정적으로</a:t>
            </a:r>
            <a:r>
              <a:rPr sz="1400" dirty="0">
                <a:solidFill>
                  <a:srgbClr val="3899DE"/>
                </a:solidFill>
                <a:latin typeface="+mn-ea"/>
              </a:rPr>
              <a:t> </a:t>
            </a:r>
            <a:r>
              <a:rPr sz="1400" dirty="0" err="1">
                <a:solidFill>
                  <a:srgbClr val="3899DE"/>
                </a:solidFill>
                <a:latin typeface="+mn-ea"/>
              </a:rPr>
              <a:t>행동하라</a:t>
            </a:r>
            <a:r>
              <a:rPr sz="1400" dirty="0">
                <a:solidFill>
                  <a:srgbClr val="3899DE"/>
                </a:solidFill>
                <a:latin typeface="+mn-ea"/>
              </a:rPr>
              <a:t> </a:t>
            </a:r>
            <a:endParaRPr lang="en-US" altLang="ko-KR" sz="1400" dirty="0">
              <a:solidFill>
                <a:srgbClr val="3899DE"/>
              </a:solidFill>
              <a:latin typeface="+mn-ea"/>
            </a:endParaRPr>
          </a:p>
          <a:p>
            <a:pPr marL="10583" marR="4233" defTabSz="761970">
              <a:lnSpc>
                <a:spcPct val="127699"/>
              </a:lnSpc>
              <a:spcBef>
                <a:spcPts val="79"/>
              </a:spcBef>
            </a:pPr>
            <a:r>
              <a:rPr sz="1400" dirty="0" err="1">
                <a:solidFill>
                  <a:srgbClr val="3899DE"/>
                </a:solidFill>
                <a:latin typeface="+mn-ea"/>
              </a:rPr>
              <a:t>행복을</a:t>
            </a:r>
            <a:r>
              <a:rPr sz="1400" dirty="0">
                <a:solidFill>
                  <a:srgbClr val="3899DE"/>
                </a:solidFill>
                <a:latin typeface="+mn-ea"/>
              </a:rPr>
              <a:t> 위해 질문하라</a:t>
            </a:r>
          </a:p>
        </p:txBody>
      </p:sp>
      <p:sp>
        <p:nvSpPr>
          <p:cNvPr id="4" name="object 4"/>
          <p:cNvSpPr/>
          <p:nvPr/>
        </p:nvSpPr>
        <p:spPr>
          <a:xfrm>
            <a:off x="3712421" y="2524146"/>
            <a:ext cx="1716934" cy="2133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761970"/>
            <a:endParaRPr sz="15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7836779" y="4601585"/>
            <a:ext cx="94273" cy="150619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1166" defTabSz="761970">
              <a:spcBef>
                <a:spcPts val="175"/>
              </a:spcBef>
            </a:pPr>
            <a:r>
              <a:rPr spc="8" dirty="0">
                <a:solidFill>
                  <a:prstClr val="black"/>
                </a:solidFill>
              </a:rPr>
              <a:t>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6368851-4971-42CA-91C9-5B37D59D0DAB}"/>
              </a:ext>
            </a:extLst>
          </p:cNvPr>
          <p:cNvGrpSpPr/>
          <p:nvPr/>
        </p:nvGrpSpPr>
        <p:grpSpPr>
          <a:xfrm>
            <a:off x="3707904" y="3289548"/>
            <a:ext cx="2899978" cy="1414052"/>
            <a:chOff x="3229940" y="2245618"/>
            <a:chExt cx="3278573" cy="1029193"/>
          </a:xfrm>
        </p:grpSpPr>
        <p:sp>
          <p:nvSpPr>
            <p:cNvPr id="6" name="모서리가 둥근 직사각형 2">
              <a:extLst>
                <a:ext uri="{FF2B5EF4-FFF2-40B4-BE49-F238E27FC236}">
                  <a16:creationId xmlns:a16="http://schemas.microsoft.com/office/drawing/2014/main" id="{3C72751D-93CF-4F13-BDBF-B1556D2F7E12}"/>
                </a:ext>
              </a:extLst>
            </p:cNvPr>
            <p:cNvSpPr/>
            <p:nvPr/>
          </p:nvSpPr>
          <p:spPr>
            <a:xfrm>
              <a:off x="3419590" y="2245618"/>
              <a:ext cx="2851168" cy="52834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spc="-15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10800000" scaled="1"/>
                  </a:gradFill>
                  <a:latin typeface="+mn-ea"/>
                </a:rPr>
                <a:t>분석  목적</a:t>
              </a:r>
            </a:p>
          </p:txBody>
        </p:sp>
        <p:sp>
          <p:nvSpPr>
            <p:cNvPr id="7" name="모서리가 둥근 직사각형 3">
              <a:extLst>
                <a:ext uri="{FF2B5EF4-FFF2-40B4-BE49-F238E27FC236}">
                  <a16:creationId xmlns:a16="http://schemas.microsoft.com/office/drawing/2014/main" id="{6317F42B-E6E3-49A0-8F79-8B99F6EE82D2}"/>
                </a:ext>
              </a:extLst>
            </p:cNvPr>
            <p:cNvSpPr/>
            <p:nvPr/>
          </p:nvSpPr>
          <p:spPr>
            <a:xfrm>
              <a:off x="3419590" y="2746467"/>
              <a:ext cx="3088923" cy="52834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spc="-150" dirty="0">
                  <a:gradFill>
                    <a:gsLst>
                      <a:gs pos="0">
                        <a:schemeClr val="tx1">
                          <a:lumMod val="65000"/>
                          <a:lumOff val="3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</a:schemeClr>
                      </a:gs>
                    </a:gsLst>
                    <a:lin ang="10800000" scaled="1"/>
                  </a:gradFill>
                  <a:latin typeface="+mn-ea"/>
                </a:rPr>
                <a:t>주제  설명</a:t>
              </a:r>
            </a:p>
          </p:txBody>
        </p:sp>
        <p:pic>
          <p:nvPicPr>
            <p:cNvPr id="8" name="Picture 4" descr="C:\Users\user\Desktop\imgres.jpg">
              <a:extLst>
                <a:ext uri="{FF2B5EF4-FFF2-40B4-BE49-F238E27FC236}">
                  <a16:creationId xmlns:a16="http://schemas.microsoft.com/office/drawing/2014/main" id="{17CD9A9F-39D6-40D3-8481-91304C4E78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9940" y="2381297"/>
              <a:ext cx="206837" cy="279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C:\Users\user\Desktop\imgres.jpg">
              <a:extLst>
                <a:ext uri="{FF2B5EF4-FFF2-40B4-BE49-F238E27FC236}">
                  <a16:creationId xmlns:a16="http://schemas.microsoft.com/office/drawing/2014/main" id="{EA700288-5EE1-408F-A4DE-B9CEE76F26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9940" y="2885541"/>
              <a:ext cx="206837" cy="279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4326EA4-14D7-4F5C-AA0D-623E8C6FB924}"/>
              </a:ext>
            </a:extLst>
          </p:cNvPr>
          <p:cNvSpPr txBox="1"/>
          <p:nvPr/>
        </p:nvSpPr>
        <p:spPr>
          <a:xfrm>
            <a:off x="-40828" y="121196"/>
            <a:ext cx="9170640" cy="311649"/>
          </a:xfrm>
          <a:prstGeom prst="roundRect">
            <a:avLst>
              <a:gd name="adj" fmla="val 0"/>
            </a:avLst>
          </a:prstGeom>
          <a:noFill/>
        </p:spPr>
        <p:txBody>
          <a:bodyPr wrap="square" lIns="108000" rIns="108000" rtlCol="0" anchor="ctr">
            <a:noAutofit/>
          </a:bodyPr>
          <a:lstStyle/>
          <a:p>
            <a:pPr lvl="0"/>
            <a:r>
              <a:rPr lang="ko-KR" altLang="ko-KR" i="1" spc="-150" dirty="0">
                <a:solidFill>
                  <a:schemeClr val="bg1"/>
                </a:solidFill>
                <a:latin typeface="+mn-ea"/>
              </a:rPr>
              <a:t>제</a:t>
            </a:r>
            <a:r>
              <a:rPr lang="en-US" altLang="ko-KR" i="1" spc="-150" dirty="0">
                <a:solidFill>
                  <a:schemeClr val="bg1"/>
                </a:solidFill>
                <a:latin typeface="+mn-ea"/>
              </a:rPr>
              <a:t>  5</a:t>
            </a:r>
            <a:r>
              <a:rPr lang="ko-KR" altLang="ko-KR" i="1" spc="-150" dirty="0">
                <a:solidFill>
                  <a:schemeClr val="bg1"/>
                </a:solidFill>
                <a:latin typeface="+mn-ea"/>
              </a:rPr>
              <a:t>회</a:t>
            </a:r>
            <a:r>
              <a:rPr lang="en-US" altLang="ko-KR" i="1" spc="-150" dirty="0">
                <a:solidFill>
                  <a:schemeClr val="bg1"/>
                </a:solidFill>
                <a:latin typeface="+mn-ea"/>
              </a:rPr>
              <a:t> L.POINT Big Data Competition “Be the L.BA” </a:t>
            </a:r>
            <a:endParaRPr lang="ko-KR" altLang="en-US" i="1" spc="-1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F43225C0-54A5-4B1D-8618-2189AC06D00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377780"/>
            <a:ext cx="1574165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7FEFF7-BFF3-449B-B388-9EC7807AEF2C}"/>
              </a:ext>
            </a:extLst>
          </p:cNvPr>
          <p:cNvGrpSpPr/>
          <p:nvPr/>
        </p:nvGrpSpPr>
        <p:grpSpPr>
          <a:xfrm>
            <a:off x="2289144" y="1859523"/>
            <a:ext cx="4608512" cy="1628712"/>
            <a:chOff x="398198" y="2216904"/>
            <a:chExt cx="3735145" cy="132005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3B31C62-2925-4DC9-9624-F93E2FBB95DA}"/>
                </a:ext>
              </a:extLst>
            </p:cNvPr>
            <p:cNvCxnSpPr/>
            <p:nvPr userDrawn="1"/>
          </p:nvCxnSpPr>
          <p:spPr>
            <a:xfrm>
              <a:off x="398198" y="2478074"/>
              <a:ext cx="3526393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D87C44B-5EBB-4B30-9872-8609E88846DE}"/>
                </a:ext>
              </a:extLst>
            </p:cNvPr>
            <p:cNvGrpSpPr/>
            <p:nvPr userDrawn="1"/>
          </p:nvGrpSpPr>
          <p:grpSpPr>
            <a:xfrm>
              <a:off x="558965" y="2940918"/>
              <a:ext cx="3574378" cy="596038"/>
              <a:chOff x="658771" y="2940918"/>
              <a:chExt cx="3574378" cy="596038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C02EBB4-482F-48C0-84CA-F9E7D033006F}"/>
                  </a:ext>
                </a:extLst>
              </p:cNvPr>
              <p:cNvCxnSpPr/>
              <p:nvPr userDrawn="1"/>
            </p:nvCxnSpPr>
            <p:spPr>
              <a:xfrm>
                <a:off x="658771" y="3240847"/>
                <a:ext cx="3574378" cy="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212FF4DC-8566-425A-BBC6-5C2F72A40B56}"/>
                  </a:ext>
                </a:extLst>
              </p:cNvPr>
              <p:cNvCxnSpPr/>
              <p:nvPr userDrawn="1"/>
            </p:nvCxnSpPr>
            <p:spPr>
              <a:xfrm>
                <a:off x="4100181" y="2940918"/>
                <a:ext cx="0" cy="5960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90F4353-4053-41C6-B354-34CCB4AC2078}"/>
                </a:ext>
              </a:extLst>
            </p:cNvPr>
            <p:cNvCxnSpPr/>
            <p:nvPr userDrawn="1"/>
          </p:nvCxnSpPr>
          <p:spPr>
            <a:xfrm>
              <a:off x="499781" y="2216904"/>
              <a:ext cx="1682" cy="86310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4334E8C-2F3A-407C-93A4-8F25775ED33F}"/>
              </a:ext>
            </a:extLst>
          </p:cNvPr>
          <p:cNvSpPr txBox="1"/>
          <p:nvPr/>
        </p:nvSpPr>
        <p:spPr>
          <a:xfrm>
            <a:off x="2616231" y="2335856"/>
            <a:ext cx="380259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4000" b="1" dirty="0">
                <a:solidFill>
                  <a:srgbClr val="3899DE"/>
                </a:solidFill>
              </a:rPr>
              <a:t>분석배경</a:t>
            </a:r>
          </a:p>
        </p:txBody>
      </p:sp>
    </p:spTree>
    <p:extLst>
      <p:ext uri="{BB962C8B-B14F-4D97-AF65-F5344CB8AC3E}">
        <p14:creationId xmlns:p14="http://schemas.microsoft.com/office/powerpoint/2010/main" val="345857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-40828" y="561451"/>
            <a:ext cx="9170640" cy="257561"/>
          </a:xfrm>
          <a:prstGeom prst="roundRect">
            <a:avLst>
              <a:gd name="adj" fmla="val 0"/>
            </a:avLst>
          </a:prstGeom>
          <a:noFill/>
        </p:spPr>
        <p:txBody>
          <a:bodyPr wrap="square" lIns="108000" rIns="108000" rtlCol="0" anchor="ctr">
            <a:noAutofit/>
          </a:bodyPr>
          <a:lstStyle/>
          <a:p>
            <a:pPr lvl="0"/>
            <a:r>
              <a:rPr lang="en-US" altLang="ko-KR" sz="1300" dirty="0">
                <a:solidFill>
                  <a:srgbClr val="3899DE"/>
                </a:solidFill>
                <a:latin typeface="+mn-ea"/>
              </a:rPr>
              <a:t>1. 1 </a:t>
            </a:r>
            <a:r>
              <a:rPr lang="ko-KR" altLang="en-US" sz="1300" dirty="0">
                <a:solidFill>
                  <a:srgbClr val="3899DE"/>
                </a:solidFill>
                <a:latin typeface="+mn-ea"/>
              </a:rPr>
              <a:t>분석  목적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C98DF3C4-B7B1-4ED2-B401-6BD1C0A79D40}"/>
              </a:ext>
            </a:extLst>
          </p:cNvPr>
          <p:cNvSpPr/>
          <p:nvPr/>
        </p:nvSpPr>
        <p:spPr>
          <a:xfrm>
            <a:off x="1187624" y="1925724"/>
            <a:ext cx="6881438" cy="7508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3899DE"/>
              </a:buClr>
            </a:pPr>
            <a:r>
              <a:rPr lang="ko-KR" altLang="en-US" sz="20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온라인 행동 기반 트렌드 예측</a:t>
            </a:r>
            <a:endParaRPr lang="en-US" altLang="ko-KR" sz="20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1"/>
              </a:gradFill>
              <a:latin typeface="+mn-ea"/>
            </a:endParaRPr>
          </a:p>
        </p:txBody>
      </p:sp>
      <p:sp>
        <p:nvSpPr>
          <p:cNvPr id="15" name="모서리가 둥근 직사각형 3">
            <a:extLst>
              <a:ext uri="{FF2B5EF4-FFF2-40B4-BE49-F238E27FC236}">
                <a16:creationId xmlns:a16="http://schemas.microsoft.com/office/drawing/2014/main" id="{71CFE035-0344-48CA-BF85-E5A7196C0258}"/>
              </a:ext>
            </a:extLst>
          </p:cNvPr>
          <p:cNvSpPr/>
          <p:nvPr/>
        </p:nvSpPr>
        <p:spPr>
          <a:xfrm>
            <a:off x="1578995" y="3916264"/>
            <a:ext cx="4456097" cy="7508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상품군별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 수요  트렌드  예측  및  인사이트  도출</a:t>
            </a:r>
          </a:p>
        </p:txBody>
      </p:sp>
      <p:pic>
        <p:nvPicPr>
          <p:cNvPr id="16" name="Picture 4" descr="C:\Users\user\Desktop\imgres.jpg">
            <a:extLst>
              <a:ext uri="{FF2B5EF4-FFF2-40B4-BE49-F238E27FC236}">
                <a16:creationId xmlns:a16="http://schemas.microsoft.com/office/drawing/2014/main" id="{61E4AA9A-B462-4A55-9541-72E18C781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85" y="3597748"/>
            <a:ext cx="298384" cy="39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user\Desktop\imgres.jpg">
            <a:extLst>
              <a:ext uri="{FF2B5EF4-FFF2-40B4-BE49-F238E27FC236}">
                <a16:creationId xmlns:a16="http://schemas.microsoft.com/office/drawing/2014/main" id="{95C18583-3925-49A1-916C-6D9576650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83" y="4098241"/>
            <a:ext cx="298383" cy="39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모서리가 둥근 직사각형 3">
            <a:extLst>
              <a:ext uri="{FF2B5EF4-FFF2-40B4-BE49-F238E27FC236}">
                <a16:creationId xmlns:a16="http://schemas.microsoft.com/office/drawing/2014/main" id="{2F961C8C-6698-473D-9281-9F9BDE5E8C2E}"/>
              </a:ext>
            </a:extLst>
          </p:cNvPr>
          <p:cNvSpPr/>
          <p:nvPr/>
        </p:nvSpPr>
        <p:spPr>
          <a:xfrm>
            <a:off x="1578995" y="4441676"/>
            <a:ext cx="4456097" cy="7508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위의   주제를  활용한  신규  서비스  제안</a:t>
            </a:r>
          </a:p>
        </p:txBody>
      </p:sp>
      <p:pic>
        <p:nvPicPr>
          <p:cNvPr id="34" name="Picture 4" descr="C:\Users\user\Desktop\imgres.jpg">
            <a:extLst>
              <a:ext uri="{FF2B5EF4-FFF2-40B4-BE49-F238E27FC236}">
                <a16:creationId xmlns:a16="http://schemas.microsoft.com/office/drawing/2014/main" id="{4B6E2569-6A31-40E8-AE24-B535BD479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883" y="4571337"/>
            <a:ext cx="298383" cy="39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모서리가 둥근 직사각형 3">
            <a:extLst>
              <a:ext uri="{FF2B5EF4-FFF2-40B4-BE49-F238E27FC236}">
                <a16:creationId xmlns:a16="http://schemas.microsoft.com/office/drawing/2014/main" id="{199F479A-93B8-4CC1-A443-392E2BED59C5}"/>
              </a:ext>
            </a:extLst>
          </p:cNvPr>
          <p:cNvSpPr/>
          <p:nvPr/>
        </p:nvSpPr>
        <p:spPr>
          <a:xfrm>
            <a:off x="1578995" y="3421443"/>
            <a:ext cx="4456097" cy="7508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주요  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상품군별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 온라인  지수   생성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9934F3-6EE8-43B2-9C00-44E3C3B3B409}"/>
              </a:ext>
            </a:extLst>
          </p:cNvPr>
          <p:cNvSpPr txBox="1"/>
          <p:nvPr/>
        </p:nvSpPr>
        <p:spPr>
          <a:xfrm>
            <a:off x="625941" y="1273324"/>
            <a:ext cx="5425577" cy="755964"/>
          </a:xfrm>
          <a:prstGeom prst="round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2800" dirty="0">
                <a:solidFill>
                  <a:srgbClr val="3899DE"/>
                </a:solidFill>
                <a:latin typeface="+mn-ea"/>
              </a:rPr>
              <a:t>분석목적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176FE5-447C-47C3-BB88-16571F1B1A1C}"/>
              </a:ext>
            </a:extLst>
          </p:cNvPr>
          <p:cNvSpPr txBox="1"/>
          <p:nvPr/>
        </p:nvSpPr>
        <p:spPr>
          <a:xfrm>
            <a:off x="625941" y="2789294"/>
            <a:ext cx="5425577" cy="755964"/>
          </a:xfrm>
          <a:prstGeom prst="round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2800" dirty="0">
                <a:solidFill>
                  <a:srgbClr val="3899DE"/>
                </a:solidFill>
                <a:latin typeface="+mn-ea"/>
              </a:rPr>
              <a:t>분석주제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059C720-AFC0-428C-94C6-C30FA7DFF2B5}"/>
              </a:ext>
            </a:extLst>
          </p:cNvPr>
          <p:cNvSpPr/>
          <p:nvPr/>
        </p:nvSpPr>
        <p:spPr>
          <a:xfrm>
            <a:off x="323528" y="142359"/>
            <a:ext cx="2282587" cy="24622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dist"/>
            <a:r>
              <a:rPr lang="ko-KR" altLang="en-US" sz="1600" spc="-15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분석배경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8359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-40828" y="561451"/>
            <a:ext cx="9170640" cy="257561"/>
          </a:xfrm>
          <a:prstGeom prst="roundRect">
            <a:avLst>
              <a:gd name="adj" fmla="val 0"/>
            </a:avLst>
          </a:prstGeom>
          <a:noFill/>
        </p:spPr>
        <p:txBody>
          <a:bodyPr wrap="square" lIns="108000" rIns="108000" rtlCol="0" anchor="ctr">
            <a:noAutofit/>
          </a:bodyPr>
          <a:lstStyle/>
          <a:p>
            <a:pPr lvl="0"/>
            <a:r>
              <a:rPr lang="en-US" altLang="ko-KR" sz="1300" dirty="0">
                <a:solidFill>
                  <a:srgbClr val="3899DE"/>
                </a:solidFill>
                <a:latin typeface="+mn-ea"/>
              </a:rPr>
              <a:t>1. 2 </a:t>
            </a:r>
            <a:r>
              <a:rPr lang="ko-KR" altLang="en-US" sz="1300" dirty="0">
                <a:solidFill>
                  <a:srgbClr val="3899DE"/>
                </a:solidFill>
                <a:latin typeface="+mn-ea"/>
              </a:rPr>
              <a:t>주제  설명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BF9049-F42B-4181-9C52-4AE810BEEA74}"/>
              </a:ext>
            </a:extLst>
          </p:cNvPr>
          <p:cNvSpPr/>
          <p:nvPr/>
        </p:nvSpPr>
        <p:spPr>
          <a:xfrm>
            <a:off x="323528" y="142359"/>
            <a:ext cx="2282587" cy="24622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dist"/>
            <a:r>
              <a:rPr lang="ko-KR" altLang="en-US" sz="1600" spc="-15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분석배경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DD6022-1DE8-40ED-A4AC-4F997EE5B12E}"/>
              </a:ext>
            </a:extLst>
          </p:cNvPr>
          <p:cNvSpPr/>
          <p:nvPr/>
        </p:nvSpPr>
        <p:spPr>
          <a:xfrm>
            <a:off x="179512" y="1966166"/>
            <a:ext cx="4608512" cy="151443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4" descr="C:\Users\user\Desktop\imgres.jpg">
            <a:extLst>
              <a:ext uri="{FF2B5EF4-FFF2-40B4-BE49-F238E27FC236}">
                <a16:creationId xmlns:a16="http://schemas.microsoft.com/office/drawing/2014/main" id="{22696CE3-CFD0-4BEC-9478-767524B9A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700" y="2142471"/>
            <a:ext cx="298384" cy="39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모서리가 둥근 직사각형 3">
            <a:extLst>
              <a:ext uri="{FF2B5EF4-FFF2-40B4-BE49-F238E27FC236}">
                <a16:creationId xmlns:a16="http://schemas.microsoft.com/office/drawing/2014/main" id="{E398B1D1-71DF-4489-B1A1-C9887D6FD600}"/>
              </a:ext>
            </a:extLst>
          </p:cNvPr>
          <p:cNvSpPr/>
          <p:nvPr/>
        </p:nvSpPr>
        <p:spPr>
          <a:xfrm>
            <a:off x="5234068" y="1966166"/>
            <a:ext cx="3800260" cy="18652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ko-KR" altLang="en-US" sz="14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온라인 거래시장 내 중소기업의 입지 </a:t>
            </a:r>
            <a:r>
              <a:rPr lang="ko-KR" altLang="en-US" sz="1400" b="1" dirty="0">
                <a:solidFill>
                  <a:srgbClr val="3899DE"/>
                </a:solidFill>
                <a:latin typeface="+mn-ea"/>
              </a:rPr>
              <a:t>부족</a:t>
            </a:r>
            <a:endParaRPr lang="en-US" altLang="ko-KR" sz="1400" b="1" dirty="0">
              <a:solidFill>
                <a:srgbClr val="3899DE"/>
              </a:solidFill>
              <a:latin typeface="+mn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온라인 거래 시장과 중소기업의 상생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</a:t>
            </a:r>
            <a:r>
              <a:rPr lang="ko-KR" altLang="en-US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NEEDS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중소기업의 온라인 유통 개척이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NEEDS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중소기업의 효율적인 마케팅 전략이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NEEDS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1"/>
              </a:gradFill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A1A611-9A9F-4EAE-B460-660DBD327011}"/>
              </a:ext>
            </a:extLst>
          </p:cNvPr>
          <p:cNvSpPr/>
          <p:nvPr/>
        </p:nvSpPr>
        <p:spPr>
          <a:xfrm>
            <a:off x="179512" y="3793461"/>
            <a:ext cx="4608512" cy="1612074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4" descr="C:\Users\user\Desktop\imgres.jpg">
            <a:extLst>
              <a:ext uri="{FF2B5EF4-FFF2-40B4-BE49-F238E27FC236}">
                <a16:creationId xmlns:a16="http://schemas.microsoft.com/office/drawing/2014/main" id="{C46F185F-A8C6-4CD9-9DFC-D2185413B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536" y="3950890"/>
            <a:ext cx="298384" cy="39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3">
            <a:extLst>
              <a:ext uri="{FF2B5EF4-FFF2-40B4-BE49-F238E27FC236}">
                <a16:creationId xmlns:a16="http://schemas.microsoft.com/office/drawing/2014/main" id="{A8A6B667-C5E0-418A-A3E0-86F0CB737EA3}"/>
              </a:ext>
            </a:extLst>
          </p:cNvPr>
          <p:cNvSpPr/>
          <p:nvPr/>
        </p:nvSpPr>
        <p:spPr>
          <a:xfrm>
            <a:off x="5234068" y="3928516"/>
            <a:ext cx="3800260" cy="186520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ko-KR" altLang="en-US" sz="14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중소기업의  빅데이터 활용 능력 </a:t>
            </a:r>
            <a:r>
              <a:rPr lang="ko-KR" altLang="en-US" sz="1400" b="1" dirty="0">
                <a:solidFill>
                  <a:srgbClr val="3899DE"/>
                </a:solidFill>
                <a:latin typeface="+mn-ea"/>
              </a:rPr>
              <a:t>부족</a:t>
            </a:r>
            <a:endParaRPr lang="en-US" altLang="ko-KR" sz="1400" b="1" dirty="0">
              <a:solidFill>
                <a:srgbClr val="3899DE"/>
              </a:solidFill>
              <a:latin typeface="+mn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중소기업의 빅데이터 시스템 구축이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NEEDS</a:t>
            </a:r>
            <a:r>
              <a:rPr lang="ko-KR" altLang="en-US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</a:t>
            </a:r>
            <a:endParaRPr lang="en-US" altLang="ko-KR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1"/>
              </a:gradFill>
              <a:latin typeface="+mn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빅데이터 기반의 중소기업  새로운 가치창출  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NEEDS</a:t>
            </a:r>
            <a:endParaRPr lang="ko-KR" altLang="en-US" sz="100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1"/>
              </a:gra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7B92C6B-1877-4F65-BA8E-4498E0B6A9C0}"/>
              </a:ext>
            </a:extLst>
          </p:cNvPr>
          <p:cNvSpPr/>
          <p:nvPr/>
        </p:nvSpPr>
        <p:spPr>
          <a:xfrm>
            <a:off x="179512" y="1148662"/>
            <a:ext cx="4608512" cy="288032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4" descr="C:\Users\user\Desktop\imgres.jpg">
            <a:extLst>
              <a:ext uri="{FF2B5EF4-FFF2-40B4-BE49-F238E27FC236}">
                <a16:creationId xmlns:a16="http://schemas.microsoft.com/office/drawing/2014/main" id="{986862D3-80C2-4B8E-9897-3AEF44E6D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696" y="1042314"/>
            <a:ext cx="298384" cy="39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3">
            <a:extLst>
              <a:ext uri="{FF2B5EF4-FFF2-40B4-BE49-F238E27FC236}">
                <a16:creationId xmlns:a16="http://schemas.microsoft.com/office/drawing/2014/main" id="{22BED4B2-3F83-48AF-852B-B1E6639CA023}"/>
              </a:ext>
            </a:extLst>
          </p:cNvPr>
          <p:cNvSpPr/>
          <p:nvPr/>
        </p:nvSpPr>
        <p:spPr>
          <a:xfrm>
            <a:off x="5292080" y="1122091"/>
            <a:ext cx="3979772" cy="62077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ko-KR" altLang="en-US" sz="14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경기악화와 실적 부진 등으로 중소기업의 </a:t>
            </a:r>
            <a:r>
              <a:rPr lang="ko-KR" altLang="en-US" sz="1400" b="1" dirty="0">
                <a:solidFill>
                  <a:srgbClr val="3899DE"/>
                </a:solidFill>
                <a:latin typeface="+mn-ea"/>
              </a:rPr>
              <a:t>위기</a:t>
            </a:r>
            <a:endParaRPr lang="ko-KR" altLang="en-US" sz="1000" dirty="0">
              <a:solidFill>
                <a:srgbClr val="3899DE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A8B6AE0-EBC4-439B-B924-1DBE5891229C}"/>
              </a:ext>
            </a:extLst>
          </p:cNvPr>
          <p:cNvSpPr/>
          <p:nvPr/>
        </p:nvSpPr>
        <p:spPr>
          <a:xfrm>
            <a:off x="129588" y="5426968"/>
            <a:ext cx="4608512" cy="2880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*출처</a:t>
            </a:r>
            <a:r>
              <a:rPr lang="en-US" altLang="ko-KR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: </a:t>
            </a:r>
            <a:r>
              <a:rPr lang="ko-KR" altLang="en-US" sz="1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슬라이드 노트 참고</a:t>
            </a:r>
          </a:p>
        </p:txBody>
      </p:sp>
    </p:spTree>
    <p:extLst>
      <p:ext uri="{BB962C8B-B14F-4D97-AF65-F5344CB8AC3E}">
        <p14:creationId xmlns:p14="http://schemas.microsoft.com/office/powerpoint/2010/main" val="321600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-40828" y="561451"/>
            <a:ext cx="9170640" cy="257561"/>
          </a:xfrm>
          <a:prstGeom prst="roundRect">
            <a:avLst>
              <a:gd name="adj" fmla="val 0"/>
            </a:avLst>
          </a:prstGeom>
          <a:noFill/>
        </p:spPr>
        <p:txBody>
          <a:bodyPr wrap="square" lIns="108000" rIns="108000" rtlCol="0" anchor="ctr">
            <a:noAutofit/>
          </a:bodyPr>
          <a:lstStyle/>
          <a:p>
            <a:pPr lvl="0"/>
            <a:r>
              <a:rPr lang="en-US" altLang="ko-KR" sz="1300" dirty="0">
                <a:solidFill>
                  <a:srgbClr val="3899DE"/>
                </a:solidFill>
                <a:latin typeface="+mn-ea"/>
              </a:rPr>
              <a:t>1. 2 </a:t>
            </a:r>
            <a:r>
              <a:rPr lang="ko-KR" altLang="en-US" sz="1300" dirty="0">
                <a:solidFill>
                  <a:srgbClr val="3899DE"/>
                </a:solidFill>
                <a:latin typeface="+mn-ea"/>
              </a:rPr>
              <a:t>분석  주제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C98DF3C4-B7B1-4ED2-B401-6BD1C0A79D40}"/>
              </a:ext>
            </a:extLst>
          </p:cNvPr>
          <p:cNvSpPr/>
          <p:nvPr/>
        </p:nvSpPr>
        <p:spPr>
          <a:xfrm>
            <a:off x="976774" y="1099211"/>
            <a:ext cx="6881438" cy="22773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  <a:buClr>
                <a:srgbClr val="3899DE"/>
              </a:buClr>
            </a:pPr>
            <a:r>
              <a:rPr lang="ko-KR" altLang="en-US" sz="2000" b="1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상품군별</a:t>
            </a:r>
            <a:r>
              <a:rPr lang="ko-KR" altLang="en-US" sz="20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선호지수를 통한 수요 트렌드를 예측한 뒤</a:t>
            </a:r>
            <a:r>
              <a:rPr lang="en-US" altLang="ko-KR" sz="20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,</a:t>
            </a:r>
          </a:p>
          <a:p>
            <a:pPr>
              <a:lnSpc>
                <a:spcPct val="200000"/>
              </a:lnSpc>
              <a:buClr>
                <a:srgbClr val="3899DE"/>
              </a:buClr>
            </a:pPr>
            <a:r>
              <a:rPr lang="ko-KR" altLang="en-US" sz="20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트렌드를 주도할 잠재적 성장가치를 가지는 중소기업 </a:t>
            </a:r>
            <a:r>
              <a:rPr lang="ko-KR" altLang="en-US" sz="2000" b="1" dirty="0">
                <a:solidFill>
                  <a:srgbClr val="3899DE"/>
                </a:solidFill>
                <a:latin typeface="+mn-ea"/>
              </a:rPr>
              <a:t>발굴</a:t>
            </a:r>
            <a:endParaRPr lang="en-US" altLang="ko-KR" sz="2000" b="1" dirty="0">
              <a:solidFill>
                <a:srgbClr val="3899DE"/>
              </a:solidFill>
              <a:latin typeface="+mn-ea"/>
            </a:endParaRPr>
          </a:p>
          <a:p>
            <a:pPr>
              <a:lnSpc>
                <a:spcPct val="200000"/>
              </a:lnSpc>
              <a:buClr>
                <a:srgbClr val="3899DE"/>
              </a:buClr>
            </a:pPr>
            <a:r>
              <a:rPr lang="ko-KR" altLang="en-US" sz="20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중소기업과 빅데이터 </a:t>
            </a:r>
            <a:r>
              <a:rPr lang="ko-KR" altLang="en-US" sz="2000" b="1" dirty="0">
                <a:solidFill>
                  <a:srgbClr val="3899DE"/>
                </a:solidFill>
                <a:latin typeface="+mn-ea"/>
              </a:rPr>
              <a:t>협업</a:t>
            </a:r>
            <a:r>
              <a:rPr lang="ko-KR" altLang="en-US" sz="2000" b="1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을 통해 경제발전에 기여</a:t>
            </a:r>
            <a:endParaRPr lang="en-US" altLang="ko-KR" sz="20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1"/>
              </a:gradFill>
              <a:latin typeface="+mn-ea"/>
            </a:endParaRPr>
          </a:p>
          <a:p>
            <a:pPr>
              <a:lnSpc>
                <a:spcPct val="200000"/>
              </a:lnSpc>
              <a:buClr>
                <a:srgbClr val="3899DE"/>
              </a:buClr>
            </a:pPr>
            <a:endParaRPr lang="ko-KR" altLang="en-US" sz="2000" b="1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1"/>
              </a:gradFill>
              <a:latin typeface="+mn-ea"/>
            </a:endParaRPr>
          </a:p>
        </p:txBody>
      </p:sp>
      <p:sp>
        <p:nvSpPr>
          <p:cNvPr id="15" name="모서리가 둥근 직사각형 3">
            <a:extLst>
              <a:ext uri="{FF2B5EF4-FFF2-40B4-BE49-F238E27FC236}">
                <a16:creationId xmlns:a16="http://schemas.microsoft.com/office/drawing/2014/main" id="{71CFE035-0344-48CA-BF85-E5A7196C0258}"/>
              </a:ext>
            </a:extLst>
          </p:cNvPr>
          <p:cNvSpPr/>
          <p:nvPr/>
        </p:nvSpPr>
        <p:spPr>
          <a:xfrm>
            <a:off x="1579322" y="3715809"/>
            <a:ext cx="7550490" cy="7508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선호지수와 키워드를 활용한 미래 수요 트렌드 예측</a:t>
            </a:r>
          </a:p>
        </p:txBody>
      </p:sp>
      <p:pic>
        <p:nvPicPr>
          <p:cNvPr id="16" name="Picture 4" descr="C:\Users\user\Desktop\imgres.jpg">
            <a:extLst>
              <a:ext uri="{FF2B5EF4-FFF2-40B4-BE49-F238E27FC236}">
                <a16:creationId xmlns:a16="http://schemas.microsoft.com/office/drawing/2014/main" id="{61E4AA9A-B462-4A55-9541-72E18C781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940" y="3214639"/>
            <a:ext cx="298384" cy="39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user\Desktop\imgres.jpg">
            <a:extLst>
              <a:ext uri="{FF2B5EF4-FFF2-40B4-BE49-F238E27FC236}">
                <a16:creationId xmlns:a16="http://schemas.microsoft.com/office/drawing/2014/main" id="{95C18583-3925-49A1-916C-6D9576650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940" y="3869764"/>
            <a:ext cx="298383" cy="39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C:\Users\user\Desktop\imgres.jpg">
            <a:extLst>
              <a:ext uri="{FF2B5EF4-FFF2-40B4-BE49-F238E27FC236}">
                <a16:creationId xmlns:a16="http://schemas.microsoft.com/office/drawing/2014/main" id="{4B6E2569-6A31-40E8-AE24-B535BD479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939" y="4532246"/>
            <a:ext cx="298383" cy="39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059C720-AFC0-428C-94C6-C30FA7DFF2B5}"/>
              </a:ext>
            </a:extLst>
          </p:cNvPr>
          <p:cNvSpPr/>
          <p:nvPr/>
        </p:nvSpPr>
        <p:spPr>
          <a:xfrm>
            <a:off x="323528" y="142359"/>
            <a:ext cx="2282587" cy="24622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dist"/>
            <a:r>
              <a:rPr lang="ko-KR" altLang="en-US" sz="1600" spc="-15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분석배경</a:t>
            </a:r>
            <a:endParaRPr lang="ko-KR" altLang="en-US" sz="1400" dirty="0"/>
          </a:p>
        </p:txBody>
      </p:sp>
      <p:sp>
        <p:nvSpPr>
          <p:cNvPr id="22" name="모서리가 둥근 직사각형 3">
            <a:extLst>
              <a:ext uri="{FF2B5EF4-FFF2-40B4-BE49-F238E27FC236}">
                <a16:creationId xmlns:a16="http://schemas.microsoft.com/office/drawing/2014/main" id="{0322E0A3-E061-4431-B411-910909E08A2B}"/>
              </a:ext>
            </a:extLst>
          </p:cNvPr>
          <p:cNvSpPr/>
          <p:nvPr/>
        </p:nvSpPr>
        <p:spPr>
          <a:xfrm>
            <a:off x="1579322" y="4385031"/>
            <a:ext cx="7550490" cy="7508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발굴된 중소기업의 실제 활용 방안 수립과 예시 제시</a:t>
            </a:r>
          </a:p>
        </p:txBody>
      </p:sp>
      <p:sp>
        <p:nvSpPr>
          <p:cNvPr id="23" name="모서리가 둥근 직사각형 3">
            <a:extLst>
              <a:ext uri="{FF2B5EF4-FFF2-40B4-BE49-F238E27FC236}">
                <a16:creationId xmlns:a16="http://schemas.microsoft.com/office/drawing/2014/main" id="{4EEE4073-B44C-4F1E-A923-25C1F6953B95}"/>
              </a:ext>
            </a:extLst>
          </p:cNvPr>
          <p:cNvSpPr/>
          <p:nvPr/>
        </p:nvSpPr>
        <p:spPr>
          <a:xfrm>
            <a:off x="1579322" y="3083741"/>
            <a:ext cx="7550490" cy="75081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다양한 회귀모형을 적용한 </a:t>
            </a:r>
            <a:r>
              <a:rPr lang="ko-KR" altLang="en-US" sz="14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상품군별</a:t>
            </a:r>
            <a:r>
              <a:rPr lang="ko-KR" altLang="en-US" sz="14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선호지수 개발</a:t>
            </a:r>
          </a:p>
        </p:txBody>
      </p:sp>
    </p:spTree>
    <p:extLst>
      <p:ext uri="{BB962C8B-B14F-4D97-AF65-F5344CB8AC3E}">
        <p14:creationId xmlns:p14="http://schemas.microsoft.com/office/powerpoint/2010/main" val="2335669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3C72751D-93CF-4F13-BDBF-B1556D2F7E12}"/>
              </a:ext>
            </a:extLst>
          </p:cNvPr>
          <p:cNvSpPr/>
          <p:nvPr/>
        </p:nvSpPr>
        <p:spPr>
          <a:xfrm>
            <a:off x="3875654" y="3289548"/>
            <a:ext cx="2521928" cy="7259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데이터  출처</a:t>
            </a:r>
          </a:p>
        </p:txBody>
      </p:sp>
      <p:sp>
        <p:nvSpPr>
          <p:cNvPr id="7" name="모서리가 둥근 직사각형 3">
            <a:extLst>
              <a:ext uri="{FF2B5EF4-FFF2-40B4-BE49-F238E27FC236}">
                <a16:creationId xmlns:a16="http://schemas.microsoft.com/office/drawing/2014/main" id="{6317F42B-E6E3-49A0-8F79-8B99F6EE82D2}"/>
              </a:ext>
            </a:extLst>
          </p:cNvPr>
          <p:cNvSpPr/>
          <p:nvPr/>
        </p:nvSpPr>
        <p:spPr>
          <a:xfrm>
            <a:off x="3875654" y="3977686"/>
            <a:ext cx="2732228" cy="72591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데이터  확인</a:t>
            </a:r>
          </a:p>
        </p:txBody>
      </p:sp>
      <p:pic>
        <p:nvPicPr>
          <p:cNvPr id="8" name="Picture 4" descr="C:\Users\user\Desktop\imgres.jpg">
            <a:extLst>
              <a:ext uri="{FF2B5EF4-FFF2-40B4-BE49-F238E27FC236}">
                <a16:creationId xmlns:a16="http://schemas.microsoft.com/office/drawing/2014/main" id="{17CD9A9F-39D6-40D3-8481-91304C4E7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475963"/>
            <a:ext cx="182952" cy="38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user\Desktop\imgres.jpg">
            <a:extLst>
              <a:ext uri="{FF2B5EF4-FFF2-40B4-BE49-F238E27FC236}">
                <a16:creationId xmlns:a16="http://schemas.microsoft.com/office/drawing/2014/main" id="{EA700288-5EE1-408F-A4DE-B9CEE76F2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168765"/>
            <a:ext cx="182952" cy="38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4326EA4-14D7-4F5C-AA0D-623E8C6FB924}"/>
              </a:ext>
            </a:extLst>
          </p:cNvPr>
          <p:cNvSpPr txBox="1"/>
          <p:nvPr/>
        </p:nvSpPr>
        <p:spPr>
          <a:xfrm>
            <a:off x="-40828" y="121196"/>
            <a:ext cx="9170640" cy="311649"/>
          </a:xfrm>
          <a:prstGeom prst="roundRect">
            <a:avLst>
              <a:gd name="adj" fmla="val 0"/>
            </a:avLst>
          </a:prstGeom>
          <a:noFill/>
        </p:spPr>
        <p:txBody>
          <a:bodyPr wrap="square" lIns="108000" rIns="108000" rtlCol="0" anchor="ctr">
            <a:noAutofit/>
          </a:bodyPr>
          <a:lstStyle/>
          <a:p>
            <a:pPr lvl="0"/>
            <a:r>
              <a:rPr lang="ko-KR" altLang="ko-KR" i="1" spc="-150" dirty="0">
                <a:solidFill>
                  <a:schemeClr val="bg1"/>
                </a:solidFill>
                <a:latin typeface="+mn-ea"/>
              </a:rPr>
              <a:t>제</a:t>
            </a:r>
            <a:r>
              <a:rPr lang="en-US" altLang="ko-KR" i="1" spc="-150" dirty="0">
                <a:solidFill>
                  <a:schemeClr val="bg1"/>
                </a:solidFill>
                <a:latin typeface="+mn-ea"/>
              </a:rPr>
              <a:t>  5</a:t>
            </a:r>
            <a:r>
              <a:rPr lang="ko-KR" altLang="ko-KR" i="1" spc="-150" dirty="0">
                <a:solidFill>
                  <a:schemeClr val="bg1"/>
                </a:solidFill>
                <a:latin typeface="+mn-ea"/>
              </a:rPr>
              <a:t>회</a:t>
            </a:r>
            <a:r>
              <a:rPr lang="en-US" altLang="ko-KR" i="1" spc="-150" dirty="0">
                <a:solidFill>
                  <a:schemeClr val="bg1"/>
                </a:solidFill>
                <a:latin typeface="+mn-ea"/>
              </a:rPr>
              <a:t> L.POINT Big Data Competition “Be the L.BA” </a:t>
            </a:r>
            <a:endParaRPr lang="ko-KR" altLang="en-US" i="1" spc="-15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F43225C0-54A5-4B1D-8618-2189AC06D00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377780"/>
            <a:ext cx="1574165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7FEFF7-BFF3-449B-B388-9EC7807AEF2C}"/>
              </a:ext>
            </a:extLst>
          </p:cNvPr>
          <p:cNvGrpSpPr/>
          <p:nvPr/>
        </p:nvGrpSpPr>
        <p:grpSpPr>
          <a:xfrm>
            <a:off x="2289144" y="1859523"/>
            <a:ext cx="4608512" cy="1628712"/>
            <a:chOff x="398198" y="2216904"/>
            <a:chExt cx="3735145" cy="1320052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3B31C62-2925-4DC9-9624-F93E2FBB95DA}"/>
                </a:ext>
              </a:extLst>
            </p:cNvPr>
            <p:cNvCxnSpPr/>
            <p:nvPr userDrawn="1"/>
          </p:nvCxnSpPr>
          <p:spPr>
            <a:xfrm>
              <a:off x="398198" y="2478074"/>
              <a:ext cx="3526393" cy="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D87C44B-5EBB-4B30-9872-8609E88846DE}"/>
                </a:ext>
              </a:extLst>
            </p:cNvPr>
            <p:cNvGrpSpPr/>
            <p:nvPr userDrawn="1"/>
          </p:nvGrpSpPr>
          <p:grpSpPr>
            <a:xfrm>
              <a:off x="558965" y="2940918"/>
              <a:ext cx="3574378" cy="596038"/>
              <a:chOff x="658771" y="2940918"/>
              <a:chExt cx="3574378" cy="596038"/>
            </a:xfrm>
          </p:grpSpPr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C02EBB4-482F-48C0-84CA-F9E7D033006F}"/>
                  </a:ext>
                </a:extLst>
              </p:cNvPr>
              <p:cNvCxnSpPr/>
              <p:nvPr userDrawn="1"/>
            </p:nvCxnSpPr>
            <p:spPr>
              <a:xfrm>
                <a:off x="658771" y="3240847"/>
                <a:ext cx="3574378" cy="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212FF4DC-8566-425A-BBC6-5C2F72A40B56}"/>
                  </a:ext>
                </a:extLst>
              </p:cNvPr>
              <p:cNvCxnSpPr/>
              <p:nvPr userDrawn="1"/>
            </p:nvCxnSpPr>
            <p:spPr>
              <a:xfrm>
                <a:off x="4100181" y="2940918"/>
                <a:ext cx="0" cy="596038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A90F4353-4053-41C6-B354-34CCB4AC2078}"/>
                </a:ext>
              </a:extLst>
            </p:cNvPr>
            <p:cNvCxnSpPr/>
            <p:nvPr userDrawn="1"/>
          </p:nvCxnSpPr>
          <p:spPr>
            <a:xfrm>
              <a:off x="499781" y="2216904"/>
              <a:ext cx="1682" cy="86310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4334E8C-2F3A-407C-93A4-8F25775ED33F}"/>
              </a:ext>
            </a:extLst>
          </p:cNvPr>
          <p:cNvSpPr txBox="1"/>
          <p:nvPr/>
        </p:nvSpPr>
        <p:spPr>
          <a:xfrm>
            <a:off x="2616231" y="2335856"/>
            <a:ext cx="3802598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ko-KR" altLang="en-US" sz="4000" b="1" dirty="0">
                <a:solidFill>
                  <a:srgbClr val="3899DE"/>
                </a:solidFill>
              </a:rPr>
              <a:t>데이터소개</a:t>
            </a:r>
          </a:p>
        </p:txBody>
      </p:sp>
    </p:spTree>
    <p:extLst>
      <p:ext uri="{BB962C8B-B14F-4D97-AF65-F5344CB8AC3E}">
        <p14:creationId xmlns:p14="http://schemas.microsoft.com/office/powerpoint/2010/main" val="1664226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-40828" y="561451"/>
            <a:ext cx="9170640" cy="257561"/>
          </a:xfrm>
          <a:prstGeom prst="roundRect">
            <a:avLst>
              <a:gd name="adj" fmla="val 0"/>
            </a:avLst>
          </a:prstGeom>
          <a:noFill/>
        </p:spPr>
        <p:txBody>
          <a:bodyPr wrap="square" lIns="108000" rIns="108000" rtlCol="0" anchor="ctr">
            <a:noAutofit/>
          </a:bodyPr>
          <a:lstStyle/>
          <a:p>
            <a:pPr lvl="0"/>
            <a:r>
              <a:rPr lang="en-US" altLang="ko-KR" sz="1300" dirty="0">
                <a:solidFill>
                  <a:srgbClr val="3899DE"/>
                </a:solidFill>
                <a:latin typeface="+mn-ea"/>
              </a:rPr>
              <a:t>2. 1 </a:t>
            </a:r>
            <a:r>
              <a:rPr lang="ko-KR" altLang="en-US" sz="1300" dirty="0">
                <a:solidFill>
                  <a:srgbClr val="3899DE"/>
                </a:solidFill>
                <a:latin typeface="+mn-ea"/>
              </a:rPr>
              <a:t>데이터  출처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176FE5-447C-47C3-BB88-16571F1B1A1C}"/>
              </a:ext>
            </a:extLst>
          </p:cNvPr>
          <p:cNvSpPr txBox="1"/>
          <p:nvPr/>
        </p:nvSpPr>
        <p:spPr>
          <a:xfrm>
            <a:off x="395536" y="873804"/>
            <a:ext cx="6754371" cy="755964"/>
          </a:xfrm>
          <a:prstGeom prst="round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2000" dirty="0">
                <a:solidFill>
                  <a:srgbClr val="3899DE"/>
                </a:solidFill>
                <a:latin typeface="+mn-ea"/>
              </a:rPr>
              <a:t>분석데이터 기간</a:t>
            </a:r>
            <a:r>
              <a:rPr lang="en-US" altLang="ko-KR" sz="2000" dirty="0">
                <a:solidFill>
                  <a:srgbClr val="3899DE"/>
                </a:solidFill>
                <a:latin typeface="+mn-ea"/>
              </a:rPr>
              <a:t>: </a:t>
            </a:r>
            <a:r>
              <a:rPr lang="ko-KR" altLang="en-US" sz="2000" dirty="0">
                <a:solidFill>
                  <a:srgbClr val="3899DE"/>
                </a:solidFill>
                <a:latin typeface="+mn-ea"/>
              </a:rPr>
              <a:t>총 </a:t>
            </a:r>
            <a:r>
              <a:rPr lang="en-US" altLang="ko-KR" sz="2000" dirty="0">
                <a:solidFill>
                  <a:srgbClr val="3899DE"/>
                </a:solidFill>
                <a:latin typeface="+mn-ea"/>
              </a:rPr>
              <a:t>6</a:t>
            </a:r>
            <a:r>
              <a:rPr lang="ko-KR" altLang="en-US" sz="2000" dirty="0">
                <a:solidFill>
                  <a:srgbClr val="3899DE"/>
                </a:solidFill>
                <a:latin typeface="+mn-ea"/>
              </a:rPr>
              <a:t>개월</a:t>
            </a:r>
            <a:r>
              <a:rPr lang="en-US" altLang="ko-KR" sz="2000" dirty="0">
                <a:solidFill>
                  <a:srgbClr val="3899DE"/>
                </a:solidFill>
                <a:latin typeface="+mn-ea"/>
              </a:rPr>
              <a:t>(‘18</a:t>
            </a:r>
            <a:r>
              <a:rPr lang="ko-KR" altLang="en-US" sz="2000" dirty="0">
                <a:solidFill>
                  <a:srgbClr val="3899DE"/>
                </a:solidFill>
                <a:latin typeface="+mn-ea"/>
              </a:rPr>
              <a:t>년 </a:t>
            </a:r>
            <a:r>
              <a:rPr lang="en-US" altLang="ko-KR" sz="2000" dirty="0">
                <a:solidFill>
                  <a:srgbClr val="3899DE"/>
                </a:solidFill>
                <a:latin typeface="+mn-ea"/>
              </a:rPr>
              <a:t>4</a:t>
            </a:r>
            <a:r>
              <a:rPr lang="ko-KR" altLang="en-US" sz="2000" dirty="0">
                <a:solidFill>
                  <a:srgbClr val="3899DE"/>
                </a:solidFill>
                <a:latin typeface="+mn-ea"/>
              </a:rPr>
              <a:t>월 </a:t>
            </a:r>
            <a:r>
              <a:rPr lang="en-US" altLang="ko-KR" sz="2000" dirty="0">
                <a:solidFill>
                  <a:srgbClr val="3899DE"/>
                </a:solidFill>
                <a:latin typeface="+mn-ea"/>
              </a:rPr>
              <a:t>~ 9</a:t>
            </a:r>
            <a:r>
              <a:rPr lang="ko-KR" altLang="en-US" sz="2000" dirty="0">
                <a:solidFill>
                  <a:srgbClr val="3899DE"/>
                </a:solidFill>
                <a:latin typeface="+mn-ea"/>
              </a:rPr>
              <a:t>월</a:t>
            </a:r>
            <a:r>
              <a:rPr lang="en-US" altLang="ko-KR" sz="2000" dirty="0">
                <a:solidFill>
                  <a:srgbClr val="3899DE"/>
                </a:solidFill>
                <a:latin typeface="+mn-ea"/>
              </a:rPr>
              <a:t>)</a:t>
            </a:r>
            <a:endParaRPr lang="ko-KR" altLang="en-US" sz="2000" dirty="0">
              <a:solidFill>
                <a:srgbClr val="3899DE"/>
              </a:solidFill>
              <a:latin typeface="+mn-ea"/>
            </a:endParaRPr>
          </a:p>
        </p:txBody>
      </p:sp>
      <p:pic>
        <p:nvPicPr>
          <p:cNvPr id="19" name="Picture 3">
            <a:extLst>
              <a:ext uri="{FF2B5EF4-FFF2-40B4-BE49-F238E27FC236}">
                <a16:creationId xmlns:a16="http://schemas.microsoft.com/office/drawing/2014/main" id="{FBE09E65-25A2-4B49-9530-F6A68679DB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377780"/>
            <a:ext cx="1574165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BEE81A8-ABDB-4FE8-9AFC-2ECA428F010E}"/>
              </a:ext>
            </a:extLst>
          </p:cNvPr>
          <p:cNvSpPr/>
          <p:nvPr/>
        </p:nvSpPr>
        <p:spPr>
          <a:xfrm>
            <a:off x="625940" y="2175554"/>
            <a:ext cx="8122524" cy="3470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spc="-15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Product</a:t>
            </a:r>
            <a:r>
              <a:rPr lang="ko-KR" altLang="en-US" sz="1600" spc="-15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: 분석기간 내 온라인에서 구매된 상품명, 상품금액/건수 등 방문자의 상품구매정보</a:t>
            </a:r>
          </a:p>
          <a:p>
            <a:pPr>
              <a:lnSpc>
                <a:spcPct val="200000"/>
              </a:lnSpc>
            </a:pPr>
            <a:r>
              <a:rPr lang="ko-KR" altLang="en-US" sz="1600" spc="-15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Session</a:t>
            </a:r>
            <a:r>
              <a:rPr lang="ko-KR" altLang="en-US" sz="1600" spc="-15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: 분석기간 내 온라인에서 상품을 구매한 방문자의 세션 정보 </a:t>
            </a:r>
            <a:r>
              <a:rPr lang="ko-KR" altLang="en-US" sz="1200" spc="-15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(단, 미상 정보 등은 제외됨)</a:t>
            </a:r>
          </a:p>
          <a:p>
            <a:pPr>
              <a:lnSpc>
                <a:spcPct val="200000"/>
              </a:lnSpc>
            </a:pPr>
            <a:r>
              <a:rPr lang="ko-KR" altLang="en-US" sz="1600" spc="-15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Custom</a:t>
            </a:r>
            <a:r>
              <a:rPr lang="ko-KR" altLang="en-US" sz="1600" spc="-15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: 분석기간 내 온라인에서 상품을 구매한 방문자의 성별/연령 정보 </a:t>
            </a:r>
            <a:r>
              <a:rPr lang="ko-KR" altLang="en-US" sz="1200" spc="-15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(단, 미상 정보 등은 제외됨)</a:t>
            </a:r>
          </a:p>
          <a:p>
            <a:pPr>
              <a:lnSpc>
                <a:spcPct val="200000"/>
              </a:lnSpc>
            </a:pPr>
            <a:r>
              <a:rPr lang="ko-KR" altLang="en-US" sz="1600" spc="-15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Search1 </a:t>
            </a:r>
            <a:r>
              <a:rPr lang="en-US" altLang="ko-KR" sz="1600" spc="-15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: </a:t>
            </a:r>
            <a:r>
              <a:rPr lang="ko-KR" altLang="en-US" sz="1600" spc="-15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분석기간 내 온라인에서 상품을 구매한 방문자가 검색한 검색어의 </a:t>
            </a:r>
            <a:r>
              <a:rPr lang="ko-KR" altLang="en-US" sz="1600" spc="-15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검색량</a:t>
            </a:r>
            <a:endParaRPr lang="ko-KR" altLang="en-US" sz="1600" spc="-15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1"/>
              </a:gra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1600" spc="-15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Search2 : 분석기간 내 검색된 일별/</a:t>
            </a:r>
            <a:r>
              <a:rPr lang="ko-KR" altLang="en-US" sz="1600" spc="-15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검색어별</a:t>
            </a:r>
            <a:r>
              <a:rPr lang="ko-KR" altLang="en-US" sz="1600" spc="-15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</a:t>
            </a:r>
            <a:r>
              <a:rPr lang="ko-KR" altLang="en-US" sz="1600" spc="-15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검색량</a:t>
            </a:r>
            <a:endParaRPr lang="en-US" altLang="ko-KR" sz="1600" spc="-15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1"/>
              </a:gra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1600" spc="-15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Master :  </a:t>
            </a:r>
            <a:r>
              <a:rPr lang="ko-KR" altLang="en-US" sz="1600" spc="-15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상품별  상품명</a:t>
            </a:r>
            <a:r>
              <a:rPr lang="en-US" altLang="ko-KR" sz="1600" spc="-15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,  </a:t>
            </a:r>
            <a:r>
              <a:rPr lang="ko-KR" altLang="en-US" sz="1600" spc="-15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대</a:t>
            </a:r>
            <a:r>
              <a:rPr lang="en-US" altLang="ko-KR" sz="1600" spc="-15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/ </a:t>
            </a:r>
            <a:r>
              <a:rPr lang="ko-KR" altLang="en-US" sz="1600" spc="-15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중 </a:t>
            </a:r>
            <a:r>
              <a:rPr lang="en-US" altLang="ko-KR" sz="1600" spc="-15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/</a:t>
            </a:r>
            <a:r>
              <a:rPr lang="ko-KR" altLang="en-US" sz="1600" spc="-15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소  분류명  정보</a:t>
            </a:r>
            <a:endParaRPr lang="en-US" altLang="ko-KR" sz="1600" spc="-150" dirty="0"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75000"/>
                      <a:lumOff val="25000"/>
                    </a:schemeClr>
                  </a:gs>
                </a:gsLst>
                <a:lin ang="10800000" scaled="1"/>
              </a:gradFill>
              <a:latin typeface="+mn-ea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sz="1400" spc="-15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</a:t>
            </a:r>
            <a:r>
              <a:rPr lang="ko-KR" altLang="en-US" sz="1400" spc="-15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미상 정보</a:t>
            </a:r>
            <a:r>
              <a:rPr lang="en-US" altLang="ko-KR" sz="1400" spc="-15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: </a:t>
            </a:r>
            <a:r>
              <a:rPr lang="ko-KR" altLang="en-US" sz="1400" spc="-15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비회원 정보 또는 온라인 행동데이터 수집과정에서 누락된 정보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52DCFB-0B06-48E3-9062-029F1E321816}"/>
              </a:ext>
            </a:extLst>
          </p:cNvPr>
          <p:cNvSpPr txBox="1"/>
          <p:nvPr/>
        </p:nvSpPr>
        <p:spPr>
          <a:xfrm>
            <a:off x="395536" y="1624581"/>
            <a:ext cx="8503871" cy="755964"/>
          </a:xfrm>
          <a:prstGeom prst="round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ko-KR" sz="2000" spc="-150" dirty="0">
                <a:solidFill>
                  <a:srgbClr val="3899DE"/>
                </a:solidFill>
                <a:latin typeface="+mn-ea"/>
              </a:rPr>
              <a:t>제공 범위</a:t>
            </a:r>
            <a:r>
              <a:rPr lang="en-US" altLang="ko-KR" sz="2000" spc="-150" dirty="0">
                <a:solidFill>
                  <a:srgbClr val="3899DE"/>
                </a:solidFill>
                <a:latin typeface="+mn-ea"/>
              </a:rPr>
              <a:t> : </a:t>
            </a:r>
            <a:r>
              <a:rPr lang="ko-KR" altLang="ko-KR" sz="2000" spc="-150" dirty="0">
                <a:solidFill>
                  <a:srgbClr val="3899DE"/>
                </a:solidFill>
                <a:latin typeface="+mn-ea"/>
              </a:rPr>
              <a:t>롯데그룹</a:t>
            </a:r>
            <a:r>
              <a:rPr lang="en-US" altLang="ko-KR" sz="2000" spc="-150" dirty="0">
                <a:solidFill>
                  <a:srgbClr val="3899DE"/>
                </a:solidFill>
                <a:latin typeface="+mn-ea"/>
              </a:rPr>
              <a:t> </a:t>
            </a:r>
            <a:r>
              <a:rPr lang="ko-KR" altLang="ko-KR" sz="2000" spc="-150" dirty="0">
                <a:solidFill>
                  <a:srgbClr val="3899DE"/>
                </a:solidFill>
                <a:latin typeface="+mn-ea"/>
              </a:rPr>
              <a:t> 온라인 </a:t>
            </a:r>
            <a:r>
              <a:rPr lang="en-US" altLang="ko-KR" sz="2000" spc="-150" dirty="0">
                <a:solidFill>
                  <a:srgbClr val="3899DE"/>
                </a:solidFill>
                <a:latin typeface="+mn-ea"/>
              </a:rPr>
              <a:t> </a:t>
            </a:r>
            <a:r>
              <a:rPr lang="ko-KR" altLang="ko-KR" sz="2000" spc="-150" dirty="0">
                <a:solidFill>
                  <a:srgbClr val="3899DE"/>
                </a:solidFill>
                <a:latin typeface="+mn-ea"/>
              </a:rPr>
              <a:t>계열사의 </a:t>
            </a:r>
            <a:r>
              <a:rPr lang="en-US" altLang="ko-KR" sz="2000" spc="-150" dirty="0">
                <a:solidFill>
                  <a:srgbClr val="3899DE"/>
                </a:solidFill>
                <a:latin typeface="+mn-ea"/>
              </a:rPr>
              <a:t> </a:t>
            </a:r>
            <a:r>
              <a:rPr lang="ko-KR" altLang="ko-KR" sz="2000" spc="-150" dirty="0">
                <a:solidFill>
                  <a:srgbClr val="3899DE"/>
                </a:solidFill>
                <a:latin typeface="+mn-ea"/>
              </a:rPr>
              <a:t>구매</a:t>
            </a:r>
            <a:r>
              <a:rPr lang="en-US" altLang="ko-KR" sz="2000" spc="-150" dirty="0">
                <a:solidFill>
                  <a:srgbClr val="3899DE"/>
                </a:solidFill>
                <a:latin typeface="+mn-ea"/>
              </a:rPr>
              <a:t> </a:t>
            </a:r>
            <a:r>
              <a:rPr lang="ko-KR" altLang="ko-KR" sz="2000" spc="-150" dirty="0">
                <a:solidFill>
                  <a:srgbClr val="3899DE"/>
                </a:solidFill>
                <a:latin typeface="+mn-ea"/>
              </a:rPr>
              <a:t> 및 </a:t>
            </a:r>
            <a:r>
              <a:rPr lang="en-US" altLang="ko-KR" sz="2000" spc="-150" dirty="0">
                <a:solidFill>
                  <a:srgbClr val="3899DE"/>
                </a:solidFill>
                <a:latin typeface="+mn-ea"/>
              </a:rPr>
              <a:t> </a:t>
            </a:r>
            <a:r>
              <a:rPr lang="ko-KR" altLang="ko-KR" sz="2000" spc="-150" dirty="0">
                <a:solidFill>
                  <a:srgbClr val="3899DE"/>
                </a:solidFill>
                <a:latin typeface="+mn-ea"/>
              </a:rPr>
              <a:t>이용 </a:t>
            </a:r>
            <a:r>
              <a:rPr lang="en-US" altLang="ko-KR" sz="2000" spc="-150" dirty="0">
                <a:solidFill>
                  <a:srgbClr val="3899DE"/>
                </a:solidFill>
                <a:latin typeface="+mn-ea"/>
              </a:rPr>
              <a:t> </a:t>
            </a:r>
            <a:r>
              <a:rPr lang="ko-KR" altLang="ko-KR" sz="2000" spc="-150" dirty="0">
                <a:solidFill>
                  <a:srgbClr val="3899DE"/>
                </a:solidFill>
                <a:latin typeface="+mn-ea"/>
              </a:rPr>
              <a:t>이력</a:t>
            </a:r>
            <a:r>
              <a:rPr lang="en-US" altLang="ko-KR" sz="1600" spc="-150" dirty="0">
                <a:solidFill>
                  <a:srgbClr val="3899DE"/>
                </a:solidFill>
                <a:latin typeface="+mn-ea"/>
              </a:rPr>
              <a:t>(</a:t>
            </a:r>
            <a:r>
              <a:rPr lang="ko-KR" altLang="ko-KR" sz="1600" spc="-150" dirty="0">
                <a:solidFill>
                  <a:srgbClr val="3899DE"/>
                </a:solidFill>
                <a:latin typeface="+mn-ea"/>
              </a:rPr>
              <a:t>온라인 </a:t>
            </a:r>
            <a:r>
              <a:rPr lang="en-US" altLang="ko-KR" sz="1600" spc="-150" dirty="0">
                <a:solidFill>
                  <a:srgbClr val="3899DE"/>
                </a:solidFill>
                <a:latin typeface="+mn-ea"/>
              </a:rPr>
              <a:t> </a:t>
            </a:r>
            <a:r>
              <a:rPr lang="ko-KR" altLang="ko-KR" sz="1600" spc="-150" dirty="0">
                <a:solidFill>
                  <a:srgbClr val="3899DE"/>
                </a:solidFill>
                <a:latin typeface="+mn-ea"/>
              </a:rPr>
              <a:t>계열사는 </a:t>
            </a:r>
            <a:r>
              <a:rPr lang="en-US" altLang="ko-KR" sz="1600" spc="-150" dirty="0">
                <a:solidFill>
                  <a:srgbClr val="3899DE"/>
                </a:solidFill>
                <a:latin typeface="+mn-ea"/>
              </a:rPr>
              <a:t> </a:t>
            </a:r>
            <a:r>
              <a:rPr lang="ko-KR" altLang="ko-KR" sz="1600" spc="-150" dirty="0">
                <a:solidFill>
                  <a:srgbClr val="3899DE"/>
                </a:solidFill>
                <a:latin typeface="+mn-ea"/>
              </a:rPr>
              <a:t>임의로 </a:t>
            </a:r>
            <a:r>
              <a:rPr lang="en-US" altLang="ko-KR" sz="1600" spc="-150" dirty="0">
                <a:solidFill>
                  <a:srgbClr val="3899DE"/>
                </a:solidFill>
                <a:latin typeface="+mn-ea"/>
              </a:rPr>
              <a:t> </a:t>
            </a:r>
            <a:r>
              <a:rPr lang="ko-KR" altLang="ko-KR" sz="1600" spc="-150" dirty="0">
                <a:solidFill>
                  <a:srgbClr val="3899DE"/>
                </a:solidFill>
                <a:latin typeface="+mn-ea"/>
              </a:rPr>
              <a:t>선정</a:t>
            </a:r>
            <a:r>
              <a:rPr lang="en-US" altLang="ko-KR" sz="1600" spc="-150" dirty="0">
                <a:solidFill>
                  <a:srgbClr val="3899DE"/>
                </a:solidFill>
                <a:latin typeface="+mn-ea"/>
              </a:rPr>
              <a:t>)</a:t>
            </a:r>
            <a:endParaRPr lang="ko-KR" altLang="en-US" sz="1600" spc="-150" dirty="0">
              <a:solidFill>
                <a:srgbClr val="3899DE"/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D8C62A-8E6F-4C00-B9FA-AE9C0C4ECD2B}"/>
              </a:ext>
            </a:extLst>
          </p:cNvPr>
          <p:cNvSpPr/>
          <p:nvPr/>
        </p:nvSpPr>
        <p:spPr>
          <a:xfrm>
            <a:off x="179512" y="142359"/>
            <a:ext cx="2676550" cy="24622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dist"/>
            <a:r>
              <a:rPr lang="ko-KR" altLang="en-US" sz="1600" spc="-15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데이터소개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84381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>
            <a:extLst>
              <a:ext uri="{FF2B5EF4-FFF2-40B4-BE49-F238E27FC236}">
                <a16:creationId xmlns:a16="http://schemas.microsoft.com/office/drawing/2014/main" id="{FBE09E65-25A2-4B49-9530-F6A68679DB2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320" y="5377780"/>
            <a:ext cx="1574165" cy="24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9F22B55-5692-45F2-8ED1-297F55811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487196"/>
              </p:ext>
            </p:extLst>
          </p:nvPr>
        </p:nvGraphicFramePr>
        <p:xfrm>
          <a:off x="631204" y="868714"/>
          <a:ext cx="8117259" cy="366684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639030">
                  <a:extLst>
                    <a:ext uri="{9D8B030D-6E8A-4147-A177-3AD203B41FA5}">
                      <a16:colId xmlns:a16="http://schemas.microsoft.com/office/drawing/2014/main" val="3415484936"/>
                    </a:ext>
                  </a:extLst>
                </a:gridCol>
                <a:gridCol w="3093854">
                  <a:extLst>
                    <a:ext uri="{9D8B030D-6E8A-4147-A177-3AD203B41FA5}">
                      <a16:colId xmlns:a16="http://schemas.microsoft.com/office/drawing/2014/main" val="2971857249"/>
                    </a:ext>
                  </a:extLst>
                </a:gridCol>
                <a:gridCol w="3384375">
                  <a:extLst>
                    <a:ext uri="{9D8B030D-6E8A-4147-A177-3AD203B41FA5}">
                      <a16:colId xmlns:a16="http://schemas.microsoft.com/office/drawing/2014/main" val="613682404"/>
                    </a:ext>
                  </a:extLst>
                </a:gridCol>
              </a:tblGrid>
              <a:tr h="206226"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테이블</a:t>
                      </a:r>
                    </a:p>
                  </a:txBody>
                  <a:tcPr marL="58364" marR="583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데이터 구조</a:t>
                      </a:r>
                    </a:p>
                  </a:txBody>
                  <a:tcPr marL="58364" marR="583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200" spc="0" baseline="0" dirty="0" err="1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기본키</a:t>
                      </a:r>
                      <a:r>
                        <a:rPr lang="ko-KR" altLang="en-US" sz="1200" b="1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 고유 개수 확인</a:t>
                      </a:r>
                    </a:p>
                  </a:txBody>
                  <a:tcPr marL="58364" marR="583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615"/>
                  </a:ext>
                </a:extLst>
              </a:tr>
              <a:tr h="247187">
                <a:tc rowSpan="5"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Product</a:t>
                      </a:r>
                      <a:endParaRPr lang="ko-KR" altLang="en-US" sz="1100" kern="1200" spc="0" baseline="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10800000" scaled="1"/>
                        </a:gra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84893" marR="84893" marT="42446" marB="4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관측치</a:t>
                      </a:r>
                      <a:r>
                        <a:rPr lang="en-US" altLang="ko-KR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:5024906</a:t>
                      </a:r>
                      <a:r>
                        <a:rPr lang="ko-KR" altLang="en-US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 / </a:t>
                      </a:r>
                      <a:r>
                        <a:rPr lang="ko-KR" altLang="en-US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:8</a:t>
                      </a:r>
                      <a:r>
                        <a:rPr lang="ko-KR" altLang="en-US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</a:p>
                  </a:txBody>
                  <a:tcPr marL="84893" marR="84893" marT="42446" marB="42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="1" kern="1200" spc="0" baseline="0" dirty="0">
                          <a:solidFill>
                            <a:srgbClr val="3899DE"/>
                          </a:solidFill>
                          <a:latin typeface="+mn-ea"/>
                          <a:ea typeface="+mn-ea"/>
                          <a:cs typeface="+mn-cs"/>
                        </a:rPr>
                        <a:t>CLNT_ID: 922737</a:t>
                      </a:r>
                      <a:r>
                        <a:rPr lang="ko-KR" altLang="en-US" sz="1100" b="1" kern="1200" spc="0" baseline="0" dirty="0">
                          <a:solidFill>
                            <a:srgbClr val="3899DE"/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endParaRPr lang="en-US" altLang="ko-KR" sz="1100" b="1" kern="1200" spc="0" baseline="0" dirty="0">
                        <a:solidFill>
                          <a:srgbClr val="3899DE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364" marR="583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712538"/>
                  </a:ext>
                </a:extLst>
              </a:tr>
              <a:tr h="247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spc="0" baseline="0" dirty="0">
                          <a:solidFill>
                            <a:srgbClr val="3899DE"/>
                          </a:solidFill>
                          <a:latin typeface="+mn-ea"/>
                          <a:ea typeface="+mn-ea"/>
                          <a:cs typeface="+mn-cs"/>
                        </a:rPr>
                        <a:t>SESS_ID: 2425886</a:t>
                      </a:r>
                      <a:r>
                        <a:rPr lang="ko-KR" altLang="en-US" sz="1100" b="1" kern="1200" spc="0" baseline="0" dirty="0">
                          <a:solidFill>
                            <a:srgbClr val="3899DE"/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endParaRPr lang="en-US" altLang="ko-KR" sz="1100" b="1" kern="1200" spc="0" baseline="0" dirty="0">
                        <a:solidFill>
                          <a:srgbClr val="3899DE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364" marR="583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9784460"/>
                  </a:ext>
                </a:extLst>
              </a:tr>
              <a:tr h="247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HITS_SEQ: 500</a:t>
                      </a:r>
                      <a:r>
                        <a:rPr lang="ko-KR" altLang="en-US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endParaRPr lang="en-US" altLang="ko-KR" sz="1100" kern="1200" spc="0" baseline="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10800000" scaled="1"/>
                        </a:gra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364" marR="583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6149519"/>
                  </a:ext>
                </a:extLst>
              </a:tr>
              <a:tr h="247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spc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PD_C: 847652</a:t>
                      </a:r>
                      <a:r>
                        <a:rPr lang="ko-KR" altLang="en-US" sz="1100" b="1" kern="1200" spc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endParaRPr lang="en-US" altLang="ko-KR" sz="1100" b="1" kern="1200" spc="0" baseline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364" marR="583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2810221"/>
                  </a:ext>
                </a:extLst>
              </a:tr>
              <a:tr h="247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PD_ADD_NM: 759548</a:t>
                      </a:r>
                      <a:r>
                        <a:rPr lang="ko-KR" altLang="en-US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endParaRPr lang="en-US" altLang="ko-KR" sz="1100" kern="1200" spc="0" baseline="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10800000" scaled="1"/>
                        </a:gra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364" marR="583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6726214"/>
                  </a:ext>
                </a:extLst>
              </a:tr>
              <a:tr h="247187"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Session</a:t>
                      </a:r>
                      <a:endParaRPr lang="ko-KR" altLang="en-US" sz="1100" kern="1200" spc="0" baseline="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10800000" scaled="1"/>
                        </a:gra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364" marR="583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관측치</a:t>
                      </a:r>
                      <a:r>
                        <a:rPr lang="en-US" altLang="ko-KR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: 2712907</a:t>
                      </a:r>
                      <a:r>
                        <a:rPr lang="ko-KR" altLang="en-US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 / </a:t>
                      </a:r>
                      <a:r>
                        <a:rPr lang="ko-KR" altLang="en-US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: 9</a:t>
                      </a:r>
                      <a:r>
                        <a:rPr lang="ko-KR" altLang="en-US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</a:p>
                  </a:txBody>
                  <a:tcPr marL="58364" marR="583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="1" kern="1200" spc="0" baseline="0" dirty="0">
                          <a:solidFill>
                            <a:srgbClr val="3899DE"/>
                          </a:solidFill>
                          <a:latin typeface="+mn-ea"/>
                          <a:ea typeface="+mn-ea"/>
                          <a:cs typeface="+mn-cs"/>
                        </a:rPr>
                        <a:t>CLNT_ID: 922737</a:t>
                      </a:r>
                      <a:r>
                        <a:rPr lang="ko-KR" altLang="en-US" sz="1100" b="1" kern="1200" spc="0" baseline="0" dirty="0">
                          <a:solidFill>
                            <a:srgbClr val="3899DE"/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endParaRPr lang="en-US" altLang="ko-KR" sz="1100" b="1" kern="1200" spc="0" baseline="0" dirty="0">
                        <a:solidFill>
                          <a:srgbClr val="3899DE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364" marR="583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1052696"/>
                  </a:ext>
                </a:extLst>
              </a:tr>
              <a:tr h="247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spc="0" baseline="0" dirty="0">
                          <a:solidFill>
                            <a:srgbClr val="3899DE"/>
                          </a:solidFill>
                          <a:latin typeface="+mn-ea"/>
                          <a:ea typeface="+mn-ea"/>
                          <a:cs typeface="+mn-cs"/>
                        </a:rPr>
                        <a:t>SESS_ID: 2425886</a:t>
                      </a:r>
                      <a:r>
                        <a:rPr lang="ko-KR" altLang="en-US" sz="1100" b="1" kern="1200" spc="0" baseline="0" dirty="0">
                          <a:solidFill>
                            <a:srgbClr val="3899DE"/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endParaRPr lang="en-US" altLang="ko-KR" sz="1100" b="1" kern="1200" spc="0" baseline="0" dirty="0">
                        <a:solidFill>
                          <a:srgbClr val="3899DE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364" marR="583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2506478"/>
                  </a:ext>
                </a:extLst>
              </a:tr>
              <a:tr h="24718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Custom</a:t>
                      </a:r>
                      <a:endParaRPr lang="ko-KR" altLang="en-US" sz="1100" kern="1200" spc="0" baseline="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10800000" scaled="1"/>
                        </a:gra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364" marR="583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관측치</a:t>
                      </a:r>
                      <a:r>
                        <a:rPr lang="en-US" altLang="ko-KR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: 671679</a:t>
                      </a:r>
                      <a:r>
                        <a:rPr lang="ko-KR" altLang="en-US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 / </a:t>
                      </a:r>
                      <a:r>
                        <a:rPr lang="ko-KR" altLang="en-US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: 3</a:t>
                      </a:r>
                      <a:r>
                        <a:rPr lang="ko-KR" altLang="en-US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</a:p>
                  </a:txBody>
                  <a:tcPr marL="58364" marR="583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CLNT_ID: 671679</a:t>
                      </a:r>
                      <a:r>
                        <a:rPr lang="ko-KR" altLang="en-US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</a:p>
                  </a:txBody>
                  <a:tcPr marL="58364" marR="583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7669008"/>
                  </a:ext>
                </a:extLst>
              </a:tr>
              <a:tr h="247187"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Search1</a:t>
                      </a:r>
                      <a:endParaRPr lang="ko-KR" altLang="en-US" sz="1100" kern="1200" spc="0" baseline="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10800000" scaled="1"/>
                        </a:gra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364" marR="583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관측치</a:t>
                      </a:r>
                      <a:r>
                        <a:rPr lang="en-US" altLang="ko-KR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: 2884943</a:t>
                      </a:r>
                      <a:r>
                        <a:rPr lang="ko-KR" altLang="en-US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 / </a:t>
                      </a:r>
                      <a:r>
                        <a:rPr lang="ko-KR" altLang="en-US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: 4</a:t>
                      </a:r>
                      <a:r>
                        <a:rPr lang="ko-KR" altLang="en-US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</a:p>
                  </a:txBody>
                  <a:tcPr marL="58364" marR="583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CLNT_ID: 510713</a:t>
                      </a:r>
                      <a:r>
                        <a:rPr lang="ko-KR" altLang="en-US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endParaRPr lang="en-US" altLang="ko-KR" sz="1100" kern="1200" spc="0" baseline="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10800000" scaled="1"/>
                        </a:gra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364" marR="583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8073163"/>
                  </a:ext>
                </a:extLst>
              </a:tr>
              <a:tr h="247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SESS_ID: 1158974</a:t>
                      </a:r>
                      <a:r>
                        <a:rPr lang="ko-KR" altLang="en-US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endParaRPr lang="en-US" altLang="ko-KR" sz="1100" kern="1200" spc="0" baseline="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10800000" scaled="1"/>
                        </a:gra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364" marR="583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6142676"/>
                  </a:ext>
                </a:extLst>
              </a:tr>
              <a:tr h="247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KWD_NM: 81539</a:t>
                      </a:r>
                      <a:r>
                        <a:rPr lang="ko-KR" altLang="en-US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endParaRPr lang="en-US" altLang="ko-KR" sz="1100" kern="1200" spc="0" baseline="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10800000" scaled="1"/>
                        </a:gra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364" marR="583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8435523"/>
                  </a:ext>
                </a:extLst>
              </a:tr>
              <a:tr h="247187"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Search2</a:t>
                      </a:r>
                      <a:endParaRPr lang="ko-KR" altLang="en-US" sz="1100" kern="1200" spc="0" baseline="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10800000" scaled="1"/>
                        </a:gra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364" marR="583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관측치</a:t>
                      </a:r>
                      <a:r>
                        <a:rPr lang="en-US" altLang="ko-KR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: 8051172</a:t>
                      </a:r>
                      <a:r>
                        <a:rPr lang="ko-KR" altLang="en-US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 / </a:t>
                      </a:r>
                      <a:r>
                        <a:rPr lang="ko-KR" altLang="en-US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: 3</a:t>
                      </a:r>
                      <a:r>
                        <a:rPr lang="ko-KR" altLang="en-US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</a:p>
                  </a:txBody>
                  <a:tcPr marL="58364" marR="583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SESS_DT: 183</a:t>
                      </a:r>
                      <a:r>
                        <a:rPr lang="ko-KR" altLang="en-US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endParaRPr lang="en-US" altLang="ko-KR" sz="1100" kern="1200" spc="0" baseline="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10800000" scaled="1"/>
                        </a:gra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364" marR="583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8634318"/>
                  </a:ext>
                </a:extLst>
              </a:tr>
              <a:tr h="247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KWD_NM: 84607</a:t>
                      </a:r>
                      <a:r>
                        <a:rPr lang="ko-KR" altLang="en-US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endParaRPr lang="en-US" altLang="ko-KR" sz="1100" kern="1200" spc="0" baseline="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10800000" scaled="1"/>
                        </a:gra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364" marR="583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66049459"/>
                  </a:ext>
                </a:extLst>
              </a:tr>
              <a:tr h="247187">
                <a:tc>
                  <a:txBody>
                    <a:bodyPr/>
                    <a:lstStyle/>
                    <a:p>
                      <a:pPr algn="ctr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Master</a:t>
                      </a:r>
                      <a:endParaRPr lang="ko-KR" altLang="en-US" sz="1100" kern="1200" spc="0" baseline="0" dirty="0">
                        <a:gradFill>
                          <a:gsLst>
                            <a:gs pos="0">
                              <a:schemeClr val="tx1">
                                <a:lumMod val="65000"/>
                                <a:lumOff val="35000"/>
                              </a:schemeClr>
                            </a:gs>
                            <a:gs pos="100000">
                              <a:schemeClr val="tx1">
                                <a:lumMod val="75000"/>
                                <a:lumOff val="25000"/>
                              </a:schemeClr>
                            </a:gs>
                          </a:gsLst>
                          <a:lin ang="10800000" scaled="1"/>
                        </a:gra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364" marR="583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관측치</a:t>
                      </a:r>
                      <a:r>
                        <a:rPr lang="en-US" altLang="ko-KR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: 847652</a:t>
                      </a:r>
                      <a:r>
                        <a:rPr lang="ko-KR" altLang="en-US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 / </a:t>
                      </a:r>
                      <a:r>
                        <a:rPr lang="ko-KR" altLang="en-US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변수</a:t>
                      </a:r>
                      <a:r>
                        <a:rPr lang="en-US" altLang="ko-KR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: 5</a:t>
                      </a:r>
                      <a:r>
                        <a:rPr lang="ko-KR" altLang="en-US" sz="1100" kern="1200" spc="0" baseline="0" dirty="0">
                          <a:gradFill>
                            <a:gsLst>
                              <a:gs pos="0">
                                <a:schemeClr val="tx1">
                                  <a:lumMod val="65000"/>
                                  <a:lumOff val="35000"/>
                                </a:schemeClr>
                              </a:gs>
                              <a:gs pos="100000">
                                <a:schemeClr val="tx1">
                                  <a:lumMod val="75000"/>
                                  <a:lumOff val="25000"/>
                                </a:schemeClr>
                              </a:gs>
                            </a:gsLst>
                            <a:lin ang="10800000" scaled="1"/>
                          </a:gra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</a:p>
                  </a:txBody>
                  <a:tcPr marL="58364" marR="583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="1" kern="1200" spc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PD_C: 847652</a:t>
                      </a:r>
                      <a:r>
                        <a:rPr lang="ko-KR" altLang="en-US" sz="1100" b="1" kern="1200" spc="0" baseline="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+mn-ea"/>
                          <a:ea typeface="+mn-ea"/>
                          <a:cs typeface="+mn-cs"/>
                        </a:rPr>
                        <a:t>개</a:t>
                      </a:r>
                      <a:endParaRPr lang="en-US" altLang="ko-KR" sz="1100" b="1" kern="1200" spc="0" baseline="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8364" marR="5836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37719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91F4ADE-038F-4B09-8B34-21F23FD393BC}"/>
              </a:ext>
            </a:extLst>
          </p:cNvPr>
          <p:cNvSpPr txBox="1"/>
          <p:nvPr/>
        </p:nvSpPr>
        <p:spPr>
          <a:xfrm>
            <a:off x="-40828" y="561451"/>
            <a:ext cx="9170640" cy="257561"/>
          </a:xfrm>
          <a:prstGeom prst="roundRect">
            <a:avLst>
              <a:gd name="adj" fmla="val 0"/>
            </a:avLst>
          </a:prstGeom>
          <a:noFill/>
        </p:spPr>
        <p:txBody>
          <a:bodyPr wrap="square" lIns="108000" rIns="108000" rtlCol="0" anchor="ctr">
            <a:noAutofit/>
          </a:bodyPr>
          <a:lstStyle/>
          <a:p>
            <a:pPr lvl="0"/>
            <a:r>
              <a:rPr lang="en-US" altLang="ko-KR" sz="1300" dirty="0">
                <a:solidFill>
                  <a:srgbClr val="3899DE"/>
                </a:solidFill>
                <a:latin typeface="+mn-ea"/>
              </a:rPr>
              <a:t>2. 2 </a:t>
            </a:r>
            <a:r>
              <a:rPr lang="ko-KR" altLang="en-US" sz="1300" dirty="0">
                <a:solidFill>
                  <a:srgbClr val="3899DE"/>
                </a:solidFill>
                <a:latin typeface="+mn-ea"/>
              </a:rPr>
              <a:t>데이터  확인</a:t>
            </a:r>
            <a:endParaRPr lang="ko-KR" altLang="en-US" sz="13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124A2E-777E-4BCA-AE56-A06E9216F7BD}"/>
              </a:ext>
            </a:extLst>
          </p:cNvPr>
          <p:cNvSpPr/>
          <p:nvPr/>
        </p:nvSpPr>
        <p:spPr>
          <a:xfrm>
            <a:off x="179512" y="142359"/>
            <a:ext cx="2676550" cy="246221"/>
          </a:xfrm>
          <a:prstGeom prst="rect">
            <a:avLst/>
          </a:prstGeom>
        </p:spPr>
        <p:txBody>
          <a:bodyPr wrap="square" lIns="36000" tIns="0" rIns="36000" bIns="0">
            <a:spAutoFit/>
          </a:bodyPr>
          <a:lstStyle/>
          <a:p>
            <a:pPr algn="dist"/>
            <a:r>
              <a:rPr lang="ko-KR" altLang="en-US" sz="1600" spc="-150" dirty="0"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0" scaled="1"/>
                  <a:tileRect/>
                </a:gradFill>
                <a:latin typeface="+mj-ea"/>
              </a:rPr>
              <a:t>데이터소개</a:t>
            </a:r>
            <a:endParaRPr lang="ko-KR" altLang="en-US" sz="1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3A14A6-F415-4574-B09A-12FDAB9E78A4}"/>
              </a:ext>
            </a:extLst>
          </p:cNvPr>
          <p:cNvSpPr/>
          <p:nvPr/>
        </p:nvSpPr>
        <p:spPr>
          <a:xfrm>
            <a:off x="834927" y="4584441"/>
            <a:ext cx="8122524" cy="408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Product , Session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테이블  내  </a:t>
            </a:r>
            <a:r>
              <a:rPr lang="en-US" altLang="ko-KR" sz="1200" b="1" dirty="0">
                <a:solidFill>
                  <a:srgbClr val="3899DE"/>
                </a:solidFill>
                <a:latin typeface="+mn-ea"/>
              </a:rPr>
              <a:t>CLNT_ID, SESS_ID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의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</a:t>
            </a:r>
            <a:r>
              <a:rPr lang="ko-KR" altLang="en-US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기본키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 고유  개수가  같음</a:t>
            </a:r>
          </a:p>
        </p:txBody>
      </p:sp>
      <p:pic>
        <p:nvPicPr>
          <p:cNvPr id="10" name="Picture 4" descr="C:\Users\user\Desktop\imgres.jpg">
            <a:extLst>
              <a:ext uri="{FF2B5EF4-FFF2-40B4-BE49-F238E27FC236}">
                <a16:creationId xmlns:a16="http://schemas.microsoft.com/office/drawing/2014/main" id="{52FDB769-0615-4D1F-9C07-3F4A407CA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4" y="4652968"/>
            <a:ext cx="203723" cy="27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898A974-1EE2-4037-A74F-C7343A103E84}"/>
              </a:ext>
            </a:extLst>
          </p:cNvPr>
          <p:cNvSpPr/>
          <p:nvPr/>
        </p:nvSpPr>
        <p:spPr>
          <a:xfrm>
            <a:off x="834927" y="4919628"/>
            <a:ext cx="8122524" cy="408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Product, Master  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테이블  내 </a:t>
            </a:r>
            <a:r>
              <a:rPr lang="en-US" altLang="ko-KR" sz="1200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PD_C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의</a:t>
            </a:r>
            <a:r>
              <a:rPr lang="en-US" altLang="ko-KR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 </a:t>
            </a:r>
            <a:r>
              <a:rPr lang="ko-KR" altLang="en-US" sz="1200" dirty="0" err="1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기본키</a:t>
            </a:r>
            <a:r>
              <a:rPr lang="ko-KR" altLang="en-US" sz="1200" dirty="0">
                <a:gradFill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10800000" scaled="1"/>
                </a:gradFill>
                <a:latin typeface="+mn-ea"/>
              </a:rPr>
              <a:t>  고유 개수가 같음</a:t>
            </a:r>
          </a:p>
        </p:txBody>
      </p:sp>
      <p:pic>
        <p:nvPicPr>
          <p:cNvPr id="12" name="Picture 4" descr="C:\Users\user\Desktop\imgres.jpg">
            <a:extLst>
              <a:ext uri="{FF2B5EF4-FFF2-40B4-BE49-F238E27FC236}">
                <a16:creationId xmlns:a16="http://schemas.microsoft.com/office/drawing/2014/main" id="{419CBFB9-945A-46FE-94CF-4216F1C4C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4" y="4988155"/>
            <a:ext cx="203723" cy="27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169438"/>
      </p:ext>
    </p:extLst>
  </p:cSld>
  <p:clrMapOvr>
    <a:masterClrMapping/>
  </p:clrMapOvr>
</p:sld>
</file>

<file path=ppt/theme/theme1.xml><?xml version="1.0" encoding="utf-8"?>
<a:theme xmlns:a="http://schemas.openxmlformats.org/drawingml/2006/main" name="기류">
  <a:themeElements>
    <a:clrScheme name="기류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사용자 지정 1">
      <a:majorFont>
        <a:latin typeface="KoPub돋움체 Bold"/>
        <a:ea typeface="KoPub돋움체 Bold"/>
        <a:cs typeface=""/>
      </a:majorFont>
      <a:minorFont>
        <a:latin typeface="KoPub돋움체 Light"/>
        <a:ea typeface="KoPub돋움체 Light"/>
        <a:cs typeface=""/>
      </a:minorFont>
    </a:fontScheme>
    <a:fmtScheme name="기류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2401</TotalTime>
  <Words>1590</Words>
  <Application>Microsoft Office PowerPoint</Application>
  <PresentationFormat>화면 슬라이드 쇼(16:10)</PresentationFormat>
  <Paragraphs>254</Paragraphs>
  <Slides>22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Wingdings</vt:lpstr>
      <vt:lpstr>KoPub돋움체 Light</vt:lpstr>
      <vt:lpstr>Arial</vt:lpstr>
      <vt:lpstr>Noto Sans</vt:lpstr>
      <vt:lpstr>Georgia</vt:lpstr>
      <vt:lpstr>KoPub돋움체 Bold</vt:lpstr>
      <vt:lpstr>Calibri</vt:lpstr>
      <vt:lpstr>Cambria Math</vt:lpstr>
      <vt:lpstr>맑은 고딕</vt:lpstr>
      <vt:lpstr>기류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CoolBlue</dc:title>
  <dc:creator>Adstore.Tistory.com</dc:creator>
  <cp:lastModifiedBy>park sang min</cp:lastModifiedBy>
  <cp:revision>143</cp:revision>
  <dcterms:created xsi:type="dcterms:W3CDTF">2013-06-09T12:01:59Z</dcterms:created>
  <dcterms:modified xsi:type="dcterms:W3CDTF">2019-01-16T05:36:37Z</dcterms:modified>
</cp:coreProperties>
</file>