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ira Sans Extra Condensed" panose="020B06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69AF56-1049-4288-9189-53856F7937DB}">
  <a:tblStyle styleId="{CE69AF56-1049-4288-9189-53856F793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2d1ec91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2d1ec91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2d1ec9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2d1ec9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2d1ec91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2d1ec91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e2d1ec91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e2d1ec91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e2d1ec91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e2d1ec91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2d1ec91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2d1ec912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e2d1ec91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e2d1ec91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e2d1ec91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e2d1ec91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041700" y="318225"/>
            <a:ext cx="5757900" cy="17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Olist Customer     Segmentation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691175" y="2334925"/>
            <a:ext cx="5043000" cy="24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EDHEC Business School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MSc in Data Analytics &amp; Artificial Intelligence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Science Track - Advanced Data Sciences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Group Members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57488     Charles LIETAR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61781	Hojun JUNG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74098     Omar EL-HAJJAR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 rot="5400000">
            <a:off x="-1136008" y="975703"/>
            <a:ext cx="5159347" cy="2887315"/>
            <a:chOff x="3374525" y="3771500"/>
            <a:chExt cx="642525" cy="359575"/>
          </a:xfrm>
        </p:grpSpPr>
        <p:sp>
          <p:nvSpPr>
            <p:cNvPr id="55" name="Google Shape;55;p13"/>
            <p:cNvSpPr/>
            <p:nvPr/>
          </p:nvSpPr>
          <p:spPr>
            <a:xfrm>
              <a:off x="3374525" y="3882225"/>
              <a:ext cx="426525" cy="248850"/>
            </a:xfrm>
            <a:custGeom>
              <a:avLst/>
              <a:gdLst/>
              <a:ahLst/>
              <a:cxnLst/>
              <a:rect l="l" t="t" r="r" b="b"/>
              <a:pathLst>
                <a:path w="17061" h="9954" extrusionOk="0">
                  <a:moveTo>
                    <a:pt x="2653" y="1"/>
                  </a:moveTo>
                  <a:cubicBezTo>
                    <a:pt x="966" y="2923"/>
                    <a:pt x="1" y="6329"/>
                    <a:pt x="1" y="9953"/>
                  </a:cubicBezTo>
                  <a:lnTo>
                    <a:pt x="16604" y="9953"/>
                  </a:lnTo>
                  <a:cubicBezTo>
                    <a:pt x="16604" y="9361"/>
                    <a:pt x="16790" y="8795"/>
                    <a:pt x="17061" y="8286"/>
                  </a:cubicBezTo>
                  <a:lnTo>
                    <a:pt x="2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452900" y="3771500"/>
              <a:ext cx="374225" cy="359575"/>
            </a:xfrm>
            <a:custGeom>
              <a:avLst/>
              <a:gdLst/>
              <a:ahLst/>
              <a:cxnLst/>
              <a:rect l="l" t="t" r="r" b="b"/>
              <a:pathLst>
                <a:path w="14969" h="14383" extrusionOk="0">
                  <a:moveTo>
                    <a:pt x="8318" y="0"/>
                  </a:moveTo>
                  <a:cubicBezTo>
                    <a:pt x="3329" y="2872"/>
                    <a:pt x="1" y="8234"/>
                    <a:pt x="1" y="14382"/>
                  </a:cubicBezTo>
                  <a:lnTo>
                    <a:pt x="13308" y="14382"/>
                  </a:lnTo>
                  <a:cubicBezTo>
                    <a:pt x="13308" y="13172"/>
                    <a:pt x="13977" y="12097"/>
                    <a:pt x="14969" y="11511"/>
                  </a:cubicBezTo>
                  <a:lnTo>
                    <a:pt x="8318" y="0"/>
                  </a:lnTo>
                  <a:close/>
                </a:path>
              </a:pathLst>
            </a:custGeom>
            <a:solidFill>
              <a:srgbClr val="474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540775" y="3799025"/>
              <a:ext cx="332075" cy="332050"/>
            </a:xfrm>
            <a:custGeom>
              <a:avLst/>
              <a:gdLst/>
              <a:ahLst/>
              <a:cxnLst/>
              <a:rect l="l" t="t" r="r" b="b"/>
              <a:pathLst>
                <a:path w="13283" h="13282" extrusionOk="0">
                  <a:moveTo>
                    <a:pt x="13282" y="0"/>
                  </a:moveTo>
                  <a:cubicBezTo>
                    <a:pt x="5956" y="0"/>
                    <a:pt x="1" y="5955"/>
                    <a:pt x="1" y="13281"/>
                  </a:cubicBezTo>
                  <a:lnTo>
                    <a:pt x="9954" y="13281"/>
                  </a:lnTo>
                  <a:cubicBezTo>
                    <a:pt x="9954" y="11453"/>
                    <a:pt x="11454" y="9953"/>
                    <a:pt x="13282" y="9953"/>
                  </a:cubicBezTo>
                  <a:lnTo>
                    <a:pt x="13282" y="0"/>
                  </a:lnTo>
                  <a:close/>
                </a:path>
              </a:pathLst>
            </a:custGeom>
            <a:solidFill>
              <a:srgbClr val="FFC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624000" y="3882225"/>
              <a:ext cx="373575" cy="248850"/>
            </a:xfrm>
            <a:custGeom>
              <a:avLst/>
              <a:gdLst/>
              <a:ahLst/>
              <a:cxnLst/>
              <a:rect l="l" t="t" r="r" b="b"/>
              <a:pathLst>
                <a:path w="14943" h="9954" extrusionOk="0">
                  <a:moveTo>
                    <a:pt x="9953" y="1"/>
                  </a:moveTo>
                  <a:cubicBezTo>
                    <a:pt x="4455" y="1"/>
                    <a:pt x="0" y="4449"/>
                    <a:pt x="0" y="9953"/>
                  </a:cubicBezTo>
                  <a:lnTo>
                    <a:pt x="6625" y="9953"/>
                  </a:lnTo>
                  <a:cubicBezTo>
                    <a:pt x="6625" y="8125"/>
                    <a:pt x="8125" y="6625"/>
                    <a:pt x="9953" y="6625"/>
                  </a:cubicBezTo>
                  <a:cubicBezTo>
                    <a:pt x="10571" y="6625"/>
                    <a:pt x="11131" y="6812"/>
                    <a:pt x="11614" y="7082"/>
                  </a:cubicBezTo>
                  <a:lnTo>
                    <a:pt x="14942" y="1314"/>
                  </a:lnTo>
                  <a:cubicBezTo>
                    <a:pt x="13494" y="483"/>
                    <a:pt x="11775" y="1"/>
                    <a:pt x="9953" y="1"/>
                  </a:cubicBez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07200" y="3965275"/>
              <a:ext cx="309850" cy="165800"/>
            </a:xfrm>
            <a:custGeom>
              <a:avLst/>
              <a:gdLst/>
              <a:ahLst/>
              <a:cxnLst/>
              <a:rect l="l" t="t" r="r" b="b"/>
              <a:pathLst>
                <a:path w="12394" h="6632" extrusionOk="0">
                  <a:moveTo>
                    <a:pt x="6625" y="1"/>
                  </a:moveTo>
                  <a:cubicBezTo>
                    <a:pt x="2975" y="1"/>
                    <a:pt x="1" y="2981"/>
                    <a:pt x="1" y="6631"/>
                  </a:cubicBezTo>
                  <a:lnTo>
                    <a:pt x="3297" y="6631"/>
                  </a:lnTo>
                  <a:cubicBezTo>
                    <a:pt x="3297" y="4803"/>
                    <a:pt x="4797" y="3303"/>
                    <a:pt x="6625" y="3303"/>
                  </a:cubicBezTo>
                  <a:cubicBezTo>
                    <a:pt x="7855" y="3303"/>
                    <a:pt x="8930" y="3973"/>
                    <a:pt x="9522" y="4964"/>
                  </a:cubicBezTo>
                  <a:lnTo>
                    <a:pt x="12393" y="3303"/>
                  </a:lnTo>
                  <a:cubicBezTo>
                    <a:pt x="11234" y="1320"/>
                    <a:pt x="9091" y="1"/>
                    <a:pt x="6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Google Shape;60;p13" descr="Olist - Updates, News, Events, Signals &amp; Trigg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9187" y="3073650"/>
            <a:ext cx="1417800" cy="141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4362" y="64603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SUMMARY</a:t>
            </a:r>
            <a:endParaRPr sz="33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1159703" y="1569650"/>
            <a:ext cx="1910956" cy="2976049"/>
            <a:chOff x="452175" y="1668727"/>
            <a:chExt cx="1690513" cy="2494384"/>
          </a:xfrm>
        </p:grpSpPr>
        <p:sp>
          <p:nvSpPr>
            <p:cNvPr id="67" name="Google Shape;67;p14"/>
            <p:cNvSpPr/>
            <p:nvPr/>
          </p:nvSpPr>
          <p:spPr>
            <a:xfrm>
              <a:off x="482918" y="1704382"/>
              <a:ext cx="1659770" cy="2458729"/>
            </a:xfrm>
            <a:custGeom>
              <a:avLst/>
              <a:gdLst/>
              <a:ahLst/>
              <a:cxnLst/>
              <a:rect l="l" t="t" r="r" b="b"/>
              <a:pathLst>
                <a:path w="9124" h="13516" extrusionOk="0">
                  <a:moveTo>
                    <a:pt x="1460" y="0"/>
                  </a:moveTo>
                  <a:cubicBezTo>
                    <a:pt x="1237" y="0"/>
                    <a:pt x="1068" y="169"/>
                    <a:pt x="1068" y="365"/>
                  </a:cubicBezTo>
                  <a:lnTo>
                    <a:pt x="1068" y="757"/>
                  </a:lnTo>
                  <a:lnTo>
                    <a:pt x="1122" y="757"/>
                  </a:lnTo>
                  <a:cubicBezTo>
                    <a:pt x="507" y="791"/>
                    <a:pt x="1" y="1298"/>
                    <a:pt x="1" y="1912"/>
                  </a:cubicBezTo>
                  <a:lnTo>
                    <a:pt x="1" y="12360"/>
                  </a:lnTo>
                  <a:cubicBezTo>
                    <a:pt x="1" y="13009"/>
                    <a:pt x="507" y="13516"/>
                    <a:pt x="1149" y="13516"/>
                  </a:cubicBezTo>
                  <a:lnTo>
                    <a:pt x="7995" y="13516"/>
                  </a:lnTo>
                  <a:cubicBezTo>
                    <a:pt x="8617" y="13516"/>
                    <a:pt x="9124" y="13009"/>
                    <a:pt x="9124" y="12360"/>
                  </a:cubicBezTo>
                  <a:lnTo>
                    <a:pt x="9124" y="1912"/>
                  </a:lnTo>
                  <a:cubicBezTo>
                    <a:pt x="9124" y="1298"/>
                    <a:pt x="8644" y="791"/>
                    <a:pt x="8022" y="757"/>
                  </a:cubicBezTo>
                  <a:lnTo>
                    <a:pt x="8049" y="757"/>
                  </a:lnTo>
                  <a:lnTo>
                    <a:pt x="8049" y="365"/>
                  </a:lnTo>
                  <a:cubicBezTo>
                    <a:pt x="8049" y="169"/>
                    <a:pt x="7880" y="0"/>
                    <a:pt x="7684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52175" y="1811164"/>
              <a:ext cx="1659770" cy="2316292"/>
            </a:xfrm>
            <a:custGeom>
              <a:avLst/>
              <a:gdLst/>
              <a:ahLst/>
              <a:cxnLst/>
              <a:rect l="l" t="t" r="r" b="b"/>
              <a:pathLst>
                <a:path w="9124" h="12733" extrusionOk="0">
                  <a:moveTo>
                    <a:pt x="1183" y="1"/>
                  </a:moveTo>
                  <a:cubicBezTo>
                    <a:pt x="535" y="1"/>
                    <a:pt x="1" y="542"/>
                    <a:pt x="1" y="1184"/>
                  </a:cubicBezTo>
                  <a:lnTo>
                    <a:pt x="1" y="11523"/>
                  </a:lnTo>
                  <a:cubicBezTo>
                    <a:pt x="1" y="12199"/>
                    <a:pt x="535" y="12733"/>
                    <a:pt x="1183" y="12733"/>
                  </a:cubicBezTo>
                  <a:lnTo>
                    <a:pt x="7907" y="12733"/>
                  </a:lnTo>
                  <a:cubicBezTo>
                    <a:pt x="8583" y="12733"/>
                    <a:pt x="9124" y="12199"/>
                    <a:pt x="9124" y="11523"/>
                  </a:cubicBezTo>
                  <a:lnTo>
                    <a:pt x="9124" y="1184"/>
                  </a:lnTo>
                  <a:cubicBezTo>
                    <a:pt x="9124" y="542"/>
                    <a:pt x="8583" y="1"/>
                    <a:pt x="7907" y="1"/>
                  </a:cubicBezTo>
                  <a:close/>
                </a:path>
              </a:pathLst>
            </a:custGeom>
            <a:solidFill>
              <a:srgbClr val="F0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8396" y="1888658"/>
              <a:ext cx="1501142" cy="2161302"/>
            </a:xfrm>
            <a:custGeom>
              <a:avLst/>
              <a:gdLst/>
              <a:ahLst/>
              <a:cxnLst/>
              <a:rect l="l" t="t" r="r" b="b"/>
              <a:pathLst>
                <a:path w="8252" h="11881" extrusionOk="0">
                  <a:moveTo>
                    <a:pt x="730" y="1"/>
                  </a:moveTo>
                  <a:cubicBezTo>
                    <a:pt x="339" y="1"/>
                    <a:pt x="1" y="339"/>
                    <a:pt x="1" y="758"/>
                  </a:cubicBezTo>
                  <a:lnTo>
                    <a:pt x="1" y="11124"/>
                  </a:lnTo>
                  <a:cubicBezTo>
                    <a:pt x="1" y="11543"/>
                    <a:pt x="339" y="11881"/>
                    <a:pt x="730" y="11881"/>
                  </a:cubicBezTo>
                  <a:lnTo>
                    <a:pt x="7522" y="11881"/>
                  </a:lnTo>
                  <a:cubicBezTo>
                    <a:pt x="7941" y="11881"/>
                    <a:pt x="8252" y="11543"/>
                    <a:pt x="8252" y="11124"/>
                  </a:cubicBezTo>
                  <a:lnTo>
                    <a:pt x="8252" y="758"/>
                  </a:lnTo>
                  <a:cubicBezTo>
                    <a:pt x="8252" y="339"/>
                    <a:pt x="7941" y="1"/>
                    <a:pt x="7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6457" y="1668727"/>
              <a:ext cx="137890" cy="142619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365" y="0"/>
                  </a:moveTo>
                  <a:cubicBezTo>
                    <a:pt x="169" y="0"/>
                    <a:pt x="0" y="169"/>
                    <a:pt x="0" y="392"/>
                  </a:cubicBezTo>
                  <a:lnTo>
                    <a:pt x="0" y="784"/>
                  </a:lnTo>
                  <a:lnTo>
                    <a:pt x="757" y="784"/>
                  </a:lnTo>
                  <a:lnTo>
                    <a:pt x="757" y="392"/>
                  </a:lnTo>
                  <a:cubicBezTo>
                    <a:pt x="757" y="169"/>
                    <a:pt x="588" y="0"/>
                    <a:pt x="365" y="0"/>
                  </a:cubicBezTo>
                  <a:close/>
                </a:path>
              </a:pathLst>
            </a:custGeom>
            <a:solidFill>
              <a:srgbClr val="DD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778677" y="1668727"/>
              <a:ext cx="137890" cy="142619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365" y="0"/>
                  </a:moveTo>
                  <a:cubicBezTo>
                    <a:pt x="169" y="0"/>
                    <a:pt x="0" y="169"/>
                    <a:pt x="0" y="392"/>
                  </a:cubicBezTo>
                  <a:lnTo>
                    <a:pt x="0" y="784"/>
                  </a:lnTo>
                  <a:lnTo>
                    <a:pt x="757" y="784"/>
                  </a:lnTo>
                  <a:lnTo>
                    <a:pt x="757" y="392"/>
                  </a:lnTo>
                  <a:cubicBezTo>
                    <a:pt x="757" y="169"/>
                    <a:pt x="588" y="0"/>
                    <a:pt x="365" y="0"/>
                  </a:cubicBezTo>
                  <a:close/>
                </a:path>
              </a:pathLst>
            </a:custGeom>
            <a:solidFill>
              <a:srgbClr val="DD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12855" y="1668727"/>
              <a:ext cx="1132405" cy="430405"/>
            </a:xfrm>
            <a:custGeom>
              <a:avLst/>
              <a:gdLst/>
              <a:ahLst/>
              <a:cxnLst/>
              <a:rect l="l" t="t" r="r" b="b"/>
              <a:pathLst>
                <a:path w="6225" h="2366" extrusionOk="0">
                  <a:moveTo>
                    <a:pt x="0" y="0"/>
                  </a:moveTo>
                  <a:cubicBezTo>
                    <a:pt x="223" y="0"/>
                    <a:pt x="392" y="169"/>
                    <a:pt x="392" y="392"/>
                  </a:cubicBezTo>
                  <a:lnTo>
                    <a:pt x="392" y="784"/>
                  </a:lnTo>
                  <a:lnTo>
                    <a:pt x="392" y="2000"/>
                  </a:lnTo>
                  <a:cubicBezTo>
                    <a:pt x="392" y="2196"/>
                    <a:pt x="534" y="2365"/>
                    <a:pt x="730" y="2365"/>
                  </a:cubicBezTo>
                  <a:lnTo>
                    <a:pt x="5521" y="2365"/>
                  </a:lnTo>
                  <a:cubicBezTo>
                    <a:pt x="5690" y="2365"/>
                    <a:pt x="5859" y="2196"/>
                    <a:pt x="5859" y="2000"/>
                  </a:cubicBezTo>
                  <a:lnTo>
                    <a:pt x="5859" y="784"/>
                  </a:lnTo>
                  <a:lnTo>
                    <a:pt x="5859" y="392"/>
                  </a:lnTo>
                  <a:cubicBezTo>
                    <a:pt x="5859" y="169"/>
                    <a:pt x="6028" y="0"/>
                    <a:pt x="6224" y="0"/>
                  </a:cubicBezTo>
                  <a:close/>
                </a:path>
              </a:pathLst>
            </a:custGeom>
            <a:solidFill>
              <a:srgbClr val="F0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28396" y="2333794"/>
              <a:ext cx="1501142" cy="231211"/>
            </a:xfrm>
            <a:custGeom>
              <a:avLst/>
              <a:gdLst/>
              <a:ahLst/>
              <a:cxnLst/>
              <a:rect l="l" t="t" r="r" b="b"/>
              <a:pathLst>
                <a:path w="8252" h="1271" extrusionOk="0">
                  <a:moveTo>
                    <a:pt x="1" y="0"/>
                  </a:moveTo>
                  <a:lnTo>
                    <a:pt x="1" y="1271"/>
                  </a:lnTo>
                  <a:lnTo>
                    <a:pt x="8252" y="1271"/>
                  </a:lnTo>
                  <a:lnTo>
                    <a:pt x="8252" y="0"/>
                  </a:lnTo>
                  <a:close/>
                </a:path>
              </a:pathLst>
            </a:custGeom>
            <a:solidFill>
              <a:srgbClr val="F0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621798" y="1569650"/>
            <a:ext cx="1916508" cy="2976049"/>
            <a:chOff x="2630250" y="1668727"/>
            <a:chExt cx="1695424" cy="2494384"/>
          </a:xfrm>
        </p:grpSpPr>
        <p:sp>
          <p:nvSpPr>
            <p:cNvPr id="75" name="Google Shape;75;p14"/>
            <p:cNvSpPr/>
            <p:nvPr/>
          </p:nvSpPr>
          <p:spPr>
            <a:xfrm>
              <a:off x="2665905" y="1704382"/>
              <a:ext cx="1659770" cy="2458729"/>
            </a:xfrm>
            <a:custGeom>
              <a:avLst/>
              <a:gdLst/>
              <a:ahLst/>
              <a:cxnLst/>
              <a:rect l="l" t="t" r="r" b="b"/>
              <a:pathLst>
                <a:path w="9124" h="13516" extrusionOk="0">
                  <a:moveTo>
                    <a:pt x="1440" y="0"/>
                  </a:moveTo>
                  <a:cubicBezTo>
                    <a:pt x="1244" y="0"/>
                    <a:pt x="1075" y="169"/>
                    <a:pt x="1075" y="365"/>
                  </a:cubicBezTo>
                  <a:lnTo>
                    <a:pt x="1075" y="757"/>
                  </a:lnTo>
                  <a:lnTo>
                    <a:pt x="1102" y="757"/>
                  </a:lnTo>
                  <a:cubicBezTo>
                    <a:pt x="480" y="791"/>
                    <a:pt x="0" y="1298"/>
                    <a:pt x="0" y="1912"/>
                  </a:cubicBezTo>
                  <a:lnTo>
                    <a:pt x="0" y="12360"/>
                  </a:lnTo>
                  <a:cubicBezTo>
                    <a:pt x="0" y="13009"/>
                    <a:pt x="507" y="13516"/>
                    <a:pt x="1129" y="13516"/>
                  </a:cubicBezTo>
                  <a:lnTo>
                    <a:pt x="7975" y="13516"/>
                  </a:lnTo>
                  <a:cubicBezTo>
                    <a:pt x="8617" y="13516"/>
                    <a:pt x="9124" y="13009"/>
                    <a:pt x="9124" y="12360"/>
                  </a:cubicBezTo>
                  <a:lnTo>
                    <a:pt x="9124" y="1912"/>
                  </a:lnTo>
                  <a:cubicBezTo>
                    <a:pt x="9124" y="1298"/>
                    <a:pt x="8617" y="791"/>
                    <a:pt x="8002" y="757"/>
                  </a:cubicBezTo>
                  <a:lnTo>
                    <a:pt x="8056" y="757"/>
                  </a:lnTo>
                  <a:lnTo>
                    <a:pt x="8056" y="365"/>
                  </a:lnTo>
                  <a:cubicBezTo>
                    <a:pt x="8056" y="169"/>
                    <a:pt x="7887" y="0"/>
                    <a:pt x="7664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630250" y="1811164"/>
              <a:ext cx="1659770" cy="2316292"/>
            </a:xfrm>
            <a:custGeom>
              <a:avLst/>
              <a:gdLst/>
              <a:ahLst/>
              <a:cxnLst/>
              <a:rect l="l" t="t" r="r" b="b"/>
              <a:pathLst>
                <a:path w="9124" h="12733" extrusionOk="0">
                  <a:moveTo>
                    <a:pt x="1210" y="1"/>
                  </a:moveTo>
                  <a:cubicBezTo>
                    <a:pt x="534" y="1"/>
                    <a:pt x="0" y="542"/>
                    <a:pt x="0" y="1184"/>
                  </a:cubicBezTo>
                  <a:lnTo>
                    <a:pt x="0" y="11523"/>
                  </a:lnTo>
                  <a:cubicBezTo>
                    <a:pt x="0" y="12199"/>
                    <a:pt x="534" y="12733"/>
                    <a:pt x="1210" y="12733"/>
                  </a:cubicBezTo>
                  <a:lnTo>
                    <a:pt x="7914" y="12733"/>
                  </a:lnTo>
                  <a:cubicBezTo>
                    <a:pt x="8590" y="12733"/>
                    <a:pt x="9124" y="12199"/>
                    <a:pt x="9124" y="11523"/>
                  </a:cubicBezTo>
                  <a:lnTo>
                    <a:pt x="9124" y="1184"/>
                  </a:lnTo>
                  <a:cubicBezTo>
                    <a:pt x="9124" y="542"/>
                    <a:pt x="8590" y="1"/>
                    <a:pt x="7914" y="1"/>
                  </a:cubicBez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707744" y="1888658"/>
              <a:ext cx="1506054" cy="2161302"/>
            </a:xfrm>
            <a:custGeom>
              <a:avLst/>
              <a:gdLst/>
              <a:ahLst/>
              <a:cxnLst/>
              <a:rect l="l" t="t" r="r" b="b"/>
              <a:pathLst>
                <a:path w="8279" h="11881" extrusionOk="0">
                  <a:moveTo>
                    <a:pt x="757" y="1"/>
                  </a:moveTo>
                  <a:cubicBezTo>
                    <a:pt x="338" y="1"/>
                    <a:pt x="0" y="339"/>
                    <a:pt x="0" y="758"/>
                  </a:cubicBezTo>
                  <a:lnTo>
                    <a:pt x="0" y="11124"/>
                  </a:lnTo>
                  <a:cubicBezTo>
                    <a:pt x="0" y="11543"/>
                    <a:pt x="338" y="11881"/>
                    <a:pt x="757" y="11881"/>
                  </a:cubicBezTo>
                  <a:lnTo>
                    <a:pt x="7515" y="11881"/>
                  </a:lnTo>
                  <a:cubicBezTo>
                    <a:pt x="7941" y="11881"/>
                    <a:pt x="8279" y="11543"/>
                    <a:pt x="8279" y="11124"/>
                  </a:cubicBezTo>
                  <a:lnTo>
                    <a:pt x="8279" y="758"/>
                  </a:lnTo>
                  <a:cubicBezTo>
                    <a:pt x="8279" y="339"/>
                    <a:pt x="7941" y="1"/>
                    <a:pt x="7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825623" y="1668727"/>
              <a:ext cx="137890" cy="142619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393" y="0"/>
                  </a:moveTo>
                  <a:cubicBezTo>
                    <a:pt x="170" y="0"/>
                    <a:pt x="1" y="169"/>
                    <a:pt x="1" y="392"/>
                  </a:cubicBezTo>
                  <a:lnTo>
                    <a:pt x="1" y="784"/>
                  </a:lnTo>
                  <a:lnTo>
                    <a:pt x="758" y="784"/>
                  </a:lnTo>
                  <a:lnTo>
                    <a:pt x="758" y="392"/>
                  </a:lnTo>
                  <a:cubicBezTo>
                    <a:pt x="758" y="169"/>
                    <a:pt x="589" y="0"/>
                    <a:pt x="393" y="0"/>
                  </a:cubicBezTo>
                  <a:close/>
                </a:path>
              </a:pathLst>
            </a:custGeom>
            <a:solidFill>
              <a:srgbClr val="D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956752" y="1668727"/>
              <a:ext cx="138981" cy="142619"/>
            </a:xfrm>
            <a:custGeom>
              <a:avLst/>
              <a:gdLst/>
              <a:ahLst/>
              <a:cxnLst/>
              <a:rect l="l" t="t" r="r" b="b"/>
              <a:pathLst>
                <a:path w="764" h="784" extrusionOk="0">
                  <a:moveTo>
                    <a:pt x="399" y="0"/>
                  </a:moveTo>
                  <a:cubicBezTo>
                    <a:pt x="169" y="0"/>
                    <a:pt x="0" y="169"/>
                    <a:pt x="0" y="392"/>
                  </a:cubicBezTo>
                  <a:lnTo>
                    <a:pt x="0" y="784"/>
                  </a:lnTo>
                  <a:lnTo>
                    <a:pt x="764" y="784"/>
                  </a:lnTo>
                  <a:lnTo>
                    <a:pt x="764" y="392"/>
                  </a:lnTo>
                  <a:cubicBezTo>
                    <a:pt x="764" y="169"/>
                    <a:pt x="595" y="0"/>
                    <a:pt x="399" y="0"/>
                  </a:cubicBezTo>
                  <a:close/>
                </a:path>
              </a:pathLst>
            </a:custGeom>
            <a:solidFill>
              <a:srgbClr val="D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896933" y="1668727"/>
              <a:ext cx="1132405" cy="430405"/>
            </a:xfrm>
            <a:custGeom>
              <a:avLst/>
              <a:gdLst/>
              <a:ahLst/>
              <a:cxnLst/>
              <a:rect l="l" t="t" r="r" b="b"/>
              <a:pathLst>
                <a:path w="6225" h="2366" extrusionOk="0">
                  <a:moveTo>
                    <a:pt x="1" y="0"/>
                  </a:moveTo>
                  <a:cubicBezTo>
                    <a:pt x="197" y="0"/>
                    <a:pt x="366" y="169"/>
                    <a:pt x="366" y="392"/>
                  </a:cubicBezTo>
                  <a:lnTo>
                    <a:pt x="366" y="784"/>
                  </a:lnTo>
                  <a:lnTo>
                    <a:pt x="366" y="2000"/>
                  </a:lnTo>
                  <a:cubicBezTo>
                    <a:pt x="366" y="2196"/>
                    <a:pt x="535" y="2365"/>
                    <a:pt x="704" y="2365"/>
                  </a:cubicBezTo>
                  <a:lnTo>
                    <a:pt x="5488" y="2365"/>
                  </a:lnTo>
                  <a:cubicBezTo>
                    <a:pt x="5691" y="2365"/>
                    <a:pt x="5826" y="2196"/>
                    <a:pt x="5826" y="2000"/>
                  </a:cubicBezTo>
                  <a:lnTo>
                    <a:pt x="5826" y="784"/>
                  </a:lnTo>
                  <a:lnTo>
                    <a:pt x="5826" y="392"/>
                  </a:lnTo>
                  <a:cubicBezTo>
                    <a:pt x="5826" y="169"/>
                    <a:pt x="5995" y="0"/>
                    <a:pt x="6225" y="0"/>
                  </a:cubicBez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707744" y="2333794"/>
              <a:ext cx="1506054" cy="231211"/>
            </a:xfrm>
            <a:custGeom>
              <a:avLst/>
              <a:gdLst/>
              <a:ahLst/>
              <a:cxnLst/>
              <a:rect l="l" t="t" r="r" b="b"/>
              <a:pathLst>
                <a:path w="8279" h="1271" extrusionOk="0">
                  <a:moveTo>
                    <a:pt x="0" y="0"/>
                  </a:moveTo>
                  <a:lnTo>
                    <a:pt x="0" y="1271"/>
                  </a:lnTo>
                  <a:lnTo>
                    <a:pt x="8279" y="1271"/>
                  </a:lnTo>
                  <a:lnTo>
                    <a:pt x="8279" y="0"/>
                  </a:ln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6089446" y="1569650"/>
            <a:ext cx="1916713" cy="2976049"/>
            <a:chOff x="4813236" y="1668727"/>
            <a:chExt cx="1695606" cy="2494384"/>
          </a:xfrm>
        </p:grpSpPr>
        <p:sp>
          <p:nvSpPr>
            <p:cNvPr id="83" name="Google Shape;83;p14"/>
            <p:cNvSpPr/>
            <p:nvPr/>
          </p:nvSpPr>
          <p:spPr>
            <a:xfrm>
              <a:off x="4848891" y="1704382"/>
              <a:ext cx="1659952" cy="2458729"/>
            </a:xfrm>
            <a:custGeom>
              <a:avLst/>
              <a:gdLst/>
              <a:ahLst/>
              <a:cxnLst/>
              <a:rect l="l" t="t" r="r" b="b"/>
              <a:pathLst>
                <a:path w="9125" h="13516" extrusionOk="0">
                  <a:moveTo>
                    <a:pt x="1467" y="0"/>
                  </a:moveTo>
                  <a:cubicBezTo>
                    <a:pt x="1238" y="0"/>
                    <a:pt x="1069" y="169"/>
                    <a:pt x="1069" y="365"/>
                  </a:cubicBezTo>
                  <a:lnTo>
                    <a:pt x="1069" y="757"/>
                  </a:lnTo>
                  <a:lnTo>
                    <a:pt x="1129" y="757"/>
                  </a:lnTo>
                  <a:cubicBezTo>
                    <a:pt x="508" y="791"/>
                    <a:pt x="1" y="1298"/>
                    <a:pt x="1" y="1912"/>
                  </a:cubicBezTo>
                  <a:lnTo>
                    <a:pt x="1" y="12360"/>
                  </a:lnTo>
                  <a:cubicBezTo>
                    <a:pt x="1" y="13009"/>
                    <a:pt x="508" y="13516"/>
                    <a:pt x="1129" y="13516"/>
                  </a:cubicBezTo>
                  <a:lnTo>
                    <a:pt x="7996" y="13516"/>
                  </a:lnTo>
                  <a:cubicBezTo>
                    <a:pt x="8617" y="13516"/>
                    <a:pt x="9124" y="13009"/>
                    <a:pt x="9124" y="12360"/>
                  </a:cubicBezTo>
                  <a:lnTo>
                    <a:pt x="9124" y="1912"/>
                  </a:lnTo>
                  <a:cubicBezTo>
                    <a:pt x="9124" y="1298"/>
                    <a:pt x="8617" y="791"/>
                    <a:pt x="8029" y="757"/>
                  </a:cubicBezTo>
                  <a:lnTo>
                    <a:pt x="8056" y="757"/>
                  </a:lnTo>
                  <a:lnTo>
                    <a:pt x="8056" y="365"/>
                  </a:lnTo>
                  <a:cubicBezTo>
                    <a:pt x="8056" y="169"/>
                    <a:pt x="7887" y="0"/>
                    <a:pt x="7691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3236" y="1811164"/>
              <a:ext cx="1664863" cy="2316292"/>
            </a:xfrm>
            <a:custGeom>
              <a:avLst/>
              <a:gdLst/>
              <a:ahLst/>
              <a:cxnLst/>
              <a:rect l="l" t="t" r="r" b="b"/>
              <a:pathLst>
                <a:path w="9152" h="12733" extrusionOk="0">
                  <a:moveTo>
                    <a:pt x="1211" y="1"/>
                  </a:moveTo>
                  <a:cubicBezTo>
                    <a:pt x="562" y="1"/>
                    <a:pt x="1" y="542"/>
                    <a:pt x="1" y="1184"/>
                  </a:cubicBezTo>
                  <a:lnTo>
                    <a:pt x="1" y="11523"/>
                  </a:lnTo>
                  <a:cubicBezTo>
                    <a:pt x="1" y="12199"/>
                    <a:pt x="562" y="12733"/>
                    <a:pt x="1211" y="12733"/>
                  </a:cubicBezTo>
                  <a:lnTo>
                    <a:pt x="7941" y="12733"/>
                  </a:lnTo>
                  <a:cubicBezTo>
                    <a:pt x="8617" y="12733"/>
                    <a:pt x="9151" y="12199"/>
                    <a:pt x="9151" y="11523"/>
                  </a:cubicBezTo>
                  <a:lnTo>
                    <a:pt x="9151" y="1184"/>
                  </a:lnTo>
                  <a:cubicBezTo>
                    <a:pt x="9151" y="542"/>
                    <a:pt x="8617" y="1"/>
                    <a:pt x="7941" y="1"/>
                  </a:cubicBezTo>
                  <a:close/>
                </a:path>
              </a:pathLst>
            </a:custGeom>
            <a:solidFill>
              <a:srgbClr val="FFC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895642" y="1888658"/>
              <a:ext cx="1500050" cy="2161302"/>
            </a:xfrm>
            <a:custGeom>
              <a:avLst/>
              <a:gdLst/>
              <a:ahLst/>
              <a:cxnLst/>
              <a:rect l="l" t="t" r="r" b="b"/>
              <a:pathLst>
                <a:path w="8246" h="11881" extrusionOk="0">
                  <a:moveTo>
                    <a:pt x="731" y="1"/>
                  </a:moveTo>
                  <a:cubicBezTo>
                    <a:pt x="339" y="1"/>
                    <a:pt x="1" y="339"/>
                    <a:pt x="1" y="758"/>
                  </a:cubicBezTo>
                  <a:lnTo>
                    <a:pt x="1" y="11124"/>
                  </a:lnTo>
                  <a:cubicBezTo>
                    <a:pt x="1" y="11543"/>
                    <a:pt x="339" y="11881"/>
                    <a:pt x="731" y="11881"/>
                  </a:cubicBezTo>
                  <a:lnTo>
                    <a:pt x="7515" y="11881"/>
                  </a:lnTo>
                  <a:cubicBezTo>
                    <a:pt x="7907" y="11881"/>
                    <a:pt x="8245" y="11543"/>
                    <a:pt x="8245" y="11124"/>
                  </a:cubicBezTo>
                  <a:lnTo>
                    <a:pt x="8245" y="758"/>
                  </a:lnTo>
                  <a:cubicBezTo>
                    <a:pt x="8245" y="339"/>
                    <a:pt x="7907" y="1"/>
                    <a:pt x="7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95642" y="2333794"/>
              <a:ext cx="1500050" cy="231211"/>
            </a:xfrm>
            <a:custGeom>
              <a:avLst/>
              <a:gdLst/>
              <a:ahLst/>
              <a:cxnLst/>
              <a:rect l="l" t="t" r="r" b="b"/>
              <a:pathLst>
                <a:path w="8246" h="1271" extrusionOk="0">
                  <a:moveTo>
                    <a:pt x="1" y="0"/>
                  </a:moveTo>
                  <a:lnTo>
                    <a:pt x="1" y="1271"/>
                  </a:lnTo>
                  <a:lnTo>
                    <a:pt x="8245" y="1271"/>
                  </a:lnTo>
                  <a:lnTo>
                    <a:pt x="8245" y="0"/>
                  </a:lnTo>
                  <a:close/>
                </a:path>
              </a:pathLst>
            </a:custGeom>
            <a:solidFill>
              <a:srgbClr val="FFC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12430" y="1668727"/>
              <a:ext cx="139163" cy="142619"/>
            </a:xfrm>
            <a:custGeom>
              <a:avLst/>
              <a:gdLst/>
              <a:ahLst/>
              <a:cxnLst/>
              <a:rect l="l" t="t" r="r" b="b"/>
              <a:pathLst>
                <a:path w="765" h="784" extrusionOk="0">
                  <a:moveTo>
                    <a:pt x="372" y="0"/>
                  </a:moveTo>
                  <a:cubicBezTo>
                    <a:pt x="170" y="0"/>
                    <a:pt x="1" y="169"/>
                    <a:pt x="1" y="392"/>
                  </a:cubicBezTo>
                  <a:lnTo>
                    <a:pt x="1" y="784"/>
                  </a:lnTo>
                  <a:lnTo>
                    <a:pt x="764" y="784"/>
                  </a:lnTo>
                  <a:lnTo>
                    <a:pt x="764" y="392"/>
                  </a:lnTo>
                  <a:cubicBezTo>
                    <a:pt x="764" y="169"/>
                    <a:pt x="595" y="0"/>
                    <a:pt x="372" y="0"/>
                  </a:cubicBezTo>
                  <a:close/>
                </a:path>
              </a:pathLst>
            </a:custGeom>
            <a:solidFill>
              <a:srgbClr val="E0A6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44650" y="1668727"/>
              <a:ext cx="139163" cy="142619"/>
            </a:xfrm>
            <a:custGeom>
              <a:avLst/>
              <a:gdLst/>
              <a:ahLst/>
              <a:cxnLst/>
              <a:rect l="l" t="t" r="r" b="b"/>
              <a:pathLst>
                <a:path w="765" h="784" extrusionOk="0">
                  <a:moveTo>
                    <a:pt x="366" y="0"/>
                  </a:moveTo>
                  <a:cubicBezTo>
                    <a:pt x="170" y="0"/>
                    <a:pt x="1" y="169"/>
                    <a:pt x="1" y="392"/>
                  </a:cubicBezTo>
                  <a:lnTo>
                    <a:pt x="1" y="784"/>
                  </a:lnTo>
                  <a:lnTo>
                    <a:pt x="764" y="784"/>
                  </a:lnTo>
                  <a:lnTo>
                    <a:pt x="764" y="392"/>
                  </a:lnTo>
                  <a:cubicBezTo>
                    <a:pt x="764" y="169"/>
                    <a:pt x="595" y="0"/>
                    <a:pt x="366" y="0"/>
                  </a:cubicBezTo>
                  <a:close/>
                </a:path>
              </a:pathLst>
            </a:custGeom>
            <a:solidFill>
              <a:srgbClr val="E0A6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080101" y="1668727"/>
              <a:ext cx="1131132" cy="430405"/>
            </a:xfrm>
            <a:custGeom>
              <a:avLst/>
              <a:gdLst/>
              <a:ahLst/>
              <a:cxnLst/>
              <a:rect l="l" t="t" r="r" b="b"/>
              <a:pathLst>
                <a:path w="6218" h="2366" extrusionOk="0">
                  <a:moveTo>
                    <a:pt x="0" y="0"/>
                  </a:moveTo>
                  <a:cubicBezTo>
                    <a:pt x="223" y="0"/>
                    <a:pt x="392" y="169"/>
                    <a:pt x="392" y="392"/>
                  </a:cubicBezTo>
                  <a:lnTo>
                    <a:pt x="392" y="784"/>
                  </a:lnTo>
                  <a:lnTo>
                    <a:pt x="392" y="2000"/>
                  </a:lnTo>
                  <a:cubicBezTo>
                    <a:pt x="392" y="2196"/>
                    <a:pt x="534" y="2365"/>
                    <a:pt x="730" y="2365"/>
                  </a:cubicBezTo>
                  <a:lnTo>
                    <a:pt x="5515" y="2365"/>
                  </a:lnTo>
                  <a:cubicBezTo>
                    <a:pt x="5684" y="2365"/>
                    <a:pt x="5853" y="2196"/>
                    <a:pt x="5853" y="2000"/>
                  </a:cubicBezTo>
                  <a:lnTo>
                    <a:pt x="5853" y="784"/>
                  </a:lnTo>
                  <a:lnTo>
                    <a:pt x="5853" y="392"/>
                  </a:lnTo>
                  <a:cubicBezTo>
                    <a:pt x="5853" y="169"/>
                    <a:pt x="6022" y="0"/>
                    <a:pt x="6218" y="0"/>
                  </a:cubicBezTo>
                  <a:close/>
                </a:path>
              </a:pathLst>
            </a:custGeom>
            <a:solidFill>
              <a:srgbClr val="FFC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4386499" y="938064"/>
            <a:ext cx="383544" cy="404781"/>
            <a:chOff x="4414770" y="-1392014"/>
            <a:chExt cx="481900" cy="481825"/>
          </a:xfrm>
        </p:grpSpPr>
        <p:sp>
          <p:nvSpPr>
            <p:cNvPr id="91" name="Google Shape;91;p14"/>
            <p:cNvSpPr/>
            <p:nvPr/>
          </p:nvSpPr>
          <p:spPr>
            <a:xfrm>
              <a:off x="4414770" y="-1392014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548145" y="-1248989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1923452" y="950778"/>
            <a:ext cx="383485" cy="379494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136943" y="3126181"/>
            <a:ext cx="18219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Serving our OLIST’s needs with customer clusters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645843" y="3217122"/>
            <a:ext cx="18219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Adopting an unsupervised Machine Learning approach to meet OLIST’s needs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255322" y="3140922"/>
            <a:ext cx="17364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Understanding OLIST’s segmentation needs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075928" y="2704569"/>
            <a:ext cx="19347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4A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OUR SOLUTION</a:t>
            </a:r>
            <a:endParaRPr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26389" y="2704569"/>
            <a:ext cx="232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CONTEXT DEFINITION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605940" y="2704569"/>
            <a:ext cx="19347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OUR STRATEGY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872551" y="1569638"/>
            <a:ext cx="461400" cy="48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17699" y="1569638"/>
            <a:ext cx="461400" cy="48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345125" y="1569638"/>
            <a:ext cx="461400" cy="48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935860" y="901099"/>
            <a:ext cx="383543" cy="404725"/>
            <a:chOff x="3300325" y="249875"/>
            <a:chExt cx="433725" cy="480900"/>
          </a:xfrm>
        </p:grpSpPr>
        <p:sp>
          <p:nvSpPr>
            <p:cNvPr id="104" name="Google Shape;104;p14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3321943" y="1490821"/>
            <a:ext cx="2587081" cy="2587081"/>
          </a:xfrm>
          <a:custGeom>
            <a:avLst/>
            <a:gdLst/>
            <a:ahLst/>
            <a:cxnLst/>
            <a:rect l="l" t="t" r="r" b="b"/>
            <a:pathLst>
              <a:path w="7124" h="7124" extrusionOk="0">
                <a:moveTo>
                  <a:pt x="3576" y="1"/>
                </a:moveTo>
                <a:cubicBezTo>
                  <a:pt x="1609" y="1"/>
                  <a:pt x="1" y="1602"/>
                  <a:pt x="1" y="3576"/>
                </a:cubicBezTo>
                <a:cubicBezTo>
                  <a:pt x="1" y="5549"/>
                  <a:pt x="1609" y="7124"/>
                  <a:pt x="3576" y="7124"/>
                </a:cubicBezTo>
                <a:cubicBezTo>
                  <a:pt x="5522" y="7124"/>
                  <a:pt x="7124" y="5549"/>
                  <a:pt x="7124" y="3576"/>
                </a:cubicBezTo>
                <a:cubicBezTo>
                  <a:pt x="7124" y="1602"/>
                  <a:pt x="5522" y="1"/>
                  <a:pt x="357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290843" y="1490809"/>
            <a:ext cx="2587081" cy="2587081"/>
          </a:xfrm>
          <a:custGeom>
            <a:avLst/>
            <a:gdLst/>
            <a:ahLst/>
            <a:cxnLst/>
            <a:rect l="l" t="t" r="r" b="b"/>
            <a:pathLst>
              <a:path w="7124" h="7124" extrusionOk="0">
                <a:moveTo>
                  <a:pt x="3576" y="1"/>
                </a:moveTo>
                <a:cubicBezTo>
                  <a:pt x="1609" y="1"/>
                  <a:pt x="1" y="1602"/>
                  <a:pt x="1" y="3576"/>
                </a:cubicBezTo>
                <a:cubicBezTo>
                  <a:pt x="1" y="5549"/>
                  <a:pt x="1609" y="7124"/>
                  <a:pt x="3576" y="7124"/>
                </a:cubicBezTo>
                <a:cubicBezTo>
                  <a:pt x="5522" y="7124"/>
                  <a:pt x="7124" y="5549"/>
                  <a:pt x="7124" y="3576"/>
                </a:cubicBezTo>
                <a:cubicBezTo>
                  <a:pt x="7124" y="1602"/>
                  <a:pt x="5522" y="1"/>
                  <a:pt x="3576" y="1"/>
                </a:cubicBezTo>
                <a:close/>
              </a:path>
            </a:pathLst>
          </a:custGeom>
          <a:solidFill>
            <a:srgbClr val="80A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650955" y="1817291"/>
            <a:ext cx="1931595" cy="1943942"/>
          </a:xfrm>
          <a:custGeom>
            <a:avLst/>
            <a:gdLst/>
            <a:ahLst/>
            <a:cxnLst/>
            <a:rect l="l" t="t" r="r" b="b"/>
            <a:pathLst>
              <a:path w="5319" h="5353" extrusionOk="0">
                <a:moveTo>
                  <a:pt x="2670" y="1"/>
                </a:moveTo>
                <a:cubicBezTo>
                  <a:pt x="1183" y="1"/>
                  <a:pt x="0" y="1183"/>
                  <a:pt x="0" y="2677"/>
                </a:cubicBezTo>
                <a:cubicBezTo>
                  <a:pt x="0" y="4143"/>
                  <a:pt x="1183" y="5353"/>
                  <a:pt x="2670" y="5353"/>
                </a:cubicBezTo>
                <a:cubicBezTo>
                  <a:pt x="4136" y="5353"/>
                  <a:pt x="5319" y="4143"/>
                  <a:pt x="5319" y="2677"/>
                </a:cubicBezTo>
                <a:cubicBezTo>
                  <a:pt x="5319" y="1183"/>
                  <a:pt x="4136" y="1"/>
                  <a:pt x="267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651142" y="1812391"/>
            <a:ext cx="1931595" cy="1943942"/>
          </a:xfrm>
          <a:custGeom>
            <a:avLst/>
            <a:gdLst/>
            <a:ahLst/>
            <a:cxnLst/>
            <a:rect l="l" t="t" r="r" b="b"/>
            <a:pathLst>
              <a:path w="5319" h="5353" extrusionOk="0">
                <a:moveTo>
                  <a:pt x="2670" y="1"/>
                </a:moveTo>
                <a:cubicBezTo>
                  <a:pt x="1183" y="1"/>
                  <a:pt x="0" y="1183"/>
                  <a:pt x="0" y="2677"/>
                </a:cubicBezTo>
                <a:cubicBezTo>
                  <a:pt x="0" y="4143"/>
                  <a:pt x="1183" y="5353"/>
                  <a:pt x="2670" y="5353"/>
                </a:cubicBezTo>
                <a:cubicBezTo>
                  <a:pt x="4136" y="5353"/>
                  <a:pt x="5319" y="4143"/>
                  <a:pt x="5319" y="2677"/>
                </a:cubicBezTo>
                <a:cubicBezTo>
                  <a:pt x="5319" y="1183"/>
                  <a:pt x="4136" y="1"/>
                  <a:pt x="2670" y="1"/>
                </a:cubicBezTo>
                <a:close/>
              </a:path>
            </a:pathLst>
          </a:custGeom>
          <a:solidFill>
            <a:srgbClr val="FF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4028991" y="2195327"/>
            <a:ext cx="1175880" cy="1178059"/>
          </a:xfrm>
          <a:custGeom>
            <a:avLst/>
            <a:gdLst/>
            <a:ahLst/>
            <a:cxnLst/>
            <a:rect l="l" t="t" r="r" b="b"/>
            <a:pathLst>
              <a:path w="3238" h="3244" extrusionOk="0">
                <a:moveTo>
                  <a:pt x="1629" y="0"/>
                </a:moveTo>
                <a:cubicBezTo>
                  <a:pt x="730" y="0"/>
                  <a:pt x="0" y="737"/>
                  <a:pt x="0" y="1636"/>
                </a:cubicBezTo>
                <a:cubicBezTo>
                  <a:pt x="0" y="2507"/>
                  <a:pt x="730" y="3244"/>
                  <a:pt x="1629" y="3244"/>
                </a:cubicBezTo>
                <a:cubicBezTo>
                  <a:pt x="2507" y="3244"/>
                  <a:pt x="3237" y="2507"/>
                  <a:pt x="3237" y="1636"/>
                </a:cubicBezTo>
                <a:cubicBezTo>
                  <a:pt x="3237" y="737"/>
                  <a:pt x="2507" y="0"/>
                  <a:pt x="1629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028991" y="2200240"/>
            <a:ext cx="1175880" cy="1178059"/>
          </a:xfrm>
          <a:custGeom>
            <a:avLst/>
            <a:gdLst/>
            <a:ahLst/>
            <a:cxnLst/>
            <a:rect l="l" t="t" r="r" b="b"/>
            <a:pathLst>
              <a:path w="3238" h="3244" extrusionOk="0">
                <a:moveTo>
                  <a:pt x="1629" y="0"/>
                </a:moveTo>
                <a:cubicBezTo>
                  <a:pt x="730" y="0"/>
                  <a:pt x="0" y="737"/>
                  <a:pt x="0" y="1636"/>
                </a:cubicBezTo>
                <a:cubicBezTo>
                  <a:pt x="0" y="2507"/>
                  <a:pt x="730" y="3244"/>
                  <a:pt x="1629" y="3244"/>
                </a:cubicBezTo>
                <a:cubicBezTo>
                  <a:pt x="2507" y="3244"/>
                  <a:pt x="3237" y="2507"/>
                  <a:pt x="3237" y="1636"/>
                </a:cubicBezTo>
                <a:cubicBezTo>
                  <a:pt x="3237" y="737"/>
                  <a:pt x="2507" y="0"/>
                  <a:pt x="16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I.CONTEXT DEFINITION</a:t>
            </a:r>
            <a:endParaRPr sz="3300"/>
          </a:p>
        </p:txBody>
      </p:sp>
      <p:sp>
        <p:nvSpPr>
          <p:cNvPr id="121" name="Google Shape;121;p15"/>
          <p:cNvSpPr/>
          <p:nvPr/>
        </p:nvSpPr>
        <p:spPr>
          <a:xfrm>
            <a:off x="1779175" y="4945450"/>
            <a:ext cx="28050" cy="28250"/>
          </a:xfrm>
          <a:custGeom>
            <a:avLst/>
            <a:gdLst/>
            <a:ahLst/>
            <a:cxnLst/>
            <a:rect l="l" t="t" r="r" b="b"/>
            <a:pathLst>
              <a:path w="1122" h="1130" extrusionOk="0">
                <a:moveTo>
                  <a:pt x="561" y="115"/>
                </a:moveTo>
                <a:cubicBezTo>
                  <a:pt x="818" y="115"/>
                  <a:pt x="1014" y="311"/>
                  <a:pt x="1014" y="568"/>
                </a:cubicBezTo>
                <a:cubicBezTo>
                  <a:pt x="1014" y="818"/>
                  <a:pt x="818" y="1014"/>
                  <a:pt x="561" y="1014"/>
                </a:cubicBezTo>
                <a:cubicBezTo>
                  <a:pt x="311" y="1014"/>
                  <a:pt x="108" y="818"/>
                  <a:pt x="108" y="568"/>
                </a:cubicBezTo>
                <a:cubicBezTo>
                  <a:pt x="108" y="311"/>
                  <a:pt x="311" y="115"/>
                  <a:pt x="561" y="115"/>
                </a:cubicBezTo>
                <a:close/>
                <a:moveTo>
                  <a:pt x="561" y="0"/>
                </a:moveTo>
                <a:cubicBezTo>
                  <a:pt x="250" y="0"/>
                  <a:pt x="0" y="257"/>
                  <a:pt x="0" y="568"/>
                </a:cubicBezTo>
                <a:cubicBezTo>
                  <a:pt x="0" y="872"/>
                  <a:pt x="250" y="1129"/>
                  <a:pt x="561" y="1129"/>
                </a:cubicBezTo>
                <a:cubicBezTo>
                  <a:pt x="872" y="1129"/>
                  <a:pt x="1122" y="872"/>
                  <a:pt x="1122" y="568"/>
                </a:cubicBezTo>
                <a:cubicBezTo>
                  <a:pt x="1122" y="257"/>
                  <a:pt x="872" y="0"/>
                  <a:pt x="561" y="0"/>
                </a:cubicBezTo>
                <a:close/>
              </a:path>
            </a:pathLst>
          </a:custGeom>
          <a:solidFill>
            <a:srgbClr val="F0C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98874" y="3422135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Issue 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898874" y="14908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Our client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373750" y="147707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Client’s goal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373750" y="34273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 we can bring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483425" y="1749070"/>
            <a:ext cx="339253" cy="339253"/>
            <a:chOff x="409449" y="1436075"/>
            <a:chExt cx="481825" cy="481825"/>
          </a:xfrm>
        </p:grpSpPr>
        <p:sp>
          <p:nvSpPr>
            <p:cNvPr id="127" name="Google Shape;127;p15"/>
            <p:cNvSpPr/>
            <p:nvPr/>
          </p:nvSpPr>
          <p:spPr>
            <a:xfrm>
              <a:off x="409449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05649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3599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23349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508167" y="3659295"/>
            <a:ext cx="339253" cy="339253"/>
            <a:chOff x="11532456" y="-145311"/>
            <a:chExt cx="481825" cy="481825"/>
          </a:xfrm>
        </p:grpSpPr>
        <p:sp>
          <p:nvSpPr>
            <p:cNvPr id="132" name="Google Shape;132;p15"/>
            <p:cNvSpPr/>
            <p:nvPr/>
          </p:nvSpPr>
          <p:spPr>
            <a:xfrm>
              <a:off x="11532456" y="-145311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74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1617831" y="-59861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74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8321352" y="3659277"/>
            <a:ext cx="343442" cy="339288"/>
            <a:chOff x="11533412" y="1435075"/>
            <a:chExt cx="487775" cy="481875"/>
          </a:xfrm>
        </p:grpSpPr>
        <p:sp>
          <p:nvSpPr>
            <p:cNvPr id="135" name="Google Shape;135;p15"/>
            <p:cNvSpPr/>
            <p:nvPr/>
          </p:nvSpPr>
          <p:spPr>
            <a:xfrm>
              <a:off x="11533412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1593262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551762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770237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1668887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8332024" y="1711870"/>
            <a:ext cx="339253" cy="339253"/>
            <a:chOff x="403722" y="-145311"/>
            <a:chExt cx="481825" cy="481825"/>
          </a:xfrm>
        </p:grpSpPr>
        <p:sp>
          <p:nvSpPr>
            <p:cNvPr id="141" name="Google Shape;141;p15"/>
            <p:cNvSpPr/>
            <p:nvPr/>
          </p:nvSpPr>
          <p:spPr>
            <a:xfrm>
              <a:off x="571822" y="-115111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2122" y="217039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9972" y="-33136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44797" y="-4311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44497" y="111789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4897" y="83189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7047" y="-145311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66047" y="13089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66047" y="111789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03722" y="111414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3847" y="14739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3772" y="111789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3722" y="-145311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57047" y="111414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57047" y="-115186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7047" y="-4536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57047" y="217114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28822" y="196014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57047" y="111789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" name="Google Shape;160;p15"/>
          <p:cNvSpPr/>
          <p:nvPr/>
        </p:nvSpPr>
        <p:spPr>
          <a:xfrm>
            <a:off x="5740150" y="3947775"/>
            <a:ext cx="25050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Based on OLIST’s business databases, we will segment its customers by creating relevant clusters that will drive efficient communication targeting.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889801" y="2017600"/>
            <a:ext cx="2456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OLIST marketing teams are  looking to segment their customers for efficient and routine targeting when leading a communication campaign.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74125" y="3845175"/>
            <a:ext cx="21252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can OLIST adapts its communication strategies to different customers’ audiences ?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74125" y="2066275"/>
            <a:ext cx="21642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OLIST, an online e-commerce site for sellers that connects merchants and their products to the main marketplaces of Brazil.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5" descr="Olist - Updates, News, Events, Signals &amp; Trigg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38" y="2080350"/>
            <a:ext cx="1417800" cy="141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II. OUR STRATEGY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workflow </a:t>
            </a:r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731368" y="1607158"/>
            <a:ext cx="7682327" cy="1567747"/>
            <a:chOff x="965043" y="1759275"/>
            <a:chExt cx="6367449" cy="1624945"/>
          </a:xfrm>
        </p:grpSpPr>
        <p:sp>
          <p:nvSpPr>
            <p:cNvPr id="171" name="Google Shape;171;p16"/>
            <p:cNvSpPr/>
            <p:nvPr/>
          </p:nvSpPr>
          <p:spPr>
            <a:xfrm>
              <a:off x="5516493" y="1778578"/>
              <a:ext cx="1815999" cy="1605642"/>
            </a:xfrm>
            <a:custGeom>
              <a:avLst/>
              <a:gdLst/>
              <a:ahLst/>
              <a:cxnLst/>
              <a:rect l="l" t="t" r="r" b="b"/>
              <a:pathLst>
                <a:path w="8279" h="7320" extrusionOk="0">
                  <a:moveTo>
                    <a:pt x="5380" y="1"/>
                  </a:moveTo>
                  <a:lnTo>
                    <a:pt x="5380" y="1744"/>
                  </a:lnTo>
                  <a:lnTo>
                    <a:pt x="2427" y="1744"/>
                  </a:lnTo>
                  <a:lnTo>
                    <a:pt x="61" y="1717"/>
                  </a:lnTo>
                  <a:lnTo>
                    <a:pt x="0" y="1717"/>
                  </a:lnTo>
                  <a:lnTo>
                    <a:pt x="0" y="1805"/>
                  </a:lnTo>
                  <a:lnTo>
                    <a:pt x="0" y="4082"/>
                  </a:lnTo>
                  <a:lnTo>
                    <a:pt x="0" y="5603"/>
                  </a:lnTo>
                  <a:lnTo>
                    <a:pt x="5353" y="5603"/>
                  </a:lnTo>
                  <a:lnTo>
                    <a:pt x="5353" y="7319"/>
                  </a:lnTo>
                  <a:lnTo>
                    <a:pt x="6731" y="5630"/>
                  </a:lnTo>
                  <a:lnTo>
                    <a:pt x="8279" y="3690"/>
                  </a:lnTo>
                  <a:lnTo>
                    <a:pt x="6758" y="174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80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516493" y="2155203"/>
              <a:ext cx="840769" cy="852394"/>
            </a:xfrm>
            <a:custGeom>
              <a:avLst/>
              <a:gdLst/>
              <a:ahLst/>
              <a:cxnLst/>
              <a:rect l="l" t="t" r="r" b="b"/>
              <a:pathLst>
                <a:path w="3833" h="3886" extrusionOk="0">
                  <a:moveTo>
                    <a:pt x="115" y="0"/>
                  </a:moveTo>
                  <a:lnTo>
                    <a:pt x="1609" y="1886"/>
                  </a:lnTo>
                  <a:lnTo>
                    <a:pt x="1582" y="1886"/>
                  </a:lnTo>
                  <a:lnTo>
                    <a:pt x="61" y="3832"/>
                  </a:lnTo>
                  <a:lnTo>
                    <a:pt x="0" y="3886"/>
                  </a:lnTo>
                  <a:lnTo>
                    <a:pt x="703" y="3886"/>
                  </a:lnTo>
                  <a:lnTo>
                    <a:pt x="3832" y="27"/>
                  </a:lnTo>
                  <a:lnTo>
                    <a:pt x="2427" y="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74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047500" y="1766733"/>
              <a:ext cx="1821921" cy="1605642"/>
            </a:xfrm>
            <a:custGeom>
              <a:avLst/>
              <a:gdLst/>
              <a:ahLst/>
              <a:cxnLst/>
              <a:rect l="l" t="t" r="r" b="b"/>
              <a:pathLst>
                <a:path w="8306" h="7320" extrusionOk="0">
                  <a:moveTo>
                    <a:pt x="5373" y="1"/>
                  </a:moveTo>
                  <a:lnTo>
                    <a:pt x="5373" y="1717"/>
                  </a:lnTo>
                  <a:lnTo>
                    <a:pt x="27" y="1717"/>
                  </a:lnTo>
                  <a:lnTo>
                    <a:pt x="0" y="4251"/>
                  </a:lnTo>
                  <a:lnTo>
                    <a:pt x="0" y="5576"/>
                  </a:lnTo>
                  <a:lnTo>
                    <a:pt x="845" y="5576"/>
                  </a:lnTo>
                  <a:lnTo>
                    <a:pt x="5373" y="5603"/>
                  </a:lnTo>
                  <a:lnTo>
                    <a:pt x="5373" y="7319"/>
                  </a:lnTo>
                  <a:lnTo>
                    <a:pt x="6758" y="5603"/>
                  </a:lnTo>
                  <a:lnTo>
                    <a:pt x="8279" y="3657"/>
                  </a:lnTo>
                  <a:lnTo>
                    <a:pt x="8306" y="3657"/>
                  </a:lnTo>
                  <a:lnTo>
                    <a:pt x="6758" y="1744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FFC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102337" y="2143358"/>
              <a:ext cx="809621" cy="846472"/>
            </a:xfrm>
            <a:custGeom>
              <a:avLst/>
              <a:gdLst/>
              <a:ahLst/>
              <a:cxnLst/>
              <a:rect l="l" t="t" r="r" b="b"/>
              <a:pathLst>
                <a:path w="3691" h="3859" extrusionOk="0">
                  <a:moveTo>
                    <a:pt x="27" y="0"/>
                  </a:moveTo>
                  <a:lnTo>
                    <a:pt x="1548" y="1940"/>
                  </a:lnTo>
                  <a:lnTo>
                    <a:pt x="0" y="3859"/>
                  </a:lnTo>
                  <a:lnTo>
                    <a:pt x="595" y="3859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rgbClr val="E7A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144191" y="1759275"/>
              <a:ext cx="2297691" cy="1607177"/>
            </a:xfrm>
            <a:custGeom>
              <a:avLst/>
              <a:gdLst/>
              <a:ahLst/>
              <a:cxnLst/>
              <a:rect l="l" t="t" r="r" b="b"/>
              <a:pathLst>
                <a:path w="10475" h="7327" extrusionOk="0">
                  <a:moveTo>
                    <a:pt x="7576" y="1"/>
                  </a:moveTo>
                  <a:lnTo>
                    <a:pt x="7576" y="1751"/>
                  </a:lnTo>
                  <a:lnTo>
                    <a:pt x="5886" y="1751"/>
                  </a:lnTo>
                  <a:lnTo>
                    <a:pt x="5069" y="1724"/>
                  </a:lnTo>
                  <a:lnTo>
                    <a:pt x="0" y="1724"/>
                  </a:lnTo>
                  <a:lnTo>
                    <a:pt x="0" y="5610"/>
                  </a:lnTo>
                  <a:lnTo>
                    <a:pt x="7576" y="5610"/>
                  </a:lnTo>
                  <a:lnTo>
                    <a:pt x="7549" y="7326"/>
                  </a:lnTo>
                  <a:lnTo>
                    <a:pt x="8927" y="5610"/>
                  </a:lnTo>
                  <a:lnTo>
                    <a:pt x="10475" y="3691"/>
                  </a:lnTo>
                  <a:lnTo>
                    <a:pt x="8954" y="1751"/>
                  </a:lnTo>
                  <a:lnTo>
                    <a:pt x="7576" y="1"/>
                  </a:ln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46457" y="2137436"/>
              <a:ext cx="989049" cy="852394"/>
            </a:xfrm>
            <a:custGeom>
              <a:avLst/>
              <a:gdLst/>
              <a:ahLst/>
              <a:cxnLst/>
              <a:rect l="l" t="t" r="r" b="b"/>
              <a:pathLst>
                <a:path w="4509" h="3886" extrusionOk="0">
                  <a:moveTo>
                    <a:pt x="1" y="0"/>
                  </a:moveTo>
                  <a:lnTo>
                    <a:pt x="1" y="3176"/>
                  </a:lnTo>
                  <a:lnTo>
                    <a:pt x="1" y="3886"/>
                  </a:lnTo>
                  <a:lnTo>
                    <a:pt x="1413" y="3886"/>
                  </a:lnTo>
                  <a:lnTo>
                    <a:pt x="4508" y="27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E769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965043" y="1760040"/>
              <a:ext cx="1815999" cy="1605642"/>
            </a:xfrm>
            <a:custGeom>
              <a:avLst/>
              <a:gdLst/>
              <a:ahLst/>
              <a:cxnLst/>
              <a:rect l="l" t="t" r="r" b="b"/>
              <a:pathLst>
                <a:path w="8279" h="7320" extrusionOk="0">
                  <a:moveTo>
                    <a:pt x="5380" y="1"/>
                  </a:moveTo>
                  <a:lnTo>
                    <a:pt x="5380" y="1744"/>
                  </a:lnTo>
                  <a:lnTo>
                    <a:pt x="2427" y="1744"/>
                  </a:lnTo>
                  <a:lnTo>
                    <a:pt x="61" y="1717"/>
                  </a:lnTo>
                  <a:lnTo>
                    <a:pt x="0" y="1717"/>
                  </a:lnTo>
                  <a:lnTo>
                    <a:pt x="0" y="1805"/>
                  </a:lnTo>
                  <a:lnTo>
                    <a:pt x="0" y="4082"/>
                  </a:lnTo>
                  <a:lnTo>
                    <a:pt x="0" y="5603"/>
                  </a:lnTo>
                  <a:lnTo>
                    <a:pt x="5353" y="5603"/>
                  </a:lnTo>
                  <a:lnTo>
                    <a:pt x="5353" y="7319"/>
                  </a:lnTo>
                  <a:lnTo>
                    <a:pt x="6731" y="5630"/>
                  </a:lnTo>
                  <a:lnTo>
                    <a:pt x="8279" y="3690"/>
                  </a:lnTo>
                  <a:lnTo>
                    <a:pt x="6758" y="174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65052" y="2140400"/>
              <a:ext cx="1015754" cy="852404"/>
            </a:xfrm>
            <a:custGeom>
              <a:avLst/>
              <a:gdLst/>
              <a:ahLst/>
              <a:cxnLst/>
              <a:rect l="l" t="t" r="r" b="b"/>
              <a:pathLst>
                <a:path w="4509" h="3886" extrusionOk="0">
                  <a:moveTo>
                    <a:pt x="1" y="0"/>
                  </a:moveTo>
                  <a:lnTo>
                    <a:pt x="1" y="3176"/>
                  </a:lnTo>
                  <a:lnTo>
                    <a:pt x="1" y="3886"/>
                  </a:lnTo>
                  <a:lnTo>
                    <a:pt x="1413" y="3886"/>
                  </a:lnTo>
                  <a:lnTo>
                    <a:pt x="4508" y="27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D5A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6"/>
          <p:cNvSpPr/>
          <p:nvPr/>
        </p:nvSpPr>
        <p:spPr>
          <a:xfrm>
            <a:off x="6846327" y="3710440"/>
            <a:ext cx="1853400" cy="69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Selecting the most relevant clustering model to meet OLIST’s needs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4680537" y="3710450"/>
            <a:ext cx="1884900" cy="69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Testing 2 different  algorithms to build our clustering model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2577875" y="3710450"/>
            <a:ext cx="1915800" cy="69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Preparing our segmentation dataset and selecting relevant variables to supervise the clusters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345250" y="3710450"/>
            <a:ext cx="2030700" cy="69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Understanding OLIST’s business data and significant patterns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2433910" y="3346483"/>
            <a:ext cx="1853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Preparation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6678401" y="3346375"/>
            <a:ext cx="2030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Selecting best model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55712" y="3346493"/>
            <a:ext cx="1853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Exploration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178706" y="3346496"/>
            <a:ext cx="1853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Clustering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7405735" y="2123000"/>
            <a:ext cx="536100" cy="536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917556" y="2123000"/>
            <a:ext cx="536100" cy="536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5576342" y="2123000"/>
            <a:ext cx="536100" cy="536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3746949" y="2123000"/>
            <a:ext cx="536100" cy="536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3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II. OUR STRATEGY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cxnSp>
        <p:nvCxnSpPr>
          <p:cNvPr id="196" name="Google Shape;196;p17"/>
          <p:cNvCxnSpPr>
            <a:endCxn id="197" idx="1"/>
          </p:cNvCxnSpPr>
          <p:nvPr/>
        </p:nvCxnSpPr>
        <p:spPr>
          <a:xfrm>
            <a:off x="3607700" y="1836325"/>
            <a:ext cx="1650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8" name="Google Shape;198;p17"/>
          <p:cNvCxnSpPr/>
          <p:nvPr/>
        </p:nvCxnSpPr>
        <p:spPr>
          <a:xfrm>
            <a:off x="2468857" y="4544715"/>
            <a:ext cx="1650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9" name="Google Shape;199;p17"/>
          <p:cNvCxnSpPr/>
          <p:nvPr/>
        </p:nvCxnSpPr>
        <p:spPr>
          <a:xfrm>
            <a:off x="3047141" y="3159403"/>
            <a:ext cx="1650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0" name="Google Shape;200;p17"/>
          <p:cNvSpPr txBox="1"/>
          <p:nvPr/>
        </p:nvSpPr>
        <p:spPr>
          <a:xfrm>
            <a:off x="4119075" y="4137100"/>
            <a:ext cx="4939200" cy="81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What’s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the customers satisfaction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regarding the business operations?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Ex. A review score is aggregated in average. Hence, customer Y shows 5.0 average review score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258000" y="1383625"/>
            <a:ext cx="3800400" cy="90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When was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the last order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of customers made from the end date (‘2018-09-04')?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Ex. Customer X purchased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700 days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ago. We will only keep Customers with records within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210 days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708675" y="2681825"/>
            <a:ext cx="4349700" cy="90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much did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customers spend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per purchase?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Ex. This varies from 9.5 to 7274 with mean of 168.2 R$. For better accuracy of model, we will only keep customers whose monetary values are less than 475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R$.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2907348" y="4248295"/>
            <a:ext cx="993509" cy="592809"/>
          </a:xfrm>
          <a:custGeom>
            <a:avLst/>
            <a:gdLst/>
            <a:ahLst/>
            <a:cxnLst/>
            <a:rect l="l" t="t" r="r" b="b"/>
            <a:pathLst>
              <a:path w="2780" h="2787" extrusionOk="0">
                <a:moveTo>
                  <a:pt x="1387" y="1"/>
                </a:moveTo>
                <a:cubicBezTo>
                  <a:pt x="619" y="1"/>
                  <a:pt x="1" y="626"/>
                  <a:pt x="1" y="1394"/>
                </a:cubicBezTo>
                <a:cubicBezTo>
                  <a:pt x="1" y="2161"/>
                  <a:pt x="619" y="2787"/>
                  <a:pt x="1387" y="2787"/>
                </a:cubicBezTo>
                <a:cubicBezTo>
                  <a:pt x="2161" y="2787"/>
                  <a:pt x="2780" y="2161"/>
                  <a:pt x="2780" y="1394"/>
                </a:cubicBezTo>
                <a:cubicBezTo>
                  <a:pt x="2780" y="626"/>
                  <a:pt x="2161" y="1"/>
                  <a:pt x="13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score</a:t>
            </a:r>
            <a:endParaRPr sz="1000"/>
          </a:p>
        </p:txBody>
      </p:sp>
      <p:sp>
        <p:nvSpPr>
          <p:cNvPr id="203" name="Google Shape;203;p17"/>
          <p:cNvSpPr/>
          <p:nvPr/>
        </p:nvSpPr>
        <p:spPr>
          <a:xfrm>
            <a:off x="4062610" y="1463739"/>
            <a:ext cx="901098" cy="654957"/>
          </a:xfrm>
          <a:custGeom>
            <a:avLst/>
            <a:gdLst/>
            <a:ahLst/>
            <a:cxnLst/>
            <a:rect l="l" t="t" r="r" b="b"/>
            <a:pathLst>
              <a:path w="3085" h="3079" extrusionOk="0">
                <a:moveTo>
                  <a:pt x="1542" y="1"/>
                </a:moveTo>
                <a:cubicBezTo>
                  <a:pt x="711" y="1"/>
                  <a:pt x="0" y="711"/>
                  <a:pt x="0" y="1536"/>
                </a:cubicBezTo>
                <a:cubicBezTo>
                  <a:pt x="0" y="2396"/>
                  <a:pt x="711" y="3078"/>
                  <a:pt x="1542" y="3078"/>
                </a:cubicBezTo>
                <a:cubicBezTo>
                  <a:pt x="2402" y="3078"/>
                  <a:pt x="3085" y="2396"/>
                  <a:pt x="3085" y="1536"/>
                </a:cubicBezTo>
                <a:cubicBezTo>
                  <a:pt x="3085" y="711"/>
                  <a:pt x="2402" y="1"/>
                  <a:pt x="15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Recency</a:t>
            </a:r>
            <a:endParaRPr sz="1600"/>
          </a:p>
        </p:txBody>
      </p:sp>
      <p:sp>
        <p:nvSpPr>
          <p:cNvPr id="204" name="Google Shape;204;p17"/>
          <p:cNvSpPr/>
          <p:nvPr/>
        </p:nvSpPr>
        <p:spPr>
          <a:xfrm>
            <a:off x="3522675" y="2852019"/>
            <a:ext cx="901100" cy="654737"/>
          </a:xfrm>
          <a:custGeom>
            <a:avLst/>
            <a:gdLst/>
            <a:ahLst/>
            <a:cxnLst/>
            <a:rect l="l" t="t" r="r" b="b"/>
            <a:pathLst>
              <a:path w="3050" h="3078" extrusionOk="0">
                <a:moveTo>
                  <a:pt x="1535" y="0"/>
                </a:moveTo>
                <a:cubicBezTo>
                  <a:pt x="675" y="0"/>
                  <a:pt x="0" y="683"/>
                  <a:pt x="0" y="1543"/>
                </a:cubicBezTo>
                <a:cubicBezTo>
                  <a:pt x="0" y="2396"/>
                  <a:pt x="675" y="3078"/>
                  <a:pt x="1535" y="3078"/>
                </a:cubicBezTo>
                <a:cubicBezTo>
                  <a:pt x="2367" y="3078"/>
                  <a:pt x="3049" y="2396"/>
                  <a:pt x="3049" y="1543"/>
                </a:cubicBezTo>
                <a:cubicBezTo>
                  <a:pt x="3049" y="683"/>
                  <a:pt x="2367" y="0"/>
                  <a:pt x="15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Monetary</a:t>
            </a:r>
            <a:endParaRPr sz="1100"/>
          </a:p>
        </p:txBody>
      </p:sp>
      <p:sp>
        <p:nvSpPr>
          <p:cNvPr id="205" name="Google Shape;205;p17"/>
          <p:cNvSpPr/>
          <p:nvPr/>
        </p:nvSpPr>
        <p:spPr>
          <a:xfrm>
            <a:off x="1478525" y="1446451"/>
            <a:ext cx="2387305" cy="689527"/>
          </a:xfrm>
          <a:custGeom>
            <a:avLst/>
            <a:gdLst/>
            <a:ahLst/>
            <a:cxnLst/>
            <a:rect l="l" t="t" r="r" b="b"/>
            <a:pathLst>
              <a:path w="16958" h="3594" extrusionOk="0">
                <a:moveTo>
                  <a:pt x="0" y="1"/>
                </a:moveTo>
                <a:cubicBezTo>
                  <a:pt x="0" y="1984"/>
                  <a:pt x="1609" y="3593"/>
                  <a:pt x="3599" y="3593"/>
                </a:cubicBezTo>
                <a:lnTo>
                  <a:pt x="15155" y="3593"/>
                </a:lnTo>
                <a:lnTo>
                  <a:pt x="16957" y="1797"/>
                </a:lnTo>
                <a:lnTo>
                  <a:pt x="15155" y="1"/>
                </a:lnTo>
                <a:close/>
              </a:path>
            </a:pathLst>
          </a:custGeom>
          <a:solidFill>
            <a:srgbClr val="80A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972700" y="1446451"/>
            <a:ext cx="2349295" cy="2064168"/>
          </a:xfrm>
          <a:custGeom>
            <a:avLst/>
            <a:gdLst/>
            <a:ahLst/>
            <a:cxnLst/>
            <a:rect l="l" t="t" r="r" b="b"/>
            <a:pathLst>
              <a:path w="16688" h="10759" extrusionOk="0">
                <a:moveTo>
                  <a:pt x="1" y="1"/>
                </a:moveTo>
                <a:lnTo>
                  <a:pt x="1" y="3864"/>
                </a:lnTo>
                <a:cubicBezTo>
                  <a:pt x="136" y="7701"/>
                  <a:pt x="3297" y="10758"/>
                  <a:pt x="7192" y="10758"/>
                </a:cubicBezTo>
                <a:lnTo>
                  <a:pt x="14885" y="10758"/>
                </a:lnTo>
                <a:lnTo>
                  <a:pt x="16687" y="8962"/>
                </a:lnTo>
                <a:lnTo>
                  <a:pt x="14885" y="7192"/>
                </a:lnTo>
                <a:lnTo>
                  <a:pt x="7192" y="7192"/>
                </a:lnTo>
                <a:cubicBezTo>
                  <a:pt x="5202" y="7192"/>
                  <a:pt x="3593" y="5583"/>
                  <a:pt x="3593" y="3593"/>
                </a:cubicBezTo>
                <a:lnTo>
                  <a:pt x="3593" y="1"/>
                </a:lnTo>
                <a:close/>
              </a:path>
            </a:pathLst>
          </a:custGeom>
          <a:solidFill>
            <a:srgbClr val="FF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8850" y="1446451"/>
            <a:ext cx="2314804" cy="3448785"/>
          </a:xfrm>
          <a:custGeom>
            <a:avLst/>
            <a:gdLst/>
            <a:ahLst/>
            <a:cxnLst/>
            <a:rect l="l" t="t" r="r" b="b"/>
            <a:pathLst>
              <a:path w="16443" h="17976" extrusionOk="0">
                <a:moveTo>
                  <a:pt x="58" y="1"/>
                </a:moveTo>
                <a:lnTo>
                  <a:pt x="1" y="7321"/>
                </a:lnTo>
                <a:lnTo>
                  <a:pt x="26" y="7321"/>
                </a:lnTo>
                <a:cubicBezTo>
                  <a:pt x="84" y="13224"/>
                  <a:pt x="4887" y="17975"/>
                  <a:pt x="10784" y="17975"/>
                </a:cubicBezTo>
                <a:lnTo>
                  <a:pt x="14646" y="17975"/>
                </a:lnTo>
                <a:lnTo>
                  <a:pt x="16443" y="16173"/>
                </a:lnTo>
                <a:lnTo>
                  <a:pt x="14646" y="14377"/>
                </a:lnTo>
                <a:lnTo>
                  <a:pt x="10784" y="14377"/>
                </a:lnTo>
                <a:cubicBezTo>
                  <a:pt x="6870" y="14377"/>
                  <a:pt x="3677" y="11241"/>
                  <a:pt x="3599" y="7321"/>
                </a:cubicBezTo>
                <a:lnTo>
                  <a:pt x="3625" y="7321"/>
                </a:lnTo>
                <a:lnTo>
                  <a:pt x="3651" y="1"/>
                </a:lnTo>
                <a:close/>
              </a:path>
            </a:pathLst>
          </a:custGeom>
          <a:solidFill>
            <a:srgbClr val="FFC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2300122" y="4325205"/>
            <a:ext cx="185994" cy="439136"/>
            <a:chOff x="2656082" y="2287427"/>
            <a:chExt cx="207582" cy="359594"/>
          </a:xfrm>
        </p:grpSpPr>
        <p:sp>
          <p:nvSpPr>
            <p:cNvPr id="209" name="Google Shape;209;p17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7"/>
          <p:cNvGrpSpPr/>
          <p:nvPr/>
        </p:nvGrpSpPr>
        <p:grpSpPr>
          <a:xfrm>
            <a:off x="3233225" y="1567983"/>
            <a:ext cx="333207" cy="446581"/>
            <a:chOff x="860940" y="2746477"/>
            <a:chExt cx="371883" cy="365691"/>
          </a:xfrm>
        </p:grpSpPr>
        <p:sp>
          <p:nvSpPr>
            <p:cNvPr id="214" name="Google Shape;214;p17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674319" y="2963908"/>
            <a:ext cx="335739" cy="456741"/>
            <a:chOff x="1421638" y="4125629"/>
            <a:chExt cx="374709" cy="374010"/>
          </a:xfrm>
        </p:grpSpPr>
        <p:sp>
          <p:nvSpPr>
            <p:cNvPr id="220" name="Google Shape;220;p1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7"/>
          <p:cNvSpPr/>
          <p:nvPr/>
        </p:nvSpPr>
        <p:spPr>
          <a:xfrm>
            <a:off x="254626" y="939878"/>
            <a:ext cx="1514100" cy="13491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90500" dir="618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From ‘Order’ &amp; ‘RFM’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Table</a:t>
            </a:r>
            <a:r>
              <a:rPr lang="en" b="1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549600" y="180000"/>
            <a:ext cx="3217200" cy="69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Note : 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Frequency variable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was not selected as 97% of the customers appeared to be one-time buyers.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76200" y="-26425"/>
            <a:ext cx="62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II. OUR STRATEGY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Clustering Methods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6479750" y="53250"/>
            <a:ext cx="2211900" cy="133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6486600" y="1934325"/>
            <a:ext cx="2211900" cy="177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27600" y="1306413"/>
            <a:ext cx="2211900" cy="129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80225" y="1599375"/>
            <a:ext cx="19209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 measure of how similar an object is to its own cluster compared to other clusters.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greater it is, the better it is (max denoted 1)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517350" y="573850"/>
            <a:ext cx="21375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 order to apply clustering algorithms, we need to rescale our data to avoid feature domination in the distance formula.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Z-score is used for normalization technique.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(max denoted 3.84 and min -2.30 in our case)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625250" y="17097"/>
            <a:ext cx="1920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Normalization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6554700" y="1919413"/>
            <a:ext cx="20628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algorithms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580225" y="1332797"/>
            <a:ext cx="1920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Silhouette Score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2981936" y="1462912"/>
            <a:ext cx="3184884" cy="3019772"/>
            <a:chOff x="3159988" y="1406075"/>
            <a:chExt cx="2828745" cy="2682096"/>
          </a:xfrm>
        </p:grpSpPr>
        <p:sp>
          <p:nvSpPr>
            <p:cNvPr id="238" name="Google Shape;238;p18"/>
            <p:cNvSpPr/>
            <p:nvPr/>
          </p:nvSpPr>
          <p:spPr>
            <a:xfrm>
              <a:off x="3159988" y="1406075"/>
              <a:ext cx="1410920" cy="1574475"/>
            </a:xfrm>
            <a:custGeom>
              <a:avLst/>
              <a:gdLst/>
              <a:ahLst/>
              <a:cxnLst/>
              <a:rect l="l" t="t" r="r" b="b"/>
              <a:pathLst>
                <a:path w="4089" h="4563" extrusionOk="0">
                  <a:moveTo>
                    <a:pt x="2285" y="1"/>
                  </a:moveTo>
                  <a:cubicBezTo>
                    <a:pt x="1014" y="1"/>
                    <a:pt x="0" y="1014"/>
                    <a:pt x="0" y="2285"/>
                  </a:cubicBezTo>
                  <a:cubicBezTo>
                    <a:pt x="0" y="3468"/>
                    <a:pt x="879" y="4454"/>
                    <a:pt x="2028" y="4562"/>
                  </a:cubicBezTo>
                  <a:cubicBezTo>
                    <a:pt x="2339" y="3832"/>
                    <a:pt x="3014" y="3326"/>
                    <a:pt x="3832" y="3211"/>
                  </a:cubicBezTo>
                  <a:cubicBezTo>
                    <a:pt x="3690" y="2934"/>
                    <a:pt x="3636" y="2623"/>
                    <a:pt x="3636" y="2285"/>
                  </a:cubicBezTo>
                  <a:cubicBezTo>
                    <a:pt x="3636" y="1778"/>
                    <a:pt x="3805" y="1298"/>
                    <a:pt x="4089" y="906"/>
                  </a:cubicBezTo>
                  <a:cubicBezTo>
                    <a:pt x="3663" y="366"/>
                    <a:pt x="3014" y="1"/>
                    <a:pt x="2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570567" y="1406075"/>
              <a:ext cx="1418166" cy="1565158"/>
            </a:xfrm>
            <a:custGeom>
              <a:avLst/>
              <a:gdLst/>
              <a:ahLst/>
              <a:cxnLst/>
              <a:rect l="l" t="t" r="r" b="b"/>
              <a:pathLst>
                <a:path w="4110" h="4536" extrusionOk="0">
                  <a:moveTo>
                    <a:pt x="1826" y="1"/>
                  </a:moveTo>
                  <a:cubicBezTo>
                    <a:pt x="1069" y="1"/>
                    <a:pt x="420" y="366"/>
                    <a:pt x="1" y="906"/>
                  </a:cubicBezTo>
                  <a:cubicBezTo>
                    <a:pt x="305" y="1298"/>
                    <a:pt x="474" y="1778"/>
                    <a:pt x="474" y="2285"/>
                  </a:cubicBezTo>
                  <a:cubicBezTo>
                    <a:pt x="474" y="2623"/>
                    <a:pt x="393" y="2934"/>
                    <a:pt x="278" y="3211"/>
                  </a:cubicBezTo>
                  <a:cubicBezTo>
                    <a:pt x="1096" y="3299"/>
                    <a:pt x="1798" y="3832"/>
                    <a:pt x="2109" y="4535"/>
                  </a:cubicBezTo>
                  <a:cubicBezTo>
                    <a:pt x="3238" y="4393"/>
                    <a:pt x="4110" y="3441"/>
                    <a:pt x="4110" y="2285"/>
                  </a:cubicBezTo>
                  <a:cubicBezTo>
                    <a:pt x="4110" y="1014"/>
                    <a:pt x="3096" y="1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414603" y="1718693"/>
              <a:ext cx="319519" cy="795346"/>
            </a:xfrm>
            <a:custGeom>
              <a:avLst/>
              <a:gdLst/>
              <a:ahLst/>
              <a:cxnLst/>
              <a:rect l="l" t="t" r="r" b="b"/>
              <a:pathLst>
                <a:path w="926" h="2305" extrusionOk="0">
                  <a:moveTo>
                    <a:pt x="453" y="0"/>
                  </a:moveTo>
                  <a:cubicBezTo>
                    <a:pt x="169" y="392"/>
                    <a:pt x="0" y="872"/>
                    <a:pt x="0" y="1379"/>
                  </a:cubicBezTo>
                  <a:cubicBezTo>
                    <a:pt x="0" y="1717"/>
                    <a:pt x="54" y="2028"/>
                    <a:pt x="196" y="2305"/>
                  </a:cubicBezTo>
                  <a:cubicBezTo>
                    <a:pt x="284" y="2305"/>
                    <a:pt x="392" y="2278"/>
                    <a:pt x="480" y="2278"/>
                  </a:cubicBezTo>
                  <a:cubicBezTo>
                    <a:pt x="561" y="2278"/>
                    <a:pt x="649" y="2305"/>
                    <a:pt x="730" y="2305"/>
                  </a:cubicBezTo>
                  <a:cubicBezTo>
                    <a:pt x="845" y="2028"/>
                    <a:pt x="926" y="1717"/>
                    <a:pt x="926" y="1379"/>
                  </a:cubicBezTo>
                  <a:cubicBezTo>
                    <a:pt x="926" y="872"/>
                    <a:pt x="757" y="392"/>
                    <a:pt x="453" y="0"/>
                  </a:cubicBezTo>
                  <a:close/>
                </a:path>
              </a:pathLst>
            </a:custGeom>
            <a:solidFill>
              <a:srgbClr val="F0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791781" y="2670006"/>
              <a:ext cx="1574475" cy="1418166"/>
            </a:xfrm>
            <a:custGeom>
              <a:avLst/>
              <a:gdLst/>
              <a:ahLst/>
              <a:cxnLst/>
              <a:rect l="l" t="t" r="r" b="b"/>
              <a:pathLst>
                <a:path w="4563" h="4110" extrusionOk="0">
                  <a:moveTo>
                    <a:pt x="2258" y="1"/>
                  </a:moveTo>
                  <a:cubicBezTo>
                    <a:pt x="1832" y="561"/>
                    <a:pt x="1183" y="899"/>
                    <a:pt x="454" y="899"/>
                  </a:cubicBezTo>
                  <a:lnTo>
                    <a:pt x="197" y="899"/>
                  </a:lnTo>
                  <a:cubicBezTo>
                    <a:pt x="89" y="1183"/>
                    <a:pt x="1" y="1494"/>
                    <a:pt x="1" y="1832"/>
                  </a:cubicBezTo>
                  <a:cubicBezTo>
                    <a:pt x="1" y="3069"/>
                    <a:pt x="1041" y="4109"/>
                    <a:pt x="2285" y="4109"/>
                  </a:cubicBezTo>
                  <a:cubicBezTo>
                    <a:pt x="3549" y="4109"/>
                    <a:pt x="4562" y="3069"/>
                    <a:pt x="4562" y="1832"/>
                  </a:cubicBezTo>
                  <a:cubicBezTo>
                    <a:pt x="4562" y="1494"/>
                    <a:pt x="4508" y="1183"/>
                    <a:pt x="4366" y="872"/>
                  </a:cubicBezTo>
                  <a:cubicBezTo>
                    <a:pt x="4285" y="899"/>
                    <a:pt x="4170" y="899"/>
                    <a:pt x="4083" y="899"/>
                  </a:cubicBezTo>
                  <a:cubicBezTo>
                    <a:pt x="3326" y="899"/>
                    <a:pt x="2677" y="561"/>
                    <a:pt x="2258" y="1"/>
                  </a:cubicBez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859411" y="2513696"/>
              <a:ext cx="711498" cy="466856"/>
            </a:xfrm>
            <a:custGeom>
              <a:avLst/>
              <a:gdLst/>
              <a:ahLst/>
              <a:cxnLst/>
              <a:rect l="l" t="t" r="r" b="b"/>
              <a:pathLst>
                <a:path w="2062" h="1353" extrusionOk="0">
                  <a:moveTo>
                    <a:pt x="1805" y="1"/>
                  </a:moveTo>
                  <a:cubicBezTo>
                    <a:pt x="987" y="116"/>
                    <a:pt x="312" y="622"/>
                    <a:pt x="1" y="1352"/>
                  </a:cubicBezTo>
                  <a:lnTo>
                    <a:pt x="258" y="1352"/>
                  </a:lnTo>
                  <a:cubicBezTo>
                    <a:pt x="987" y="1352"/>
                    <a:pt x="1636" y="1014"/>
                    <a:pt x="2062" y="454"/>
                  </a:cubicBezTo>
                  <a:cubicBezTo>
                    <a:pt x="1974" y="312"/>
                    <a:pt x="1859" y="170"/>
                    <a:pt x="1805" y="1"/>
                  </a:cubicBezTo>
                  <a:close/>
                </a:path>
              </a:pathLst>
            </a:custGeom>
            <a:solidFill>
              <a:srgbClr val="F05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570567" y="2513696"/>
              <a:ext cx="728061" cy="466856"/>
            </a:xfrm>
            <a:custGeom>
              <a:avLst/>
              <a:gdLst/>
              <a:ahLst/>
              <a:cxnLst/>
              <a:rect l="l" t="t" r="r" b="b"/>
              <a:pathLst>
                <a:path w="2110" h="1353" extrusionOk="0">
                  <a:moveTo>
                    <a:pt x="278" y="1"/>
                  </a:moveTo>
                  <a:cubicBezTo>
                    <a:pt x="197" y="170"/>
                    <a:pt x="109" y="312"/>
                    <a:pt x="1" y="454"/>
                  </a:cubicBezTo>
                  <a:cubicBezTo>
                    <a:pt x="420" y="1014"/>
                    <a:pt x="1069" y="1352"/>
                    <a:pt x="1826" y="1352"/>
                  </a:cubicBezTo>
                  <a:cubicBezTo>
                    <a:pt x="1913" y="1352"/>
                    <a:pt x="2028" y="1352"/>
                    <a:pt x="2109" y="1325"/>
                  </a:cubicBezTo>
                  <a:cubicBezTo>
                    <a:pt x="1798" y="622"/>
                    <a:pt x="1096" y="89"/>
                    <a:pt x="278" y="1"/>
                  </a:cubicBezTo>
                  <a:close/>
                </a:path>
              </a:pathLst>
            </a:custGeom>
            <a:solidFill>
              <a:srgbClr val="FF5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482233" y="2504380"/>
              <a:ext cx="184258" cy="165970"/>
            </a:xfrm>
            <a:custGeom>
              <a:avLst/>
              <a:gdLst/>
              <a:ahLst/>
              <a:cxnLst/>
              <a:rect l="l" t="t" r="r" b="b"/>
              <a:pathLst>
                <a:path w="534" h="481" extrusionOk="0">
                  <a:moveTo>
                    <a:pt x="284" y="1"/>
                  </a:moveTo>
                  <a:cubicBezTo>
                    <a:pt x="196" y="1"/>
                    <a:pt x="88" y="28"/>
                    <a:pt x="0" y="28"/>
                  </a:cubicBezTo>
                  <a:cubicBezTo>
                    <a:pt x="54" y="197"/>
                    <a:pt x="169" y="339"/>
                    <a:pt x="257" y="481"/>
                  </a:cubicBezTo>
                  <a:cubicBezTo>
                    <a:pt x="365" y="339"/>
                    <a:pt x="453" y="197"/>
                    <a:pt x="534" y="28"/>
                  </a:cubicBezTo>
                  <a:cubicBezTo>
                    <a:pt x="453" y="28"/>
                    <a:pt x="365" y="1"/>
                    <a:pt x="284" y="1"/>
                  </a:cubicBezTo>
                  <a:close/>
                </a:path>
              </a:pathLst>
            </a:custGeom>
            <a:solidFill>
              <a:srgbClr val="F04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791779" y="2029623"/>
              <a:ext cx="339253" cy="318060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246" name="Google Shape;246;p18"/>
            <p:cNvGrpSpPr/>
            <p:nvPr/>
          </p:nvGrpSpPr>
          <p:grpSpPr>
            <a:xfrm>
              <a:off x="4409368" y="3163029"/>
              <a:ext cx="339306" cy="339253"/>
              <a:chOff x="2685825" y="840375"/>
              <a:chExt cx="481900" cy="481825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5072166" y="2033079"/>
              <a:ext cx="350431" cy="328687"/>
              <a:chOff x="3270675" y="841800"/>
              <a:chExt cx="497700" cy="482725"/>
            </a:xfrm>
          </p:grpSpPr>
          <p:sp>
            <p:nvSpPr>
              <p:cNvPr id="250" name="Google Shape;250;p1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253" name="Google Shape;253;p18"/>
          <p:cNvGraphicFramePr/>
          <p:nvPr/>
        </p:nvGraphicFramePr>
        <p:xfrm>
          <a:off x="4252063" y="179988"/>
          <a:ext cx="1858000" cy="1036230"/>
        </p:xfrm>
        <a:graphic>
          <a:graphicData uri="http://schemas.openxmlformats.org/drawingml/2006/table">
            <a:tbl>
              <a:tblPr>
                <a:noFill/>
                <a:tableStyleId>{CE69AF56-1049-4288-9189-53856F7937DB}</a:tableStyleId>
              </a:tblPr>
              <a:tblGrid>
                <a:gridCol w="7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Scaling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Before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After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Monetary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474.99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3.84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Avg_review</a:t>
                      </a:r>
                      <a:endParaRPr sz="7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_score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-2.31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4" name="Google Shape;2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" y="2853249"/>
            <a:ext cx="2843050" cy="19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6374700" y="2636038"/>
            <a:ext cx="24228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We will choose to test two different techniques: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1">
                <a:latin typeface="Roboto"/>
                <a:ea typeface="Roboto"/>
                <a:cs typeface="Roboto"/>
                <a:sym typeface="Roboto"/>
              </a:rPr>
              <a:t>K-means Clustering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: it clusters data by trying to separate samples in K groups of equal variance, using the euclidean distance.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1">
                <a:latin typeface="Roboto"/>
                <a:ea typeface="Roboto"/>
                <a:cs typeface="Roboto"/>
                <a:sym typeface="Roboto"/>
              </a:rPr>
              <a:t>Gaussian Mixture models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: a probabilistic algorithm that will use K independent Gaussian distributions to model K separated clusters, using the expectation-maximization algorithm to do so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445" y="3977975"/>
            <a:ext cx="1207855" cy="10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600" y="3923813"/>
            <a:ext cx="1509400" cy="1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5691150" y="879300"/>
            <a:ext cx="2494200" cy="35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Gaussian Mixture Clustering</a:t>
            </a: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66750" y="0"/>
            <a:ext cx="901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II. OUR STRATEGY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Best Method</a:t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5" y="1348575"/>
            <a:ext cx="4101699" cy="2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050" y="1307825"/>
            <a:ext cx="4313851" cy="25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/>
          <p:nvPr/>
        </p:nvSpPr>
        <p:spPr>
          <a:xfrm>
            <a:off x="1424975" y="948925"/>
            <a:ext cx="1772100" cy="35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K-means Clustering</a:t>
            </a:r>
            <a:endParaRPr/>
          </a:p>
        </p:txBody>
      </p:sp>
      <p:cxnSp>
        <p:nvCxnSpPr>
          <p:cNvPr id="267" name="Google Shape;267;p19"/>
          <p:cNvCxnSpPr/>
          <p:nvPr/>
        </p:nvCxnSpPr>
        <p:spPr>
          <a:xfrm rot="10800000">
            <a:off x="1606000" y="1660925"/>
            <a:ext cx="1998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19"/>
          <p:cNvCxnSpPr/>
          <p:nvPr/>
        </p:nvCxnSpPr>
        <p:spPr>
          <a:xfrm rot="10800000">
            <a:off x="6902725" y="2062050"/>
            <a:ext cx="1998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19"/>
          <p:cNvSpPr txBox="1"/>
          <p:nvPr/>
        </p:nvSpPr>
        <p:spPr>
          <a:xfrm>
            <a:off x="1583750" y="1990800"/>
            <a:ext cx="40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k=3</a:t>
            </a:r>
            <a:endParaRPr sz="1000"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7102525" y="2266950"/>
            <a:ext cx="40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k=5</a:t>
            </a:r>
            <a:endParaRPr sz="1000" b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4906800" y="3832500"/>
            <a:ext cx="406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greater  the number of clusters while fitting Gaussian Mixture models, </a:t>
            </a: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lower the silhouette score tends to be.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219000" y="3849475"/>
            <a:ext cx="431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optimal number of clusters maximizing the silhouette score is reached when </a:t>
            </a: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there are 3 clusters</a:t>
            </a: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(segmentations).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728050" y="4417500"/>
            <a:ext cx="43140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thus </a:t>
            </a: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 for K-means clustering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as we prefer to keep simple model delivering the highest silouhette score.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/>
          <p:nvPr/>
        </p:nvSpPr>
        <p:spPr>
          <a:xfrm>
            <a:off x="4363152" y="4412249"/>
            <a:ext cx="275790" cy="475049"/>
          </a:xfrm>
          <a:custGeom>
            <a:avLst/>
            <a:gdLst/>
            <a:ahLst/>
            <a:cxnLst/>
            <a:rect l="l" t="t" r="r" b="b"/>
            <a:pathLst>
              <a:path w="3703" h="3703" extrusionOk="0">
                <a:moveTo>
                  <a:pt x="1848" y="0"/>
                </a:moveTo>
                <a:cubicBezTo>
                  <a:pt x="831" y="0"/>
                  <a:pt x="1" y="837"/>
                  <a:pt x="1" y="1855"/>
                </a:cubicBezTo>
                <a:cubicBezTo>
                  <a:pt x="1" y="2872"/>
                  <a:pt x="831" y="3702"/>
                  <a:pt x="1848" y="3702"/>
                </a:cubicBezTo>
                <a:cubicBezTo>
                  <a:pt x="2872" y="3702"/>
                  <a:pt x="3702" y="2872"/>
                  <a:pt x="3702" y="1855"/>
                </a:cubicBezTo>
                <a:cubicBezTo>
                  <a:pt x="3702" y="837"/>
                  <a:pt x="2872" y="0"/>
                  <a:pt x="1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2537700" y="4412249"/>
            <a:ext cx="275790" cy="475049"/>
          </a:xfrm>
          <a:custGeom>
            <a:avLst/>
            <a:gdLst/>
            <a:ahLst/>
            <a:cxnLst/>
            <a:rect l="l" t="t" r="r" b="b"/>
            <a:pathLst>
              <a:path w="3703" h="3703" extrusionOk="0">
                <a:moveTo>
                  <a:pt x="1848" y="0"/>
                </a:moveTo>
                <a:cubicBezTo>
                  <a:pt x="831" y="0"/>
                  <a:pt x="1" y="837"/>
                  <a:pt x="1" y="1855"/>
                </a:cubicBezTo>
                <a:cubicBezTo>
                  <a:pt x="1" y="2872"/>
                  <a:pt x="831" y="3702"/>
                  <a:pt x="1848" y="3702"/>
                </a:cubicBezTo>
                <a:cubicBezTo>
                  <a:pt x="2872" y="3702"/>
                  <a:pt x="3702" y="2872"/>
                  <a:pt x="3702" y="1855"/>
                </a:cubicBezTo>
                <a:cubicBezTo>
                  <a:pt x="3702" y="837"/>
                  <a:pt x="2872" y="0"/>
                  <a:pt x="1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2506489" y="1140239"/>
            <a:ext cx="373567" cy="423529"/>
            <a:chOff x="3300325" y="249875"/>
            <a:chExt cx="433725" cy="480900"/>
          </a:xfrm>
        </p:grpSpPr>
        <p:sp>
          <p:nvSpPr>
            <p:cNvPr id="281" name="Google Shape;281;p2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7" name="Google Shape;287;p20"/>
          <p:cNvSpPr txBox="1"/>
          <p:nvPr/>
        </p:nvSpPr>
        <p:spPr>
          <a:xfrm>
            <a:off x="630189" y="3396085"/>
            <a:ext cx="7815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806331" y="4420767"/>
            <a:ext cx="275790" cy="475049"/>
          </a:xfrm>
          <a:custGeom>
            <a:avLst/>
            <a:gdLst/>
            <a:ahLst/>
            <a:cxnLst/>
            <a:rect l="l" t="t" r="r" b="b"/>
            <a:pathLst>
              <a:path w="3703" h="3703" extrusionOk="0">
                <a:moveTo>
                  <a:pt x="1848" y="0"/>
                </a:moveTo>
                <a:cubicBezTo>
                  <a:pt x="831" y="0"/>
                  <a:pt x="1" y="837"/>
                  <a:pt x="1" y="1855"/>
                </a:cubicBezTo>
                <a:cubicBezTo>
                  <a:pt x="1" y="2872"/>
                  <a:pt x="831" y="3702"/>
                  <a:pt x="1848" y="3702"/>
                </a:cubicBezTo>
                <a:cubicBezTo>
                  <a:pt x="2872" y="3702"/>
                  <a:pt x="3702" y="2872"/>
                  <a:pt x="3702" y="1855"/>
                </a:cubicBezTo>
                <a:cubicBezTo>
                  <a:pt x="3702" y="837"/>
                  <a:pt x="2872" y="0"/>
                  <a:pt x="1848" y="0"/>
                </a:cubicBezTo>
                <a:close/>
              </a:path>
            </a:pathLst>
          </a:custGeom>
          <a:solidFill>
            <a:srgbClr val="F0C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0"/>
          <p:cNvGrpSpPr/>
          <p:nvPr/>
        </p:nvGrpSpPr>
        <p:grpSpPr>
          <a:xfrm>
            <a:off x="233700" y="1140255"/>
            <a:ext cx="4230885" cy="3568893"/>
            <a:chOff x="435620" y="1235025"/>
            <a:chExt cx="6853856" cy="3440560"/>
          </a:xfrm>
        </p:grpSpPr>
        <p:sp>
          <p:nvSpPr>
            <p:cNvPr id="290" name="Google Shape;290;p20"/>
            <p:cNvSpPr/>
            <p:nvPr/>
          </p:nvSpPr>
          <p:spPr>
            <a:xfrm>
              <a:off x="5287482" y="1455414"/>
              <a:ext cx="2001994" cy="1358847"/>
            </a:xfrm>
            <a:custGeom>
              <a:avLst/>
              <a:gdLst/>
              <a:ahLst/>
              <a:cxnLst/>
              <a:rect l="l" t="t" r="r" b="b"/>
              <a:pathLst>
                <a:path w="8775" h="5956" extrusionOk="0">
                  <a:moveTo>
                    <a:pt x="52" y="1"/>
                  </a:moveTo>
                  <a:lnTo>
                    <a:pt x="0" y="110"/>
                  </a:lnTo>
                  <a:lnTo>
                    <a:pt x="8665" y="3702"/>
                  </a:lnTo>
                  <a:lnTo>
                    <a:pt x="8665" y="5956"/>
                  </a:lnTo>
                  <a:lnTo>
                    <a:pt x="8775" y="5956"/>
                  </a:lnTo>
                  <a:lnTo>
                    <a:pt x="8775" y="361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541995" y="1455414"/>
              <a:ext cx="2008154" cy="1358847"/>
            </a:xfrm>
            <a:custGeom>
              <a:avLst/>
              <a:gdLst/>
              <a:ahLst/>
              <a:cxnLst/>
              <a:rect l="l" t="t" r="r" b="b"/>
              <a:pathLst>
                <a:path w="8802" h="5956" extrusionOk="0">
                  <a:moveTo>
                    <a:pt x="8743" y="1"/>
                  </a:moveTo>
                  <a:lnTo>
                    <a:pt x="1" y="3619"/>
                  </a:lnTo>
                  <a:lnTo>
                    <a:pt x="1" y="5956"/>
                  </a:lnTo>
                  <a:lnTo>
                    <a:pt x="110" y="5956"/>
                  </a:lnTo>
                  <a:lnTo>
                    <a:pt x="110" y="3702"/>
                  </a:lnTo>
                  <a:lnTo>
                    <a:pt x="8801" y="110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35620" y="2678961"/>
              <a:ext cx="2267618" cy="1996624"/>
            </a:xfrm>
            <a:custGeom>
              <a:avLst/>
              <a:gdLst/>
              <a:ahLst/>
              <a:cxnLst/>
              <a:rect l="l" t="t" r="r" b="b"/>
              <a:pathLst>
                <a:path w="5441" h="6066" extrusionOk="0">
                  <a:moveTo>
                    <a:pt x="0" y="1"/>
                  </a:moveTo>
                  <a:lnTo>
                    <a:pt x="0" y="6065"/>
                  </a:lnTo>
                  <a:lnTo>
                    <a:pt x="5440" y="6065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1">
                  <a:solidFill>
                    <a:schemeClr val="accent5"/>
                  </a:solidFill>
                </a:rPr>
                <a:t>Cluster 1 :</a:t>
              </a:r>
              <a:r>
                <a:rPr lang="en" sz="900">
                  <a:solidFill>
                    <a:schemeClr val="dk1"/>
                  </a:solidFill>
                </a:rPr>
                <a:t> Recent customers satisfied by their products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They are OLIST’s </a:t>
              </a:r>
              <a:r>
                <a:rPr lang="en" sz="900" b="1">
                  <a:solidFill>
                    <a:schemeClr val="accent5"/>
                  </a:solidFill>
                </a:rPr>
                <a:t>current promoters</a:t>
              </a:r>
              <a:endParaRPr sz="900" b="1">
                <a:solidFill>
                  <a:schemeClr val="accent5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1">
                  <a:solidFill>
                    <a:schemeClr val="dk1"/>
                  </a:solidFill>
                </a:rPr>
                <a:t>We recommend maintaining their fidelity with recurrent targeting.</a:t>
              </a:r>
              <a:endParaRPr sz="900" b="1">
                <a:solidFill>
                  <a:schemeClr val="accent5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266059" y="2313746"/>
              <a:ext cx="605135" cy="457969"/>
            </a:xfrm>
            <a:custGeom>
              <a:avLst/>
              <a:gdLst/>
              <a:ahLst/>
              <a:cxnLst/>
              <a:rect l="l" t="t" r="r" b="b"/>
              <a:pathLst>
                <a:path w="3703" h="3703" extrusionOk="0">
                  <a:moveTo>
                    <a:pt x="1848" y="0"/>
                  </a:moveTo>
                  <a:cubicBezTo>
                    <a:pt x="831" y="0"/>
                    <a:pt x="1" y="837"/>
                    <a:pt x="1" y="1855"/>
                  </a:cubicBezTo>
                  <a:cubicBezTo>
                    <a:pt x="1" y="2872"/>
                    <a:pt x="831" y="3702"/>
                    <a:pt x="1848" y="3702"/>
                  </a:cubicBezTo>
                  <a:cubicBezTo>
                    <a:pt x="2872" y="3702"/>
                    <a:pt x="3702" y="2872"/>
                    <a:pt x="3702" y="1855"/>
                  </a:cubicBezTo>
                  <a:cubicBezTo>
                    <a:pt x="3702" y="837"/>
                    <a:pt x="2872" y="0"/>
                    <a:pt x="1848" y="0"/>
                  </a:cubicBezTo>
                  <a:close/>
                </a:path>
              </a:pathLst>
            </a:custGeom>
            <a:solidFill>
              <a:srgbClr val="F0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0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33789" y="1235025"/>
              <a:ext cx="1964122" cy="752430"/>
            </a:xfrm>
            <a:custGeom>
              <a:avLst/>
              <a:gdLst/>
              <a:ahLst/>
              <a:cxnLst/>
              <a:rect l="l" t="t" r="r" b="b"/>
              <a:pathLst>
                <a:path w="8609" h="3298" extrusionOk="0">
                  <a:moveTo>
                    <a:pt x="104" y="1"/>
                  </a:moveTo>
                  <a:lnTo>
                    <a:pt x="1" y="27"/>
                  </a:lnTo>
                  <a:cubicBezTo>
                    <a:pt x="535" y="1932"/>
                    <a:pt x="2254" y="3297"/>
                    <a:pt x="4314" y="3297"/>
                  </a:cubicBezTo>
                  <a:cubicBezTo>
                    <a:pt x="6355" y="3297"/>
                    <a:pt x="8099" y="1932"/>
                    <a:pt x="8608" y="27"/>
                  </a:cubicBezTo>
                  <a:lnTo>
                    <a:pt x="8499" y="1"/>
                  </a:lnTo>
                  <a:cubicBezTo>
                    <a:pt x="7990" y="1849"/>
                    <a:pt x="6303" y="3194"/>
                    <a:pt x="4314" y="3194"/>
                  </a:cubicBezTo>
                  <a:cubicBezTo>
                    <a:pt x="2305" y="3194"/>
                    <a:pt x="612" y="1849"/>
                    <a:pt x="104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321052" y="1877028"/>
              <a:ext cx="195522" cy="196891"/>
            </a:xfrm>
            <a:custGeom>
              <a:avLst/>
              <a:gdLst/>
              <a:ahLst/>
              <a:cxnLst/>
              <a:rect l="l" t="t" r="r" b="b"/>
              <a:pathLst>
                <a:path w="857" h="863" extrusionOk="0">
                  <a:moveTo>
                    <a:pt x="425" y="0"/>
                  </a:moveTo>
                  <a:cubicBezTo>
                    <a:pt x="187" y="0"/>
                    <a:pt x="0" y="193"/>
                    <a:pt x="0" y="432"/>
                  </a:cubicBezTo>
                  <a:cubicBezTo>
                    <a:pt x="0" y="676"/>
                    <a:pt x="187" y="863"/>
                    <a:pt x="425" y="863"/>
                  </a:cubicBezTo>
                  <a:cubicBezTo>
                    <a:pt x="644" y="863"/>
                    <a:pt x="856" y="676"/>
                    <a:pt x="856" y="432"/>
                  </a:cubicBezTo>
                  <a:cubicBezTo>
                    <a:pt x="856" y="193"/>
                    <a:pt x="644" y="0"/>
                    <a:pt x="425" y="0"/>
                  </a:cubicBezTo>
                  <a:close/>
                </a:path>
              </a:pathLst>
            </a:custGeom>
            <a:solidFill>
              <a:srgbClr val="FF7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183219" y="1370772"/>
              <a:ext cx="220390" cy="193697"/>
            </a:xfrm>
            <a:custGeom>
              <a:avLst/>
              <a:gdLst/>
              <a:ahLst/>
              <a:cxnLst/>
              <a:rect l="l" t="t" r="r" b="b"/>
              <a:pathLst>
                <a:path w="966" h="849" extrusionOk="0">
                  <a:moveTo>
                    <a:pt x="500" y="1"/>
                  </a:moveTo>
                  <a:cubicBezTo>
                    <a:pt x="347" y="1"/>
                    <a:pt x="204" y="81"/>
                    <a:pt x="110" y="211"/>
                  </a:cubicBezTo>
                  <a:cubicBezTo>
                    <a:pt x="0" y="423"/>
                    <a:pt x="84" y="668"/>
                    <a:pt x="271" y="803"/>
                  </a:cubicBezTo>
                  <a:cubicBezTo>
                    <a:pt x="335" y="834"/>
                    <a:pt x="403" y="849"/>
                    <a:pt x="468" y="849"/>
                  </a:cubicBezTo>
                  <a:cubicBezTo>
                    <a:pt x="619" y="849"/>
                    <a:pt x="759" y="772"/>
                    <a:pt x="831" y="642"/>
                  </a:cubicBezTo>
                  <a:cubicBezTo>
                    <a:pt x="966" y="423"/>
                    <a:pt x="889" y="185"/>
                    <a:pt x="702" y="50"/>
                  </a:cubicBezTo>
                  <a:cubicBezTo>
                    <a:pt x="635" y="16"/>
                    <a:pt x="566" y="1"/>
                    <a:pt x="500" y="1"/>
                  </a:cubicBezTo>
                  <a:close/>
                </a:path>
              </a:pathLst>
            </a:custGeom>
            <a:solidFill>
              <a:srgbClr val="474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433789" y="1370772"/>
              <a:ext cx="220619" cy="193697"/>
            </a:xfrm>
            <a:custGeom>
              <a:avLst/>
              <a:gdLst/>
              <a:ahLst/>
              <a:cxnLst/>
              <a:rect l="l" t="t" r="r" b="b"/>
              <a:pathLst>
                <a:path w="967" h="849" extrusionOk="0">
                  <a:moveTo>
                    <a:pt x="466" y="1"/>
                  </a:moveTo>
                  <a:cubicBezTo>
                    <a:pt x="400" y="1"/>
                    <a:pt x="331" y="16"/>
                    <a:pt x="265" y="50"/>
                  </a:cubicBezTo>
                  <a:cubicBezTo>
                    <a:pt x="78" y="185"/>
                    <a:pt x="1" y="423"/>
                    <a:pt x="104" y="642"/>
                  </a:cubicBezTo>
                  <a:cubicBezTo>
                    <a:pt x="180" y="772"/>
                    <a:pt x="334" y="849"/>
                    <a:pt x="492" y="849"/>
                  </a:cubicBezTo>
                  <a:cubicBezTo>
                    <a:pt x="562" y="849"/>
                    <a:pt x="631" y="834"/>
                    <a:pt x="696" y="803"/>
                  </a:cubicBezTo>
                  <a:cubicBezTo>
                    <a:pt x="883" y="668"/>
                    <a:pt x="966" y="423"/>
                    <a:pt x="831" y="211"/>
                  </a:cubicBezTo>
                  <a:cubicBezTo>
                    <a:pt x="755" y="81"/>
                    <a:pt x="617" y="1"/>
                    <a:pt x="466" y="1"/>
                  </a:cubicBezTo>
                  <a:close/>
                </a:path>
              </a:pathLst>
            </a:custGeom>
            <a:solidFill>
              <a:srgbClr val="F0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883042" y="2682157"/>
              <a:ext cx="122059" cy="39470"/>
            </a:xfrm>
            <a:custGeom>
              <a:avLst/>
              <a:gdLst/>
              <a:ahLst/>
              <a:cxnLst/>
              <a:rect l="l" t="t" r="r" b="b"/>
              <a:pathLst>
                <a:path w="535" h="173" extrusionOk="0">
                  <a:moveTo>
                    <a:pt x="277" y="1"/>
                  </a:moveTo>
                  <a:cubicBezTo>
                    <a:pt x="181" y="1"/>
                    <a:pt x="81" y="41"/>
                    <a:pt x="1" y="121"/>
                  </a:cubicBezTo>
                  <a:lnTo>
                    <a:pt x="52" y="173"/>
                  </a:lnTo>
                  <a:cubicBezTo>
                    <a:pt x="107" y="109"/>
                    <a:pt x="187" y="76"/>
                    <a:pt x="268" y="76"/>
                  </a:cubicBezTo>
                  <a:cubicBezTo>
                    <a:pt x="348" y="76"/>
                    <a:pt x="429" y="109"/>
                    <a:pt x="483" y="173"/>
                  </a:cubicBezTo>
                  <a:lnTo>
                    <a:pt x="535" y="121"/>
                  </a:lnTo>
                  <a:cubicBezTo>
                    <a:pt x="467" y="41"/>
                    <a:pt x="374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253520" y="2678962"/>
              <a:ext cx="61828" cy="61828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135" y="0"/>
                  </a:moveTo>
                  <a:cubicBezTo>
                    <a:pt x="52" y="0"/>
                    <a:pt x="0" y="58"/>
                    <a:pt x="0" y="135"/>
                  </a:cubicBezTo>
                  <a:cubicBezTo>
                    <a:pt x="0" y="219"/>
                    <a:pt x="52" y="271"/>
                    <a:pt x="135" y="271"/>
                  </a:cubicBezTo>
                  <a:cubicBezTo>
                    <a:pt x="212" y="271"/>
                    <a:pt x="270" y="219"/>
                    <a:pt x="270" y="135"/>
                  </a:cubicBezTo>
                  <a:cubicBezTo>
                    <a:pt x="270" y="58"/>
                    <a:pt x="212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351852" y="2697899"/>
              <a:ext cx="232254" cy="23727"/>
            </a:xfrm>
            <a:custGeom>
              <a:avLst/>
              <a:gdLst/>
              <a:ahLst/>
              <a:cxnLst/>
              <a:rect l="l" t="t" r="r" b="b"/>
              <a:pathLst>
                <a:path w="1018" h="104" extrusionOk="0">
                  <a:moveTo>
                    <a:pt x="52" y="1"/>
                  </a:moveTo>
                  <a:cubicBezTo>
                    <a:pt x="26" y="1"/>
                    <a:pt x="0" y="27"/>
                    <a:pt x="0" y="52"/>
                  </a:cubicBezTo>
                  <a:cubicBezTo>
                    <a:pt x="0" y="78"/>
                    <a:pt x="26" y="104"/>
                    <a:pt x="52" y="104"/>
                  </a:cubicBezTo>
                  <a:lnTo>
                    <a:pt x="966" y="104"/>
                  </a:lnTo>
                  <a:cubicBezTo>
                    <a:pt x="992" y="104"/>
                    <a:pt x="1018" y="78"/>
                    <a:pt x="1018" y="52"/>
                  </a:cubicBezTo>
                  <a:cubicBezTo>
                    <a:pt x="1018" y="27"/>
                    <a:pt x="992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253520" y="2783225"/>
              <a:ext cx="61828" cy="61828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135" y="0"/>
                  </a:moveTo>
                  <a:cubicBezTo>
                    <a:pt x="52" y="0"/>
                    <a:pt x="0" y="52"/>
                    <a:pt x="0" y="136"/>
                  </a:cubicBezTo>
                  <a:cubicBezTo>
                    <a:pt x="0" y="213"/>
                    <a:pt x="52" y="271"/>
                    <a:pt x="135" y="271"/>
                  </a:cubicBezTo>
                  <a:cubicBezTo>
                    <a:pt x="212" y="271"/>
                    <a:pt x="270" y="213"/>
                    <a:pt x="270" y="136"/>
                  </a:cubicBezTo>
                  <a:cubicBezTo>
                    <a:pt x="270" y="52"/>
                    <a:pt x="212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4351852" y="2802390"/>
              <a:ext cx="232254" cy="23727"/>
            </a:xfrm>
            <a:custGeom>
              <a:avLst/>
              <a:gdLst/>
              <a:ahLst/>
              <a:cxnLst/>
              <a:rect l="l" t="t" r="r" b="b"/>
              <a:pathLst>
                <a:path w="1018" h="104" extrusionOk="0">
                  <a:moveTo>
                    <a:pt x="52" y="0"/>
                  </a:moveTo>
                  <a:cubicBezTo>
                    <a:pt x="26" y="0"/>
                    <a:pt x="0" y="26"/>
                    <a:pt x="0" y="52"/>
                  </a:cubicBezTo>
                  <a:cubicBezTo>
                    <a:pt x="0" y="77"/>
                    <a:pt x="26" y="103"/>
                    <a:pt x="52" y="103"/>
                  </a:cubicBezTo>
                  <a:lnTo>
                    <a:pt x="966" y="103"/>
                  </a:lnTo>
                  <a:cubicBezTo>
                    <a:pt x="992" y="103"/>
                    <a:pt x="1018" y="77"/>
                    <a:pt x="1018" y="52"/>
                  </a:cubicBezTo>
                  <a:cubicBezTo>
                    <a:pt x="1018" y="26"/>
                    <a:pt x="992" y="0"/>
                    <a:pt x="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253520" y="2887488"/>
              <a:ext cx="61828" cy="61828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135" y="0"/>
                  </a:moveTo>
                  <a:cubicBezTo>
                    <a:pt x="52" y="0"/>
                    <a:pt x="0" y="52"/>
                    <a:pt x="0" y="136"/>
                  </a:cubicBezTo>
                  <a:cubicBezTo>
                    <a:pt x="0" y="213"/>
                    <a:pt x="52" y="271"/>
                    <a:pt x="135" y="271"/>
                  </a:cubicBezTo>
                  <a:cubicBezTo>
                    <a:pt x="212" y="271"/>
                    <a:pt x="270" y="213"/>
                    <a:pt x="270" y="136"/>
                  </a:cubicBezTo>
                  <a:cubicBezTo>
                    <a:pt x="270" y="52"/>
                    <a:pt x="212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351852" y="2905055"/>
              <a:ext cx="232254" cy="25324"/>
            </a:xfrm>
            <a:custGeom>
              <a:avLst/>
              <a:gdLst/>
              <a:ahLst/>
              <a:cxnLst/>
              <a:rect l="l" t="t" r="r" b="b"/>
              <a:pathLst>
                <a:path w="1018" h="111" extrusionOk="0">
                  <a:moveTo>
                    <a:pt x="52" y="1"/>
                  </a:moveTo>
                  <a:cubicBezTo>
                    <a:pt x="26" y="1"/>
                    <a:pt x="0" y="33"/>
                    <a:pt x="0" y="59"/>
                  </a:cubicBezTo>
                  <a:cubicBezTo>
                    <a:pt x="0" y="84"/>
                    <a:pt x="26" y="110"/>
                    <a:pt x="52" y="110"/>
                  </a:cubicBezTo>
                  <a:lnTo>
                    <a:pt x="966" y="110"/>
                  </a:lnTo>
                  <a:cubicBezTo>
                    <a:pt x="992" y="110"/>
                    <a:pt x="1018" y="84"/>
                    <a:pt x="1018" y="59"/>
                  </a:cubicBezTo>
                  <a:cubicBezTo>
                    <a:pt x="1018" y="33"/>
                    <a:pt x="992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406151" y="2073691"/>
              <a:ext cx="25096" cy="740567"/>
            </a:xfrm>
            <a:custGeom>
              <a:avLst/>
              <a:gdLst/>
              <a:ahLst/>
              <a:cxnLst/>
              <a:rect l="l" t="t" r="r" b="b"/>
              <a:pathLst>
                <a:path w="110" h="3246" extrusionOk="0">
                  <a:moveTo>
                    <a:pt x="1" y="1"/>
                  </a:moveTo>
                  <a:lnTo>
                    <a:pt x="1" y="3246"/>
                  </a:lnTo>
                  <a:lnTo>
                    <a:pt x="110" y="3246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2790415" y="2632192"/>
              <a:ext cx="379181" cy="364123"/>
            </a:xfrm>
            <a:custGeom>
              <a:avLst/>
              <a:gdLst/>
              <a:ahLst/>
              <a:cxnLst/>
              <a:rect l="l" t="t" r="r" b="b"/>
              <a:pathLst>
                <a:path w="1662" h="1596" extrusionOk="0">
                  <a:moveTo>
                    <a:pt x="671" y="118"/>
                  </a:moveTo>
                  <a:cubicBezTo>
                    <a:pt x="798" y="118"/>
                    <a:pt x="925" y="167"/>
                    <a:pt x="1018" y="263"/>
                  </a:cubicBezTo>
                  <a:cubicBezTo>
                    <a:pt x="1211" y="450"/>
                    <a:pt x="1211" y="772"/>
                    <a:pt x="1018" y="958"/>
                  </a:cubicBezTo>
                  <a:cubicBezTo>
                    <a:pt x="925" y="1052"/>
                    <a:pt x="798" y="1098"/>
                    <a:pt x="671" y="1098"/>
                  </a:cubicBezTo>
                  <a:cubicBezTo>
                    <a:pt x="543" y="1098"/>
                    <a:pt x="416" y="1052"/>
                    <a:pt x="323" y="958"/>
                  </a:cubicBezTo>
                  <a:cubicBezTo>
                    <a:pt x="136" y="772"/>
                    <a:pt x="136" y="450"/>
                    <a:pt x="323" y="263"/>
                  </a:cubicBezTo>
                  <a:cubicBezTo>
                    <a:pt x="416" y="167"/>
                    <a:pt x="543" y="118"/>
                    <a:pt x="671" y="118"/>
                  </a:cubicBezTo>
                  <a:close/>
                  <a:moveTo>
                    <a:pt x="671" y="1"/>
                  </a:moveTo>
                  <a:cubicBezTo>
                    <a:pt x="518" y="1"/>
                    <a:pt x="365" y="60"/>
                    <a:pt x="246" y="180"/>
                  </a:cubicBezTo>
                  <a:cubicBezTo>
                    <a:pt x="1" y="424"/>
                    <a:pt x="1" y="798"/>
                    <a:pt x="246" y="1036"/>
                  </a:cubicBezTo>
                  <a:cubicBezTo>
                    <a:pt x="363" y="1156"/>
                    <a:pt x="521" y="1218"/>
                    <a:pt x="680" y="1218"/>
                  </a:cubicBezTo>
                  <a:cubicBezTo>
                    <a:pt x="810" y="1218"/>
                    <a:pt x="941" y="1177"/>
                    <a:pt x="1050" y="1094"/>
                  </a:cubicBezTo>
                  <a:lnTo>
                    <a:pt x="1501" y="1577"/>
                  </a:lnTo>
                  <a:cubicBezTo>
                    <a:pt x="1517" y="1589"/>
                    <a:pt x="1538" y="1596"/>
                    <a:pt x="1561" y="1596"/>
                  </a:cubicBezTo>
                  <a:cubicBezTo>
                    <a:pt x="1585" y="1596"/>
                    <a:pt x="1610" y="1589"/>
                    <a:pt x="1636" y="1577"/>
                  </a:cubicBezTo>
                  <a:cubicBezTo>
                    <a:pt x="1662" y="1519"/>
                    <a:pt x="1662" y="1467"/>
                    <a:pt x="1636" y="1441"/>
                  </a:cubicBezTo>
                  <a:lnTo>
                    <a:pt x="1153" y="958"/>
                  </a:lnTo>
                  <a:cubicBezTo>
                    <a:pt x="1340" y="746"/>
                    <a:pt x="1314" y="392"/>
                    <a:pt x="1102" y="180"/>
                  </a:cubicBezTo>
                  <a:cubicBezTo>
                    <a:pt x="980" y="60"/>
                    <a:pt x="825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180000" y="-58425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II. OUR SOLUTION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clusters to meet OLIST’s communication targeting needs 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1975200" y="2637975"/>
            <a:ext cx="1502940" cy="2071054"/>
          </a:xfrm>
          <a:custGeom>
            <a:avLst/>
            <a:gdLst/>
            <a:ahLst/>
            <a:cxnLst/>
            <a:rect l="l" t="t" r="r" b="b"/>
            <a:pathLst>
              <a:path w="5441" h="6066" extrusionOk="0">
                <a:moveTo>
                  <a:pt x="0" y="1"/>
                </a:moveTo>
                <a:lnTo>
                  <a:pt x="0" y="6065"/>
                </a:lnTo>
                <a:lnTo>
                  <a:pt x="5440" y="6065"/>
                </a:lnTo>
                <a:lnTo>
                  <a:pt x="544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accent4"/>
                </a:solidFill>
              </a:rPr>
              <a:t>Cluster 2:</a:t>
            </a:r>
            <a:r>
              <a:rPr lang="en" sz="900" b="1"/>
              <a:t> </a:t>
            </a:r>
            <a:r>
              <a:rPr lang="en" sz="900"/>
              <a:t>Former and recent customers unsatisfied by their products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They might  be OLIST’s  </a:t>
            </a:r>
            <a:r>
              <a:rPr lang="en" sz="900" b="1">
                <a:solidFill>
                  <a:schemeClr val="accent4"/>
                </a:solidFill>
              </a:rPr>
              <a:t>detractors</a:t>
            </a:r>
            <a:r>
              <a:rPr lang="en" sz="900"/>
              <a:t>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/>
              <a:t>We recommend understanding  their dissatisfaction before targeting them.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309" name="Google Shape;309;p20"/>
          <p:cNvSpPr/>
          <p:nvPr/>
        </p:nvSpPr>
        <p:spPr>
          <a:xfrm>
            <a:off x="3870725" y="2637975"/>
            <a:ext cx="1261197" cy="2071054"/>
          </a:xfrm>
          <a:custGeom>
            <a:avLst/>
            <a:gdLst/>
            <a:ahLst/>
            <a:cxnLst/>
            <a:rect l="l" t="t" r="r" b="b"/>
            <a:pathLst>
              <a:path w="5441" h="6066" extrusionOk="0">
                <a:moveTo>
                  <a:pt x="0" y="1"/>
                </a:moveTo>
                <a:lnTo>
                  <a:pt x="0" y="6065"/>
                </a:lnTo>
                <a:lnTo>
                  <a:pt x="5440" y="6065"/>
                </a:lnTo>
                <a:lnTo>
                  <a:pt x="544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accent2"/>
                </a:solidFill>
              </a:rPr>
              <a:t>Cluster 0 </a:t>
            </a:r>
            <a:r>
              <a:rPr lang="en" sz="900">
                <a:solidFill>
                  <a:schemeClr val="dk1"/>
                </a:solidFill>
              </a:rPr>
              <a:t>: Former customers satisfied by their products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They must  be OLIST’s </a:t>
            </a:r>
            <a:r>
              <a:rPr lang="en" sz="900" b="1">
                <a:solidFill>
                  <a:schemeClr val="accent2"/>
                </a:solidFill>
              </a:rPr>
              <a:t>ex-promoters.</a:t>
            </a:r>
            <a:endParaRPr sz="9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We recommend targeting them in priority to retrieve their trust.</a:t>
            </a:r>
            <a:endParaRPr sz="900" b="1">
              <a:solidFill>
                <a:schemeClr val="accent2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2506500" y="2254950"/>
            <a:ext cx="373549" cy="475049"/>
          </a:xfrm>
          <a:custGeom>
            <a:avLst/>
            <a:gdLst/>
            <a:ahLst/>
            <a:cxnLst/>
            <a:rect l="l" t="t" r="r" b="b"/>
            <a:pathLst>
              <a:path w="3703" h="3703" extrusionOk="0">
                <a:moveTo>
                  <a:pt x="1848" y="0"/>
                </a:moveTo>
                <a:cubicBezTo>
                  <a:pt x="831" y="0"/>
                  <a:pt x="1" y="837"/>
                  <a:pt x="1" y="1855"/>
                </a:cubicBezTo>
                <a:cubicBezTo>
                  <a:pt x="1" y="2872"/>
                  <a:pt x="831" y="3702"/>
                  <a:pt x="1848" y="3702"/>
                </a:cubicBezTo>
                <a:cubicBezTo>
                  <a:pt x="2872" y="3702"/>
                  <a:pt x="3702" y="2872"/>
                  <a:pt x="3702" y="1855"/>
                </a:cubicBezTo>
                <a:cubicBezTo>
                  <a:pt x="3702" y="837"/>
                  <a:pt x="2872" y="0"/>
                  <a:pt x="1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1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4290210" y="2254950"/>
            <a:ext cx="373549" cy="475049"/>
          </a:xfrm>
          <a:custGeom>
            <a:avLst/>
            <a:gdLst/>
            <a:ahLst/>
            <a:cxnLst/>
            <a:rect l="l" t="t" r="r" b="b"/>
            <a:pathLst>
              <a:path w="3703" h="3703" extrusionOk="0">
                <a:moveTo>
                  <a:pt x="1848" y="0"/>
                </a:moveTo>
                <a:cubicBezTo>
                  <a:pt x="831" y="0"/>
                  <a:pt x="1" y="837"/>
                  <a:pt x="1" y="1855"/>
                </a:cubicBezTo>
                <a:cubicBezTo>
                  <a:pt x="1" y="2872"/>
                  <a:pt x="831" y="3702"/>
                  <a:pt x="1848" y="3702"/>
                </a:cubicBezTo>
                <a:cubicBezTo>
                  <a:pt x="2872" y="3702"/>
                  <a:pt x="3702" y="2872"/>
                  <a:pt x="3702" y="1855"/>
                </a:cubicBezTo>
                <a:cubicBezTo>
                  <a:pt x="3702" y="837"/>
                  <a:pt x="2872" y="0"/>
                  <a:pt x="1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2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75" y="941875"/>
            <a:ext cx="3775900" cy="27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/>
        </p:nvSpPr>
        <p:spPr>
          <a:xfrm>
            <a:off x="6105750" y="3951075"/>
            <a:ext cx="2590200" cy="55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Please, see our </a:t>
            </a:r>
            <a:r>
              <a:rPr lang="en" sz="1200" b="1" i="1">
                <a:latin typeface="Roboto"/>
                <a:ea typeface="Roboto"/>
                <a:cs typeface="Roboto"/>
                <a:sym typeface="Roboto"/>
              </a:rPr>
              <a:t>detailed notebook </a:t>
            </a: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for the complete data analysis. 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311708" y="981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Style Infographics by Slidesgo">
  <a:themeElements>
    <a:clrScheme name="Simple Light">
      <a:dk1>
        <a:srgbClr val="000000"/>
      </a:dk1>
      <a:lt1>
        <a:srgbClr val="FFFFFF"/>
      </a:lt1>
      <a:dk2>
        <a:srgbClr val="474758"/>
      </a:dk2>
      <a:lt2>
        <a:srgbClr val="474758"/>
      </a:lt2>
      <a:accent1>
        <a:srgbClr val="474758"/>
      </a:accent1>
      <a:accent2>
        <a:srgbClr val="80AAB7"/>
      </a:accent2>
      <a:accent3>
        <a:srgbClr val="FFC1B1"/>
      </a:accent3>
      <a:accent4>
        <a:srgbClr val="FF7480"/>
      </a:accent4>
      <a:accent5>
        <a:srgbClr val="F0C592"/>
      </a:accent5>
      <a:accent6>
        <a:srgbClr val="474758"/>
      </a:accent6>
      <a:hlink>
        <a:srgbClr val="4747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Macintosh PowerPoint</Application>
  <PresentationFormat>On-screen Show (16:9)</PresentationFormat>
  <Paragraphs>115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</vt:lpstr>
      <vt:lpstr>Fira Sans Extra Condensed Medium</vt:lpstr>
      <vt:lpstr>Arial</vt:lpstr>
      <vt:lpstr>Roboto</vt:lpstr>
      <vt:lpstr>Flat Style Infographics by Slidesgo</vt:lpstr>
      <vt:lpstr>Olist Customer     Segmentation</vt:lpstr>
      <vt:lpstr>SUMMARY</vt:lpstr>
      <vt:lpstr>I.CONTEXT DEFINITION</vt:lpstr>
      <vt:lpstr>II. OUR STRATEGY The Data Science workflow </vt:lpstr>
      <vt:lpstr>II. OUR STRATEGY Feature Selection</vt:lpstr>
      <vt:lpstr>II. OUR STRATEGY Applying Clustering Methods</vt:lpstr>
      <vt:lpstr>II. OUR STRATEGY Selecting the Best Method</vt:lpstr>
      <vt:lpstr>II. OUR SOLUTION 3 clusters to meet OLIST’s communication targeting needs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Customer     Segmentation</dc:title>
  <cp:lastModifiedBy>LIETAR Charles</cp:lastModifiedBy>
  <cp:revision>1</cp:revision>
  <dcterms:modified xsi:type="dcterms:W3CDTF">2021-04-05T14:02:18Z</dcterms:modified>
</cp:coreProperties>
</file>