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06" r:id="rId5"/>
    <p:sldId id="303" r:id="rId6"/>
    <p:sldId id="307" r:id="rId7"/>
    <p:sldId id="301" r:id="rId8"/>
    <p:sldId id="300" r:id="rId9"/>
    <p:sldId id="313" r:id="rId10"/>
    <p:sldId id="309" r:id="rId11"/>
    <p:sldId id="314" r:id="rId12"/>
    <p:sldId id="317" r:id="rId13"/>
    <p:sldId id="310" r:id="rId14"/>
    <p:sldId id="316" r:id="rId15"/>
    <p:sldId id="318" r:id="rId16"/>
    <p:sldId id="311" r:id="rId17"/>
    <p:sldId id="320" r:id="rId18"/>
    <p:sldId id="319" r:id="rId19"/>
    <p:sldId id="325" r:id="rId20"/>
    <p:sldId id="326" r:id="rId21"/>
    <p:sldId id="321" r:id="rId22"/>
    <p:sldId id="322" r:id="rId23"/>
    <p:sldId id="323" r:id="rId24"/>
    <p:sldId id="32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505050"/>
    <a:srgbClr val="525252"/>
    <a:srgbClr val="404040"/>
    <a:srgbClr val="A192D3"/>
    <a:srgbClr val="88ABAD"/>
    <a:srgbClr val="3E99B4"/>
    <a:srgbClr val="5D5BA0"/>
    <a:srgbClr val="F47C30"/>
    <a:srgbClr val="8ED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4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08640"/>
        <c:axId val="124482048"/>
      </c:lineChart>
      <c:catAx>
        <c:axId val="42608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482048"/>
        <c:crosses val="autoZero"/>
        <c:auto val="1"/>
        <c:lblAlgn val="ctr"/>
        <c:lblOffset val="100"/>
        <c:noMultiLvlLbl val="0"/>
      </c:catAx>
      <c:valAx>
        <c:axId val="12448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60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91388" y="2430310"/>
            <a:ext cx="97248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white"/>
                </a:solidFill>
              </a:rPr>
              <a:t>MOS PRESENTATION</a:t>
            </a:r>
            <a:endParaRPr lang="en-US" altLang="ko-KR" sz="3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201511508 </a:t>
            </a:r>
            <a:r>
              <a:rPr lang="ko-KR" altLang="en-US" sz="1200" dirty="0">
                <a:solidFill>
                  <a:schemeClr val="bg1"/>
                </a:solidFill>
              </a:rPr>
              <a:t>김민철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201611523 </a:t>
            </a:r>
            <a:r>
              <a:rPr lang="ko-KR" altLang="en-US" sz="1200" dirty="0" err="1">
                <a:solidFill>
                  <a:schemeClr val="bg1"/>
                </a:solidFill>
              </a:rPr>
              <a:t>안성빈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201611531 </a:t>
            </a:r>
            <a:r>
              <a:rPr lang="ko-KR" altLang="en-US" sz="1200" dirty="0" err="1">
                <a:solidFill>
                  <a:schemeClr val="bg1"/>
                </a:solidFill>
              </a:rPr>
              <a:t>정호재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201611539 </a:t>
            </a:r>
            <a:r>
              <a:rPr lang="ko-KR" altLang="en-US" sz="1200" dirty="0">
                <a:solidFill>
                  <a:schemeClr val="bg1"/>
                </a:solidFill>
              </a:rPr>
              <a:t>하성진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UCI DATA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 자전거 수요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다우존스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8750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9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4865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078947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87931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4866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사고력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15062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59144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568128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15063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00306" y="246599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044388" y="277487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053372" y="380283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598749" y="2774876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00307" y="4808632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각종 경험 및 대회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607734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9282" y="2480610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13364" y="2789493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69283" y="4823248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도메인 지식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9479" y="2480610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93561" y="2789493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02545" y="3817453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12.5%</a:t>
            </a:r>
            <a:endParaRPr lang="en-US" altLang="ko-KR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49480" y="4823248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676" y="2480610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73758" y="2789493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582742" y="3817453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677" y="4823248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링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69281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57.5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4368" y="5841544"/>
            <a:ext cx="5562317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14920" y="2480608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059002" y="2789491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67986" y="3817451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13363" y="2789490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714921" y="4823246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 및 평가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622348" y="3817453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5%</a:t>
            </a: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UCI DATA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 자전거 수요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다우존스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8750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9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598749" y="2774876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607734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9282" y="2480610"/>
            <a:ext cx="9680452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69282" y="4816460"/>
            <a:ext cx="96950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05050"/>
                </a:solidFill>
              </a:rPr>
              <a:t>지금까지 배운 기법들을 적용하는 것에 의의를 둠</a:t>
            </a:r>
            <a:endParaRPr lang="en-US" altLang="ko-KR" sz="1400" b="1" dirty="0" smtClean="0">
              <a:solidFill>
                <a:srgbClr val="505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05050"/>
                </a:solidFill>
              </a:rPr>
              <a:t>전처리 </a:t>
            </a:r>
            <a:r>
              <a:rPr lang="ko-KR" altLang="en-US" sz="1400" b="1" dirty="0">
                <a:solidFill>
                  <a:srgbClr val="505050"/>
                </a:solidFill>
              </a:rPr>
              <a:t>과정이 상당히 힘들고 오래 </a:t>
            </a:r>
            <a:r>
              <a:rPr lang="ko-KR" altLang="en-US" sz="1400" b="1" dirty="0" smtClean="0">
                <a:solidFill>
                  <a:srgbClr val="505050"/>
                </a:solidFill>
              </a:rPr>
              <a:t>걸림 </a:t>
            </a:r>
            <a:r>
              <a:rPr lang="en-US" altLang="ko-KR" sz="1400" b="1" dirty="0" smtClean="0">
                <a:solidFill>
                  <a:srgbClr val="505050"/>
                </a:solidFill>
              </a:rPr>
              <a:t>/ </a:t>
            </a:r>
            <a:r>
              <a:rPr lang="ko-KR" altLang="en-US" sz="1400" b="1" dirty="0" err="1" smtClean="0">
                <a:solidFill>
                  <a:srgbClr val="505050"/>
                </a:solidFill>
              </a:rPr>
              <a:t>머신러닝</a:t>
            </a:r>
            <a:r>
              <a:rPr lang="ko-KR" altLang="en-US" sz="1400" b="1" dirty="0" smtClean="0">
                <a:solidFill>
                  <a:srgbClr val="505050"/>
                </a:solidFill>
              </a:rPr>
              <a:t> </a:t>
            </a:r>
            <a:r>
              <a:rPr lang="ko-KR" altLang="en-US" sz="1400" b="1" dirty="0">
                <a:solidFill>
                  <a:srgbClr val="505050"/>
                </a:solidFill>
              </a:rPr>
              <a:t>방법을 </a:t>
            </a:r>
            <a:r>
              <a:rPr lang="ko-KR" altLang="en-US" sz="1400" b="1" dirty="0" smtClean="0">
                <a:solidFill>
                  <a:srgbClr val="505050"/>
                </a:solidFill>
              </a:rPr>
              <a:t>이해하여 적용시키는 </a:t>
            </a:r>
            <a:r>
              <a:rPr lang="ko-KR" altLang="en-US" sz="1400" b="1" dirty="0">
                <a:solidFill>
                  <a:srgbClr val="505050"/>
                </a:solidFill>
              </a:rPr>
              <a:t>것이 </a:t>
            </a:r>
            <a:r>
              <a:rPr lang="ko-KR" altLang="en-US" sz="1400" b="1" dirty="0" smtClean="0">
                <a:solidFill>
                  <a:srgbClr val="505050"/>
                </a:solidFill>
              </a:rPr>
              <a:t>다름</a:t>
            </a:r>
            <a:endParaRPr lang="en-US" altLang="ko-KR" sz="1400" b="1" dirty="0">
              <a:solidFill>
                <a:srgbClr val="50505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69281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57.5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4368" y="5841544"/>
            <a:ext cx="5562317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95" y="2480611"/>
            <a:ext cx="4615638" cy="230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66" y="2480611"/>
            <a:ext cx="4977967" cy="230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1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UCI DATA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 자전거 수요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다우존스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8750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9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598749" y="2774876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607734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9282" y="2480610"/>
            <a:ext cx="9680452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49030" y="3519051"/>
            <a:ext cx="523587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505050"/>
                </a:solidFill>
              </a:rPr>
              <a:t>머신러닝</a:t>
            </a:r>
            <a:r>
              <a:rPr lang="ko-KR" altLang="en-US" sz="1400" b="1" dirty="0" smtClean="0">
                <a:solidFill>
                  <a:srgbClr val="505050"/>
                </a:solidFill>
              </a:rPr>
              <a:t> 복습</a:t>
            </a:r>
            <a:endParaRPr lang="en-US" altLang="ko-KR" sz="1400" b="1" dirty="0" smtClean="0">
              <a:solidFill>
                <a:srgbClr val="505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505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05050"/>
                </a:solidFill>
              </a:rPr>
              <a:t>전처리 및 </a:t>
            </a:r>
            <a:r>
              <a:rPr lang="ko-KR" altLang="en-US" sz="1400" b="1" dirty="0" err="1" smtClean="0">
                <a:solidFill>
                  <a:srgbClr val="505050"/>
                </a:solidFill>
              </a:rPr>
              <a:t>파이썬</a:t>
            </a:r>
            <a:r>
              <a:rPr lang="ko-KR" altLang="en-US" sz="1400" b="1" dirty="0" smtClean="0">
                <a:solidFill>
                  <a:srgbClr val="505050"/>
                </a:solidFill>
              </a:rPr>
              <a:t> 구현능력은 다음 책을 참고하여 분석에 활용</a:t>
            </a:r>
            <a:endParaRPr lang="en-US" altLang="ko-KR" sz="1400" b="1" dirty="0">
              <a:solidFill>
                <a:srgbClr val="50505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69281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57.5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4368" y="5841544"/>
            <a:ext cx="5562317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Picture 4" descr="데이터 전처리 대전 - YES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78" y="2844476"/>
            <a:ext cx="1785614" cy="23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파이썬 라이브러리를 활용한 데이터 분석(2판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91" y="2844476"/>
            <a:ext cx="1796875" cy="23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8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12121"/>
                </a:solidFill>
              </a:rPr>
              <a:t>Kaggle</a:t>
            </a:r>
            <a:r>
              <a:rPr lang="en-US" altLang="ko-KR" sz="1600" b="1" dirty="0">
                <a:solidFill>
                  <a:srgbClr val="212121"/>
                </a:solidFill>
              </a:rPr>
              <a:t> NOTEBOOK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 Credit Default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Risk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8750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9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4865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078947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87931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4866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사고력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15062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59144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568128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15063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00306" y="246599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044388" y="277487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053372" y="380283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598749" y="2774876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00307" y="4808632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각종 경험 및 대회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607734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9282" y="2480610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13364" y="2789493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69283" y="4823248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도메인 지식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9479" y="2480610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93561" y="2789493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02545" y="3817453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12.5%</a:t>
            </a: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49480" y="4823248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676" y="2480610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73758" y="2789493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582742" y="3817453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677" y="4823248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링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69281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4369" y="5841544"/>
            <a:ext cx="6303760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14920" y="2480608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059002" y="2789491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67986" y="3817451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13363" y="2789490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714921" y="4823246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 및 평가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622348" y="3817453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12.5%</a:t>
            </a: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12121"/>
                </a:solidFill>
              </a:rPr>
              <a:t>Kaggle</a:t>
            </a:r>
            <a:r>
              <a:rPr lang="en-US" altLang="ko-KR" sz="1600" b="1" dirty="0">
                <a:solidFill>
                  <a:srgbClr val="212121"/>
                </a:solidFill>
              </a:rPr>
              <a:t> NOTEBOOK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Home Credit Default Risk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6756" y="2468084"/>
            <a:ext cx="969297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69281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4369" y="5841544"/>
            <a:ext cx="6303760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54" y="2471737"/>
            <a:ext cx="5506926" cy="11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52" y="3645074"/>
            <a:ext cx="4899980" cy="19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5986195" y="4037440"/>
            <a:ext cx="4672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/>
              <a:t>Kaggle</a:t>
            </a:r>
            <a:r>
              <a:rPr lang="en-US" altLang="ko-KR" sz="1400" b="1" dirty="0" smtClean="0"/>
              <a:t> Notebook</a:t>
            </a:r>
            <a:r>
              <a:rPr lang="ko-KR" altLang="en-US" sz="1400" b="1" dirty="0" smtClean="0"/>
              <a:t>을 참고하여 분석 진행</a:t>
            </a:r>
            <a:endParaRPr lang="en-US" altLang="ko-KR" sz="1400" b="1" dirty="0" smtClean="0"/>
          </a:p>
          <a:p>
            <a:pPr fontAlgn="base"/>
            <a:endParaRPr lang="en-US" altLang="ko-KR" sz="1400" b="1" dirty="0"/>
          </a:p>
          <a:p>
            <a:pPr fontAlgn="base"/>
            <a:r>
              <a:rPr lang="ko-KR" altLang="en-US" sz="1400" b="1" dirty="0" smtClean="0"/>
              <a:t>도메인 </a:t>
            </a:r>
            <a:r>
              <a:rPr lang="ko-KR" altLang="en-US" sz="1400" b="1" dirty="0"/>
              <a:t>지식을 기반으로 </a:t>
            </a:r>
            <a:r>
              <a:rPr lang="ko-KR" altLang="en-US" sz="1400" b="1" dirty="0" err="1" smtClean="0"/>
              <a:t>변수조정시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더 좋은 </a:t>
            </a:r>
            <a:r>
              <a:rPr lang="ko-KR" altLang="en-US" sz="1400" b="1" dirty="0" err="1" smtClean="0"/>
              <a:t>예측률</a:t>
            </a:r>
            <a:endParaRPr lang="en-US" altLang="ko-KR" sz="1400" b="1" dirty="0" smtClean="0"/>
          </a:p>
          <a:p>
            <a:pPr fontAlgn="base"/>
            <a:r>
              <a:rPr lang="ko-KR" altLang="en-US" sz="1400" b="1" dirty="0" err="1" smtClean="0"/>
              <a:t>머신러닝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기법에 못지않게 </a:t>
            </a:r>
            <a:r>
              <a:rPr lang="ko-KR" altLang="en-US" sz="1400" b="1" dirty="0" err="1"/>
              <a:t>전처리와</a:t>
            </a:r>
            <a:r>
              <a:rPr lang="ko-KR" altLang="en-US" sz="1400" b="1" dirty="0"/>
              <a:t> 도메인 지식이 </a:t>
            </a:r>
            <a:r>
              <a:rPr lang="ko-KR" altLang="en-US" sz="1400" b="1" dirty="0" smtClean="0"/>
              <a:t>중요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470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12121"/>
                </a:solidFill>
              </a:rPr>
              <a:t>Kaggle</a:t>
            </a:r>
            <a:r>
              <a:rPr lang="en-US" altLang="ko-KR" sz="1600" b="1" dirty="0">
                <a:solidFill>
                  <a:srgbClr val="212121"/>
                </a:solidFill>
              </a:rPr>
              <a:t> NOTEBOOK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Home Credit Default Risk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6756" y="2468084"/>
            <a:ext cx="969297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69281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4369" y="5841544"/>
            <a:ext cx="6303760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6756" y="4921818"/>
            <a:ext cx="96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dirty="0" smtClean="0"/>
              <a:t>데이터의 지식을 얻기 위한 전처리 과정에 필요한 </a:t>
            </a:r>
            <a:r>
              <a:rPr lang="en-US" altLang="ko-KR" sz="1400" b="1" dirty="0" err="1" smtClean="0"/>
              <a:t>matplot</a:t>
            </a:r>
            <a:r>
              <a:rPr lang="en-US" altLang="ko-KR" sz="1400" b="1" dirty="0"/>
              <a:t> </a:t>
            </a:r>
          </a:p>
          <a:p>
            <a:pPr algn="ctr" fontAlgn="base"/>
            <a:r>
              <a:rPr lang="en-US" altLang="ko-KR" sz="1400" b="1" dirty="0" err="1" smtClean="0"/>
              <a:t>Kaggle</a:t>
            </a:r>
            <a:r>
              <a:rPr lang="en-US" altLang="ko-KR" sz="1400" b="1" dirty="0" smtClean="0"/>
              <a:t> Notebook</a:t>
            </a:r>
            <a:r>
              <a:rPr lang="ko-KR" altLang="en-US" sz="1400" b="1" dirty="0" smtClean="0"/>
              <a:t>과 같은 </a:t>
            </a:r>
            <a:r>
              <a:rPr lang="ko-KR" altLang="en-US" sz="1400" b="1" dirty="0" err="1" smtClean="0"/>
              <a:t>머신러닝의</a:t>
            </a:r>
            <a:r>
              <a:rPr lang="ko-KR" altLang="en-US" sz="1400" b="1" dirty="0" smtClean="0"/>
              <a:t> 전체 과정을 </a:t>
            </a:r>
            <a:r>
              <a:rPr lang="ko-KR" altLang="en-US" sz="1400" b="1" dirty="0" err="1" smtClean="0"/>
              <a:t>알기위해</a:t>
            </a:r>
            <a:r>
              <a:rPr lang="ko-KR" altLang="en-US" sz="1400" b="1" dirty="0" smtClean="0"/>
              <a:t> 다음의 책을 활용</a:t>
            </a:r>
            <a:endParaRPr lang="ko-KR" altLang="en-US" sz="1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3429457" y="2606320"/>
            <a:ext cx="5374713" cy="2303882"/>
            <a:chOff x="3194136" y="2607229"/>
            <a:chExt cx="5374713" cy="2303882"/>
          </a:xfrm>
        </p:grpSpPr>
        <p:pic>
          <p:nvPicPr>
            <p:cNvPr id="54" name="Picture 6" descr="파이썬 머신러닝 | 텐서 플로우 블로그 (Tensor ≈ Blog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136" y="2608138"/>
              <a:ext cx="1793812" cy="2302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8" descr="머신러닝 실무 프로젝트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8214" y="2607229"/>
              <a:ext cx="1785250" cy="2302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알라딘: matplotlib을 이용한 데이터 시각화 프로그래밍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3464" y="2607230"/>
              <a:ext cx="1875385" cy="2302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16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 me some credit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8750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9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4865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078947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87931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4866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사고력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15062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59144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568128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15063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00306" y="246599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044388" y="277487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053372" y="380283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598749" y="2774876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00307" y="4808632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각종 경험 및 대회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607734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6756" y="246808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00838" y="277696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6757" y="4810722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도메인 지식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36953" y="246808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81035" y="277696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90019" y="380492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22.5%</a:t>
            </a: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36954" y="4810722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17150" y="246808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61232" y="277696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95%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570216" y="380492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23.75%</a:t>
            </a:r>
            <a:endParaRPr lang="en-US" altLang="ko-KR" sz="1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17151" y="4810722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링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56755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92.5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51841" y="5841544"/>
            <a:ext cx="8480881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02394" y="2468082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046476" y="2776965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95%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55460" y="3804925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23.75%</a:t>
            </a:r>
            <a:endParaRPr lang="en-US" altLang="ko-KR" sz="1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00837" y="2776964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702395" y="4810720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 및 평가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609822" y="380492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22.5%</a:t>
            </a: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 me some credit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6756" y="2468084"/>
            <a:ext cx="969297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48374" y="4753833"/>
            <a:ext cx="96929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dirty="0" smtClean="0"/>
              <a:t>앞서 </a:t>
            </a:r>
            <a:r>
              <a:rPr lang="ko-KR" altLang="en-US" sz="1400" b="1" dirty="0"/>
              <a:t>공부하고 느꼈던 내용들을 최대한 </a:t>
            </a:r>
            <a:r>
              <a:rPr lang="ko-KR" altLang="en-US" sz="1400" b="1" dirty="0" smtClean="0"/>
              <a:t>활용</a:t>
            </a:r>
            <a:endParaRPr lang="en-US" altLang="ko-KR" sz="1400" b="1" dirty="0" smtClean="0"/>
          </a:p>
          <a:p>
            <a:pPr algn="ctr" fontAlgn="base"/>
            <a:r>
              <a:rPr lang="en-US" altLang="ko-KR" sz="1400" b="1" dirty="0" smtClean="0"/>
              <a:t>2008 </a:t>
            </a:r>
            <a:r>
              <a:rPr lang="ko-KR" altLang="en-US" sz="1400" b="1" dirty="0"/>
              <a:t>금융위기라는 배경을 바탕으로 변수들의 </a:t>
            </a:r>
            <a:r>
              <a:rPr lang="ko-KR" altLang="en-US" sz="1400" b="1" dirty="0" smtClean="0"/>
              <a:t>의미를 해석</a:t>
            </a:r>
            <a:endParaRPr lang="en-US" altLang="ko-KR" sz="1400" b="1" dirty="0" smtClean="0"/>
          </a:p>
          <a:p>
            <a:pPr algn="ctr" fontAlgn="base"/>
            <a:r>
              <a:rPr lang="ko-KR" altLang="en-US" sz="1400" b="1" dirty="0" smtClean="0"/>
              <a:t>필요에 </a:t>
            </a:r>
            <a:r>
              <a:rPr lang="ko-KR" altLang="en-US" sz="1400" b="1" dirty="0"/>
              <a:t>따라 변수를 추가도 하며 </a:t>
            </a:r>
            <a:r>
              <a:rPr lang="ko-KR" altLang="en-US" sz="1400" b="1" dirty="0" err="1"/>
              <a:t>전처리를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진행</a:t>
            </a:r>
            <a:endParaRPr lang="en-US" altLang="ko-KR" sz="1400" b="1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256755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51842" y="5841544"/>
            <a:ext cx="7743748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6755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92.5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51841" y="5841544"/>
            <a:ext cx="8480881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6" y="2468084"/>
            <a:ext cx="9709645" cy="221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3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 me some credit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9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6756" y="2468084"/>
            <a:ext cx="969297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6756" y="4810722"/>
            <a:ext cx="9692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err="1" smtClean="0"/>
              <a:t>kaggle</a:t>
            </a:r>
            <a:r>
              <a:rPr lang="en-US" altLang="ko-KR" sz="1400" b="1" dirty="0" smtClean="0"/>
              <a:t> 100</a:t>
            </a:r>
            <a:r>
              <a:rPr lang="ko-KR" altLang="en-US" sz="1400" b="1" dirty="0" smtClean="0"/>
              <a:t>위 안에 드는 점수</a:t>
            </a:r>
            <a:endParaRPr lang="en-US" altLang="ko-KR" sz="1400" b="1" dirty="0" smtClean="0"/>
          </a:p>
          <a:p>
            <a:pPr algn="ctr" fontAlgn="base"/>
            <a:r>
              <a:rPr lang="ko-KR" altLang="en-US" sz="1400" b="1" dirty="0" smtClean="0"/>
              <a:t>조금은 성장했단 걸 느낌</a:t>
            </a:r>
            <a:endParaRPr lang="ko-KR" altLang="en-US" sz="1400" b="1" dirty="0"/>
          </a:p>
        </p:txBody>
      </p:sp>
      <p:sp>
        <p:nvSpPr>
          <p:cNvPr id="42" name="직사각형 41"/>
          <p:cNvSpPr/>
          <p:nvPr/>
        </p:nvSpPr>
        <p:spPr>
          <a:xfrm>
            <a:off x="1256755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51842" y="5841544"/>
            <a:ext cx="7743748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56755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92.5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51841" y="5841544"/>
            <a:ext cx="8480881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27" y="2480806"/>
            <a:ext cx="89614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SUS VivoBook\Desktop\KakaoTalk_20201027_2214467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27" y="3687700"/>
            <a:ext cx="9677795" cy="7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75" y="1298134"/>
            <a:ext cx="7826375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9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979705" y="1654399"/>
            <a:ext cx="989805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4947075" y="2773557"/>
            <a:ext cx="1055071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4875796" y="5104453"/>
            <a:ext cx="1197627" cy="255811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26047" y="0"/>
            <a:ext cx="6165954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 rot="20961199">
            <a:off x="2907570" y="5273565"/>
            <a:ext cx="2504679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7027" y="5293926"/>
            <a:ext cx="17290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What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will we</a:t>
            </a:r>
            <a:r>
              <a:rPr lang="en-US" altLang="ko-KR" sz="1400" b="1" dirty="0">
                <a:solidFill>
                  <a:schemeClr val="bg1"/>
                </a:solidFill>
              </a:rPr>
              <a:t>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do?</a:t>
            </a:r>
            <a:r>
              <a:rPr lang="en-US" altLang="ko-KR" sz="1400" b="1" dirty="0">
                <a:solidFill>
                  <a:schemeClr val="bg1"/>
                </a:solidFill>
              </a:rPr>
              <a:t> 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2590419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2635390"/>
            <a:ext cx="196457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How did you study? 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3767718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280983" y="3627044"/>
            <a:ext cx="21704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How did you practice? 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3019" y="825737"/>
            <a:ext cx="180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  <a:ea typeface="굴림" panose="020B0600000101010101" pitchFamily="50" charset="-127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6200000">
            <a:off x="4947071" y="3892448"/>
            <a:ext cx="1055071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5524500" y="1598155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36212" y="1592570"/>
            <a:ext cx="203029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What did you study? 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What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will we do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 me some credit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8750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9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4865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078947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87931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4866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사고력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15062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59144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568128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15063" y="4808634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00306" y="246599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044388" y="277487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053372" y="380283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598749" y="2774876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00307" y="4808632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각종 경험 및 대회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607734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6756" y="246808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00838" y="277696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6757" y="4810722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도메인 지식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36953" y="246808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81035" y="277696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90019" y="380492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?%</a:t>
            </a: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36954" y="4810722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17150" y="246808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61232" y="277696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570216" y="380492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?%</a:t>
            </a:r>
            <a:endParaRPr lang="en-US" altLang="ko-KR" sz="1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17151" y="4810722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링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56755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??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02394" y="2468082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046476" y="2776965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55460" y="3804925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?%</a:t>
            </a:r>
            <a:endParaRPr lang="en-US" altLang="ko-KR" sz="11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00837" y="2776964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702395" y="4810720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 및 평가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609822" y="380492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?%</a:t>
            </a: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88280" y="1248994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DACON Competition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심리 성향 예측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경진대회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What will we do?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DACON Competition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심리 성향 예측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경진대회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6756" y="2468084"/>
            <a:ext cx="9695066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56755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??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5" y="2465996"/>
            <a:ext cx="9695067" cy="228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258845" y="4982594"/>
            <a:ext cx="9692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smtClean="0"/>
              <a:t>현재 </a:t>
            </a:r>
            <a:r>
              <a:rPr lang="ko-KR" altLang="en-US" sz="1400" dirty="0"/>
              <a:t>진행 중인 </a:t>
            </a:r>
            <a:r>
              <a:rPr lang="ko-KR" altLang="en-US" sz="1400" dirty="0" err="1"/>
              <a:t>데이콘</a:t>
            </a:r>
            <a:r>
              <a:rPr lang="ko-KR" altLang="en-US" sz="1400" dirty="0"/>
              <a:t> 심리 성향 </a:t>
            </a:r>
            <a:r>
              <a:rPr lang="en-US" altLang="ko-KR" sz="1400" dirty="0"/>
              <a:t>AI</a:t>
            </a:r>
            <a:r>
              <a:rPr lang="ko-KR" altLang="en-US" sz="1400" dirty="0"/>
              <a:t>경진대회 준비 중</a:t>
            </a:r>
          </a:p>
        </p:txBody>
      </p:sp>
    </p:spTree>
    <p:extLst>
      <p:ext uri="{BB962C8B-B14F-4D97-AF65-F5344CB8AC3E}">
        <p14:creationId xmlns:p14="http://schemas.microsoft.com/office/powerpoint/2010/main" val="12130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What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will we </a:t>
            </a:r>
            <a:r>
              <a:rPr lang="en-US" altLang="ko-KR" sz="2000" b="1" dirty="0">
                <a:solidFill>
                  <a:schemeClr val="bg1"/>
                </a:solidFill>
              </a:rPr>
              <a:t>do?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DACON Competition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심리 성향 예측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경진대회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6756" y="2468084"/>
            <a:ext cx="9695066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56755" y="5834975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??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2" name="Picture 2" descr="파이썬 머신러닝 | 텐서 플로우 블로그 (Tensor ≈ Blo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55" y="2626296"/>
            <a:ext cx="2196332" cy="28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422265" y="3504436"/>
            <a:ext cx="61878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05050"/>
                </a:solidFill>
              </a:rPr>
              <a:t>대회에 들어가기 앞서 </a:t>
            </a:r>
            <a:r>
              <a:rPr lang="ko-KR" altLang="en-US" sz="1400" b="1" dirty="0" err="1" smtClean="0">
                <a:solidFill>
                  <a:srgbClr val="505050"/>
                </a:solidFill>
              </a:rPr>
              <a:t>머신러닝</a:t>
            </a:r>
            <a:r>
              <a:rPr lang="ko-KR" altLang="en-US" sz="1400" b="1" dirty="0" smtClean="0">
                <a:solidFill>
                  <a:srgbClr val="505050"/>
                </a:solidFill>
              </a:rPr>
              <a:t> 기법 복습 및 정확한 알고리즘 파악 필요</a:t>
            </a:r>
            <a:endParaRPr lang="en-US" altLang="ko-KR" sz="1400" b="1" dirty="0" smtClean="0">
              <a:solidFill>
                <a:srgbClr val="505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505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05050"/>
                </a:solidFill>
              </a:rPr>
              <a:t>다음 책을 참고하여 분석을 진행 중</a:t>
            </a:r>
            <a:endParaRPr lang="en-US" altLang="ko-KR" sz="1400" b="1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91388" y="2430310"/>
            <a:ext cx="972480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91388" y="2430310"/>
            <a:ext cx="972480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3666550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1770787"/>
            <a:ext cx="4108210" cy="107089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04040"/>
                </a:solidFill>
              </a:rPr>
              <a:t>우리가 무엇을 할 수 있을까</a:t>
            </a:r>
            <a:r>
              <a:rPr lang="en-US" altLang="ko-KR" sz="1600" b="1" dirty="0" smtClean="0">
                <a:solidFill>
                  <a:srgbClr val="404040"/>
                </a:solidFill>
              </a:rPr>
              <a:t>?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77356" y="3134779"/>
            <a:ext cx="4108210" cy="107089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통계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머신러닝</a:t>
            </a:r>
            <a:endParaRPr lang="ko-KR" altLang="en-US" sz="900" b="1" dirty="0">
              <a:solidFill>
                <a:srgbClr val="525252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77356" y="4514402"/>
            <a:ext cx="4108210" cy="107089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525252"/>
                </a:solidFill>
              </a:rPr>
              <a:t>Kaggle</a:t>
            </a:r>
            <a:r>
              <a:rPr lang="en-US" altLang="ko-KR" sz="1600" b="1" dirty="0">
                <a:solidFill>
                  <a:srgbClr val="525252"/>
                </a:solidFill>
              </a:rPr>
              <a:t> </a:t>
            </a:r>
            <a:endParaRPr lang="ko-KR" altLang="en-US" sz="900" b="1" dirty="0">
              <a:solidFill>
                <a:srgbClr val="525252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4877" y="320204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What did you study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110435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n-US" altLang="ko-KR" sz="1400" b="1" dirty="0">
                <a:solidFill>
                  <a:srgbClr val="404040"/>
                </a:solidFill>
              </a:rPr>
              <a:t> </a:t>
            </a:r>
            <a:endParaRPr lang="ko-KR" altLang="en-US" sz="800" b="1" dirty="0">
              <a:solidFill>
                <a:srgbClr val="40404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19810" y="1883320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19810" y="349698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19810" y="2699569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110435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525252"/>
                </a:solidFill>
              </a:rPr>
              <a:t>성</a:t>
            </a:r>
            <a:r>
              <a:rPr lang="ko-KR" altLang="en-US" sz="1600" b="1" dirty="0">
                <a:solidFill>
                  <a:srgbClr val="525252"/>
                </a:solidFill>
              </a:rPr>
              <a:t>과</a:t>
            </a:r>
            <a:r>
              <a:rPr lang="en-US" altLang="ko-KR" sz="1200" dirty="0">
                <a:solidFill>
                  <a:srgbClr val="525252"/>
                </a:solidFill>
              </a:rPr>
              <a:t> </a:t>
            </a:r>
            <a:endParaRPr lang="ko-KR" altLang="en-US" sz="1200" dirty="0">
              <a:solidFill>
                <a:srgbClr val="525252"/>
              </a:solidFill>
            </a:endParaRPr>
          </a:p>
        </p:txBody>
      </p:sp>
      <p:sp>
        <p:nvSpPr>
          <p:cNvPr id="12" name="왼쪽 대괄호 11"/>
          <p:cNvSpPr/>
          <p:nvPr/>
        </p:nvSpPr>
        <p:spPr>
          <a:xfrm>
            <a:off x="2718585" y="2258078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236829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19810" y="4367207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Group 4"/>
          <p:cNvGrpSpPr>
            <a:grpSpLocks noChangeAspect="1"/>
          </p:cNvGrpSpPr>
          <p:nvPr/>
        </p:nvGrpSpPr>
        <p:grpSpPr bwMode="auto">
          <a:xfrm>
            <a:off x="8957962" y="2203034"/>
            <a:ext cx="453649" cy="537665"/>
            <a:chOff x="2536" y="613"/>
            <a:chExt cx="2608" cy="3091"/>
          </a:xfrm>
          <a:solidFill>
            <a:srgbClr val="212121"/>
          </a:solidFill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976669" y="2999165"/>
            <a:ext cx="453649" cy="537665"/>
            <a:chOff x="2536" y="613"/>
            <a:chExt cx="2608" cy="3091"/>
          </a:xfrm>
          <a:solidFill>
            <a:srgbClr val="212121"/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8957962" y="3791024"/>
            <a:ext cx="453649" cy="537665"/>
            <a:chOff x="2536" y="613"/>
            <a:chExt cx="2608" cy="3091"/>
          </a:xfrm>
          <a:solidFill>
            <a:srgbClr val="212121"/>
          </a:solidFill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8957962" y="4614610"/>
            <a:ext cx="453649" cy="537665"/>
            <a:chOff x="2536" y="613"/>
            <a:chExt cx="2608" cy="3091"/>
          </a:xfrm>
          <a:solidFill>
            <a:srgbClr val="212121"/>
          </a:solidFill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528805" y="1417972"/>
            <a:ext cx="13119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>
                    <a:lumMod val="75000"/>
                  </a:prstClr>
                </a:solidFill>
              </a:rPr>
              <a:t>MOS TEAM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7" idx="6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60076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32656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Python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구현능력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48370" y="4348507"/>
            <a:ext cx="217848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212121"/>
                </a:solidFill>
              </a:rPr>
              <a:t>사고력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어떻게 데이터를 다룰지 파악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41046" y="3080508"/>
            <a:ext cx="273829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212121"/>
                </a:solidFill>
              </a:rPr>
              <a:t>기록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과정을 기록하여 유의미한 자료 만듦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605235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697867" y="4348501"/>
            <a:ext cx="1969812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212121"/>
                </a:solidFill>
              </a:rPr>
              <a:t>경연 대회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지금까지 배운 것들로 성과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4877" y="320204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What did you study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2907" y="1936061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ko-KR" sz="2000" b="1" dirty="0" smtClean="0"/>
              <a:t>MOS(ML of STAT)’s GOAL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86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58591" y="304977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How did you study? 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771397" y="875473"/>
            <a:ext cx="1077918" cy="50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군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집화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파이썬 머신러닝 완벽 가이드 - YES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15" y="1559819"/>
            <a:ext cx="2692556" cy="33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749482" y="4347965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</a:rPr>
              <a:t>파이썬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 기반의 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</a:rPr>
              <a:t>머신러닝과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 생태계 이해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5590" y="2555787"/>
            <a:ext cx="357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</a:rPr>
              <a:t>사이킷런으로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 시작하는 </a:t>
            </a:r>
            <a:r>
              <a:rPr lang="ko-KR" altLang="en-US" b="1" dirty="0" err="1">
                <a:solidFill>
                  <a:schemeClr val="bg1">
                    <a:lumMod val="75000"/>
                  </a:schemeClr>
                </a:solidFill>
              </a:rPr>
              <a:t>머신러닝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26302" y="305275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평가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8218" y="862117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분류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40403" y="202842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회귀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4923" y="43775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차원 축소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573039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개념 정리 및 교재의 코드를 필사하여 기본적인 개념 및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머신러닝의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흐름 파악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05839" y="261017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How did you study? 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파이썬 머신러닝 완벽 가이드 - YES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15" y="1559819"/>
            <a:ext cx="2692556" cy="33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23623" y="847992"/>
            <a:ext cx="252750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모임 목표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700" b="1" dirty="0" err="1">
                <a:solidFill>
                  <a:schemeClr val="bg1">
                    <a:lumMod val="75000"/>
                  </a:schemeClr>
                </a:solidFill>
              </a:rPr>
              <a:t>파이썬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 구현 능력 기르기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사고력 기르기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취업에 필요한 기록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구체적인 수치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),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이력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다음 프로젝트를 위한 경험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발판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5. 1~2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번 경연대회 참가하기</a:t>
            </a:r>
          </a:p>
          <a:p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방법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평소에 꾸준히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700" b="1" dirty="0" err="1">
                <a:solidFill>
                  <a:schemeClr val="bg1">
                    <a:lumMod val="75000"/>
                  </a:schemeClr>
                </a:solidFill>
              </a:rPr>
              <a:t>스케쥴에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 맞게 추진하기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3. 9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월이나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월경 구체적인 목표를 정해 동기부여</a:t>
            </a:r>
          </a:p>
          <a:p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기간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: 1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월 전까지</a:t>
            </a:r>
          </a:p>
          <a:p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8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월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책만 공부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(6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장까지 매주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명씩 발표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9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월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실제 프로젝트 분석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b="1" dirty="0" err="1">
                <a:solidFill>
                  <a:schemeClr val="bg1">
                    <a:lumMod val="75000"/>
                  </a:schemeClr>
                </a:solidFill>
              </a:rPr>
              <a:t>캐글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 혹은 다른 대회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10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월부터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경연대회 참가하기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대회는 그 때 정하기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lang="en-US" altLang="ko-KR" sz="7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주제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분석 방법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공부한 다음 다같이 의논해서 정하기</a:t>
            </a:r>
          </a:p>
          <a:p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시간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매주 월요일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시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제한사항이 있으면 미리 말하기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lang="en-US" altLang="ko-KR" sz="7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추가사항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Big Contest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같은 다른 대회 기록도 참고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책은 적어도 코딩을 읽을 수 있고 어떤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library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가 있는지 알아볼 수 있도록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 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573039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챕터별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학습 후 정리한 내용 발표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각자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개씩 질문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4" b="17191"/>
          <a:stretch/>
        </p:blipFill>
        <p:spPr bwMode="auto">
          <a:xfrm>
            <a:off x="7650581" y="223914"/>
            <a:ext cx="2146548" cy="267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3" r="21695" b="30529"/>
          <a:stretch/>
        </p:blipFill>
        <p:spPr bwMode="auto">
          <a:xfrm>
            <a:off x="873253" y="3958791"/>
            <a:ext cx="2045678" cy="141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9" r="19918" b="12841"/>
          <a:stretch/>
        </p:blipFill>
        <p:spPr bwMode="auto">
          <a:xfrm>
            <a:off x="10020248" y="2969672"/>
            <a:ext cx="1736340" cy="235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5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12121"/>
                </a:solidFill>
              </a:rPr>
              <a:t>DACON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직방 부동산 가격 예측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12121"/>
                </a:solidFill>
              </a:rPr>
              <a:t>UCI DATA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 자전거 수요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다우존스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rgbClr val="212121"/>
                </a:solidFill>
              </a:rPr>
              <a:t>Kaggle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 NOTEBOOK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 Credit Default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Risk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rgbClr val="FF3300"/>
                </a:solidFill>
              </a:rPr>
              <a:t>Kaggle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 DATA</a:t>
            </a:r>
            <a:endParaRPr lang="en-US" altLang="ko-KR" sz="1200" b="1" dirty="0">
              <a:solidFill>
                <a:srgbClr val="FF33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 me some credit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DACON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Competition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심리 성향 예측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AI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경진대회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23078" y="4325424"/>
            <a:ext cx="2814395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공모전 입상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향후 일정이 잡힌 공모전 참가 및 성과 내기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15368" y="5169877"/>
            <a:ext cx="2652256" cy="413238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12121"/>
                </a:solidFill>
              </a:rPr>
              <a:t>자신만의 코드 작성 및 분석</a:t>
            </a:r>
            <a:endParaRPr lang="en-US" altLang="ko-KR" sz="1400" dirty="0">
              <a:solidFill>
                <a:srgbClr val="21212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133555" y="1797413"/>
            <a:ext cx="858957" cy="40716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12121"/>
                </a:solidFill>
              </a:rPr>
              <a:t>GOAL</a:t>
            </a:r>
          </a:p>
        </p:txBody>
      </p:sp>
      <p:cxnSp>
        <p:nvCxnSpPr>
          <p:cNvPr id="12" name="꺾인 연결선 11"/>
          <p:cNvCxnSpPr>
            <a:stCxn id="36" idx="4"/>
            <a:endCxn id="50" idx="1"/>
          </p:cNvCxnSpPr>
          <p:nvPr/>
        </p:nvCxnSpPr>
        <p:spPr>
          <a:xfrm rot="5400000">
            <a:off x="6018133" y="4306817"/>
            <a:ext cx="1266914" cy="872444"/>
          </a:xfrm>
          <a:prstGeom prst="bentConnector4">
            <a:avLst>
              <a:gd name="adj1" fmla="val 20332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00997"/>
            <a:ext cx="112463" cy="2003752"/>
          </a:xfrm>
          <a:prstGeom prst="bentConnector3">
            <a:avLst>
              <a:gd name="adj1" fmla="val -20326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12121"/>
                </a:solidFill>
              </a:rPr>
              <a:t>DACON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직방 부동산 가격 예측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98750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9" y="4808634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도메인 지식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4865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078947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87931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4866" y="4808634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15062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59144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568128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15063" y="4808634"/>
            <a:ext cx="22494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링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2.5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348995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00306" y="2465994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044388" y="2774877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053372" y="3802837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598749" y="2774876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00307" y="4808632"/>
            <a:ext cx="22494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기록 및 평가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607734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2.5%</a:t>
            </a: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34877" y="320204"/>
            <a:ext cx="4826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 did you 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practice?</a:t>
            </a:r>
            <a:r>
              <a:rPr lang="ko-KR" altLang="en-US" sz="1200" b="1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4136" y="1246058"/>
            <a:ext cx="5801454" cy="819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DACON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직방 부동산 가격 예측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4668" y="2465996"/>
            <a:ext cx="9695066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4668" y="2465996"/>
            <a:ext cx="969506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n-US" altLang="ko-KR" sz="1400" dirty="0" smtClean="0"/>
          </a:p>
          <a:p>
            <a:pPr algn="ctr" fontAlgn="base"/>
            <a:endParaRPr lang="en-US" altLang="ko-KR" sz="1400" dirty="0"/>
          </a:p>
          <a:p>
            <a:pPr algn="ctr" fontAlgn="base"/>
            <a:endParaRPr lang="en-US" altLang="ko-KR" sz="1400" dirty="0" smtClean="0"/>
          </a:p>
          <a:p>
            <a:pPr algn="ctr" fontAlgn="base"/>
            <a:endParaRPr lang="en-US" altLang="ko-KR" sz="1400" dirty="0"/>
          </a:p>
          <a:p>
            <a:pPr algn="ctr" fontAlgn="base"/>
            <a:endParaRPr lang="en-US" altLang="ko-KR" sz="1400" dirty="0" smtClean="0"/>
          </a:p>
          <a:p>
            <a:pPr algn="ctr" fontAlgn="base"/>
            <a:endParaRPr lang="en-US" altLang="ko-KR" sz="1400" dirty="0" smtClean="0"/>
          </a:p>
          <a:p>
            <a:pPr algn="ctr" fontAlgn="base"/>
            <a:endParaRPr lang="en-US" altLang="ko-KR" sz="1400" dirty="0"/>
          </a:p>
          <a:p>
            <a:pPr algn="ctr" fontAlgn="base"/>
            <a:endParaRPr lang="en-US" altLang="ko-KR" sz="1400" dirty="0" smtClean="0"/>
          </a:p>
          <a:p>
            <a:pPr algn="ctr" fontAlgn="base"/>
            <a:endParaRPr lang="en-US" altLang="ko-KR" sz="1400" dirty="0"/>
          </a:p>
          <a:p>
            <a:pPr algn="ctr" fontAlgn="base"/>
            <a:endParaRPr lang="en-US" altLang="ko-KR" sz="1400" dirty="0" smtClean="0"/>
          </a:p>
          <a:p>
            <a:pPr algn="ctr" fontAlgn="base"/>
            <a:endParaRPr lang="en-US" altLang="ko-KR" sz="1400" dirty="0"/>
          </a:p>
          <a:p>
            <a:pPr algn="ctr" fontAlgn="base"/>
            <a:endParaRPr lang="en-US" altLang="ko-KR" sz="1400" dirty="0"/>
          </a:p>
          <a:p>
            <a:pPr algn="ctr" fontAlgn="base"/>
            <a:r>
              <a:rPr lang="ko-KR" altLang="en-US" b="1" dirty="0" smtClean="0"/>
              <a:t>마감된 </a:t>
            </a:r>
            <a:r>
              <a:rPr lang="ko-KR" altLang="en-US" b="1" dirty="0"/>
              <a:t>대회라 데이터가 온전하게 제공되지 않아 제대로 </a:t>
            </a:r>
            <a:r>
              <a:rPr lang="ko-KR" altLang="en-US" b="1" dirty="0" smtClean="0"/>
              <a:t>구현하지 </a:t>
            </a:r>
            <a:r>
              <a:rPr lang="ko-KR" altLang="en-US" b="1" dirty="0"/>
              <a:t>못하였다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9" name="직사각형 58"/>
          <p:cNvSpPr/>
          <p:nvPr/>
        </p:nvSpPr>
        <p:spPr>
          <a:xfrm>
            <a:off x="1796741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54667" y="5832887"/>
            <a:ext cx="9695067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2.5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49754" y="5839456"/>
            <a:ext cx="348995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54" y="2465997"/>
            <a:ext cx="9699979" cy="228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3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854</Words>
  <Application>Microsoft Office PowerPoint</Application>
  <PresentationFormat>사용자 지정</PresentationFormat>
  <Paragraphs>324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ASUS VivoBook</cp:lastModifiedBy>
  <cp:revision>116</cp:revision>
  <dcterms:created xsi:type="dcterms:W3CDTF">2017-10-09T06:24:25Z</dcterms:created>
  <dcterms:modified xsi:type="dcterms:W3CDTF">2020-10-27T13:31:11Z</dcterms:modified>
</cp:coreProperties>
</file>