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1"/>
  </p:notesMasterIdLst>
  <p:handoutMasterIdLst>
    <p:handoutMasterId r:id="rId22"/>
  </p:handoutMasterIdLst>
  <p:sldIdLst>
    <p:sldId id="772" r:id="rId2"/>
    <p:sldId id="805" r:id="rId3"/>
    <p:sldId id="774" r:id="rId4"/>
    <p:sldId id="688" r:id="rId5"/>
    <p:sldId id="814" r:id="rId6"/>
    <p:sldId id="817" r:id="rId7"/>
    <p:sldId id="827" r:id="rId8"/>
    <p:sldId id="818" r:id="rId9"/>
    <p:sldId id="819" r:id="rId10"/>
    <p:sldId id="828" r:id="rId11"/>
    <p:sldId id="815" r:id="rId12"/>
    <p:sldId id="829" r:id="rId13"/>
    <p:sldId id="830" r:id="rId14"/>
    <p:sldId id="831" r:id="rId15"/>
    <p:sldId id="832" r:id="rId16"/>
    <p:sldId id="833" r:id="rId17"/>
    <p:sldId id="834" r:id="rId18"/>
    <p:sldId id="835" r:id="rId19"/>
    <p:sldId id="836" r:id="rId20"/>
  </p:sldIdLst>
  <p:sldSz cx="9906000" cy="6858000" type="A4"/>
  <p:notesSz cx="6797675" cy="9926638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77838" indent="-136525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57263" indent="-273050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435100" indent="-409575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914525" indent="-546100" algn="l" defTabSz="957263" rtl="0" fontAlgn="base" latinLnBrk="1">
      <a:spcBef>
        <a:spcPct val="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헤더/푸터" id="{3D8A259D-8D5A-49B8-B8BD-A84F5090423A}">
          <p14:sldIdLst>
            <p14:sldId id="772"/>
            <p14:sldId id="805"/>
          </p14:sldIdLst>
        </p14:section>
        <p14:section name="메인" id="{E2AAB52F-37DF-4D15-A3D2-4A985C9617EF}">
          <p14:sldIdLst>
            <p14:sldId id="774"/>
          </p14:sldIdLst>
        </p14:section>
        <p14:section name="회원,사업자 관리" id="{B031B524-1621-4594-B568-A43C1B865A4D}">
          <p14:sldIdLst>
            <p14:sldId id="688"/>
            <p14:sldId id="814"/>
          </p14:sldIdLst>
        </p14:section>
        <p14:section name="매출현황" id="{3A6DBAA4-ED5C-4296-B42B-F5C0A4A1A49B}">
          <p14:sldIdLst>
            <p14:sldId id="817"/>
          </p14:sldIdLst>
        </p14:section>
        <p14:section name="예약확인" id="{5D40B33A-0B5F-40BF-86B7-CE1D73ED4F69}">
          <p14:sldIdLst>
            <p14:sldId id="827"/>
          </p14:sldIdLst>
        </p14:section>
        <p14:section name="통계정보" id="{F99683E3-0F2A-46E4-9236-AAADE4D84422}">
          <p14:sldIdLst>
            <p14:sldId id="818"/>
            <p14:sldId id="819"/>
          </p14:sldIdLst>
        </p14:section>
        <p14:section name="관리자 생성" id="{03D45B9D-B7C6-4288-B7E1-2C7D6D1E45CD}">
          <p14:sldIdLst>
            <p14:sldId id="828"/>
          </p14:sldIdLst>
        </p14:section>
        <p14:section name="관리자 관리" id="{D337B018-7D01-4EEA-B597-B787F175CC77}">
          <p14:sldIdLst>
            <p14:sldId id="815"/>
          </p14:sldIdLst>
        </p14:section>
        <p14:section name="고객센터" id="{9545FE68-5D5C-441D-9E9C-11E23C9AAE9B}">
          <p14:sldIdLst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117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709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pos="6114">
          <p15:clr>
            <a:srgbClr val="A4A3A4"/>
          </p15:clr>
        </p15:guide>
        <p15:guide id="8" pos="126">
          <p15:clr>
            <a:srgbClr val="A4A3A4"/>
          </p15:clr>
        </p15:guide>
        <p15:guide id="9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DF8"/>
    <a:srgbClr val="FF7650"/>
    <a:srgbClr val="FAFFFD"/>
    <a:srgbClr val="5B89C1"/>
    <a:srgbClr val="43CEFF"/>
    <a:srgbClr val="FFE6C9"/>
    <a:srgbClr val="FFC893"/>
    <a:srgbClr val="FFEA93"/>
    <a:srgbClr val="FFE36D"/>
    <a:srgbClr val="80C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32" autoAdjust="0"/>
    <p:restoredTop sz="95561" autoAdjust="0"/>
  </p:normalViewPr>
  <p:slideViewPr>
    <p:cSldViewPr snapToObjects="1" showGuides="1">
      <p:cViewPr>
        <p:scale>
          <a:sx n="66" d="100"/>
          <a:sy n="66" d="100"/>
        </p:scale>
        <p:origin x="-58" y="-365"/>
      </p:cViewPr>
      <p:guideLst>
        <p:guide orient="horz" pos="1117"/>
        <p:guide orient="horz" pos="436"/>
        <p:guide orient="horz" pos="4156"/>
        <p:guide orient="horz" pos="2160"/>
        <p:guide orient="horz" pos="709"/>
        <p:guide orient="horz" pos="1026"/>
        <p:guide pos="6114"/>
        <p:guide pos="12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0" d="100"/>
          <a:sy n="80" d="100"/>
        </p:scale>
        <p:origin x="-1068" y="-7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매출</a:t>
            </a:r>
            <a:endParaRPr lang="en-US" altLang="ko-KR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100000</c:v>
                </c:pt>
                <c:pt idx="1">
                  <c:v>200000</c:v>
                </c:pt>
                <c:pt idx="2">
                  <c:v>150000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188386304"/>
        <c:axId val="184341568"/>
      </c:barChart>
      <c:catAx>
        <c:axId val="18838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4341568"/>
        <c:crosses val="autoZero"/>
        <c:auto val="1"/>
        <c:lblAlgn val="ctr"/>
        <c:lblOffset val="100"/>
        <c:noMultiLvlLbl val="0"/>
      </c:catAx>
      <c:valAx>
        <c:axId val="18434156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88386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 baseline="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9.2069355609517803E-2"/>
          <c:y val="7.304521386584579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3.0794638338244605E-2"/>
          <c:y val="0.22761589535915452"/>
          <c:w val="0.62008939042046474"/>
          <c:h val="0.5661092119194063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일반 회원 나이별 가입자 수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  <c:pt idx="6">
                  <c:v>70대 이상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</c:v>
                </c:pt>
                <c:pt idx="1">
                  <c:v>30</c:v>
                </c:pt>
                <c:pt idx="2">
                  <c:v>30</c:v>
                </c:pt>
                <c:pt idx="3">
                  <c:v>15</c:v>
                </c:pt>
                <c:pt idx="4">
                  <c:v>10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7607964194454584"/>
          <c:y val="0.2552123907215692"/>
          <c:w val="0.30152425744582173"/>
          <c:h val="0.5313624895428181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사업자 지역별 등록 수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경기도</c:v>
                </c:pt>
                <c:pt idx="1">
                  <c:v>충청도</c:v>
                </c:pt>
                <c:pt idx="2">
                  <c:v>전라도</c:v>
                </c:pt>
                <c:pt idx="3">
                  <c:v>강원도</c:v>
                </c:pt>
                <c:pt idx="4">
                  <c:v>경상도</c:v>
                </c:pt>
                <c:pt idx="5">
                  <c:v>제주도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E15CDF0-5760-4C6B-A79B-F7A477629580}" type="datetimeFigureOut">
              <a:rPr lang="ko-KR" altLang="en-US"/>
              <a:pPr>
                <a:defRPr/>
              </a:pPr>
              <a:t>2019-01-07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4FD0CE-55F5-410A-A349-053F84C404F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223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C8C2DE1-76C6-4577-BCB4-611063ABDD83}" type="datetimeFigureOut">
              <a:rPr lang="ko-KR" altLang="en-US"/>
              <a:pPr>
                <a:defRPr/>
              </a:pPr>
              <a:t>2019-01-07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1A4EF0-F96B-4F7E-8127-CBDD4BABE35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8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-1dep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pic>
        <p:nvPicPr>
          <p:cNvPr id="3" name="Picture 3" descr="D:\UbiVelox\02_Work\2011\01. UBIVELOX\05_회사소개서\Work\이미지\도비라8.jpg"/>
          <p:cNvPicPr>
            <a:picLocks noChangeAspect="1" noChangeArrowheads="1"/>
          </p:cNvPicPr>
          <p:nvPr userDrawn="1"/>
        </p:nvPicPr>
        <p:blipFill>
          <a:blip r:embed="rId3" cstate="print"/>
          <a:srcRect r="7663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 userDrawn="1"/>
        </p:nvSpPr>
        <p:spPr>
          <a:xfrm>
            <a:off x="584200" y="1020765"/>
            <a:ext cx="7488238" cy="521652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51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819150" y="1557338"/>
            <a:ext cx="8166746" cy="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wrap="square" lIns="288000" tIns="180000"/>
          <a:lstStyle/>
          <a:p>
            <a:pPr>
              <a:defRPr/>
            </a:pP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 45"/>
          <p:cNvSpPr>
            <a:spLocks noChangeArrowheads="1"/>
          </p:cNvSpPr>
          <p:nvPr userDrawn="1"/>
        </p:nvSpPr>
        <p:spPr bwMode="auto">
          <a:xfrm>
            <a:off x="7004590" y="6480357"/>
            <a:ext cx="2789572" cy="23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altLang="ko-KR" sz="800" dirty="0">
                <a:solidFill>
                  <a:srgbClr val="10253F"/>
                </a:solidFill>
                <a:latin typeface="+mj-lt"/>
                <a:ea typeface="휴먼모음T" pitchFamily="18" charset="-127"/>
              </a:rPr>
              <a:t>All Rights Reserved, Copyright© </a:t>
            </a:r>
            <a:r>
              <a:rPr lang="en-US" altLang="ko-KR" sz="800" dirty="0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UBIVELOX </a:t>
            </a:r>
            <a:r>
              <a:rPr lang="en-US" altLang="ko-KR" sz="800" dirty="0" err="1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inc.</a:t>
            </a:r>
            <a:r>
              <a:rPr lang="en-US" altLang="ko-KR" sz="800" dirty="0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.</a:t>
            </a:r>
            <a:endParaRPr lang="en-US" altLang="ko-KR" sz="800" dirty="0">
              <a:solidFill>
                <a:srgbClr val="10253F"/>
              </a:solidFill>
              <a:latin typeface="+mj-lt"/>
              <a:ea typeface="휴먼모음T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 userDrawn="1"/>
        </p:nvSpPr>
        <p:spPr>
          <a:xfrm>
            <a:off x="8265817" y="236174"/>
            <a:ext cx="1440158" cy="24520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500"/>
              </a:lnSpc>
            </a:pPr>
            <a:r>
              <a:rPr lang="en-US" altLang="ko-KR" sz="1400" kern="100" spc="-150" dirty="0" smtClean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UBIVELOX</a:t>
            </a:r>
            <a:endParaRPr lang="ko-KR" altLang="en-US" sz="1400" kern="100" spc="-150" dirty="0">
              <a:solidFill>
                <a:srgbClr val="0D4EA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>
            <a:off x="797881" y="1121079"/>
            <a:ext cx="2386012" cy="4000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dist" defTabSz="914400" eaLnBrk="1" hangingPunct="1">
              <a:defRPr/>
            </a:pPr>
            <a:r>
              <a:rPr kumimoji="0"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굴림체" pitchFamily="49" charset="-127"/>
              </a:rPr>
              <a:t>CONTENTS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1302036" y="1988840"/>
            <a:ext cx="7200974" cy="4320480"/>
          </a:xfrm>
        </p:spPr>
        <p:txBody>
          <a:bodyPr wrap="square" lIns="288000" tIns="180000"/>
          <a:lstStyle>
            <a:lvl1pPr marL="266700" indent="-266700">
              <a:buFont typeface="+mj-lt"/>
              <a:buAutoNum type="romanUcPeriod"/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1depth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/>
          </a:p>
        </p:txBody>
      </p:sp>
      <p:pic>
        <p:nvPicPr>
          <p:cNvPr id="16" name="Picture 2" descr="http://upload.wikimedia.org/wikipedia/en/c/cc/LG_U%2B_logo.pn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9" y="6441812"/>
            <a:ext cx="801043" cy="2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-2depth_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pic>
        <p:nvPicPr>
          <p:cNvPr id="3" name="Picture 3" descr="D:\UbiVelox\02_Work\2011\01. UBIVELOX\05_회사소개서\Work\이미지\도비라8.jpg"/>
          <p:cNvPicPr>
            <a:picLocks noChangeAspect="1" noChangeArrowheads="1"/>
          </p:cNvPicPr>
          <p:nvPr userDrawn="1"/>
        </p:nvPicPr>
        <p:blipFill>
          <a:blip r:embed="rId3" cstate="print"/>
          <a:srcRect r="7663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 userDrawn="1"/>
        </p:nvSpPr>
        <p:spPr>
          <a:xfrm>
            <a:off x="3089275" y="1946277"/>
            <a:ext cx="6816726" cy="37766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51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186363" y="2530477"/>
            <a:ext cx="4368800" cy="334679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51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5186363" y="2513013"/>
            <a:ext cx="4368800" cy="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Line 14"/>
          <p:cNvSpPr>
            <a:spLocks noChangeShapeType="1"/>
          </p:cNvSpPr>
          <p:nvPr userDrawn="1"/>
        </p:nvSpPr>
        <p:spPr bwMode="auto">
          <a:xfrm>
            <a:off x="5184775" y="5949280"/>
            <a:ext cx="4370388" cy="0"/>
          </a:xfrm>
          <a:prstGeom prst="line">
            <a:avLst/>
          </a:prstGeom>
          <a:noFill/>
          <a:ln w="9525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 userDrawn="1"/>
        </p:nvSpPr>
        <p:spPr>
          <a:xfrm>
            <a:off x="8265817" y="236174"/>
            <a:ext cx="1440158" cy="24520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500"/>
              </a:lnSpc>
            </a:pPr>
            <a:r>
              <a:rPr lang="en-US" altLang="ko-KR" sz="1400" kern="100" spc="-150" dirty="0" smtClean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UBIVELOX</a:t>
            </a:r>
            <a:endParaRPr lang="ko-KR" altLang="en-US" sz="1400" kern="100" spc="-150" dirty="0">
              <a:solidFill>
                <a:srgbClr val="0D4EA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Rectangle 45"/>
          <p:cNvSpPr>
            <a:spLocks noChangeArrowheads="1"/>
          </p:cNvSpPr>
          <p:nvPr userDrawn="1"/>
        </p:nvSpPr>
        <p:spPr bwMode="auto">
          <a:xfrm>
            <a:off x="7004590" y="6480357"/>
            <a:ext cx="2789572" cy="23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altLang="ko-KR" sz="800" dirty="0">
                <a:solidFill>
                  <a:srgbClr val="10253F"/>
                </a:solidFill>
                <a:latin typeface="+mj-lt"/>
                <a:ea typeface="휴먼모음T" pitchFamily="18" charset="-127"/>
              </a:rPr>
              <a:t>All Rights Reserved, Copyright© </a:t>
            </a:r>
            <a:r>
              <a:rPr lang="en-US" altLang="ko-KR" sz="800" dirty="0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UBIVELOX  </a:t>
            </a:r>
            <a:r>
              <a:rPr lang="en-US" altLang="ko-KR" sz="800" dirty="0" err="1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inc.</a:t>
            </a:r>
            <a:r>
              <a:rPr lang="en-US" altLang="ko-KR" sz="800" dirty="0" smtClean="0">
                <a:solidFill>
                  <a:srgbClr val="10253F"/>
                </a:solidFill>
                <a:latin typeface="+mj-lt"/>
                <a:ea typeface="휴먼모음T" pitchFamily="18" charset="-127"/>
              </a:rPr>
              <a:t>.</a:t>
            </a:r>
            <a:endParaRPr lang="en-US" altLang="ko-KR" sz="800" dirty="0">
              <a:solidFill>
                <a:srgbClr val="10253F"/>
              </a:solidFill>
              <a:latin typeface="+mj-lt"/>
              <a:ea typeface="휴먼모음T" pitchFamily="18" charset="-127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 userDrawn="1"/>
        </p:nvSpPr>
        <p:spPr bwMode="auto">
          <a:xfrm>
            <a:off x="227014" y="158750"/>
            <a:ext cx="1760537" cy="3381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dist" defTabSz="914400" eaLnBrk="1" hangingPunct="1">
              <a:defRPr/>
            </a:pPr>
            <a:r>
              <a:rPr kumimoji="0" lang="en-US" altLang="ko-KR" sz="16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굴림체" pitchFamily="49" charset="-127"/>
              </a:rPr>
              <a:t>CONTENTS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5601071" y="2615416"/>
            <a:ext cx="3954091" cy="2973824"/>
          </a:xfrm>
        </p:spPr>
        <p:txBody>
          <a:bodyPr/>
          <a:lstStyle>
            <a:lvl1pPr marL="266700" indent="-266700">
              <a:lnSpc>
                <a:spcPct val="150000"/>
              </a:lnSpc>
              <a:buFont typeface="+mj-lt"/>
              <a:buAutoNum type="arabicPeriod"/>
              <a:defRPr lang="ko-KR" altLang="en-US" sz="16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lang="ko-KR" altLang="en-US" sz="16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lang="ko-KR" altLang="en-US" sz="16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lang="ko-KR" altLang="en-US" sz="16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lang="ko-KR" altLang="en-US" sz="1600" b="1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맑은 고딕" charset="0"/>
              </a:defRPr>
            </a:lvl5pPr>
          </a:lstStyle>
          <a:p>
            <a:pPr lvl="0"/>
            <a:r>
              <a:rPr lang="en-US" altLang="ko-KR" dirty="0" smtClean="0"/>
              <a:t>2depth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pic>
        <p:nvPicPr>
          <p:cNvPr id="17" name="Picture 2" descr="http://upload.wikimedia.org/wikipedia/en/c/cc/LG_U%2B_logo.pn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9" y="6441812"/>
            <a:ext cx="801043" cy="2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5184775" y="2095079"/>
            <a:ext cx="4305300" cy="360363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1 Depth 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장표 개요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571"/>
            <a:ext cx="9906000" cy="4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 bwMode="auto">
          <a:xfrm>
            <a:off x="181003" y="47601"/>
            <a:ext cx="6788121" cy="36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2depth</a:t>
            </a:r>
            <a:r>
              <a:rPr lang="ko-KR" altLang="en-US" dirty="0" smtClean="0"/>
              <a:t>목차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00025" y="692150"/>
            <a:ext cx="9505950" cy="576263"/>
          </a:xfrm>
        </p:spPr>
        <p:txBody>
          <a:bodyPr/>
          <a:lstStyle>
            <a:lvl1pPr>
              <a:buNone/>
              <a:defRPr sz="1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목차에 대한 개요 설명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문구는 </a:t>
            </a:r>
            <a:r>
              <a:rPr lang="en-US" altLang="ko-KR" dirty="0" smtClean="0"/>
              <a:t>~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로 마치며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 단어는 붉은색으로 </a:t>
            </a:r>
            <a:r>
              <a:rPr lang="ko-KR" altLang="en-US" dirty="0" err="1" smtClean="0"/>
              <a:t>마킹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9125" y="47625"/>
            <a:ext cx="2736850" cy="368300"/>
          </a:xfrm>
        </p:spPr>
        <p:txBody>
          <a:bodyPr anchor="ctr"/>
          <a:lstStyle>
            <a:lvl1pPr algn="r"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1depth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pic>
        <p:nvPicPr>
          <p:cNvPr id="11" name="Picture 2" descr="http://upload.wikimedia.org/wikipedia/en/c/cc/LG_U%2B_logo.p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9" y="6467690"/>
            <a:ext cx="801043" cy="2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 userDrawn="1"/>
        </p:nvSpPr>
        <p:spPr>
          <a:xfrm>
            <a:off x="8281859" y="6463659"/>
            <a:ext cx="1440158" cy="25908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ts val="3500"/>
              </a:lnSpc>
            </a:pPr>
            <a:r>
              <a:rPr lang="en-US" altLang="ko-KR" sz="1400" kern="100" spc="-150" dirty="0" smtClean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UBIVELOX</a:t>
            </a:r>
            <a:endParaRPr lang="ko-KR" altLang="en-US" sz="1400" kern="100" spc="-150" dirty="0">
              <a:solidFill>
                <a:srgbClr val="0D4EA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장표 3depth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571"/>
            <a:ext cx="9906000" cy="4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 bwMode="auto">
          <a:xfrm>
            <a:off x="181004" y="47601"/>
            <a:ext cx="6788220" cy="36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aseline="0"/>
            </a:lvl1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2depth </a:t>
            </a:r>
            <a:r>
              <a:rPr lang="ko-KR" altLang="en-US" dirty="0" smtClean="0"/>
              <a:t>목차</a:t>
            </a: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200025" y="653236"/>
            <a:ext cx="63500" cy="287338"/>
          </a:xfrm>
          <a:prstGeom prst="rect">
            <a:avLst/>
          </a:prstGeom>
          <a:ln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72000" rIns="54000"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ctr" latinLnBrk="0">
              <a:spcBef>
                <a:spcPct val="20000"/>
              </a:spcBef>
              <a:spcAft>
                <a:spcPct val="20000"/>
              </a:spcAft>
              <a:buClr>
                <a:srgbClr val="000000"/>
              </a:buClr>
              <a:buFont typeface="Wingdings" pitchFamily="2" charset="2"/>
              <a:buChar char="§"/>
              <a:defRPr/>
            </a:pPr>
            <a:endParaRPr lang="ko-KR" altLang="en-US" sz="1400" dirty="0">
              <a:solidFill>
                <a:srgbClr val="000000"/>
              </a:solidFill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72480" y="683524"/>
            <a:ext cx="3457575" cy="247650"/>
          </a:xfrm>
        </p:spPr>
        <p:txBody>
          <a:bodyPr anchor="ctr" anchorCtr="0"/>
          <a:lstStyle>
            <a:lvl1pPr>
              <a:buFont typeface="+mj-lt"/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 marL="800100" indent="-342900">
              <a:buFont typeface="+mj-lt"/>
              <a:buAutoNum type="arabicPeriod"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 marL="1257300" indent="-342900">
              <a:buFont typeface="+mj-lt"/>
              <a:buAutoNum type="arabicPeriod"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 marL="1714500" indent="-342900">
              <a:buFont typeface="+mj-lt"/>
              <a:buAutoNum type="arabicPeriod"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 marL="2171700" indent="-342900">
              <a:buFont typeface="+mj-lt"/>
              <a:buAutoNum type="arabicPeriod"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en-US" altLang="ko-KR" dirty="0" smtClean="0"/>
              <a:t>3depth </a:t>
            </a:r>
            <a:r>
              <a:rPr lang="ko-KR" altLang="en-US" dirty="0" smtClean="0"/>
              <a:t>목차 </a:t>
            </a:r>
            <a:r>
              <a:rPr lang="en-US" altLang="ko-KR" dirty="0" smtClean="0"/>
              <a:t>– 4depth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4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9125" y="47625"/>
            <a:ext cx="2736850" cy="368300"/>
          </a:xfrm>
        </p:spPr>
        <p:txBody>
          <a:bodyPr anchor="ctr" anchorCtr="0"/>
          <a:lstStyle>
            <a:lvl1pPr algn="r"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smtClean="0"/>
              <a:t>숫자</a:t>
            </a:r>
            <a:r>
              <a:rPr lang="en-US" altLang="ko-KR" dirty="0" smtClean="0"/>
              <a:t>. 1depth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180975" y="980729"/>
            <a:ext cx="9525000" cy="504056"/>
          </a:xfrm>
        </p:spPr>
        <p:txBody>
          <a:bodyPr/>
          <a:lstStyle>
            <a:lvl1pPr marL="0" indent="0">
              <a:buNone/>
              <a:def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smtClean="0"/>
              <a:t>목차에 대한 개요 설명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문구는 </a:t>
            </a:r>
            <a:r>
              <a:rPr lang="en-US" altLang="ko-KR" dirty="0" smtClean="0"/>
              <a:t>~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로 마치며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 단어는 붉은색으로 </a:t>
            </a:r>
            <a:r>
              <a:rPr lang="ko-KR" altLang="en-US" dirty="0" err="1" smtClean="0"/>
              <a:t>마킹</a:t>
            </a:r>
            <a:endParaRPr lang="ko-KR" altLang="en-US" dirty="0"/>
          </a:p>
        </p:txBody>
      </p:sp>
      <p:pic>
        <p:nvPicPr>
          <p:cNvPr id="10" name="Picture 2" descr="http://upload.wikimedia.org/wikipedia/en/c/cc/LG_U%2B_logo.p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9" y="6467690"/>
            <a:ext cx="801043" cy="2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/>
          <p:cNvSpPr txBox="1">
            <a:spLocks/>
          </p:cNvSpPr>
          <p:nvPr userDrawn="1"/>
        </p:nvSpPr>
        <p:spPr>
          <a:xfrm>
            <a:off x="8281859" y="6463659"/>
            <a:ext cx="1440158" cy="259087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ts val="3500"/>
              </a:lnSpc>
            </a:pPr>
            <a:r>
              <a:rPr lang="en-US" altLang="ko-KR" sz="1400" kern="100" spc="-150" dirty="0" smtClean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UBIVELOX</a:t>
            </a:r>
            <a:endParaRPr lang="ko-KR" altLang="en-US" sz="1400" kern="100" spc="-150" dirty="0">
              <a:solidFill>
                <a:srgbClr val="0D4EA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MI 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571"/>
            <a:ext cx="990600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31200129"/>
              </p:ext>
            </p:extLst>
          </p:nvPr>
        </p:nvGraphicFramePr>
        <p:xfrm>
          <a:off x="0" y="-1460"/>
          <a:ext cx="9899998" cy="278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530"/>
                <a:gridCol w="644212"/>
                <a:gridCol w="3838362"/>
                <a:gridCol w="648072"/>
                <a:gridCol w="2448272"/>
                <a:gridCol w="360040"/>
                <a:gridCol w="554510"/>
              </a:tblGrid>
              <a:tr h="278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ACTIVILLAGE</a:t>
                      </a:r>
                      <a:endPara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타이틀명</a:t>
                      </a:r>
                      <a:endPara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페이지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No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fld id="{D8426BB7-29EA-4650-98FD-7723A1C74531}" type="slidenum">
                        <a:rPr lang="ko-KR" altLang="en-US" sz="800" smtClean="0">
                          <a:latin typeface="+mn-ea"/>
                          <a:ea typeface="+mn-ea"/>
                        </a:rPr>
                        <a:pPr algn="ctr" latinLnBrk="1"/>
                        <a:t>‹#›</a:t>
                      </a:fld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0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2072680" y="0"/>
            <a:ext cx="3816424" cy="252000"/>
          </a:xfrm>
        </p:spPr>
        <p:txBody>
          <a:bodyPr anchor="ctr"/>
          <a:lstStyle>
            <a:lvl1pPr algn="l">
              <a:buNone/>
              <a:def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smtClean="0"/>
              <a:t>브라우저 </a:t>
            </a:r>
            <a:r>
              <a:rPr lang="ko-KR" altLang="en-US" dirty="0" err="1" smtClean="0"/>
              <a:t>타이틀명을</a:t>
            </a:r>
            <a:r>
              <a:rPr lang="ko-KR" altLang="en-US" dirty="0" smtClean="0"/>
              <a:t>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537176" y="-3571"/>
            <a:ext cx="2448272" cy="252000"/>
          </a:xfrm>
        </p:spPr>
        <p:txBody>
          <a:bodyPr anchor="ctr"/>
          <a:lstStyle>
            <a:lvl1pPr algn="l">
              <a:buNone/>
              <a:defRPr kumimoji="0" lang="ko-KR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defRPr>
            </a:lvl5pPr>
          </a:lstStyle>
          <a:p>
            <a:pPr lvl="0"/>
            <a:r>
              <a:rPr lang="ko-KR" altLang="en-US" dirty="0" err="1" smtClean="0"/>
              <a:t>퍼블리싱</a:t>
            </a:r>
            <a:r>
              <a:rPr lang="ko-KR" altLang="en-US" dirty="0" smtClean="0"/>
              <a:t> 및 이력추적용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7464967" y="267803"/>
            <a:ext cx="2432720" cy="6573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표 개체 틀 10"/>
          <p:cNvSpPr>
            <a:spLocks noGrp="1"/>
          </p:cNvSpPr>
          <p:nvPr>
            <p:ph type="tbl" sz="quarter" idx="13"/>
          </p:nvPr>
        </p:nvSpPr>
        <p:spPr>
          <a:xfrm>
            <a:off x="7464425" y="284163"/>
            <a:ext cx="2433638" cy="6557211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11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참고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75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 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 userDrawn="1"/>
        </p:nvSpPr>
        <p:spPr bwMode="auto">
          <a:xfrm>
            <a:off x="2149471" y="6309320"/>
            <a:ext cx="5607059" cy="28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6196" tIns="53097" rIns="106196" bIns="53097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rgbClr val="328FB8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 algn="l">
              <a:lnSpc>
                <a:spcPts val="1400"/>
              </a:lnSpc>
            </a:pPr>
            <a:r>
              <a:rPr kumimoji="0" lang="ko-KR" altLang="en-US" sz="800" b="1" dirty="0">
                <a:solidFill>
                  <a:srgbClr val="595959"/>
                </a:solidFill>
                <a:ea typeface="맑은 고딕" pitchFamily="50" charset="-127"/>
              </a:rPr>
              <a:t>서울특별시 구로구 구로동 </a:t>
            </a:r>
            <a:r>
              <a:rPr kumimoji="0" lang="en-US" altLang="ko-KR" sz="800" b="1" dirty="0">
                <a:solidFill>
                  <a:srgbClr val="595959"/>
                </a:solidFill>
                <a:ea typeface="맑은 고딕" pitchFamily="50" charset="-127"/>
              </a:rPr>
              <a:t>212-8  </a:t>
            </a:r>
            <a:r>
              <a:rPr kumimoji="0" lang="ko-KR" altLang="en-US" sz="800" b="1" dirty="0" err="1" smtClean="0">
                <a:solidFill>
                  <a:srgbClr val="595959"/>
                </a:solidFill>
                <a:ea typeface="맑은 고딕" pitchFamily="50" charset="-127"/>
              </a:rPr>
              <a:t>대륭포스트타워</a:t>
            </a:r>
            <a:r>
              <a:rPr kumimoji="0" lang="ko-KR" altLang="en-US" sz="800" b="1" dirty="0" smtClean="0">
                <a:solidFill>
                  <a:srgbClr val="595959"/>
                </a:solidFill>
                <a:ea typeface="맑은 고딕" pitchFamily="50" charset="-127"/>
              </a:rPr>
              <a:t> </a:t>
            </a:r>
            <a:r>
              <a:rPr kumimoji="0" lang="en-US" altLang="ko-KR" sz="800" b="1" dirty="0" smtClean="0">
                <a:solidFill>
                  <a:srgbClr val="595959"/>
                </a:solidFill>
                <a:ea typeface="맑은 고딕" pitchFamily="50" charset="-127"/>
              </a:rPr>
              <a:t>1</a:t>
            </a:r>
            <a:r>
              <a:rPr kumimoji="0" lang="ko-KR" altLang="en-US" sz="800" b="1" dirty="0" smtClean="0">
                <a:solidFill>
                  <a:srgbClr val="595959"/>
                </a:solidFill>
                <a:ea typeface="맑은 고딕" pitchFamily="50" charset="-127"/>
              </a:rPr>
              <a:t>차 </a:t>
            </a:r>
            <a:r>
              <a:rPr kumimoji="0" lang="en-US" altLang="ko-KR" sz="800" b="1" dirty="0">
                <a:solidFill>
                  <a:srgbClr val="595959"/>
                </a:solidFill>
                <a:ea typeface="맑은 고딕" pitchFamily="50" charset="-127"/>
              </a:rPr>
              <a:t>7</a:t>
            </a:r>
            <a:r>
              <a:rPr kumimoji="0" lang="ko-KR" altLang="en-US" sz="800" b="1" dirty="0">
                <a:solidFill>
                  <a:srgbClr val="595959"/>
                </a:solidFill>
                <a:ea typeface="맑은 고딕" pitchFamily="50" charset="-127"/>
              </a:rPr>
              <a:t>층       우</a:t>
            </a:r>
            <a:r>
              <a:rPr kumimoji="0" lang="en-US" altLang="ko-KR" sz="800" b="1" dirty="0">
                <a:solidFill>
                  <a:srgbClr val="595959"/>
                </a:solidFill>
                <a:ea typeface="맑은 고딕" pitchFamily="50" charset="-127"/>
              </a:rPr>
              <a:t>)152-050    </a:t>
            </a:r>
            <a:r>
              <a:rPr kumimoji="0" lang="ko-KR" altLang="en-US" sz="800" b="1" dirty="0">
                <a:solidFill>
                  <a:srgbClr val="595959"/>
                </a:solidFill>
                <a:ea typeface="맑은 고딕" pitchFamily="50" charset="-127"/>
              </a:rPr>
              <a:t>  </a:t>
            </a:r>
            <a:r>
              <a:rPr kumimoji="0" lang="en-US" altLang="ko-KR" sz="800" b="1" dirty="0" smtClean="0">
                <a:solidFill>
                  <a:srgbClr val="595959"/>
                </a:solidFill>
                <a:ea typeface="맑은 고딕" pitchFamily="50" charset="-127"/>
              </a:rPr>
              <a:t>Tel </a:t>
            </a:r>
            <a:r>
              <a:rPr kumimoji="0" lang="en-US" altLang="ko-KR" sz="800" b="1" dirty="0">
                <a:solidFill>
                  <a:srgbClr val="595959"/>
                </a:solidFill>
                <a:ea typeface="맑은 고딕" pitchFamily="50" charset="-127"/>
              </a:rPr>
              <a:t>: 02-2082-2431   Fax : </a:t>
            </a:r>
            <a:r>
              <a:rPr kumimoji="0" lang="en-US" altLang="ko-KR" sz="800" b="1" dirty="0" smtClean="0">
                <a:solidFill>
                  <a:srgbClr val="595959"/>
                </a:solidFill>
                <a:ea typeface="맑은 고딕" pitchFamily="50" charset="-127"/>
              </a:rPr>
              <a:t>02-865-2477</a:t>
            </a:r>
            <a:endParaRPr kumimoji="0" lang="ko-KR" altLang="en-US" sz="800" b="1" dirty="0">
              <a:solidFill>
                <a:srgbClr val="595959"/>
              </a:solidFill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3667742" y="3068712"/>
            <a:ext cx="2556000" cy="720576"/>
            <a:chOff x="5580368" y="4292600"/>
            <a:chExt cx="2556000" cy="720576"/>
          </a:xfrm>
        </p:grpSpPr>
        <p:sp>
          <p:nvSpPr>
            <p:cNvPr id="11" name="한쪽 모서리가 둥근 사각형 10"/>
            <p:cNvSpPr/>
            <p:nvPr userDrawn="1"/>
          </p:nvSpPr>
          <p:spPr>
            <a:xfrm>
              <a:off x="5580368" y="4617994"/>
              <a:ext cx="2556000" cy="395182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</a:rPr>
                <a:t>www.ubivelox.com</a:t>
              </a:r>
              <a:endParaRPr lang="ko-KR" altLang="en-US" sz="1100" kern="100" dirty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endParaRPr>
            </a:p>
          </p:txBody>
        </p:sp>
        <p:sp>
          <p:nvSpPr>
            <p:cNvPr id="12" name="제목 1"/>
            <p:cNvSpPr txBox="1">
              <a:spLocks/>
            </p:cNvSpPr>
            <p:nvPr userDrawn="1"/>
          </p:nvSpPr>
          <p:spPr>
            <a:xfrm>
              <a:off x="5580368" y="4292600"/>
              <a:ext cx="2556000" cy="490403"/>
            </a:xfrm>
            <a:prstGeom prst="rect">
              <a:avLst/>
            </a:prstGeom>
            <a:noFill/>
          </p:spPr>
          <p:txBody>
            <a:bodyPr vert="horz" wrap="none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3500"/>
                </a:lnSpc>
              </a:pPr>
              <a:r>
                <a:rPr lang="en-US" altLang="ko-KR" sz="2200" kern="100" spc="-150" dirty="0" smtClean="0">
                  <a:solidFill>
                    <a:srgbClr val="0D4EA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UBIVELOX</a:t>
              </a:r>
              <a:endParaRPr lang="ko-KR" altLang="en-US" sz="2200" kern="100" spc="-150" dirty="0">
                <a:solidFill>
                  <a:srgbClr val="0D4EA2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MI 장표" userDrawn="1">
  <p:cSld name="1_MMI 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571"/>
            <a:ext cx="9906000" cy="28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7838" indent="-13652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7263" indent="-2730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35100" indent="-4095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14525" indent="-54610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1" y="-1460"/>
          <a:ext cx="9899996" cy="278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529"/>
                <a:gridCol w="644212"/>
                <a:gridCol w="3838362"/>
                <a:gridCol w="648072"/>
                <a:gridCol w="2448272"/>
                <a:gridCol w="360040"/>
                <a:gridCol w="554509"/>
              </a:tblGrid>
              <a:tr h="2787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프로젝트명</a:t>
                      </a:r>
                    </a:p>
                  </a:txBody>
                  <a:tcPr marL="74295" marR="742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타이틀명</a:t>
                      </a:r>
                    </a:p>
                  </a:txBody>
                  <a:tcPr marL="74295" marR="74295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marL="74295" marR="742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페이지 </a:t>
                      </a:r>
                      <a:r>
                        <a:rPr lang="en-US" altLang="ko-KR" sz="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ID</a:t>
                      </a:r>
                      <a:endParaRPr lang="ko-KR" altLang="en-US" sz="8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4295" marR="74295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marL="74295" marR="742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</a:t>
                      </a:r>
                      <a:r>
                        <a:rPr lang="en-US" altLang="ko-KR" sz="800"/>
                        <a:t>.</a:t>
                      </a:r>
                      <a:endParaRPr lang="ko-KR" altLang="en-US" sz="800"/>
                    </a:p>
                  </a:txBody>
                  <a:tcPr marL="74295" marR="7429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fld id="{D8426BB7-29EA-4650-98FD-7723A1C74531}" type="slidenum">
                        <a:rPr lang="ko-KR" altLang="en-US" sz="800"/>
                        <a:pPr algn="ctr" latinLnBrk="1">
                          <a:defRPr/>
                        </a:pPr>
                        <a:t>‹#›</a:t>
                      </a:fld>
                      <a:endParaRPr lang="ko-KR" altLang="en-US" sz="800"/>
                    </a:p>
                  </a:txBody>
                  <a:tcPr marL="74295" marR="74295" anchor="ctr">
                    <a:noFill/>
                  </a:tcPr>
                </a:tc>
              </a:tr>
            </a:tbl>
          </a:graphicData>
        </a:graphic>
      </p:graphicFrame>
      <p:sp>
        <p:nvSpPr>
          <p:cNvPr id="10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2072680" y="0"/>
            <a:ext cx="3816424" cy="252000"/>
          </a:xfrm>
        </p:spPr>
        <p:txBody>
          <a:bodyPr anchor="ctr"/>
          <a:lstStyle>
            <a:lvl1pPr algn="l">
              <a:buNone/>
              <a:defRPr kumimoji="0" lang="ko-KR" altLang="en-US" sz="8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5pPr>
          </a:lstStyle>
          <a:p>
            <a:pPr lvl="0">
              <a:defRPr/>
            </a:pPr>
            <a:r>
              <a:rPr lang="ko-KR" altLang="en-US"/>
              <a:t>브라우저 타이틀명을 표시합니다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5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537176" y="-3571"/>
            <a:ext cx="2448272" cy="252000"/>
          </a:xfrm>
        </p:spPr>
        <p:txBody>
          <a:bodyPr anchor="ctr"/>
          <a:lstStyle>
            <a:lvl1pPr algn="l">
              <a:buNone/>
              <a:defRPr kumimoji="0" lang="ko-KR" altLang="en-US" sz="8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1pPr>
            <a:lvl2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2pPr>
            <a:lvl3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3pPr>
            <a:lvl4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4pPr>
            <a:lvl5pPr>
              <a:buNone/>
              <a:defRPr kumimoji="0" lang="ko-KR" altLang="en-US" sz="1400" b="1" i="0" u="none" strike="noStrike" kern="120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맑은 고딕"/>
              </a:defRPr>
            </a:lvl5pPr>
          </a:lstStyle>
          <a:p>
            <a:pPr lvl="0">
              <a:defRPr/>
            </a:pPr>
            <a:r>
              <a:rPr lang="ko-KR" altLang="en-US"/>
              <a:t>퍼블리싱 및 이력추적용 </a:t>
            </a:r>
            <a:r>
              <a:rPr lang="en-US" altLang="ko-KR"/>
              <a:t>ID</a:t>
            </a:r>
            <a:r>
              <a:rPr lang="ko-KR" altLang="en-US"/>
              <a:t>를 표시합니다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7464968" y="267804"/>
            <a:ext cx="2432720" cy="6573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표 개체 틀 10"/>
          <p:cNvSpPr>
            <a:spLocks noGrp="1"/>
          </p:cNvSpPr>
          <p:nvPr>
            <p:ph type="tbl" sz="quarter" idx="13"/>
          </p:nvPr>
        </p:nvSpPr>
        <p:spPr>
          <a:xfrm>
            <a:off x="7464426" y="284164"/>
            <a:ext cx="2433638" cy="6557211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040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2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1" name="직사각형 9"/>
          <p:cNvSpPr>
            <a:spLocks noChangeArrowheads="1"/>
          </p:cNvSpPr>
          <p:nvPr/>
        </p:nvSpPr>
        <p:spPr bwMode="auto">
          <a:xfrm>
            <a:off x="0" y="6426200"/>
            <a:ext cx="9906000" cy="43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180975" indent="-180975" defTabSz="914400">
              <a:buFontTx/>
              <a:buChar char="•"/>
              <a:defRPr/>
            </a:pPr>
            <a:endParaRPr lang="ko-KR" altLang="en-US" sz="1500" b="1" dirty="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12" name="슬라이드 번호 개체 틀 4"/>
          <p:cNvSpPr txBox="1">
            <a:spLocks/>
          </p:cNvSpPr>
          <p:nvPr/>
        </p:nvSpPr>
        <p:spPr>
          <a:xfrm>
            <a:off x="3797300" y="6492877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fld id="{0BBAE0BA-42D9-40FD-ABA9-34A51BE72E45}" type="slidenum">
              <a:rPr lang="ko-KR" altLang="en-US" sz="1000">
                <a:solidFill>
                  <a:srgbClr val="595959"/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ko-KR" altLang="en-US" sz="1000" dirty="0">
              <a:solidFill>
                <a:srgbClr val="59595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2" r:id="rId1"/>
    <p:sldLayoutId id="2147485471" r:id="rId2"/>
    <p:sldLayoutId id="2147485520" r:id="rId3"/>
    <p:sldLayoutId id="2147485522" r:id="rId4"/>
    <p:sldLayoutId id="2147485524" r:id="rId5"/>
    <p:sldLayoutId id="2147485523" r:id="rId6"/>
    <p:sldLayoutId id="2147485521" r:id="rId7"/>
    <p:sldLayoutId id="214748552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bg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117172" y="3078653"/>
            <a:ext cx="7334982" cy="57254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117172" y="3078653"/>
            <a:ext cx="1640007" cy="57254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29116" y="3205842"/>
            <a:ext cx="11448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noProof="0" dirty="0" smtClean="0">
                <a:latin typeface="+mj-lt"/>
                <a:ea typeface="+mj-ea"/>
                <a:cs typeface="맑은 고딕" charset="0"/>
              </a:rPr>
              <a:t>로고 이미지</a:t>
            </a:r>
            <a:endParaRPr kumimoji="0" lang="en-US" altLang="ko-KR" sz="1400" noProof="0" dirty="0" smtClean="0">
              <a:latin typeface="+mj-lt"/>
              <a:ea typeface="+mj-ea"/>
              <a:cs typeface="맑은 고딕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468647" y="3295615"/>
            <a:ext cx="5853363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회원정보관리</a:t>
            </a:r>
            <a:r>
              <a:rPr kumimoji="0" lang="en-US" altLang="ko-KR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/</a:t>
            </a: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예약정보</a:t>
            </a:r>
            <a:r>
              <a:rPr kumimoji="0" lang="en-US" altLang="ko-KR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/</a:t>
            </a: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고객센터</a:t>
            </a:r>
            <a:r>
              <a:rPr kumimoji="0" lang="en-US" altLang="ko-KR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/</a:t>
            </a:r>
            <a:r>
              <a:rPr kumimoji="0" lang="ko-KR" altLang="en-US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통계정보</a:t>
            </a:r>
            <a:r>
              <a:rPr kumimoji="0" lang="en-US" altLang="ko-KR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/</a:t>
            </a: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로그아웃</a:t>
            </a:r>
            <a:endParaRPr kumimoji="0" lang="ko-KR" altLang="en-US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1" name="Oval 115"/>
          <p:cNvSpPr>
            <a:spLocks noChangeArrowheads="1"/>
          </p:cNvSpPr>
          <p:nvPr/>
        </p:nvSpPr>
        <p:spPr bwMode="auto">
          <a:xfrm>
            <a:off x="214816" y="3136323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개체 틀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085523"/>
              </p:ext>
            </p:extLst>
          </p:nvPr>
        </p:nvGraphicFramePr>
        <p:xfrm>
          <a:off x="7545288" y="620688"/>
          <a:ext cx="230425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800200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W=1184px ,</a:t>
                      </a:r>
                      <a:r>
                        <a:rPr lang="en-US" altLang="ko-KR" sz="1000" baseline="0" dirty="0" smtClean="0"/>
                        <a:t> H=75px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로고이미지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클릭 시 사용자 메인 페이지로 이동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이미지크기 </a:t>
                      </a:r>
                      <a:r>
                        <a:rPr lang="en-US" altLang="ko-KR" sz="1000" dirty="0" smtClean="0"/>
                        <a:t>141*33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회원정보관리 페이지로 이동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예약정보 페이지로 이동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고객센터 페이지로 이동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고객센터에 대한 내용은 스토리보드 사용자에서</a:t>
                      </a:r>
                      <a:r>
                        <a:rPr lang="en-US" altLang="ko-KR" sz="1000" dirty="0" smtClean="0"/>
                        <a:t>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통계 페이지로 이동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 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관리자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 세션 제거 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관리자 로그인 페이지로 이동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비회원 시 로그인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회원가입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로그인 페이지로 이동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회원가입 페이지로 이동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Oval 115"/>
          <p:cNvSpPr>
            <a:spLocks noChangeArrowheads="1"/>
          </p:cNvSpPr>
          <p:nvPr/>
        </p:nvSpPr>
        <p:spPr bwMode="auto">
          <a:xfrm>
            <a:off x="3296816" y="311267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8" name="Oval 115"/>
          <p:cNvSpPr>
            <a:spLocks noChangeArrowheads="1"/>
          </p:cNvSpPr>
          <p:nvPr/>
        </p:nvSpPr>
        <p:spPr bwMode="auto">
          <a:xfrm>
            <a:off x="4395328" y="312839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Oval 115"/>
          <p:cNvSpPr>
            <a:spLocks noChangeArrowheads="1"/>
          </p:cNvSpPr>
          <p:nvPr/>
        </p:nvSpPr>
        <p:spPr bwMode="auto">
          <a:xfrm>
            <a:off x="5097016" y="312839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20" name="Oval 115"/>
          <p:cNvSpPr>
            <a:spLocks noChangeArrowheads="1"/>
          </p:cNvSpPr>
          <p:nvPr/>
        </p:nvSpPr>
        <p:spPr bwMode="auto">
          <a:xfrm>
            <a:off x="5774804" y="312839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val 115"/>
          <p:cNvSpPr>
            <a:spLocks noChangeArrowheads="1"/>
          </p:cNvSpPr>
          <p:nvPr/>
        </p:nvSpPr>
        <p:spPr bwMode="auto">
          <a:xfrm>
            <a:off x="6422876" y="312216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45089" y="2504471"/>
            <a:ext cx="1713778" cy="5645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 bwMode="auto">
          <a:xfrm>
            <a:off x="1481280" y="2727912"/>
            <a:ext cx="5853363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로그</a:t>
            </a:r>
            <a:r>
              <a:rPr kumimoji="0" lang="ko-KR" altLang="en-US" sz="1300" dirty="0">
                <a:latin typeface="+mj-lt"/>
                <a:ea typeface="+mj-ea"/>
                <a:cs typeface="맑은 고딕" charset="0"/>
              </a:rPr>
              <a:t>인</a:t>
            </a:r>
            <a:r>
              <a:rPr kumimoji="0" lang="en-US" altLang="ko-KR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/</a:t>
            </a:r>
            <a:r>
              <a:rPr kumimoji="0" lang="ko-KR" altLang="en-US" sz="1300" noProof="0" dirty="0" smtClean="0">
                <a:latin typeface="+mj-lt"/>
                <a:ea typeface="+mj-ea"/>
                <a:cs typeface="맑은 고딕" charset="0"/>
              </a:rPr>
              <a:t>회원가입</a:t>
            </a:r>
            <a:endParaRPr kumimoji="0" lang="ko-KR" altLang="en-US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2" name="Oval 115"/>
          <p:cNvSpPr>
            <a:spLocks noChangeArrowheads="1"/>
          </p:cNvSpPr>
          <p:nvPr/>
        </p:nvSpPr>
        <p:spPr bwMode="auto">
          <a:xfrm>
            <a:off x="6164560" y="253453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23" name="Oval 115"/>
          <p:cNvSpPr>
            <a:spLocks noChangeArrowheads="1"/>
          </p:cNvSpPr>
          <p:nvPr/>
        </p:nvSpPr>
        <p:spPr bwMode="auto">
          <a:xfrm>
            <a:off x="6760454" y="254175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</a:p>
        </p:txBody>
      </p:sp>
      <p:sp>
        <p:nvSpPr>
          <p:cNvPr id="24" name="Oval 115"/>
          <p:cNvSpPr>
            <a:spLocks noChangeArrowheads="1"/>
          </p:cNvSpPr>
          <p:nvPr/>
        </p:nvSpPr>
        <p:spPr bwMode="auto">
          <a:xfrm>
            <a:off x="5600071" y="238516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84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2072681" y="37578"/>
            <a:ext cx="3816424" cy="252000"/>
          </a:xfrm>
        </p:spPr>
        <p:txBody>
          <a:bodyPr/>
          <a:lstStyle/>
          <a:p>
            <a:r>
              <a:rPr lang="en-US" altLang="ko-KR" dirty="0" smtClean="0"/>
              <a:t>footer&gt;</a:t>
            </a:r>
            <a:r>
              <a:rPr lang="ko-KR" altLang="en-US" dirty="0" smtClean="0"/>
              <a:t>관리자 회원가입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007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681669"/>
              </p:ext>
            </p:extLst>
          </p:nvPr>
        </p:nvGraphicFramePr>
        <p:xfrm>
          <a:off x="7527287" y="248122"/>
          <a:ext cx="2322258" cy="490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/>
                <a:gridCol w="1944216"/>
              </a:tblGrid>
              <a:tr h="17183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Description</a:t>
                      </a: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전체</a:t>
                      </a:r>
                      <a:r>
                        <a:rPr lang="en-US" altLang="ko-KR" sz="1100" dirty="0" smtClean="0"/>
                        <a:t> Width:</a:t>
                      </a:r>
                      <a:r>
                        <a:rPr lang="en-US" altLang="ko-KR" sz="1100" baseline="0" dirty="0" smtClean="0"/>
                        <a:t> 100%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       Height: 714px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테두리  </a:t>
                      </a:r>
                      <a:r>
                        <a:rPr lang="en-US" altLang="ko-KR" sz="1100" dirty="0" smtClean="0"/>
                        <a:t>Width:</a:t>
                      </a:r>
                      <a:r>
                        <a:rPr lang="en-US" altLang="ko-KR" sz="1100" baseline="0" dirty="0" smtClean="0"/>
                        <a:t> 547px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           Height: 678px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영문 </a:t>
                      </a:r>
                      <a:r>
                        <a:rPr lang="en-US" altLang="ko-KR" sz="1100" baseline="0" dirty="0" smtClean="0"/>
                        <a:t>6</a:t>
                      </a:r>
                      <a:r>
                        <a:rPr lang="ko-KR" altLang="en-US" sz="1100" baseline="0" dirty="0" smtClean="0"/>
                        <a:t>자 이상 </a:t>
                      </a:r>
                      <a:r>
                        <a:rPr lang="en-US" altLang="ko-KR" sz="1100" baseline="0" dirty="0" smtClean="0"/>
                        <a:t>20</a:t>
                      </a:r>
                      <a:r>
                        <a:rPr lang="ko-KR" altLang="en-US" sz="1100" baseline="0" dirty="0" smtClean="0"/>
                        <a:t>자 이하 까지 입력 가능 미 입력 시 경고 창 알림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070" dirty="0" smtClean="0"/>
                        <a:t> 2</a:t>
                      </a:r>
                      <a:endParaRPr lang="ko-KR" altLang="en-US" sz="107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70" dirty="0" smtClean="0"/>
                        <a:t>-</a:t>
                      </a:r>
                      <a:r>
                        <a:rPr lang="ko-KR" altLang="en-US" sz="1070" dirty="0" smtClean="0"/>
                        <a:t>아이디 사용여부 표시</a:t>
                      </a:r>
                      <a:endParaRPr lang="en-US" altLang="ko-KR" sz="1070" dirty="0" smtClean="0"/>
                    </a:p>
                    <a:p>
                      <a:pPr latinLnBrk="1"/>
                      <a:r>
                        <a:rPr lang="ko-KR" altLang="en-US" sz="1070" dirty="0" smtClean="0"/>
                        <a:t>사용가능</a:t>
                      </a:r>
                      <a:r>
                        <a:rPr lang="en-US" altLang="ko-KR" sz="1070" dirty="0" smtClean="0"/>
                        <a:t>/</a:t>
                      </a:r>
                      <a:r>
                        <a:rPr lang="ko-KR" altLang="en-US" sz="1070" dirty="0" smtClean="0"/>
                        <a:t>사용 불가능 </a:t>
                      </a:r>
                      <a:endParaRPr lang="en-US" altLang="ko-KR" sz="1070" dirty="0" smtClean="0"/>
                    </a:p>
                    <a:p>
                      <a:pPr latinLnBrk="1"/>
                      <a:r>
                        <a:rPr lang="ko-KR" altLang="en-US" sz="1070" dirty="0" smtClean="0"/>
                        <a:t>정보표시</a:t>
                      </a:r>
                      <a:r>
                        <a:rPr lang="en-US" altLang="ko-KR" sz="1070" baseline="0" dirty="0" smtClean="0"/>
                        <a:t> </a:t>
                      </a:r>
                      <a:r>
                        <a:rPr lang="ko-KR" altLang="en-US" sz="1070" dirty="0" smtClean="0"/>
                        <a:t>아이디 미 입력 시 경고 창 발생</a:t>
                      </a:r>
                      <a:endParaRPr lang="en-US" altLang="ko-KR" sz="107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숫자 </a:t>
                      </a:r>
                      <a:r>
                        <a:rPr lang="en-US" altLang="ko-KR" sz="1100" dirty="0" smtClean="0"/>
                        <a:t>+</a:t>
                      </a:r>
                      <a:r>
                        <a:rPr lang="ko-KR" altLang="en-US" sz="1100" baseline="0" dirty="0" smtClean="0"/>
                        <a:t>영문 </a:t>
                      </a:r>
                      <a:r>
                        <a:rPr lang="en-US" altLang="ko-KR" sz="1100" baseline="0" dirty="0" smtClean="0"/>
                        <a:t>8</a:t>
                      </a:r>
                      <a:r>
                        <a:rPr lang="ko-KR" altLang="en-US" sz="1100" baseline="0" dirty="0" smtClean="0"/>
                        <a:t>자 이상 </a:t>
                      </a:r>
                      <a:r>
                        <a:rPr lang="en-US" altLang="ko-KR" sz="1100" baseline="0" dirty="0" smtClean="0"/>
                        <a:t>20</a:t>
                      </a:r>
                      <a:r>
                        <a:rPr lang="ko-KR" altLang="en-US" sz="1100" baseline="0" dirty="0" smtClean="0"/>
                        <a:t>자 이하 까지 입력 가능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ko-KR" altLang="en-US" sz="1100" baseline="0" dirty="0" smtClean="0"/>
                        <a:t>비밀번호암호화</a:t>
                      </a:r>
                      <a:r>
                        <a:rPr lang="en-US" altLang="ko-KR" sz="1100" baseline="0" dirty="0" smtClean="0"/>
                        <a:t>(sha256)</a:t>
                      </a:r>
                      <a:r>
                        <a:rPr lang="ko-KR" altLang="en-US" sz="1100" baseline="0" dirty="0" smtClean="0"/>
                        <a:t> 미 입력 시 경고 창 알림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숫자</a:t>
                      </a:r>
                      <a:r>
                        <a:rPr lang="en-US" altLang="ko-KR" sz="1100" baseline="0" dirty="0" smtClean="0"/>
                        <a:t>+</a:t>
                      </a:r>
                      <a:r>
                        <a:rPr lang="ko-KR" altLang="en-US" sz="1100" baseline="0" dirty="0" smtClean="0"/>
                        <a:t>문자 </a:t>
                      </a:r>
                      <a:r>
                        <a:rPr lang="en-US" altLang="ko-KR" sz="1100" baseline="0" dirty="0" smtClean="0"/>
                        <a:t>20</a:t>
                      </a:r>
                      <a:r>
                        <a:rPr lang="ko-KR" altLang="en-US" sz="1100" baseline="0" dirty="0" smtClean="0"/>
                        <a:t>자 까지 입력가능 비밀번호 일치 확인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입력 시 경고 창 알림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문자 </a:t>
                      </a:r>
                      <a:r>
                        <a:rPr lang="en-US" altLang="ko-KR" sz="1100" baseline="0" dirty="0" smtClean="0"/>
                        <a:t>20</a:t>
                      </a:r>
                      <a:r>
                        <a:rPr lang="ko-KR" altLang="en-US" sz="1100" baseline="0" dirty="0" smtClean="0"/>
                        <a:t>자 까지 입력가능 미 입력 시 경고 창 알림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 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/>
                        <a:t>- </a:t>
                      </a:r>
                      <a:r>
                        <a:rPr lang="ko-KR" altLang="en-US" sz="1100" baseline="0" dirty="0" smtClean="0"/>
                        <a:t>관리자 회원가입</a:t>
                      </a:r>
                      <a:r>
                        <a:rPr lang="ko-KR" altLang="en-US" sz="1100" dirty="0" smtClean="0"/>
                        <a:t> 버튼 클릭 시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미 입력</a:t>
                      </a:r>
                      <a:r>
                        <a:rPr lang="en-US" altLang="ko-KR" sz="1100" baseline="0" dirty="0" smtClean="0"/>
                        <a:t>/</a:t>
                      </a:r>
                      <a:r>
                        <a:rPr lang="ko-KR" altLang="en-US" sz="1100" baseline="0" dirty="0" smtClean="0"/>
                        <a:t>미 일치 시 경고 창 알림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일치하면 로그인 페이지로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이동</a:t>
                      </a:r>
                      <a:endParaRPr lang="ko-KR" altLang="en-US" sz="1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166579" y="1822854"/>
            <a:ext cx="5112569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762150" y="1974870"/>
            <a:ext cx="2410763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62150" y="2694950"/>
            <a:ext cx="4056451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Oval 115"/>
          <p:cNvSpPr>
            <a:spLocks noChangeArrowheads="1"/>
          </p:cNvSpPr>
          <p:nvPr/>
        </p:nvSpPr>
        <p:spPr bwMode="auto">
          <a:xfrm>
            <a:off x="1783967" y="2868363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4" name="Oval 115"/>
          <p:cNvSpPr>
            <a:spLocks noChangeArrowheads="1"/>
          </p:cNvSpPr>
          <p:nvPr/>
        </p:nvSpPr>
        <p:spPr bwMode="auto">
          <a:xfrm>
            <a:off x="1794188" y="214755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1965119" y="2072586"/>
            <a:ext cx="172668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아이</a:t>
            </a:r>
            <a:r>
              <a:rPr lang="ko-KR" altLang="en-US" noProof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디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1978689" y="2792666"/>
            <a:ext cx="163818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비밀번</a:t>
            </a:r>
            <a:r>
              <a:rPr lang="ko-KR" altLang="en-US" noProof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호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124369" y="4849094"/>
            <a:ext cx="3276364" cy="6381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관리자 회원가입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0" name="Oval 115"/>
          <p:cNvSpPr>
            <a:spLocks noChangeArrowheads="1"/>
          </p:cNvSpPr>
          <p:nvPr/>
        </p:nvSpPr>
        <p:spPr bwMode="auto">
          <a:xfrm>
            <a:off x="2583192" y="505063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54645" y="4123022"/>
            <a:ext cx="4056451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Oval 115"/>
          <p:cNvSpPr>
            <a:spLocks noChangeArrowheads="1"/>
          </p:cNvSpPr>
          <p:nvPr/>
        </p:nvSpPr>
        <p:spPr bwMode="auto">
          <a:xfrm>
            <a:off x="1776461" y="429643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1971184" y="4220738"/>
            <a:ext cx="163818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이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름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91315" y="1966871"/>
            <a:ext cx="1528448" cy="580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중복확</a:t>
            </a:r>
            <a:r>
              <a:rPr lang="ko-KR" altLang="en-US" sz="1500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22" name="Oval 115"/>
          <p:cNvSpPr>
            <a:spLocks noChangeArrowheads="1"/>
          </p:cNvSpPr>
          <p:nvPr/>
        </p:nvSpPr>
        <p:spPr bwMode="auto">
          <a:xfrm>
            <a:off x="4370988" y="211911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755279" y="2124924"/>
            <a:ext cx="150676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사용가능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rPr>
              <a:t>/</a:t>
            </a:r>
            <a:r>
              <a:rPr kumimoji="0" lang="ko-KR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사용 불가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54645" y="3402942"/>
            <a:ext cx="4056451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Oval 115"/>
          <p:cNvSpPr>
            <a:spLocks noChangeArrowheads="1"/>
          </p:cNvSpPr>
          <p:nvPr/>
        </p:nvSpPr>
        <p:spPr bwMode="auto">
          <a:xfrm>
            <a:off x="1776461" y="357635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971183" y="3500658"/>
            <a:ext cx="1889696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비밀번호 확인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765737" y="3551046"/>
            <a:ext cx="102914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1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일</a:t>
            </a:r>
            <a:r>
              <a:rPr kumimoji="0" lang="ko-KR" altLang="en-US" sz="1050" b="1" dirty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치</a:t>
            </a:r>
            <a:r>
              <a:rPr kumimoji="0" lang="en-US" altLang="ko-KR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rPr>
              <a:t>/</a:t>
            </a:r>
            <a:r>
              <a:rPr kumimoji="0" lang="ko-KR" altLang="en-US" sz="1050" b="1" dirty="0" smtClean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불일</a:t>
            </a:r>
            <a:r>
              <a:rPr kumimoji="0" lang="ko-KR" altLang="en-US" sz="1050" b="1" dirty="0">
                <a:solidFill>
                  <a:srgbClr val="FF0000"/>
                </a:solidFill>
                <a:latin typeface="+mj-lt"/>
                <a:ea typeface="+mj-ea"/>
                <a:cs typeface="맑은 고딕" charset="0"/>
              </a:rPr>
              <a:t>치</a:t>
            </a:r>
            <a:endParaRPr kumimoji="0" lang="ko-KR" altLang="en-US" sz="105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- </a:t>
            </a:r>
            <a:r>
              <a:rPr lang="ko-KR" altLang="en-US" dirty="0" smtClean="0"/>
              <a:t>관리자관리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B_001</a:t>
            </a:r>
            <a:endParaRPr lang="ko-KR" altLang="en-US" dirty="0"/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509881893"/>
              </p:ext>
            </p:extLst>
          </p:nvPr>
        </p:nvGraphicFramePr>
        <p:xfrm>
          <a:off x="7545288" y="620688"/>
          <a:ext cx="2304256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1184px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이름</a:t>
                      </a:r>
                      <a:r>
                        <a:rPr lang="ko-KR" altLang="en-US" sz="1000" baseline="0" dirty="0" smtClean="0"/>
                        <a:t>으로 검색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사업자정보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등록 순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회사명 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등록 순으로 정렬가능 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리스트는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개씩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클릭 시 경고 창 후 아이디 탈퇴 처리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 smtClean="0"/>
                        <a:t>페이징은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5</a:t>
                      </a:r>
                      <a:r>
                        <a:rPr lang="ko-KR" altLang="en-US" sz="1000" baseline="0" dirty="0" smtClean="0"/>
                        <a:t>개씩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 smtClean="0"/>
                        <a:t>첫번째</a:t>
                      </a:r>
                      <a:r>
                        <a:rPr lang="ko-KR" altLang="en-US" sz="1000" baseline="0" dirty="0" smtClean="0"/>
                        <a:t> 화살표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한 개씩 이동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 smtClean="0"/>
                        <a:t>두번째</a:t>
                      </a:r>
                      <a:r>
                        <a:rPr lang="ko-KR" altLang="en-US" sz="1000" baseline="0" dirty="0" smtClean="0"/>
                        <a:t> 화살표 </a:t>
                      </a:r>
                      <a:r>
                        <a:rPr lang="en-US" altLang="ko-KR" sz="1000" baseline="0" dirty="0" smtClean="0"/>
                        <a:t>: 5</a:t>
                      </a:r>
                      <a:r>
                        <a:rPr lang="ko-KR" altLang="en-US" sz="1000" baseline="0" dirty="0" smtClean="0"/>
                        <a:t>개씩 이동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 smtClean="0"/>
                        <a:t>세번째</a:t>
                      </a:r>
                      <a:r>
                        <a:rPr lang="ko-KR" altLang="en-US" sz="1000" baseline="0" dirty="0" smtClean="0"/>
                        <a:t> 화살표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끝까지 이동 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Oval 115"/>
          <p:cNvSpPr>
            <a:spLocks noChangeArrowheads="1"/>
          </p:cNvSpPr>
          <p:nvPr/>
        </p:nvSpPr>
        <p:spPr bwMode="auto">
          <a:xfrm>
            <a:off x="4519487" y="128044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11"/>
          <p:cNvSpPr txBox="1"/>
          <p:nvPr/>
        </p:nvSpPr>
        <p:spPr>
          <a:xfrm>
            <a:off x="2272897" y="788755"/>
            <a:ext cx="312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관리자 관리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1973554" y="1068505"/>
            <a:ext cx="369952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42816" y="620688"/>
            <a:ext cx="5502488" cy="59766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15"/>
          <p:cNvSpPr>
            <a:spLocks noChangeArrowheads="1"/>
          </p:cNvSpPr>
          <p:nvPr/>
        </p:nvSpPr>
        <p:spPr bwMode="auto">
          <a:xfrm>
            <a:off x="985261" y="158861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2994141" y="6026668"/>
            <a:ext cx="11031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ea typeface="나눔고딕" pitchFamily="50" charset="-127"/>
              </a:rPr>
              <a:t>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</a:t>
            </a:r>
            <a:r>
              <a:rPr lang="en-US" altLang="ko-KR" sz="800" dirty="0" smtClean="0">
                <a:ea typeface="나눔고딕" pitchFamily="50" charset="-127"/>
              </a:rPr>
              <a:t>5  &gt; &gt;&gt;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32680" y="1468392"/>
            <a:ext cx="41398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85261" y="1145049"/>
            <a:ext cx="5328592" cy="52421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724567" y="1468392"/>
            <a:ext cx="1008113" cy="159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</a:t>
            </a:r>
            <a:r>
              <a:rPr lang="ko-KR" altLang="en-US" sz="1000" dirty="0">
                <a:solidFill>
                  <a:schemeClr val="tx1"/>
                </a:solidFill>
              </a:rPr>
              <a:t>름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879562"/>
              </p:ext>
            </p:extLst>
          </p:nvPr>
        </p:nvGraphicFramePr>
        <p:xfrm>
          <a:off x="1099561" y="1857308"/>
          <a:ext cx="5047105" cy="332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294"/>
                <a:gridCol w="1367548"/>
                <a:gridCol w="1177672"/>
                <a:gridCol w="1215591"/>
              </a:tblGrid>
              <a:tr h="44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강제탈퇴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admin2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김철수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2018~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3" name="직선 화살표 연결선 22"/>
          <p:cNvCxnSpPr/>
          <p:nvPr/>
        </p:nvCxnSpPr>
        <p:spPr>
          <a:xfrm>
            <a:off x="2994141" y="1916702"/>
            <a:ext cx="0" cy="15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179786" y="2374894"/>
            <a:ext cx="75988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탈</a:t>
            </a:r>
            <a:r>
              <a:rPr lang="ko-KR" altLang="en-US" sz="800" dirty="0">
                <a:solidFill>
                  <a:schemeClr val="tx1"/>
                </a:solidFill>
              </a:rPr>
              <a:t>퇴</a:t>
            </a:r>
          </a:p>
        </p:txBody>
      </p:sp>
      <p:sp>
        <p:nvSpPr>
          <p:cNvPr id="29" name="Oval 115"/>
          <p:cNvSpPr>
            <a:spLocks noChangeArrowheads="1"/>
          </p:cNvSpPr>
          <p:nvPr/>
        </p:nvSpPr>
        <p:spPr bwMode="auto">
          <a:xfrm>
            <a:off x="2879841" y="581769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4495967" y="1916702"/>
            <a:ext cx="0" cy="15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115"/>
          <p:cNvSpPr>
            <a:spLocks noChangeArrowheads="1"/>
          </p:cNvSpPr>
          <p:nvPr/>
        </p:nvSpPr>
        <p:spPr bwMode="auto">
          <a:xfrm>
            <a:off x="5000023" y="214629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1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 bwMode="auto">
          <a:xfrm>
            <a:off x="1905514" y="1403759"/>
            <a:ext cx="406868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ko-KR" altLang="en-US" sz="1200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 </a:t>
            </a:r>
            <a:r>
              <a:rPr lang="en-US" altLang="ko-KR" sz="1200" dirty="0"/>
              <a:t>ex) </a:t>
            </a:r>
            <a:r>
              <a:rPr lang="ko-KR" altLang="en-US" sz="1200" dirty="0"/>
              <a:t>사이트에 규칙에 대한 내용 입니다</a:t>
            </a:r>
            <a:r>
              <a:rPr lang="en-US" altLang="ko-KR" sz="1200" dirty="0"/>
              <a:t>.</a:t>
            </a:r>
          </a:p>
          <a:p>
            <a:pPr algn="ctr">
              <a:defRPr/>
            </a:pPr>
            <a:r>
              <a:rPr lang="ko-KR" altLang="en-US" sz="1200" dirty="0"/>
              <a:t>꼭 확인해주세요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공지사항 내용표시</a:t>
            </a:r>
          </a:p>
        </p:txBody>
      </p:sp>
      <p:sp>
        <p:nvSpPr>
          <p:cNvPr id="3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73602643"/>
              </p:ext>
            </p:extLst>
          </p:nvPr>
        </p:nvGraphicFramePr>
        <p:xfrm>
          <a:off x="7463065" y="285284"/>
          <a:ext cx="2447127" cy="5447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87"/>
                <a:gridCol w="2148840"/>
              </a:tblGrid>
              <a:tr h="24384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 marL="74295" marR="74295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/>
                </a:tc>
              </a:tr>
              <a:tr h="40288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W : 1184px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H : auto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ession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W : 250px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content W: 924px</a:t>
                      </a:r>
                    </a:p>
                  </a:txBody>
                  <a:tcPr marL="74295" marR="74295"/>
                </a:tc>
              </a:tr>
              <a:tr h="26583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글의 제목만  표시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43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공지사항 버튼 클릭시 현재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6022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1:1</a:t>
                      </a:r>
                      <a:r>
                        <a:rPr lang="ko-KR" altLang="en-US" sz="1000"/>
                        <a:t> 문의 버튼 클릭 시 </a:t>
                      </a:r>
                      <a:r>
                        <a:rPr lang="en-US" altLang="ko-KR" sz="1000"/>
                        <a:t>1:1</a:t>
                      </a:r>
                      <a:r>
                        <a:rPr lang="ko-KR" altLang="en-US" sz="1000"/>
                        <a:t>문의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6022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4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/>
                        <a:t>등록버튼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공지사항 등록 창으로 이동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관리자만 등록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수정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삭제 버튼이 보인다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dirty="0"/>
                        <a:t>관리자 세션으로 기능 구현</a:t>
                      </a:r>
                      <a:r>
                        <a:rPr lang="en-US" altLang="ko-KR" sz="1000" dirty="0"/>
                        <a:t>.)</a:t>
                      </a:r>
                    </a:p>
                    <a:p>
                      <a:pPr latinLnBrk="1">
                        <a:defRPr/>
                      </a:pPr>
                      <a:endParaRPr lang="en-US" altLang="ko-KR" sz="1000" dirty="0"/>
                    </a:p>
                  </a:txBody>
                  <a:tcPr marL="74295" marR="74295"/>
                </a:tc>
              </a:tr>
              <a:tr h="3962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5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 smtClean="0"/>
                        <a:t>제</a:t>
                      </a:r>
                      <a:r>
                        <a:rPr lang="ko-KR" altLang="en-US" sz="1000" dirty="0"/>
                        <a:t>목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/>
                        <a:t>클릭 시 내용이 숨겨진다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74295" marR="74295"/>
                </a:tc>
              </a:tr>
              <a:tr h="3962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6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/>
                        <a:t>해당 제목의 내용이 표시됩니다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74295" marR="74295"/>
                </a:tc>
              </a:tr>
              <a:tr h="3962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7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게시글을 수정한다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공지사항 수정창으로 이동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74295" marR="74295"/>
                </a:tc>
              </a:tr>
              <a:tr h="3962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8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삭제버튼 클릭 시 비밀번호 입력창 생성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비밀번호를 입력하고</a:t>
                      </a:r>
                      <a:r>
                        <a:rPr lang="en-US" altLang="ko-KR" sz="1000"/>
                        <a:t>,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비밀번호가 일치하다면 삭제 완료 창 띄움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3962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9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삭제가 완료 되었습니다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23459" y="620650"/>
            <a:ext cx="936117" cy="5544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고객센터</a:t>
            </a: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공지사항</a:t>
            </a:r>
          </a:p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</a:t>
            </a: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76591" y="652491"/>
            <a:ext cx="4460493" cy="544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1.</a:t>
            </a:r>
            <a:r>
              <a:rPr lang="ko-KR" altLang="en-US" sz="1400" dirty="0">
                <a:solidFill>
                  <a:schemeClr val="tx1"/>
                </a:solidFill>
              </a:rPr>
              <a:t> 사이트 규칙입니다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필독 해주세요</a:t>
            </a:r>
            <a:r>
              <a:rPr lang="en-US" altLang="ko-KR" sz="1400" dirty="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76590" y="3031344"/>
            <a:ext cx="4460493" cy="544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2.</a:t>
            </a:r>
            <a:r>
              <a:rPr lang="ko-KR" altLang="en-US" sz="1400">
                <a:solidFill>
                  <a:schemeClr val="tx1"/>
                </a:solidFill>
              </a:rPr>
              <a:t> 불법사이트 금지</a:t>
            </a: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내용 참조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76590" y="3676858"/>
            <a:ext cx="4460493" cy="544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3.</a:t>
            </a:r>
            <a:r>
              <a:rPr lang="ko-KR" altLang="en-US" sz="1400">
                <a:solidFill>
                  <a:schemeClr val="tx1"/>
                </a:solidFill>
              </a:rPr>
              <a:t>  </a:t>
            </a:r>
            <a:r>
              <a:rPr lang="en-US" altLang="ko-KR" sz="1400">
                <a:solidFill>
                  <a:schemeClr val="tx1"/>
                </a:solidFill>
              </a:rPr>
              <a:t>@#$%#@^@^@^@#?#*</a:t>
            </a:r>
          </a:p>
        </p:txBody>
      </p:sp>
      <p:sp>
        <p:nvSpPr>
          <p:cNvPr id="19" name="직사각형 38"/>
          <p:cNvSpPr/>
          <p:nvPr/>
        </p:nvSpPr>
        <p:spPr>
          <a:xfrm>
            <a:off x="1851541" y="4411126"/>
            <a:ext cx="460313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676590" y="1320670"/>
            <a:ext cx="4460493" cy="1604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 dirty="0" smtClean="0">
                <a:solidFill>
                  <a:schemeClr val="tx1"/>
                </a:solidFill>
              </a:rPr>
              <a:t>ex) </a:t>
            </a:r>
            <a:r>
              <a:rPr lang="ko-KR" altLang="en-US" sz="1400" dirty="0" smtClean="0">
                <a:solidFill>
                  <a:schemeClr val="tx1"/>
                </a:solidFill>
              </a:rPr>
              <a:t>사이트에 규칙에 대한 내용 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ko-KR" altLang="en-US" sz="1400" dirty="0" smtClean="0">
                <a:solidFill>
                  <a:schemeClr val="tx1"/>
                </a:solidFill>
              </a:rPr>
              <a:t>꼭 확인해주세요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38"/>
          <p:cNvSpPr/>
          <p:nvPr/>
        </p:nvSpPr>
        <p:spPr>
          <a:xfrm>
            <a:off x="3961258" y="2548274"/>
            <a:ext cx="460313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1" name="직사각형 38"/>
          <p:cNvSpPr/>
          <p:nvPr/>
        </p:nvSpPr>
        <p:spPr>
          <a:xfrm>
            <a:off x="3317677" y="2548274"/>
            <a:ext cx="460313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Oval 115"/>
          <p:cNvSpPr>
            <a:spLocks noChangeArrowheads="1"/>
          </p:cNvSpPr>
          <p:nvPr/>
        </p:nvSpPr>
        <p:spPr>
          <a:xfrm>
            <a:off x="1583721" y="476631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5" name="Oval 115"/>
          <p:cNvSpPr>
            <a:spLocks noChangeArrowheads="1"/>
          </p:cNvSpPr>
          <p:nvPr/>
        </p:nvSpPr>
        <p:spPr>
          <a:xfrm>
            <a:off x="532543" y="1425321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36" name="Oval 115"/>
          <p:cNvSpPr>
            <a:spLocks noChangeArrowheads="1"/>
          </p:cNvSpPr>
          <p:nvPr/>
        </p:nvSpPr>
        <p:spPr>
          <a:xfrm>
            <a:off x="532543" y="1774853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37" name="Oval 115"/>
          <p:cNvSpPr>
            <a:spLocks noChangeArrowheads="1"/>
          </p:cNvSpPr>
          <p:nvPr/>
        </p:nvSpPr>
        <p:spPr>
          <a:xfrm>
            <a:off x="1702468" y="4290538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38" name="Oval 115"/>
          <p:cNvSpPr>
            <a:spLocks noChangeArrowheads="1"/>
          </p:cNvSpPr>
          <p:nvPr/>
        </p:nvSpPr>
        <p:spPr>
          <a:xfrm>
            <a:off x="2237965" y="691660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39" name="Oval 115"/>
          <p:cNvSpPr>
            <a:spLocks noChangeArrowheads="1"/>
          </p:cNvSpPr>
          <p:nvPr/>
        </p:nvSpPr>
        <p:spPr>
          <a:xfrm>
            <a:off x="1583721" y="1196721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40" name="Oval 115"/>
          <p:cNvSpPr>
            <a:spLocks noChangeArrowheads="1"/>
          </p:cNvSpPr>
          <p:nvPr/>
        </p:nvSpPr>
        <p:spPr>
          <a:xfrm>
            <a:off x="3224808" y="2404256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41" name="Oval 115"/>
          <p:cNvSpPr>
            <a:spLocks noChangeArrowheads="1"/>
          </p:cNvSpPr>
          <p:nvPr/>
        </p:nvSpPr>
        <p:spPr>
          <a:xfrm>
            <a:off x="3855710" y="2391683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45" name="직사각형 48"/>
          <p:cNvSpPr/>
          <p:nvPr/>
        </p:nvSpPr>
        <p:spPr>
          <a:xfrm>
            <a:off x="5631375" y="1700808"/>
            <a:ext cx="1625881" cy="9156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>
                <a:solidFill>
                  <a:schemeClr val="tx1"/>
                </a:solidFill>
              </a:rPr>
              <a:t>삭제 완료</a:t>
            </a:r>
            <a:r>
              <a:rPr lang="en-US" altLang="ko-KR" sz="150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schemeClr val="tx1"/>
                </a:solidFill>
              </a:rPr>
              <a:t>삭제가 완료 되었습니다</a:t>
            </a:r>
            <a:r>
              <a:rPr lang="en-US" altLang="ko-KR" sz="9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6" name="직사각형 23"/>
          <p:cNvSpPr/>
          <p:nvPr/>
        </p:nvSpPr>
        <p:spPr>
          <a:xfrm>
            <a:off x="6239542" y="2372618"/>
            <a:ext cx="580807" cy="146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41948362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공지사항 등록 창 </a:t>
            </a:r>
            <a:r>
              <a:rPr lang="en-US" altLang="ko-KR"/>
              <a:t>(</a:t>
            </a:r>
            <a:r>
              <a:rPr lang="ko-KR" altLang="en-US"/>
              <a:t>관리자만 작성가능</a:t>
            </a:r>
            <a:r>
              <a:rPr lang="en-US" altLang="ko-KR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</p:nvPr>
        </p:nvGraphicFramePr>
        <p:xfrm>
          <a:off x="7905328" y="605040"/>
          <a:ext cx="1812756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66"/>
                <a:gridCol w="1520190"/>
              </a:tblGrid>
              <a:tr h="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 marL="74295" marR="74295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W : 1184px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H : auto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ession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W : 250px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content W: 924px</a:t>
                      </a:r>
                    </a:p>
                  </a:txBody>
                  <a:tcPr marL="74295" marR="74295"/>
                </a:tc>
              </a:tr>
              <a:tr h="31238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공지사항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입력할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제목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필수 입력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2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공지사항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입력할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내용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필수 입력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3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제목은 필수적으로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입력해야 하므로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입력을 하지 않았을 시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제목 입력 오류</a:t>
                      </a:r>
                      <a:r>
                        <a:rPr lang="en-US" altLang="ko-KR" sz="1000" baseline="0"/>
                        <a:t>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경고창</a:t>
                      </a:r>
                      <a:r>
                        <a:rPr lang="en-US" altLang="ko-KR" sz="1000"/>
                        <a:t>(alert)</a:t>
                      </a:r>
                      <a:r>
                        <a:rPr lang="ko-KR" altLang="en-US" sz="1000"/>
                        <a:t> 출력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8534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4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내용은 필수적으로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입력해야 하므로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입력을 하지 않았을 시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내용 입력 오류</a:t>
                      </a:r>
                      <a:r>
                        <a:rPr lang="en-US" altLang="ko-KR" sz="1000" baseline="0"/>
                        <a:t>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경고창</a:t>
                      </a:r>
                      <a:r>
                        <a:rPr lang="en-US" altLang="ko-KR" sz="1000"/>
                        <a:t>(alert)</a:t>
                      </a:r>
                      <a:r>
                        <a:rPr lang="ko-KR" altLang="en-US" sz="1000"/>
                        <a:t> 출력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7432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5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목록보기 버튼 클릭 시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고객센터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35052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6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제목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내용</a:t>
                      </a:r>
                      <a:r>
                        <a:rPr lang="ko-KR" altLang="en-US" sz="1000" baseline="0"/>
                        <a:t> </a:t>
                      </a:r>
                      <a:r>
                        <a:rPr lang="ko-KR" altLang="en-US" sz="1000"/>
                        <a:t>입력이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완료되고 등록</a:t>
                      </a:r>
                      <a:r>
                        <a:rPr lang="en-US" altLang="ko-KR" sz="1000" baseline="0"/>
                        <a:t> </a:t>
                      </a:r>
                      <a:r>
                        <a:rPr lang="ko-KR" altLang="en-US" sz="1000"/>
                        <a:t>버튼 클릭 시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공지사항에 저장되고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baseline="0"/>
                        <a:t>공지사항 목록으로 이동</a:t>
                      </a:r>
                      <a:r>
                        <a:rPr lang="en-US" altLang="ko-KR" sz="1000" baseline="0"/>
                        <a:t>.</a:t>
                      </a:r>
                    </a:p>
                  </a:txBody>
                  <a:tcPr marL="74295" marR="74295"/>
                </a:tc>
              </a:tr>
              <a:tr h="42672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7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취소 버튼 클릭 시 </a:t>
                      </a:r>
                      <a:r>
                        <a:rPr lang="ko-KR" altLang="en-US" sz="1000" baseline="0"/>
                        <a:t>고객센터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baseline="0"/>
                        <a:t>페이지로 이동</a:t>
                      </a:r>
                      <a:r>
                        <a:rPr lang="en-US" altLang="ko-KR" sz="1000" baseline="0"/>
                        <a:t>.</a:t>
                      </a:r>
                    </a:p>
                  </a:txBody>
                  <a:tcPr marL="74295" marR="74295"/>
                </a:tc>
              </a:tr>
              <a:tr h="42672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8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공지사항 버튼 클릭 시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고객센터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42672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9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aseline="0"/>
                        <a:t>1:1</a:t>
                      </a:r>
                      <a:r>
                        <a:rPr lang="ko-KR" altLang="en-US" sz="1000" baseline="0"/>
                        <a:t>문의 버튼 클릭 시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 baseline="0"/>
                        <a:t>1:1</a:t>
                      </a:r>
                      <a:r>
                        <a:rPr lang="ko-KR" altLang="en-US" sz="1000" baseline="0"/>
                        <a:t>문의 창으로 이동</a:t>
                      </a:r>
                      <a:r>
                        <a:rPr lang="en-US" altLang="ko-KR" sz="1000" baseline="0"/>
                        <a:t>.</a:t>
                      </a:r>
                    </a:p>
                  </a:txBody>
                  <a:tcPr marL="74295" marR="74295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>
          <a:xfrm>
            <a:off x="982548" y="605040"/>
            <a:ext cx="595967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36562" y="1588608"/>
            <a:ext cx="936117" cy="4864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고객센터</a:t>
            </a: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공지사항</a:t>
            </a:r>
          </a:p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</a:t>
            </a: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44649" y="1588608"/>
            <a:ext cx="4505063" cy="4864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38"/>
          <p:cNvSpPr/>
          <p:nvPr/>
        </p:nvSpPr>
        <p:spPr>
          <a:xfrm>
            <a:off x="5421059" y="5947127"/>
            <a:ext cx="460313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61" name="직사각형 31"/>
          <p:cNvSpPr/>
          <p:nvPr/>
        </p:nvSpPr>
        <p:spPr>
          <a:xfrm>
            <a:off x="6000469" y="5942385"/>
            <a:ext cx="460313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62" name="직사각형 29"/>
          <p:cNvSpPr/>
          <p:nvPr/>
        </p:nvSpPr>
        <p:spPr>
          <a:xfrm>
            <a:off x="2378678" y="5942385"/>
            <a:ext cx="702114" cy="2207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>
                <a:solidFill>
                  <a:schemeClr val="tx1"/>
                </a:solidFill>
              </a:rPr>
              <a:t>목록보기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378679" y="2276855"/>
            <a:ext cx="4082103" cy="3456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ex) </a:t>
            </a:r>
            <a:r>
              <a:rPr lang="ko-KR" altLang="en-US" sz="1400" dirty="0">
                <a:solidFill>
                  <a:schemeClr val="tx1"/>
                </a:solidFill>
              </a:rPr>
              <a:t>사이트에 규칙에 대한 내용 입니다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꼭 확인해주세요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78679" y="1700784"/>
            <a:ext cx="4082103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제목 </a:t>
            </a:r>
            <a:r>
              <a:rPr lang="en-US" altLang="ko-KR" sz="1400">
                <a:solidFill>
                  <a:schemeClr val="tx1"/>
                </a:solidFill>
              </a:rPr>
              <a:t>: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1.</a:t>
            </a:r>
            <a:r>
              <a:rPr lang="ko-KR" altLang="en-US" sz="1400">
                <a:solidFill>
                  <a:schemeClr val="tx1"/>
                </a:solidFill>
              </a:rPr>
              <a:t> 사이트 규칙입니다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필독 해주세요</a:t>
            </a:r>
            <a:r>
              <a:rPr lang="en-US" altLang="ko-KR" sz="1400">
                <a:solidFill>
                  <a:schemeClr val="tx1"/>
                </a:solidFill>
              </a:rPr>
              <a:t>.)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5" name="직사각형 48"/>
          <p:cNvSpPr/>
          <p:nvPr/>
        </p:nvSpPr>
        <p:spPr>
          <a:xfrm>
            <a:off x="4459942" y="4005073"/>
            <a:ext cx="1625881" cy="9156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>
                <a:solidFill>
                  <a:schemeClr val="tx1"/>
                </a:solidFill>
              </a:rPr>
              <a:t>내용 입력 오류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schemeClr val="tx1"/>
                </a:solidFill>
              </a:rPr>
              <a:t>내용을 확인해 주세요</a:t>
            </a:r>
            <a:r>
              <a:rPr lang="en-US" altLang="ko-KR" sz="9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3" name="직사각형 17"/>
          <p:cNvSpPr/>
          <p:nvPr/>
        </p:nvSpPr>
        <p:spPr>
          <a:xfrm>
            <a:off x="2625031" y="4025575"/>
            <a:ext cx="1625881" cy="9156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>
                <a:solidFill>
                  <a:schemeClr val="tx1"/>
                </a:solidFill>
              </a:rPr>
              <a:t>제목 입력 오류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schemeClr val="tx1"/>
                </a:solidFill>
              </a:rPr>
              <a:t>제목을 확인해 주세요</a:t>
            </a:r>
            <a:r>
              <a:rPr lang="en-US" altLang="ko-KR" sz="9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5" name="직사각형 23"/>
          <p:cNvSpPr/>
          <p:nvPr/>
        </p:nvSpPr>
        <p:spPr>
          <a:xfrm>
            <a:off x="3256292" y="4653154"/>
            <a:ext cx="544579" cy="1480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76" name="직사각형 23"/>
          <p:cNvSpPr/>
          <p:nvPr/>
        </p:nvSpPr>
        <p:spPr>
          <a:xfrm>
            <a:off x="5068110" y="4649105"/>
            <a:ext cx="532962" cy="1480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확인</a:t>
            </a:r>
          </a:p>
        </p:txBody>
      </p:sp>
      <p:cxnSp>
        <p:nvCxnSpPr>
          <p:cNvPr id="82" name="꺾인 연결선 18"/>
          <p:cNvCxnSpPr/>
          <p:nvPr/>
        </p:nvCxnSpPr>
        <p:spPr>
          <a:xfrm rot="16200000">
            <a:off x="1733742" y="3083812"/>
            <a:ext cx="1757931" cy="0"/>
          </a:xfrm>
          <a:prstGeom prst="bentConnector3">
            <a:avLst>
              <a:gd name="adj1" fmla="val 50000"/>
            </a:avLst>
          </a:prstGeom>
          <a:ln w="127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115"/>
          <p:cNvSpPr>
            <a:spLocks noChangeArrowheads="1"/>
          </p:cNvSpPr>
          <p:nvPr/>
        </p:nvSpPr>
        <p:spPr>
          <a:xfrm>
            <a:off x="2285809" y="1588608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2" name="Oval 115"/>
          <p:cNvSpPr>
            <a:spLocks noChangeArrowheads="1"/>
          </p:cNvSpPr>
          <p:nvPr/>
        </p:nvSpPr>
        <p:spPr>
          <a:xfrm>
            <a:off x="2285809" y="2132838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93" name="Oval 115"/>
          <p:cNvSpPr>
            <a:spLocks noChangeArrowheads="1"/>
          </p:cNvSpPr>
          <p:nvPr/>
        </p:nvSpPr>
        <p:spPr>
          <a:xfrm>
            <a:off x="2437185" y="3848481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94" name="Oval 115"/>
          <p:cNvSpPr>
            <a:spLocks noChangeArrowheads="1"/>
          </p:cNvSpPr>
          <p:nvPr/>
        </p:nvSpPr>
        <p:spPr>
          <a:xfrm>
            <a:off x="4367074" y="3105378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95" name="Oval 115"/>
          <p:cNvSpPr>
            <a:spLocks noChangeArrowheads="1"/>
          </p:cNvSpPr>
          <p:nvPr/>
        </p:nvSpPr>
        <p:spPr>
          <a:xfrm>
            <a:off x="2261663" y="579272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96" name="Oval 115"/>
          <p:cNvSpPr>
            <a:spLocks noChangeArrowheads="1"/>
          </p:cNvSpPr>
          <p:nvPr/>
        </p:nvSpPr>
        <p:spPr>
          <a:xfrm>
            <a:off x="5907600" y="5733287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97" name="Oval 115"/>
          <p:cNvSpPr>
            <a:spLocks noChangeArrowheads="1"/>
          </p:cNvSpPr>
          <p:nvPr/>
        </p:nvSpPr>
        <p:spPr>
          <a:xfrm>
            <a:off x="5272883" y="5733287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98" name="Oval 115"/>
          <p:cNvSpPr>
            <a:spLocks noChangeArrowheads="1"/>
          </p:cNvSpPr>
          <p:nvPr/>
        </p:nvSpPr>
        <p:spPr>
          <a:xfrm>
            <a:off x="1134885" y="2048255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99" name="Oval 115"/>
          <p:cNvSpPr>
            <a:spLocks noChangeArrowheads="1"/>
          </p:cNvSpPr>
          <p:nvPr/>
        </p:nvSpPr>
        <p:spPr>
          <a:xfrm>
            <a:off x="1134885" y="2361438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1871778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공지사항 수정 창 </a:t>
            </a:r>
            <a:r>
              <a:rPr lang="en-US" altLang="ko-KR"/>
              <a:t>(</a:t>
            </a:r>
            <a:r>
              <a:rPr lang="ko-KR" altLang="en-US"/>
              <a:t>관리자만 작성가능</a:t>
            </a:r>
            <a:r>
              <a:rPr lang="en-US" altLang="ko-KR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</p:nvPr>
        </p:nvGraphicFramePr>
        <p:xfrm>
          <a:off x="7968588" y="598949"/>
          <a:ext cx="1812757" cy="3451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66"/>
                <a:gridCol w="1520191"/>
              </a:tblGrid>
              <a:tr h="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 marL="74295" marR="74295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W : 1184px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H : auto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ession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W : 250px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content W: 924px</a:t>
                      </a:r>
                    </a:p>
                  </a:txBody>
                  <a:tcPr marL="74295" marR="74295"/>
                </a:tc>
              </a:tr>
              <a:tr h="31238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공지사항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수정 할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제목 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2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공지사항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수정 할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내용 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35052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3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수정할 내용을 입력하고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수정하기 버튼 클릭 시 내용 수정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42672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4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취소 버튼 클릭 시 </a:t>
                      </a:r>
                      <a:r>
                        <a:rPr lang="ko-KR" altLang="en-US" sz="1000" baseline="0"/>
                        <a:t>고객센터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 baseline="0"/>
                        <a:t>페이지로 이동</a:t>
                      </a:r>
                      <a:r>
                        <a:rPr lang="en-US" altLang="ko-KR" sz="1000" baseline="0"/>
                        <a:t>.</a:t>
                      </a:r>
                    </a:p>
                  </a:txBody>
                  <a:tcPr marL="74295" marR="74295"/>
                </a:tc>
              </a:tr>
              <a:tr h="42672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5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공지사항 버튼 클릭 시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고객센터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42672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6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baseline="0"/>
                        <a:t>1:1</a:t>
                      </a:r>
                      <a:r>
                        <a:rPr lang="ko-KR" altLang="en-US" sz="1000" baseline="0"/>
                        <a:t>문의 버튼 클릭 시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 baseline="0"/>
                        <a:t>1:1</a:t>
                      </a:r>
                      <a:r>
                        <a:rPr lang="ko-KR" altLang="en-US" sz="1000" baseline="0"/>
                        <a:t>문의 창으로 이동</a:t>
                      </a:r>
                      <a:r>
                        <a:rPr lang="en-US" altLang="ko-KR" sz="1000" baseline="0"/>
                        <a:t>.</a:t>
                      </a:r>
                    </a:p>
                  </a:txBody>
                  <a:tcPr marL="74295" marR="74295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>
          <a:xfrm>
            <a:off x="982548" y="605040"/>
            <a:ext cx="595967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36562" y="1588608"/>
            <a:ext cx="936117" cy="4864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고객센터</a:t>
            </a: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공지사항</a:t>
            </a:r>
          </a:p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</a:t>
            </a: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44649" y="1588608"/>
            <a:ext cx="4505063" cy="4864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38"/>
          <p:cNvSpPr/>
          <p:nvPr/>
        </p:nvSpPr>
        <p:spPr>
          <a:xfrm>
            <a:off x="5128523" y="5947127"/>
            <a:ext cx="75285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수정하기</a:t>
            </a:r>
          </a:p>
        </p:txBody>
      </p:sp>
      <p:sp>
        <p:nvSpPr>
          <p:cNvPr id="61" name="직사각형 31"/>
          <p:cNvSpPr/>
          <p:nvPr/>
        </p:nvSpPr>
        <p:spPr>
          <a:xfrm>
            <a:off x="6000469" y="5942385"/>
            <a:ext cx="460313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2378679" y="2276855"/>
            <a:ext cx="4082103" cy="3456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ex) </a:t>
            </a:r>
            <a:r>
              <a:rPr lang="ko-KR" altLang="en-US" sz="1400">
                <a:solidFill>
                  <a:schemeClr val="tx1"/>
                </a:solidFill>
              </a:rPr>
              <a:t>사이트에 규칙에 대한 내용 입니다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꼭 확인해주세요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  <a:r>
              <a:rPr lang="ko-KR" altLang="en-US" sz="1400">
                <a:solidFill>
                  <a:schemeClr val="tx1"/>
                </a:solidFill>
              </a:rPr>
              <a:t> 내용을 수정하였습니다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수정본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78679" y="1700784"/>
            <a:ext cx="4082103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제목 </a:t>
            </a:r>
            <a:r>
              <a:rPr lang="en-US" altLang="ko-KR" sz="1400">
                <a:solidFill>
                  <a:schemeClr val="tx1"/>
                </a:solidFill>
              </a:rPr>
              <a:t>:1.</a:t>
            </a:r>
            <a:r>
              <a:rPr lang="ko-KR" altLang="en-US" sz="1400">
                <a:solidFill>
                  <a:schemeClr val="tx1"/>
                </a:solidFill>
              </a:rPr>
              <a:t> 사이트 규칙입니다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필독 해주세요</a:t>
            </a:r>
            <a:r>
              <a:rPr lang="en-US" altLang="ko-KR" sz="1400">
                <a:solidFill>
                  <a:schemeClr val="tx1"/>
                </a:solidFill>
              </a:rPr>
              <a:t>.)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1" name="Oval 115"/>
          <p:cNvSpPr>
            <a:spLocks noChangeArrowheads="1"/>
          </p:cNvSpPr>
          <p:nvPr/>
        </p:nvSpPr>
        <p:spPr>
          <a:xfrm>
            <a:off x="2285809" y="1588608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2" name="Oval 115"/>
          <p:cNvSpPr>
            <a:spLocks noChangeArrowheads="1"/>
          </p:cNvSpPr>
          <p:nvPr/>
        </p:nvSpPr>
        <p:spPr>
          <a:xfrm>
            <a:off x="2285809" y="2132838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96" name="Oval 115"/>
          <p:cNvSpPr>
            <a:spLocks noChangeArrowheads="1"/>
          </p:cNvSpPr>
          <p:nvPr/>
        </p:nvSpPr>
        <p:spPr>
          <a:xfrm>
            <a:off x="5907600" y="5733287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98" name="Oval 115"/>
          <p:cNvSpPr>
            <a:spLocks noChangeArrowheads="1"/>
          </p:cNvSpPr>
          <p:nvPr/>
        </p:nvSpPr>
        <p:spPr>
          <a:xfrm>
            <a:off x="1051541" y="2058160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99" name="Oval 115"/>
          <p:cNvSpPr>
            <a:spLocks noChangeArrowheads="1"/>
          </p:cNvSpPr>
          <p:nvPr/>
        </p:nvSpPr>
        <p:spPr>
          <a:xfrm>
            <a:off x="1051541" y="2364105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100" name="Oval 115"/>
          <p:cNvSpPr>
            <a:spLocks noChangeArrowheads="1"/>
          </p:cNvSpPr>
          <p:nvPr/>
        </p:nvSpPr>
        <p:spPr>
          <a:xfrm>
            <a:off x="4989719" y="5733288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603998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1:1</a:t>
            </a:r>
            <a:r>
              <a:rPr lang="ko-KR" altLang="en-US"/>
              <a:t> 문의 페이지 </a:t>
            </a:r>
            <a:r>
              <a:rPr lang="en-US" altLang="ko-KR"/>
              <a:t>(</a:t>
            </a:r>
            <a:r>
              <a:rPr lang="ko-KR" altLang="en-US"/>
              <a:t>사업자</a:t>
            </a:r>
            <a:r>
              <a:rPr lang="en-US" altLang="ko-KR"/>
              <a:t>,</a:t>
            </a:r>
            <a:r>
              <a:rPr lang="ko-KR" altLang="en-US"/>
              <a:t> 일반사용자가 이용</a:t>
            </a:r>
            <a:r>
              <a:rPr lang="en-US" altLang="ko-KR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</p:nvPr>
        </p:nvGraphicFramePr>
        <p:xfrm>
          <a:off x="7905328" y="610005"/>
          <a:ext cx="182228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66"/>
                <a:gridCol w="1529715"/>
              </a:tblGrid>
              <a:tr h="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 marL="74295" marR="74295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W : 1184px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H : auto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ession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W : 250px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content W: 924px</a:t>
                      </a:r>
                    </a:p>
                  </a:txBody>
                  <a:tcPr marL="74295" marR="74295"/>
                </a:tc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1:1</a:t>
                      </a:r>
                      <a:r>
                        <a:rPr lang="ko-KR" altLang="en-US" sz="1000"/>
                        <a:t> 문의 제목만 표시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43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2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해당 문의글에 답변이 있으면 </a:t>
                      </a:r>
                      <a:r>
                        <a:rPr lang="en-US" altLang="ko-KR" sz="1000"/>
                        <a:t>O,</a:t>
                      </a:r>
                      <a:r>
                        <a:rPr lang="ko-KR" altLang="en-US" sz="1000"/>
                        <a:t> 없으면</a:t>
                      </a:r>
                      <a:r>
                        <a:rPr lang="en-US" altLang="ko-KR" sz="1000"/>
                        <a:t>X</a:t>
                      </a:r>
                      <a:r>
                        <a:rPr lang="ko-KR" altLang="en-US" sz="1000"/>
                        <a:t> 처리</a:t>
                      </a:r>
                    </a:p>
                  </a:txBody>
                  <a:tcPr marL="74295" marR="74295"/>
                </a:tc>
              </a:tr>
              <a:tr h="3962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3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페이징 처리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~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까지 표시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&lt;,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&gt;</a:t>
                      </a:r>
                      <a:r>
                        <a:rPr lang="ko-KR" altLang="en-US" sz="1000"/>
                        <a:t>클릭 시 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개씩 이동</a:t>
                      </a:r>
                      <a:r>
                        <a:rPr lang="en-US" altLang="ko-KR" sz="1000"/>
                        <a:t>,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&lt;&lt;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&gt;&gt;</a:t>
                      </a:r>
                      <a:r>
                        <a:rPr lang="ko-KR" altLang="en-US" sz="1000"/>
                        <a:t> 클릭 시 처음페이지와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마지막 페이지로 이동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</a:p>
                  </a:txBody>
                  <a:tcPr marL="74295" marR="74295"/>
                </a:tc>
              </a:tr>
              <a:tr h="31238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4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공지사항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버튼 클릭 시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고객센터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5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1:1</a:t>
                      </a:r>
                      <a:r>
                        <a:rPr lang="ko-KR" altLang="en-US" sz="1000"/>
                        <a:t>문의 버튼 클릭 시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현재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>
          <a:xfrm>
            <a:off x="982548" y="605040"/>
            <a:ext cx="595967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36562" y="1588608"/>
            <a:ext cx="936117" cy="4864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고객센터</a:t>
            </a: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공지사항</a:t>
            </a:r>
          </a:p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</a:t>
            </a: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44649" y="1588608"/>
            <a:ext cx="4505063" cy="4864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78679" y="1844802"/>
            <a:ext cx="2997241" cy="331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글 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Oval 115"/>
          <p:cNvSpPr>
            <a:spLocks noChangeArrowheads="1"/>
          </p:cNvSpPr>
          <p:nvPr/>
        </p:nvSpPr>
        <p:spPr>
          <a:xfrm>
            <a:off x="2261663" y="1724236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2378679" y="2384884"/>
            <a:ext cx="2997241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 제목 </a:t>
            </a:r>
            <a:r>
              <a:rPr lang="en-US" altLang="ko-KR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2378679" y="2960948"/>
            <a:ext cx="2997241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 제목 </a:t>
            </a:r>
            <a:r>
              <a:rPr lang="en-US" altLang="ko-KR" sz="1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378679" y="3573016"/>
            <a:ext cx="3019791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 제목 </a:t>
            </a:r>
            <a:r>
              <a:rPr lang="en-US" altLang="ko-KR" sz="1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2356129" y="4149090"/>
            <a:ext cx="3019791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 제목 </a:t>
            </a:r>
            <a:r>
              <a:rPr lang="en-US" altLang="ko-KR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2356129" y="4725162"/>
            <a:ext cx="3019791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 제목 </a:t>
            </a:r>
            <a:r>
              <a:rPr lang="en-US" altLang="ko-KR" sz="1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356129" y="5301234"/>
            <a:ext cx="3019791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 제목 </a:t>
            </a:r>
            <a:r>
              <a:rPr lang="en-US" altLang="ko-KR" sz="1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Oval 115"/>
          <p:cNvSpPr>
            <a:spLocks noChangeArrowheads="1"/>
          </p:cNvSpPr>
          <p:nvPr/>
        </p:nvSpPr>
        <p:spPr>
          <a:xfrm>
            <a:off x="1089641" y="2062353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10" name="Oval 115"/>
          <p:cNvSpPr>
            <a:spLocks noChangeArrowheads="1"/>
          </p:cNvSpPr>
          <p:nvPr/>
        </p:nvSpPr>
        <p:spPr>
          <a:xfrm>
            <a:off x="1079145" y="2406777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13" name="TextBox 21"/>
          <p:cNvSpPr txBox="1">
            <a:spLocks noChangeArrowheads="1"/>
          </p:cNvSpPr>
          <p:nvPr/>
        </p:nvSpPr>
        <p:spPr>
          <a:xfrm>
            <a:off x="3744286" y="5997321"/>
            <a:ext cx="1215397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>
                <a:ea typeface="나눔고딕"/>
              </a:rPr>
              <a:t>&lt;&lt; &lt;  </a:t>
            </a:r>
            <a:r>
              <a:rPr lang="en-US" altLang="ko-KR" sz="1000" b="1">
                <a:ea typeface="나눔고딕"/>
              </a:rPr>
              <a:t>1</a:t>
            </a:r>
            <a:r>
              <a:rPr lang="en-US" altLang="ko-KR" sz="800">
                <a:ea typeface="나눔고딕"/>
              </a:rPr>
              <a:t> 2 3 4 5  &gt; &gt;&gt;</a:t>
            </a:r>
            <a:endParaRPr lang="ko-KR" altLang="en-US" sz="800">
              <a:ea typeface="나눔고딕"/>
            </a:endParaRPr>
          </a:p>
        </p:txBody>
      </p:sp>
      <p:sp>
        <p:nvSpPr>
          <p:cNvPr id="114" name="직사각형 63"/>
          <p:cNvSpPr/>
          <p:nvPr/>
        </p:nvSpPr>
        <p:spPr>
          <a:xfrm>
            <a:off x="5467457" y="1873013"/>
            <a:ext cx="952579" cy="331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답변여부</a:t>
            </a:r>
          </a:p>
        </p:txBody>
      </p:sp>
      <p:sp>
        <p:nvSpPr>
          <p:cNvPr id="117" name="직사각형 63"/>
          <p:cNvSpPr/>
          <p:nvPr/>
        </p:nvSpPr>
        <p:spPr>
          <a:xfrm>
            <a:off x="5463104" y="5301234"/>
            <a:ext cx="952579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8" name="직사각형 63"/>
          <p:cNvSpPr/>
          <p:nvPr/>
        </p:nvSpPr>
        <p:spPr>
          <a:xfrm>
            <a:off x="5463104" y="4725162"/>
            <a:ext cx="952579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9" name="직사각형 63"/>
          <p:cNvSpPr/>
          <p:nvPr/>
        </p:nvSpPr>
        <p:spPr>
          <a:xfrm>
            <a:off x="5463104" y="4149090"/>
            <a:ext cx="952579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20" name="직사각형 63"/>
          <p:cNvSpPr/>
          <p:nvPr/>
        </p:nvSpPr>
        <p:spPr>
          <a:xfrm>
            <a:off x="5463104" y="3573016"/>
            <a:ext cx="952579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21" name="직사각형 63"/>
          <p:cNvSpPr/>
          <p:nvPr/>
        </p:nvSpPr>
        <p:spPr>
          <a:xfrm>
            <a:off x="5463104" y="2960948"/>
            <a:ext cx="952579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22" name="직사각형 63"/>
          <p:cNvSpPr/>
          <p:nvPr/>
        </p:nvSpPr>
        <p:spPr>
          <a:xfrm>
            <a:off x="5463104" y="2384884"/>
            <a:ext cx="952579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23" name="Oval 115"/>
          <p:cNvSpPr>
            <a:spLocks noChangeArrowheads="1"/>
          </p:cNvSpPr>
          <p:nvPr/>
        </p:nvSpPr>
        <p:spPr>
          <a:xfrm>
            <a:off x="5375920" y="1724236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24" name="Oval 115"/>
          <p:cNvSpPr>
            <a:spLocks noChangeArrowheads="1"/>
          </p:cNvSpPr>
          <p:nvPr/>
        </p:nvSpPr>
        <p:spPr>
          <a:xfrm>
            <a:off x="3558548" y="5883021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1592509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1:1</a:t>
            </a:r>
            <a:r>
              <a:rPr lang="ko-KR" altLang="en-US"/>
              <a:t> 문의 내용보기 </a:t>
            </a:r>
            <a:r>
              <a:rPr lang="en-US" altLang="ko-KR"/>
              <a:t>(</a:t>
            </a:r>
            <a:r>
              <a:rPr lang="ko-KR" altLang="en-US"/>
              <a:t>사업자</a:t>
            </a:r>
            <a:r>
              <a:rPr lang="en-US" altLang="ko-KR"/>
              <a:t>,</a:t>
            </a:r>
            <a:r>
              <a:rPr lang="ko-KR" altLang="en-US"/>
              <a:t> 일반 사용자</a:t>
            </a:r>
            <a:r>
              <a:rPr lang="en-US" altLang="ko-KR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</p:nvPr>
        </p:nvGraphicFramePr>
        <p:xfrm>
          <a:off x="7905328" y="404664"/>
          <a:ext cx="1835798" cy="5172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58"/>
                <a:gridCol w="1539240"/>
              </a:tblGrid>
              <a:tr h="235232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 marL="74295" marR="74295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/>
                </a:tc>
              </a:tr>
              <a:tr h="38225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W : 1184px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H : auto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ession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W : 250px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content W: 924px</a:t>
                      </a:r>
                    </a:p>
                  </a:txBody>
                  <a:tcPr marL="74295" marR="74295"/>
                </a:tc>
              </a:tr>
              <a:tr h="38225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등록한 사업자 또는 일반 사용자 아이디 표시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352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게시글 등록일자 표시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87215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게시글 제목표시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352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게시글 내용표시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352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5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공지사항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5222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6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1:1 </a:t>
                      </a:r>
                      <a:r>
                        <a:rPr lang="ko-KR" altLang="en-US" sz="1000"/>
                        <a:t>문의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52927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7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목록보기버튼을 클릭 시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1:1</a:t>
                      </a:r>
                      <a:r>
                        <a:rPr lang="ko-KR" altLang="en-US" sz="1000"/>
                        <a:t> 문의 페이지로 이동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74295" marR="74295"/>
                </a:tc>
              </a:tr>
              <a:tr h="111735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8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관리자답변 버튼을 클릭 시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관리자 답변 창에 출력되면서</a:t>
                      </a:r>
                      <a:r>
                        <a:rPr lang="en-US" altLang="ko-KR" sz="1000"/>
                        <a:t>,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내용을 입력할 수 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버튼은 관리자에게만 보임</a:t>
                      </a:r>
                      <a:endParaRPr lang="en-US" altLang="ko-KR" sz="1000"/>
                    </a:p>
                  </a:txBody>
                  <a:tcPr marL="74295" marR="74295"/>
                </a:tc>
              </a:tr>
              <a:tr h="82331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9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삭제버튼을 클릭 시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1:1</a:t>
                      </a:r>
                      <a:r>
                        <a:rPr lang="ko-KR" altLang="en-US" sz="1000"/>
                        <a:t>문의 전체내용을 삭제한다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작성자와 관리자만 사용 세션으로구현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74295" marR="74295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>
          <a:xfrm>
            <a:off x="982548" y="605040"/>
            <a:ext cx="595967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36562" y="980694"/>
            <a:ext cx="936117" cy="4864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고객센터</a:t>
            </a: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공지사항</a:t>
            </a:r>
          </a:p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</a:t>
            </a: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44649" y="980694"/>
            <a:ext cx="4505063" cy="4864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78679" y="2100996"/>
            <a:ext cx="4082103" cy="3560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문의 내용</a:t>
            </a: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78679" y="1524924"/>
            <a:ext cx="4082103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제목 </a:t>
            </a:r>
            <a:r>
              <a:rPr lang="en-US" altLang="ko-KR" sz="1400">
                <a:solidFill>
                  <a:schemeClr val="tx1"/>
                </a:solidFill>
              </a:rPr>
              <a:t>:</a:t>
            </a:r>
            <a:r>
              <a:rPr lang="ko-KR" altLang="en-US" sz="1400">
                <a:solidFill>
                  <a:schemeClr val="tx1"/>
                </a:solidFill>
              </a:rPr>
              <a:t>	</a:t>
            </a: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 문의 드립니다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378678" y="1108793"/>
            <a:ext cx="1996355" cy="344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작성자</a:t>
            </a:r>
            <a:r>
              <a:rPr lang="en-US" altLang="ko-KR" sz="1300">
                <a:solidFill>
                  <a:schemeClr val="tx1"/>
                </a:solidFill>
              </a:rPr>
              <a:t>:</a:t>
            </a:r>
            <a:r>
              <a:rPr lang="ko-KR" altLang="en-US" sz="1300">
                <a:solidFill>
                  <a:schemeClr val="tx1"/>
                </a:solidFill>
              </a:rPr>
              <a:t>  사업자나 일반사용자 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459942" y="1108792"/>
            <a:ext cx="1996355" cy="344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작성일</a:t>
            </a:r>
            <a:r>
              <a:rPr lang="en-US" altLang="ko-KR" sz="1300">
                <a:solidFill>
                  <a:schemeClr val="tx1"/>
                </a:solidFill>
              </a:rPr>
              <a:t>:</a:t>
            </a:r>
            <a:r>
              <a:rPr lang="ko-KR" altLang="en-US" sz="1300">
                <a:solidFill>
                  <a:schemeClr val="tx1"/>
                </a:solidFill>
              </a:rPr>
              <a:t> 작성일자를 표시</a:t>
            </a:r>
          </a:p>
        </p:txBody>
      </p:sp>
      <p:sp>
        <p:nvSpPr>
          <p:cNvPr id="93" name="Oval 115"/>
          <p:cNvSpPr>
            <a:spLocks noChangeArrowheads="1"/>
          </p:cNvSpPr>
          <p:nvPr/>
        </p:nvSpPr>
        <p:spPr>
          <a:xfrm>
            <a:off x="2285156" y="98069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4" name="Oval 115"/>
          <p:cNvSpPr>
            <a:spLocks noChangeArrowheads="1"/>
          </p:cNvSpPr>
          <p:nvPr/>
        </p:nvSpPr>
        <p:spPr>
          <a:xfrm>
            <a:off x="4367074" y="994491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95" name="Oval 115"/>
          <p:cNvSpPr>
            <a:spLocks noChangeArrowheads="1"/>
          </p:cNvSpPr>
          <p:nvPr/>
        </p:nvSpPr>
        <p:spPr>
          <a:xfrm>
            <a:off x="2285156" y="1340739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96" name="Oval 115"/>
          <p:cNvSpPr>
            <a:spLocks noChangeArrowheads="1"/>
          </p:cNvSpPr>
          <p:nvPr/>
        </p:nvSpPr>
        <p:spPr>
          <a:xfrm>
            <a:off x="2261663" y="201641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98" name="Oval 115"/>
          <p:cNvSpPr>
            <a:spLocks noChangeArrowheads="1"/>
          </p:cNvSpPr>
          <p:nvPr/>
        </p:nvSpPr>
        <p:spPr>
          <a:xfrm>
            <a:off x="1085278" y="1501902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99" name="Oval 115"/>
          <p:cNvSpPr>
            <a:spLocks noChangeArrowheads="1"/>
          </p:cNvSpPr>
          <p:nvPr/>
        </p:nvSpPr>
        <p:spPr>
          <a:xfrm>
            <a:off x="1085278" y="1747428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100" name="직사각형 29"/>
          <p:cNvSpPr/>
          <p:nvPr/>
        </p:nvSpPr>
        <p:spPr>
          <a:xfrm>
            <a:off x="1221926" y="6021327"/>
            <a:ext cx="706737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목록보기</a:t>
            </a:r>
          </a:p>
        </p:txBody>
      </p:sp>
      <p:sp>
        <p:nvSpPr>
          <p:cNvPr id="101" name="Oval 115"/>
          <p:cNvSpPr>
            <a:spLocks noChangeArrowheads="1"/>
          </p:cNvSpPr>
          <p:nvPr/>
        </p:nvSpPr>
        <p:spPr>
          <a:xfrm>
            <a:off x="1091517" y="584546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102" name="직사각형 29"/>
          <p:cNvSpPr/>
          <p:nvPr/>
        </p:nvSpPr>
        <p:spPr>
          <a:xfrm>
            <a:off x="5243770" y="5997894"/>
            <a:ext cx="822635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관리자답변</a:t>
            </a:r>
          </a:p>
        </p:txBody>
      </p:sp>
      <p:sp>
        <p:nvSpPr>
          <p:cNvPr id="103" name="직사각형 38"/>
          <p:cNvSpPr/>
          <p:nvPr/>
        </p:nvSpPr>
        <p:spPr>
          <a:xfrm>
            <a:off x="6181654" y="5985321"/>
            <a:ext cx="460313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04" name="Oval 115"/>
          <p:cNvSpPr>
            <a:spLocks noChangeArrowheads="1"/>
          </p:cNvSpPr>
          <p:nvPr/>
        </p:nvSpPr>
        <p:spPr>
          <a:xfrm>
            <a:off x="5134429" y="584546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105" name="Oval 115"/>
          <p:cNvSpPr>
            <a:spLocks noChangeArrowheads="1"/>
          </p:cNvSpPr>
          <p:nvPr/>
        </p:nvSpPr>
        <p:spPr>
          <a:xfrm>
            <a:off x="6054423" y="5877306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0097888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1:1</a:t>
            </a:r>
            <a:r>
              <a:rPr lang="ko-KR" altLang="en-US"/>
              <a:t> 문의 내용보기 </a:t>
            </a:r>
            <a:r>
              <a:rPr lang="en-US" altLang="ko-KR"/>
              <a:t>(</a:t>
            </a:r>
            <a:r>
              <a:rPr lang="ko-KR" altLang="en-US"/>
              <a:t>사업자</a:t>
            </a:r>
            <a:r>
              <a:rPr lang="en-US" altLang="ko-KR"/>
              <a:t>,</a:t>
            </a:r>
            <a:r>
              <a:rPr lang="ko-KR" altLang="en-US"/>
              <a:t> 일반 사용자</a:t>
            </a:r>
            <a:r>
              <a:rPr lang="en-US" altLang="ko-KR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293975662"/>
              </p:ext>
            </p:extLst>
          </p:nvPr>
        </p:nvGraphicFramePr>
        <p:xfrm>
          <a:off x="7905328" y="404664"/>
          <a:ext cx="1835798" cy="626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58"/>
                <a:gridCol w="1539240"/>
              </a:tblGrid>
              <a:tr h="235232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 marL="74295" marR="74295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/>
                </a:tc>
              </a:tr>
              <a:tr h="38225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W : 1184px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H : auto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ession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W : 250px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content W: 924px</a:t>
                      </a:r>
                    </a:p>
                  </a:txBody>
                  <a:tcPr marL="74295" marR="74295"/>
                </a:tc>
              </a:tr>
              <a:tr h="38225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등록한 사업자 또는 일반 사용자 아이디 표시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352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게시글 등록일자 표시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87215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게시글 제목표시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352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게시글 내용표시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52927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5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관리자만 답변할 수 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내용 표시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74295" marR="74295"/>
                </a:tc>
              </a:tr>
              <a:tr h="5486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6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/>
                        <a:t>버튼을 클릭 시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smtClean="0"/>
                        <a:t>관리자만 답변을 </a:t>
                      </a:r>
                      <a:r>
                        <a:rPr lang="ko-KR" altLang="en-US" sz="1000" dirty="0"/>
                        <a:t>등록할 수 있는 </a:t>
                      </a:r>
                      <a:r>
                        <a:rPr lang="en-US" altLang="ko-KR" sz="1000" dirty="0" err="1"/>
                        <a:t>TextArea</a:t>
                      </a:r>
                      <a:r>
                        <a:rPr lang="ko-KR" altLang="en-US" sz="1000" dirty="0"/>
                        <a:t>가 나온다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74295" marR="74295"/>
                </a:tc>
              </a:tr>
              <a:tr h="2352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7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고객센터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5222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8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1:1 </a:t>
                      </a:r>
                      <a:r>
                        <a:rPr lang="ko-KR" altLang="en-US" sz="1000"/>
                        <a:t>문의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52927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9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목록보기버튼을 클릭 시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1:1</a:t>
                      </a:r>
                      <a:r>
                        <a:rPr lang="ko-KR" altLang="en-US" sz="1000"/>
                        <a:t> 문의 페이지로 이동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74295" marR="74295"/>
                </a:tc>
              </a:tr>
              <a:tr h="111735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10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관리자답변 버튼을 클릭 시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관리자 답변 창에 출력되면서</a:t>
                      </a:r>
                      <a:r>
                        <a:rPr lang="en-US" altLang="ko-KR" sz="1000"/>
                        <a:t>,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내용을 입력할 수 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버튼은 관리자에게만 보임</a:t>
                      </a:r>
                      <a:endParaRPr lang="en-US" altLang="ko-KR" sz="1000"/>
                    </a:p>
                  </a:txBody>
                  <a:tcPr marL="74295" marR="74295"/>
                </a:tc>
              </a:tr>
              <a:tr h="82331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11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삭제버튼을 클릭 시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1:1</a:t>
                      </a:r>
                      <a:r>
                        <a:rPr lang="ko-KR" altLang="en-US" sz="1000"/>
                        <a:t>문의 전체내용을 삭제한다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작성자와 관리자만 사용 세션으로구현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74295" marR="74295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>
          <a:xfrm>
            <a:off x="982548" y="605040"/>
            <a:ext cx="595967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36562" y="980694"/>
            <a:ext cx="936117" cy="4864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고객센터</a:t>
            </a: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공지사항</a:t>
            </a:r>
          </a:p>
          <a:p>
            <a:pPr algn="ctr">
              <a:defRPr/>
            </a:pPr>
            <a:r>
              <a:rPr lang="en-US" altLang="ko-KR" sz="1400" dirty="0">
                <a:solidFill>
                  <a:schemeClr val="tx1"/>
                </a:solidFill>
              </a:rPr>
              <a:t>1:1</a:t>
            </a:r>
            <a:r>
              <a:rPr lang="ko-KR" altLang="en-US" sz="1400" dirty="0">
                <a:solidFill>
                  <a:schemeClr val="tx1"/>
                </a:solidFill>
              </a:rPr>
              <a:t>문의</a:t>
            </a:r>
          </a:p>
          <a:p>
            <a:pPr algn="ctr">
              <a:defRPr/>
            </a:pPr>
            <a:endParaRPr lang="ko-KR" altLang="en-US" sz="14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44649" y="980694"/>
            <a:ext cx="4505063" cy="4864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78679" y="2100996"/>
            <a:ext cx="4082103" cy="1728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문의 내용</a:t>
            </a: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78679" y="1524924"/>
            <a:ext cx="4082103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제목 </a:t>
            </a:r>
            <a:r>
              <a:rPr lang="en-US" altLang="ko-KR" sz="1400">
                <a:solidFill>
                  <a:schemeClr val="tx1"/>
                </a:solidFill>
              </a:rPr>
              <a:t>:</a:t>
            </a:r>
            <a:r>
              <a:rPr lang="ko-KR" altLang="en-US" sz="1400">
                <a:solidFill>
                  <a:schemeClr val="tx1"/>
                </a:solidFill>
              </a:rPr>
              <a:t>	</a:t>
            </a: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 문의 드립니다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378678" y="1108793"/>
            <a:ext cx="1996355" cy="344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300" dirty="0">
                <a:solidFill>
                  <a:schemeClr val="tx1"/>
                </a:solidFill>
              </a:rPr>
              <a:t>작성자</a:t>
            </a:r>
            <a:r>
              <a:rPr lang="en-US" altLang="ko-KR" sz="1300" dirty="0">
                <a:solidFill>
                  <a:schemeClr val="tx1"/>
                </a:solidFill>
              </a:rPr>
              <a:t>: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일반사용자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459942" y="1108792"/>
            <a:ext cx="1996355" cy="344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작성일</a:t>
            </a:r>
            <a:r>
              <a:rPr lang="en-US" altLang="ko-KR" sz="1300">
                <a:solidFill>
                  <a:schemeClr val="tx1"/>
                </a:solidFill>
              </a:rPr>
              <a:t>:</a:t>
            </a:r>
            <a:r>
              <a:rPr lang="ko-KR" altLang="en-US" sz="1300">
                <a:solidFill>
                  <a:schemeClr val="tx1"/>
                </a:solidFill>
              </a:rPr>
              <a:t> 작성일자를 표시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2378025" y="4087530"/>
            <a:ext cx="4077450" cy="1615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관리자 답변입니다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  <a:r>
              <a:rPr lang="ko-KR" altLang="en-US" sz="1400">
                <a:solidFill>
                  <a:schemeClr val="tx1"/>
                </a:solidFill>
              </a:rPr>
              <a:t> </a:t>
            </a: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답변 출력 창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Oval 115"/>
          <p:cNvSpPr>
            <a:spLocks noChangeArrowheads="1"/>
          </p:cNvSpPr>
          <p:nvPr/>
        </p:nvSpPr>
        <p:spPr>
          <a:xfrm>
            <a:off x="2285156" y="98069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4" name="Oval 115"/>
          <p:cNvSpPr>
            <a:spLocks noChangeArrowheads="1"/>
          </p:cNvSpPr>
          <p:nvPr/>
        </p:nvSpPr>
        <p:spPr>
          <a:xfrm>
            <a:off x="4367074" y="994491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95" name="Oval 115"/>
          <p:cNvSpPr>
            <a:spLocks noChangeArrowheads="1"/>
          </p:cNvSpPr>
          <p:nvPr/>
        </p:nvSpPr>
        <p:spPr>
          <a:xfrm>
            <a:off x="2285156" y="1340739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96" name="Oval 115"/>
          <p:cNvSpPr>
            <a:spLocks noChangeArrowheads="1"/>
          </p:cNvSpPr>
          <p:nvPr/>
        </p:nvSpPr>
        <p:spPr>
          <a:xfrm>
            <a:off x="2261663" y="201641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97" name="Oval 115"/>
          <p:cNvSpPr>
            <a:spLocks noChangeArrowheads="1"/>
          </p:cNvSpPr>
          <p:nvPr/>
        </p:nvSpPr>
        <p:spPr>
          <a:xfrm>
            <a:off x="2285809" y="395648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98" name="Oval 115"/>
          <p:cNvSpPr>
            <a:spLocks noChangeArrowheads="1"/>
          </p:cNvSpPr>
          <p:nvPr/>
        </p:nvSpPr>
        <p:spPr>
          <a:xfrm>
            <a:off x="1085278" y="1501902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99" name="Oval 115"/>
          <p:cNvSpPr>
            <a:spLocks noChangeArrowheads="1"/>
          </p:cNvSpPr>
          <p:nvPr/>
        </p:nvSpPr>
        <p:spPr>
          <a:xfrm>
            <a:off x="1085278" y="1747428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100" name="직사각형 29"/>
          <p:cNvSpPr/>
          <p:nvPr/>
        </p:nvSpPr>
        <p:spPr>
          <a:xfrm>
            <a:off x="1221926" y="6021327"/>
            <a:ext cx="706737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목록보기</a:t>
            </a:r>
          </a:p>
        </p:txBody>
      </p:sp>
      <p:sp>
        <p:nvSpPr>
          <p:cNvPr id="101" name="Oval 115"/>
          <p:cNvSpPr>
            <a:spLocks noChangeArrowheads="1"/>
          </p:cNvSpPr>
          <p:nvPr/>
        </p:nvSpPr>
        <p:spPr>
          <a:xfrm>
            <a:off x="1091517" y="584546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9</a:t>
            </a:r>
          </a:p>
        </p:txBody>
      </p:sp>
      <p:sp>
        <p:nvSpPr>
          <p:cNvPr id="102" name="직사각형 29"/>
          <p:cNvSpPr/>
          <p:nvPr/>
        </p:nvSpPr>
        <p:spPr>
          <a:xfrm>
            <a:off x="5243770" y="5997894"/>
            <a:ext cx="822635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관리자답변</a:t>
            </a:r>
          </a:p>
        </p:txBody>
      </p:sp>
      <p:sp>
        <p:nvSpPr>
          <p:cNvPr id="103" name="직사각형 38"/>
          <p:cNvSpPr/>
          <p:nvPr/>
        </p:nvSpPr>
        <p:spPr>
          <a:xfrm>
            <a:off x="6181654" y="5985321"/>
            <a:ext cx="460313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04" name="Oval 115"/>
          <p:cNvSpPr>
            <a:spLocks noChangeArrowheads="1"/>
          </p:cNvSpPr>
          <p:nvPr/>
        </p:nvSpPr>
        <p:spPr>
          <a:xfrm>
            <a:off x="5134429" y="584546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10</a:t>
            </a:r>
          </a:p>
        </p:txBody>
      </p:sp>
      <p:sp>
        <p:nvSpPr>
          <p:cNvPr id="105" name="Oval 115"/>
          <p:cNvSpPr>
            <a:spLocks noChangeArrowheads="1"/>
          </p:cNvSpPr>
          <p:nvPr/>
        </p:nvSpPr>
        <p:spPr>
          <a:xfrm>
            <a:off x="6054423" y="5877306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11</a:t>
            </a:r>
          </a:p>
        </p:txBody>
      </p:sp>
      <p:sp>
        <p:nvSpPr>
          <p:cNvPr id="106" name="직사각형 38"/>
          <p:cNvSpPr/>
          <p:nvPr/>
        </p:nvSpPr>
        <p:spPr>
          <a:xfrm>
            <a:off x="5653685" y="5373243"/>
            <a:ext cx="694343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답변등록</a:t>
            </a:r>
          </a:p>
        </p:txBody>
      </p:sp>
      <p:sp>
        <p:nvSpPr>
          <p:cNvPr id="107" name="Oval 115"/>
          <p:cNvSpPr>
            <a:spLocks noChangeArrowheads="1"/>
          </p:cNvSpPr>
          <p:nvPr/>
        </p:nvSpPr>
        <p:spPr>
          <a:xfrm>
            <a:off x="5514218" y="5185029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5292644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1:1</a:t>
            </a:r>
            <a:r>
              <a:rPr lang="ko-KR" altLang="en-US"/>
              <a:t> 문의 내용보기 </a:t>
            </a:r>
            <a:r>
              <a:rPr lang="en-US" altLang="ko-KR"/>
              <a:t>(</a:t>
            </a:r>
            <a:r>
              <a:rPr lang="ko-KR" altLang="en-US"/>
              <a:t>일반 사용자</a:t>
            </a:r>
            <a:r>
              <a:rPr lang="en-US" altLang="ko-KR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028345264"/>
              </p:ext>
            </p:extLst>
          </p:nvPr>
        </p:nvGraphicFramePr>
        <p:xfrm>
          <a:off x="7905328" y="404664"/>
          <a:ext cx="1835798" cy="561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58"/>
                <a:gridCol w="1539240"/>
              </a:tblGrid>
              <a:tr h="235232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 marL="74295" marR="74295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/>
                </a:tc>
              </a:tr>
              <a:tr h="38225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W : 1184px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H : auto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ession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W : 250px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content W: 924px</a:t>
                      </a:r>
                    </a:p>
                  </a:txBody>
                  <a:tcPr marL="74295" marR="74295"/>
                </a:tc>
              </a:tr>
              <a:tr h="38225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등록한 사업자 또는 일반 사용자 아이디 표시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352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게시글 등록일자 표시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87215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게시글 제목표시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352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게시글 내용표시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52927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5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관리자의 답변내용이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 표시된다 (내용 표시)</a:t>
                      </a:r>
                    </a:p>
                    <a:p>
                      <a:pPr latinLnBrk="1">
                        <a:defRPr/>
                      </a:pPr>
                      <a:endParaRPr lang="en-US" altLang="ko-KR" sz="1000"/>
                    </a:p>
                  </a:txBody>
                  <a:tcPr marL="74295" marR="74295"/>
                </a:tc>
              </a:tr>
              <a:tr h="251669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6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 dirty="0" smtClean="0"/>
                        <a:t>관리자만 답변이 </a:t>
                      </a:r>
                      <a:r>
                        <a:rPr lang="ko-KR" altLang="en-US" sz="1000" dirty="0"/>
                        <a:t>삭제됩니다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74295" marR="74295"/>
                </a:tc>
              </a:tr>
              <a:tr h="23523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7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공지사항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5222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8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1:1 </a:t>
                      </a:r>
                      <a:r>
                        <a:rPr lang="ko-KR" altLang="en-US" sz="1000"/>
                        <a:t>문의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529272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9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목록보기버튼을 클릭 시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1:1</a:t>
                      </a:r>
                      <a:r>
                        <a:rPr lang="ko-KR" altLang="en-US" sz="1000"/>
                        <a:t> 문의 페이지로 이동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74295" marR="74295"/>
                </a:tc>
              </a:tr>
              <a:tr h="89915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10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답변이 등록이 되어있다면 버튼 클릭시 답변이 입력 되었다는 알림창이 나오고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답변삭제버튼이 보여진다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>
                        <a:defRPr/>
                      </a:pPr>
                      <a:endParaRPr lang="en-US" altLang="ko-KR" sz="1000"/>
                    </a:p>
                  </a:txBody>
                  <a:tcPr marL="74295" marR="74295"/>
                </a:tc>
              </a:tr>
              <a:tr h="5044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11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답변등록 버튼 클릭 시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답변이 등록된다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>
          <a:xfrm>
            <a:off x="982548" y="605040"/>
            <a:ext cx="595967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36562" y="980694"/>
            <a:ext cx="936117" cy="4864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고객센터</a:t>
            </a: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공지사항</a:t>
            </a:r>
          </a:p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</a:t>
            </a: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44649" y="980694"/>
            <a:ext cx="4505063" cy="4864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78679" y="2100996"/>
            <a:ext cx="4082103" cy="1728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 </a:t>
            </a: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문의 드립니다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문의 내용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78679" y="1524924"/>
            <a:ext cx="4082103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제목 </a:t>
            </a:r>
            <a:r>
              <a:rPr lang="en-US" altLang="ko-KR" sz="1400">
                <a:solidFill>
                  <a:schemeClr val="tx1"/>
                </a:solidFill>
              </a:rPr>
              <a:t>:</a:t>
            </a:r>
            <a:r>
              <a:rPr lang="ko-KR" altLang="en-US" sz="1400">
                <a:solidFill>
                  <a:schemeClr val="tx1"/>
                </a:solidFill>
              </a:rPr>
              <a:t>	</a:t>
            </a: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 문의 드립니다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378678" y="1108793"/>
            <a:ext cx="1996355" cy="344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작성자</a:t>
            </a:r>
            <a:r>
              <a:rPr lang="en-US" altLang="ko-KR" sz="1300">
                <a:solidFill>
                  <a:schemeClr val="tx1"/>
                </a:solidFill>
              </a:rPr>
              <a:t>:</a:t>
            </a:r>
            <a:r>
              <a:rPr lang="ko-KR" altLang="en-US" sz="1300">
                <a:solidFill>
                  <a:schemeClr val="tx1"/>
                </a:solidFill>
              </a:rPr>
              <a:t>  일반사용자 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459942" y="1108792"/>
            <a:ext cx="1996355" cy="344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작성일</a:t>
            </a:r>
            <a:r>
              <a:rPr lang="en-US" altLang="ko-KR" sz="1300">
                <a:solidFill>
                  <a:schemeClr val="tx1"/>
                </a:solidFill>
              </a:rPr>
              <a:t>:</a:t>
            </a:r>
            <a:r>
              <a:rPr lang="ko-KR" altLang="en-US" sz="1300">
                <a:solidFill>
                  <a:schemeClr val="tx1"/>
                </a:solidFill>
              </a:rPr>
              <a:t> 작성일자를 표시</a:t>
            </a:r>
          </a:p>
        </p:txBody>
      </p:sp>
      <p:sp>
        <p:nvSpPr>
          <p:cNvPr id="93" name="Oval 115"/>
          <p:cNvSpPr>
            <a:spLocks noChangeArrowheads="1"/>
          </p:cNvSpPr>
          <p:nvPr/>
        </p:nvSpPr>
        <p:spPr>
          <a:xfrm>
            <a:off x="2285156" y="98069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4" name="Oval 115"/>
          <p:cNvSpPr>
            <a:spLocks noChangeArrowheads="1"/>
          </p:cNvSpPr>
          <p:nvPr/>
        </p:nvSpPr>
        <p:spPr>
          <a:xfrm>
            <a:off x="4367074" y="994491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95" name="Oval 115"/>
          <p:cNvSpPr>
            <a:spLocks noChangeArrowheads="1"/>
          </p:cNvSpPr>
          <p:nvPr/>
        </p:nvSpPr>
        <p:spPr>
          <a:xfrm>
            <a:off x="2285156" y="1340739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96" name="Oval 115"/>
          <p:cNvSpPr>
            <a:spLocks noChangeArrowheads="1"/>
          </p:cNvSpPr>
          <p:nvPr/>
        </p:nvSpPr>
        <p:spPr>
          <a:xfrm>
            <a:off x="2261663" y="201641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98" name="Oval 115"/>
          <p:cNvSpPr>
            <a:spLocks noChangeArrowheads="1"/>
          </p:cNvSpPr>
          <p:nvPr/>
        </p:nvSpPr>
        <p:spPr>
          <a:xfrm>
            <a:off x="1085278" y="1501902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99" name="Oval 115"/>
          <p:cNvSpPr>
            <a:spLocks noChangeArrowheads="1"/>
          </p:cNvSpPr>
          <p:nvPr/>
        </p:nvSpPr>
        <p:spPr>
          <a:xfrm>
            <a:off x="1085278" y="1747428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8</a:t>
            </a:r>
          </a:p>
        </p:txBody>
      </p:sp>
      <p:sp>
        <p:nvSpPr>
          <p:cNvPr id="100" name="직사각형 29"/>
          <p:cNvSpPr/>
          <p:nvPr/>
        </p:nvSpPr>
        <p:spPr>
          <a:xfrm>
            <a:off x="1221926" y="6021327"/>
            <a:ext cx="706737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목록보기</a:t>
            </a:r>
          </a:p>
        </p:txBody>
      </p:sp>
      <p:sp>
        <p:nvSpPr>
          <p:cNvPr id="101" name="Oval 115"/>
          <p:cNvSpPr>
            <a:spLocks noChangeArrowheads="1"/>
          </p:cNvSpPr>
          <p:nvPr/>
        </p:nvSpPr>
        <p:spPr>
          <a:xfrm>
            <a:off x="1091517" y="584546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9</a:t>
            </a:r>
          </a:p>
        </p:txBody>
      </p:sp>
      <p:sp>
        <p:nvSpPr>
          <p:cNvPr id="102" name="직사각형 29"/>
          <p:cNvSpPr/>
          <p:nvPr/>
        </p:nvSpPr>
        <p:spPr>
          <a:xfrm>
            <a:off x="5243770" y="5997894"/>
            <a:ext cx="822635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관리자답변</a:t>
            </a:r>
          </a:p>
        </p:txBody>
      </p:sp>
      <p:sp>
        <p:nvSpPr>
          <p:cNvPr id="103" name="직사각형 38"/>
          <p:cNvSpPr/>
          <p:nvPr/>
        </p:nvSpPr>
        <p:spPr>
          <a:xfrm>
            <a:off x="6181654" y="5985321"/>
            <a:ext cx="460313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04" name="Oval 115"/>
          <p:cNvSpPr>
            <a:spLocks noChangeArrowheads="1"/>
          </p:cNvSpPr>
          <p:nvPr/>
        </p:nvSpPr>
        <p:spPr>
          <a:xfrm>
            <a:off x="5134429" y="5845464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10</a:t>
            </a:r>
          </a:p>
        </p:txBody>
      </p:sp>
      <p:sp>
        <p:nvSpPr>
          <p:cNvPr id="105" name="Oval 115"/>
          <p:cNvSpPr>
            <a:spLocks noChangeArrowheads="1"/>
          </p:cNvSpPr>
          <p:nvPr/>
        </p:nvSpPr>
        <p:spPr>
          <a:xfrm>
            <a:off x="6054423" y="5877306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11</a:t>
            </a:r>
          </a:p>
        </p:txBody>
      </p:sp>
      <p:sp>
        <p:nvSpPr>
          <p:cNvPr id="106" name="직사각형 38"/>
          <p:cNvSpPr/>
          <p:nvPr/>
        </p:nvSpPr>
        <p:spPr>
          <a:xfrm>
            <a:off x="5617681" y="5373243"/>
            <a:ext cx="694343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</a:rPr>
              <a:t>답변삭제</a:t>
            </a:r>
          </a:p>
        </p:txBody>
      </p:sp>
      <p:sp>
        <p:nvSpPr>
          <p:cNvPr id="109" name="직사각형 89"/>
          <p:cNvSpPr/>
          <p:nvPr/>
        </p:nvSpPr>
        <p:spPr>
          <a:xfrm>
            <a:off x="2387588" y="3933056"/>
            <a:ext cx="4077450" cy="136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문의에 대한 답변 입니다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답변 출력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0" name="Oval 115"/>
          <p:cNvSpPr>
            <a:spLocks noChangeArrowheads="1"/>
          </p:cNvSpPr>
          <p:nvPr/>
        </p:nvSpPr>
        <p:spPr>
          <a:xfrm>
            <a:off x="2285809" y="3884476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12" name="Oval 115"/>
          <p:cNvSpPr>
            <a:spLocks noChangeArrowheads="1"/>
          </p:cNvSpPr>
          <p:nvPr/>
        </p:nvSpPr>
        <p:spPr>
          <a:xfrm>
            <a:off x="5478214" y="5185029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1833563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1:1</a:t>
            </a:r>
            <a:r>
              <a:rPr lang="ko-KR" altLang="en-US"/>
              <a:t> 문의 페이지 </a:t>
            </a:r>
            <a:r>
              <a:rPr lang="en-US" altLang="ko-KR"/>
              <a:t>(</a:t>
            </a:r>
            <a:r>
              <a:rPr lang="ko-KR" altLang="en-US"/>
              <a:t>사업자</a:t>
            </a:r>
            <a:r>
              <a:rPr lang="en-US" altLang="ko-KR"/>
              <a:t>,</a:t>
            </a:r>
            <a:r>
              <a:rPr lang="ko-KR" altLang="en-US"/>
              <a:t> 일반사용자가 이용</a:t>
            </a:r>
            <a:r>
              <a:rPr lang="en-US" altLang="ko-KR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</p:nvPr>
        </p:nvGraphicFramePr>
        <p:xfrm>
          <a:off x="7905328" y="610005"/>
          <a:ext cx="1822281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66"/>
                <a:gridCol w="1529715"/>
              </a:tblGrid>
              <a:tr h="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Description</a:t>
                      </a:r>
                      <a:endParaRPr lang="ko-KR" altLang="en-US" sz="1000"/>
                    </a:p>
                  </a:txBody>
                  <a:tcPr marL="74295" marR="74295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W : 1184px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H : auto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ession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W : 250px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content W: 924px</a:t>
                      </a:r>
                    </a:p>
                  </a:txBody>
                  <a:tcPr marL="74295" marR="74295"/>
                </a:tc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1:1</a:t>
                      </a:r>
                      <a:r>
                        <a:rPr lang="ko-KR" altLang="en-US" sz="1000"/>
                        <a:t> 문의 제목만 표시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243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2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해당 문의글에 답변이 있으면 </a:t>
                      </a:r>
                      <a:r>
                        <a:rPr lang="en-US" altLang="ko-KR" sz="1000"/>
                        <a:t>O,</a:t>
                      </a:r>
                      <a:r>
                        <a:rPr lang="ko-KR" altLang="en-US" sz="1000"/>
                        <a:t> 없으면</a:t>
                      </a:r>
                      <a:r>
                        <a:rPr lang="en-US" altLang="ko-KR" sz="1000"/>
                        <a:t>X</a:t>
                      </a:r>
                      <a:r>
                        <a:rPr lang="ko-KR" altLang="en-US" sz="1000"/>
                        <a:t> 처리</a:t>
                      </a:r>
                    </a:p>
                  </a:txBody>
                  <a:tcPr marL="74295" marR="74295"/>
                </a:tc>
              </a:tr>
              <a:tr h="3962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3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페이징 처리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~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 까지 표시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&lt;,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&gt;</a:t>
                      </a:r>
                      <a:r>
                        <a:rPr lang="ko-KR" altLang="en-US" sz="1000"/>
                        <a:t>클릭 시 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개씩 이동</a:t>
                      </a:r>
                      <a:r>
                        <a:rPr lang="en-US" altLang="ko-KR" sz="1000"/>
                        <a:t>,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000"/>
                        <a:t>&lt;&lt;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</a:t>
                      </a:r>
                      <a:r>
                        <a:rPr lang="en-US" altLang="ko-KR" sz="1000"/>
                        <a:t>&gt;&gt;</a:t>
                      </a:r>
                      <a:r>
                        <a:rPr lang="ko-KR" altLang="en-US" sz="1000"/>
                        <a:t> 클릭 시 처음페이지와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마지막 페이지로 이동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</a:p>
                  </a:txBody>
                  <a:tcPr marL="74295" marR="74295"/>
                </a:tc>
              </a:tr>
              <a:tr h="31238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4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00"/>
                        <a:t>공지사항</a:t>
                      </a:r>
                      <a:r>
                        <a:rPr lang="en-US" altLang="ko-KR" sz="1000"/>
                        <a:t> </a:t>
                      </a:r>
                      <a:r>
                        <a:rPr lang="ko-KR" altLang="en-US" sz="1000"/>
                        <a:t>버튼 클릭 시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고객센터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5</a:t>
                      </a:r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00"/>
                        <a:t>1:1</a:t>
                      </a:r>
                      <a:r>
                        <a:rPr lang="ko-KR" altLang="en-US" sz="1000"/>
                        <a:t>문의 버튼 클릭 시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000"/>
                        <a:t>현재 페이지로 이동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74295" marR="74295"/>
                </a:tc>
              </a:tr>
              <a:tr h="3962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en-US" altLang="ko-KR" sz="1000"/>
                    </a:p>
                  </a:txBody>
                  <a:tcPr marL="74295" marR="74295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marL="74295" marR="74295"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>
          <a:xfrm>
            <a:off x="982548" y="605040"/>
            <a:ext cx="5959673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36562" y="1588608"/>
            <a:ext cx="936117" cy="4864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고객센터</a:t>
            </a: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공지사항</a:t>
            </a:r>
          </a:p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</a:t>
            </a:r>
          </a:p>
          <a:p>
            <a:pPr algn="ctr">
              <a:defRPr/>
            </a:pPr>
            <a:endParaRPr lang="ko-KR" altLang="en-US" sz="14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44649" y="1588608"/>
            <a:ext cx="4505063" cy="4864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378679" y="1844802"/>
            <a:ext cx="2997241" cy="331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글 제목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Oval 115"/>
          <p:cNvSpPr>
            <a:spLocks noChangeArrowheads="1"/>
          </p:cNvSpPr>
          <p:nvPr/>
        </p:nvSpPr>
        <p:spPr>
          <a:xfrm>
            <a:off x="2261663" y="1724236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2378679" y="2312876"/>
            <a:ext cx="2997241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 제목 </a:t>
            </a:r>
            <a:r>
              <a:rPr lang="en-US" altLang="ko-KR" sz="1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378679" y="2888940"/>
            <a:ext cx="3019791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 제목 </a:t>
            </a:r>
            <a:r>
              <a:rPr lang="en-US" altLang="ko-KR" sz="1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2356129" y="3428978"/>
            <a:ext cx="3019791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 제목 </a:t>
            </a:r>
            <a:r>
              <a:rPr lang="en-US" altLang="ko-KR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2356129" y="4005050"/>
            <a:ext cx="3019791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 제목 </a:t>
            </a:r>
            <a:r>
              <a:rPr lang="en-US" altLang="ko-KR" sz="1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356129" y="4581122"/>
            <a:ext cx="3019791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 제목 </a:t>
            </a:r>
            <a:r>
              <a:rPr lang="en-US" altLang="ko-KR" sz="1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9" name="Oval 115"/>
          <p:cNvSpPr>
            <a:spLocks noChangeArrowheads="1"/>
          </p:cNvSpPr>
          <p:nvPr/>
        </p:nvSpPr>
        <p:spPr>
          <a:xfrm>
            <a:off x="1089641" y="2062353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10" name="Oval 115"/>
          <p:cNvSpPr>
            <a:spLocks noChangeArrowheads="1"/>
          </p:cNvSpPr>
          <p:nvPr/>
        </p:nvSpPr>
        <p:spPr>
          <a:xfrm>
            <a:off x="1079145" y="2406777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5</a:t>
            </a:r>
          </a:p>
        </p:txBody>
      </p:sp>
      <p:sp>
        <p:nvSpPr>
          <p:cNvPr id="113" name="TextBox 21"/>
          <p:cNvSpPr txBox="1">
            <a:spLocks noChangeArrowheads="1"/>
          </p:cNvSpPr>
          <p:nvPr/>
        </p:nvSpPr>
        <p:spPr>
          <a:xfrm>
            <a:off x="3744286" y="5997321"/>
            <a:ext cx="1215397" cy="24622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>
                <a:ea typeface="나눔고딕"/>
              </a:rPr>
              <a:t>&lt;&lt; &lt;  </a:t>
            </a:r>
            <a:r>
              <a:rPr lang="en-US" altLang="ko-KR" sz="1000" b="1">
                <a:ea typeface="나눔고딕"/>
              </a:rPr>
              <a:t>1</a:t>
            </a:r>
            <a:r>
              <a:rPr lang="en-US" altLang="ko-KR" sz="800">
                <a:ea typeface="나눔고딕"/>
              </a:rPr>
              <a:t> 2 3 4 5  &gt; &gt;&gt;</a:t>
            </a:r>
            <a:endParaRPr lang="ko-KR" altLang="en-US" sz="800">
              <a:ea typeface="나눔고딕"/>
            </a:endParaRPr>
          </a:p>
        </p:txBody>
      </p:sp>
      <p:sp>
        <p:nvSpPr>
          <p:cNvPr id="114" name="직사각형 63"/>
          <p:cNvSpPr/>
          <p:nvPr/>
        </p:nvSpPr>
        <p:spPr>
          <a:xfrm>
            <a:off x="5467457" y="1873013"/>
            <a:ext cx="952579" cy="331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답변여부</a:t>
            </a:r>
          </a:p>
        </p:txBody>
      </p:sp>
      <p:sp>
        <p:nvSpPr>
          <p:cNvPr id="117" name="직사각형 63"/>
          <p:cNvSpPr/>
          <p:nvPr/>
        </p:nvSpPr>
        <p:spPr>
          <a:xfrm>
            <a:off x="5463104" y="4581122"/>
            <a:ext cx="952579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8" name="직사각형 63"/>
          <p:cNvSpPr/>
          <p:nvPr/>
        </p:nvSpPr>
        <p:spPr>
          <a:xfrm>
            <a:off x="5463104" y="4005050"/>
            <a:ext cx="952579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9" name="직사각형 63"/>
          <p:cNvSpPr/>
          <p:nvPr/>
        </p:nvSpPr>
        <p:spPr>
          <a:xfrm>
            <a:off x="5463104" y="3428978"/>
            <a:ext cx="952579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20" name="직사각형 63"/>
          <p:cNvSpPr/>
          <p:nvPr/>
        </p:nvSpPr>
        <p:spPr>
          <a:xfrm>
            <a:off x="5463104" y="2888934"/>
            <a:ext cx="952579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21" name="직사각형 63"/>
          <p:cNvSpPr/>
          <p:nvPr/>
        </p:nvSpPr>
        <p:spPr>
          <a:xfrm>
            <a:off x="5463104" y="2312876"/>
            <a:ext cx="952579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23" name="Oval 115"/>
          <p:cNvSpPr>
            <a:spLocks noChangeArrowheads="1"/>
          </p:cNvSpPr>
          <p:nvPr/>
        </p:nvSpPr>
        <p:spPr>
          <a:xfrm>
            <a:off x="5375920" y="1724236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24" name="Oval 115"/>
          <p:cNvSpPr>
            <a:spLocks noChangeArrowheads="1"/>
          </p:cNvSpPr>
          <p:nvPr/>
        </p:nvSpPr>
        <p:spPr>
          <a:xfrm>
            <a:off x="3558548" y="5883021"/>
            <a:ext cx="185738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lang="en-US" altLang="ko-KR" sz="100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25" name="직사각형 107"/>
          <p:cNvSpPr/>
          <p:nvPr/>
        </p:nvSpPr>
        <p:spPr>
          <a:xfrm>
            <a:off x="2351584" y="5157186"/>
            <a:ext cx="3019791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1:1</a:t>
            </a:r>
            <a:r>
              <a:rPr lang="ko-KR" altLang="en-US" sz="1400">
                <a:solidFill>
                  <a:schemeClr val="tx1"/>
                </a:solidFill>
              </a:rPr>
              <a:t>문의 제목 </a:t>
            </a:r>
            <a:r>
              <a:rPr lang="en-US" altLang="ko-KR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6" name="직사각형 63"/>
          <p:cNvSpPr/>
          <p:nvPr/>
        </p:nvSpPr>
        <p:spPr>
          <a:xfrm>
            <a:off x="5458559" y="5157186"/>
            <a:ext cx="952579" cy="432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7298310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1610083" y="2674084"/>
            <a:ext cx="5853363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공지사항</a:t>
            </a:r>
            <a:r>
              <a:rPr kumimoji="0" lang="en-US" altLang="ko-KR" sz="1300" dirty="0" smtClean="0">
                <a:latin typeface="+mj-lt"/>
                <a:ea typeface="+mj-ea"/>
                <a:cs typeface="맑은 고딕" charset="0"/>
              </a:rPr>
              <a:t>/ </a:t>
            </a: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관리자 관</a:t>
            </a:r>
            <a:r>
              <a:rPr kumimoji="0" lang="ko-KR" altLang="en-US" sz="1300" dirty="0">
                <a:latin typeface="+mj-lt"/>
                <a:ea typeface="+mj-ea"/>
                <a:cs typeface="맑은 고딕" charset="0"/>
              </a:rPr>
              <a:t>리</a:t>
            </a:r>
            <a:endParaRPr kumimoji="0" lang="ko-KR" altLang="en-US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067427"/>
              </p:ext>
            </p:extLst>
          </p:nvPr>
        </p:nvGraphicFramePr>
        <p:xfrm>
          <a:off x="7592491" y="285561"/>
          <a:ext cx="2304256" cy="25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800200"/>
              </a:tblGrid>
              <a:tr h="2661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6616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W=1184px ,</a:t>
                      </a:r>
                      <a:r>
                        <a:rPr lang="en-US" altLang="ko-KR" sz="1000" baseline="0" dirty="0" smtClean="0"/>
                        <a:t> H=200px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266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아이디가 </a:t>
                      </a:r>
                      <a:r>
                        <a:rPr lang="en-US" altLang="ko-KR" sz="1000" dirty="0" smtClean="0"/>
                        <a:t>'admin'</a:t>
                      </a:r>
                      <a:r>
                        <a:rPr lang="ko-KR" altLang="en-US" sz="1000" dirty="0" err="1" smtClean="0"/>
                        <a:t>일때만</a:t>
                      </a:r>
                      <a:r>
                        <a:rPr lang="ko-KR" altLang="en-US" sz="1000" dirty="0" smtClean="0"/>
                        <a:t> 보임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공지사항 페이지로 이동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266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맑은 고딕" charset="0"/>
                        </a:rPr>
                        <a:t>아이디가 </a:t>
                      </a:r>
                      <a:r>
                        <a:rPr kumimoji="0" lang="en-US" altLang="ko-KR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맑은 고딕" charset="0"/>
                        </a:rPr>
                        <a:t>'admin'</a:t>
                      </a:r>
                      <a:r>
                        <a:rPr kumimoji="0" lang="ko-KR" alt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맑은 고딕" charset="0"/>
                        </a:rPr>
                        <a:t>일때만</a:t>
                      </a: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맑은 고딕" charset="0"/>
                        </a:rPr>
                        <a:t> 보임</a:t>
                      </a:r>
                      <a:endParaRPr kumimoji="0" lang="en-US" altLang="ko-KR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맑은 고딕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맑은 고딕" charset="0"/>
                        </a:rPr>
                        <a:t>관리자</a:t>
                      </a:r>
                      <a:r>
                        <a:rPr kumimoji="0" lang="ko-KR" altLang="en-US" sz="100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맑은 고딕" charset="0"/>
                        </a:rPr>
                        <a:t> </a:t>
                      </a:r>
                      <a:r>
                        <a:rPr lang="ko-KR" altLang="en-US" sz="1000" dirty="0" smtClean="0"/>
                        <a:t>페이지로 이동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266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비회원 시 공지사항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관리자 페이지</a:t>
                      </a:r>
                    </a:p>
                  </a:txBody>
                  <a:tcPr/>
                </a:tc>
              </a:tr>
              <a:tr h="266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공지사항 페이지로 이동</a:t>
                      </a:r>
                    </a:p>
                  </a:txBody>
                  <a:tcPr/>
                </a:tc>
              </a:tr>
              <a:tr h="266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관리자 페이지로 이동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47"/>
          <p:cNvSpPr>
            <a:spLocks noChangeArrowheads="1"/>
          </p:cNvSpPr>
          <p:nvPr/>
        </p:nvSpPr>
        <p:spPr bwMode="auto">
          <a:xfrm>
            <a:off x="128464" y="2483843"/>
            <a:ext cx="7334982" cy="188785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51334" y="3448256"/>
            <a:ext cx="733498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altLang="ko-KR" sz="1400" b="1" dirty="0"/>
              <a:t>04704 </a:t>
            </a:r>
            <a:r>
              <a:rPr lang="ko-KR" altLang="en-US" sz="1400" b="1" dirty="0"/>
              <a:t>서울시 성동구 </a:t>
            </a:r>
            <a:r>
              <a:rPr lang="ko-KR" altLang="en-US" sz="1400" b="1" dirty="0" err="1"/>
              <a:t>무학로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길 </a:t>
            </a:r>
            <a:r>
              <a:rPr lang="en-US" altLang="ko-KR" sz="1400" b="1" dirty="0"/>
              <a:t>54 / </a:t>
            </a:r>
            <a:r>
              <a:rPr lang="ko-KR" altLang="en-US" sz="1400" b="1" dirty="0"/>
              <a:t>대표자명 </a:t>
            </a:r>
            <a:r>
              <a:rPr lang="ko-KR" altLang="en-US" sz="1400" b="1" dirty="0" smtClean="0"/>
              <a:t>정현준 </a:t>
            </a:r>
            <a:r>
              <a:rPr lang="ko-KR" altLang="en-US" sz="1400" b="1" dirty="0" err="1" smtClean="0"/>
              <a:t>한만제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고종륜</a:t>
            </a:r>
            <a:r>
              <a:rPr lang="ko-KR" altLang="en-US" sz="1400" b="1" dirty="0" smtClean="0"/>
              <a:t> 박우람 조성환 김정휘</a:t>
            </a:r>
            <a:r>
              <a:rPr lang="en-US" altLang="ko-KR" sz="1400" b="1" dirty="0" smtClean="0"/>
              <a:t>/ </a:t>
            </a:r>
            <a:r>
              <a:rPr lang="en-US" altLang="ko-KR" sz="1400" b="1" dirty="0"/>
              <a:t>Tel : 02) 441-6006 / Fax : 02) 428-9694 / </a:t>
            </a:r>
            <a:r>
              <a:rPr lang="en-US" altLang="ko-KR" sz="1400" b="1" dirty="0" smtClean="0"/>
              <a:t>zldehowlfj@naver.com </a:t>
            </a:r>
            <a:r>
              <a:rPr lang="en-US" altLang="ko-KR" sz="1400" b="1" dirty="0"/>
              <a:t>/ Copyright(c) </a:t>
            </a:r>
            <a:r>
              <a:rPr lang="en-US" altLang="ko-KR" sz="1400" b="1" dirty="0" smtClean="0"/>
              <a:t>2018 </a:t>
            </a:r>
            <a:r>
              <a:rPr lang="en-US" altLang="ko-KR" sz="1400" b="1" dirty="0"/>
              <a:t>All Rights Reserved</a:t>
            </a:r>
            <a:endParaRPr kumimoji="0" lang="ko-KR" altLang="en-US" sz="13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13" name="Oval 115"/>
          <p:cNvSpPr>
            <a:spLocks noChangeArrowheads="1"/>
          </p:cNvSpPr>
          <p:nvPr/>
        </p:nvSpPr>
        <p:spPr bwMode="auto">
          <a:xfrm>
            <a:off x="5794236" y="249009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115"/>
          <p:cNvSpPr>
            <a:spLocks noChangeArrowheads="1"/>
          </p:cNvSpPr>
          <p:nvPr/>
        </p:nvSpPr>
        <p:spPr bwMode="auto">
          <a:xfrm>
            <a:off x="6683856" y="249009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78192" y="1914985"/>
            <a:ext cx="2080675" cy="5645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15"/>
          <p:cNvSpPr>
            <a:spLocks noChangeArrowheads="1"/>
          </p:cNvSpPr>
          <p:nvPr/>
        </p:nvSpPr>
        <p:spPr bwMode="auto">
          <a:xfrm>
            <a:off x="5760328" y="194505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12" name="Oval 115"/>
          <p:cNvSpPr>
            <a:spLocks noChangeArrowheads="1"/>
          </p:cNvSpPr>
          <p:nvPr/>
        </p:nvSpPr>
        <p:spPr bwMode="auto">
          <a:xfrm>
            <a:off x="6668616" y="195226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15" name="Oval 115"/>
          <p:cNvSpPr>
            <a:spLocks noChangeArrowheads="1"/>
          </p:cNvSpPr>
          <p:nvPr/>
        </p:nvSpPr>
        <p:spPr bwMode="auto">
          <a:xfrm>
            <a:off x="5277604" y="178043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1528477" y="2138426"/>
            <a:ext cx="5853363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noProof="0" dirty="0" smtClean="0">
                <a:latin typeface="+mj-lt"/>
                <a:ea typeface="+mj-ea"/>
                <a:cs typeface="맑은 고딕" charset="0"/>
              </a:rPr>
              <a:t>공지사</a:t>
            </a:r>
            <a:r>
              <a:rPr kumimoji="0" lang="ko-KR" altLang="en-US" sz="1300" noProof="0" dirty="0">
                <a:latin typeface="+mj-lt"/>
                <a:ea typeface="+mj-ea"/>
                <a:cs typeface="맑은 고딕" charset="0"/>
              </a:rPr>
              <a:t>항</a:t>
            </a:r>
            <a:r>
              <a:rPr kumimoji="0" lang="en-US" altLang="ko-KR" sz="13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/</a:t>
            </a:r>
            <a:r>
              <a:rPr kumimoji="0" lang="ko-KR" altLang="en-US" sz="1300" dirty="0" smtClean="0">
                <a:latin typeface="+mj-lt"/>
                <a:ea typeface="+mj-ea"/>
                <a:cs typeface="맑은 고딕" charset="0"/>
              </a:rPr>
              <a:t>관리자 페이지</a:t>
            </a:r>
            <a:endParaRPr kumimoji="0" lang="ko-KR" altLang="en-US" sz="13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4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사용자 페이지의 </a:t>
            </a:r>
            <a:r>
              <a:rPr lang="en-US" altLang="ko-KR" dirty="0" smtClean="0"/>
              <a:t>footer &gt; </a:t>
            </a:r>
            <a:r>
              <a:rPr lang="ko-KR" altLang="en-US" dirty="0" smtClean="0"/>
              <a:t>관리자 로그인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메인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001</a:t>
            </a:r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609414542"/>
              </p:ext>
            </p:extLst>
          </p:nvPr>
        </p:nvGraphicFramePr>
        <p:xfrm>
          <a:off x="7545288" y="620688"/>
          <a:ext cx="230425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전체</a:t>
                      </a:r>
                      <a:r>
                        <a:rPr lang="en-US" altLang="ko-KR" sz="1000" dirty="0" smtClean="0"/>
                        <a:t> Width:</a:t>
                      </a:r>
                      <a:r>
                        <a:rPr lang="en-US" altLang="ko-KR" sz="1000" baseline="0" dirty="0" smtClean="0"/>
                        <a:t> 100%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      Height: 714px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테두리  </a:t>
                      </a:r>
                      <a:r>
                        <a:rPr lang="en-US" altLang="ko-KR" sz="1000" dirty="0" smtClean="0"/>
                        <a:t>Width:</a:t>
                      </a:r>
                      <a:r>
                        <a:rPr lang="en-US" altLang="ko-KR" sz="1000" baseline="0" dirty="0" smtClean="0"/>
                        <a:t> 547px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           Height: 678px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이 메일 미 입력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미 일치 시 경고 창 알림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비밀번호 </a:t>
                      </a:r>
                      <a:r>
                        <a:rPr lang="ko-KR" altLang="en-US" sz="1000" baseline="0" dirty="0" smtClean="0"/>
                        <a:t>미 입력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미 일치 시 경고 창 알림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로그인 버튼 클릭 시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미 입력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미 일치 시 경고 창 알림</a:t>
                      </a:r>
                      <a:endParaRPr lang="en-US" altLang="ko-KR" sz="10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일치하면 </a:t>
                      </a:r>
                      <a:r>
                        <a:rPr lang="ko-KR" altLang="en-US" sz="1000" dirty="0" smtClean="0"/>
                        <a:t>메인</a:t>
                      </a:r>
                      <a:r>
                        <a:rPr lang="ko-KR" altLang="en-US" sz="1000" baseline="0" dirty="0" smtClean="0"/>
                        <a:t> 페이지로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이동</a:t>
                      </a:r>
                      <a:endParaRPr lang="ko-KR" alt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extBox 21"/>
          <p:cNvSpPr txBox="1">
            <a:spLocks noChangeArrowheads="1"/>
          </p:cNvSpPr>
          <p:nvPr/>
        </p:nvSpPr>
        <p:spPr bwMode="auto">
          <a:xfrm>
            <a:off x="7352111" y="6899574"/>
            <a:ext cx="18053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ea typeface="나눔고딕" pitchFamily="50" charset="-127"/>
              </a:rPr>
              <a:t>&lt;&lt; 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5 6 7 8 9 10  &gt; &gt;&gt;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76842" y="1822854"/>
            <a:ext cx="4719294" cy="38164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626600" y="2393585"/>
            <a:ext cx="3744416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26600" y="3113665"/>
            <a:ext cx="3744416" cy="5801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6601" y="4175479"/>
            <a:ext cx="3744416" cy="5223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로그</a:t>
            </a:r>
            <a:r>
              <a:rPr lang="ko-KR" altLang="en-US" sz="1200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20" name="Oval 115"/>
          <p:cNvSpPr>
            <a:spLocks noChangeArrowheads="1"/>
          </p:cNvSpPr>
          <p:nvPr/>
        </p:nvSpPr>
        <p:spPr bwMode="auto">
          <a:xfrm>
            <a:off x="1590872" y="3287078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1" name="Oval 115"/>
          <p:cNvSpPr>
            <a:spLocks noChangeArrowheads="1"/>
          </p:cNvSpPr>
          <p:nvPr/>
        </p:nvSpPr>
        <p:spPr bwMode="auto">
          <a:xfrm>
            <a:off x="1612833" y="2566270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770615" y="2491301"/>
            <a:ext cx="1593865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아이디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1770616" y="3219075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비밀번</a:t>
            </a:r>
            <a:r>
              <a:rPr lang="ko-KR" altLang="en-US" noProof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맑은 고딕" charset="0"/>
              </a:rPr>
              <a:t>호</a:t>
            </a:r>
            <a:endParaRPr kumimoji="0" lang="ko-KR" altLang="en-US" sz="44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29" name="Oval 115"/>
          <p:cNvSpPr>
            <a:spLocks noChangeArrowheads="1"/>
          </p:cNvSpPr>
          <p:nvPr/>
        </p:nvSpPr>
        <p:spPr bwMode="auto">
          <a:xfrm>
            <a:off x="2974240" y="4303126"/>
            <a:ext cx="211015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040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회원정보관리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일반회원</a:t>
            </a:r>
            <a:r>
              <a:rPr lang="en-US" altLang="ko-KR" dirty="0" smtClean="0"/>
              <a:t>)(</a:t>
            </a:r>
            <a:r>
              <a:rPr lang="ko-KR" altLang="en-US" dirty="0" smtClean="0"/>
              <a:t>로그인 시 메인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B_001</a:t>
            </a:r>
            <a:endParaRPr lang="ko-KR" altLang="en-US" dirty="0"/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679135647"/>
              </p:ext>
            </p:extLst>
          </p:nvPr>
        </p:nvGraphicFramePr>
        <p:xfrm>
          <a:off x="7545288" y="620688"/>
          <a:ext cx="230425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1184px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일반회원 클릭 시 일반회원정보 리스트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사업자 클릭 시 사업자 리스트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250px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전체 회원 검색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회원 명으로 검색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회원정보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등록 순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이름 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등록 순으로 정렬가능 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리스트는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개씩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924px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탈퇴버튼 클릭 시 경고 창 후 강제 탈퇴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예약 중 상품 있을 시 불가능 경고 창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 smtClean="0"/>
                        <a:t>페이징은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5</a:t>
                      </a:r>
                      <a:r>
                        <a:rPr lang="ko-KR" altLang="en-US" sz="1000" baseline="0" dirty="0" smtClean="0"/>
                        <a:t>개씩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 smtClean="0"/>
                        <a:t>첫번째</a:t>
                      </a:r>
                      <a:r>
                        <a:rPr lang="ko-KR" altLang="en-US" sz="1000" baseline="0" dirty="0" smtClean="0"/>
                        <a:t> 화살표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한 개씩 이동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 smtClean="0"/>
                        <a:t>두번째</a:t>
                      </a:r>
                      <a:r>
                        <a:rPr lang="ko-KR" altLang="en-US" sz="1000" baseline="0" dirty="0" smtClean="0"/>
                        <a:t> 화살표 </a:t>
                      </a:r>
                      <a:r>
                        <a:rPr lang="en-US" altLang="ko-KR" sz="1000" baseline="0" dirty="0" smtClean="0"/>
                        <a:t>: 5</a:t>
                      </a:r>
                      <a:r>
                        <a:rPr lang="ko-KR" altLang="en-US" sz="1000" baseline="0" dirty="0" smtClean="0"/>
                        <a:t>개씩 이동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 smtClean="0"/>
                        <a:t>세번째</a:t>
                      </a:r>
                      <a:r>
                        <a:rPr lang="ko-KR" altLang="en-US" sz="1000" baseline="0" dirty="0" smtClean="0"/>
                        <a:t> 화살표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끝까지 이동 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" name="TextBox 64"/>
          <p:cNvSpPr txBox="1"/>
          <p:nvPr/>
        </p:nvSpPr>
        <p:spPr bwMode="auto">
          <a:xfrm>
            <a:off x="818184" y="1333079"/>
            <a:ext cx="7425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smtClean="0">
                <a:latin typeface="+mj-lt"/>
                <a:ea typeface="+mj-ea"/>
                <a:cs typeface="맑은 고딕" charset="0"/>
              </a:rPr>
              <a:t>회원 종류</a:t>
            </a:r>
            <a:endParaRPr kumimoji="0" lang="ko-KR" altLang="en-US" sz="1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69" name="TextBox 21"/>
          <p:cNvSpPr txBox="1">
            <a:spLocks noChangeArrowheads="1"/>
          </p:cNvSpPr>
          <p:nvPr/>
        </p:nvSpPr>
        <p:spPr bwMode="auto">
          <a:xfrm>
            <a:off x="3937544" y="6140968"/>
            <a:ext cx="11031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ea typeface="나눔고딕" pitchFamily="50" charset="-127"/>
              </a:rPr>
              <a:t>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</a:t>
            </a:r>
            <a:r>
              <a:rPr lang="en-US" altLang="ko-KR" sz="800" dirty="0" smtClean="0">
                <a:ea typeface="나눔고딕" pitchFamily="50" charset="-127"/>
              </a:rPr>
              <a:t>5  &gt; &gt;&gt;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43" name="Oval 115"/>
          <p:cNvSpPr>
            <a:spLocks noChangeArrowheads="1"/>
          </p:cNvSpPr>
          <p:nvPr/>
        </p:nvSpPr>
        <p:spPr bwMode="auto">
          <a:xfrm>
            <a:off x="3823244" y="600844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11"/>
          <p:cNvSpPr txBox="1"/>
          <p:nvPr/>
        </p:nvSpPr>
        <p:spPr>
          <a:xfrm>
            <a:off x="2272897" y="788755"/>
            <a:ext cx="312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일반 회원 관리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1973554" y="1068505"/>
            <a:ext cx="369952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555237" y="1563707"/>
            <a:ext cx="41398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20675" y="620688"/>
            <a:ext cx="7008589" cy="59766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1154" y="1259349"/>
            <a:ext cx="1352738" cy="8436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72680" y="1259349"/>
            <a:ext cx="5112568" cy="52421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 bwMode="auto">
          <a:xfrm>
            <a:off x="818184" y="1563707"/>
            <a:ext cx="7425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noProof="0" dirty="0" smtClean="0">
                <a:solidFill>
                  <a:schemeClr val="accent2"/>
                </a:solidFill>
                <a:latin typeface="+mj-lt"/>
                <a:ea typeface="+mj-ea"/>
                <a:cs typeface="맑은 고딕" charset="0"/>
              </a:rPr>
              <a:t>일반 회원</a:t>
            </a:r>
            <a:endParaRPr kumimoji="0" lang="ko-KR" altLang="en-US" sz="100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904745" y="1760989"/>
            <a:ext cx="5693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사업자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646686" y="1563707"/>
            <a:ext cx="112090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538094" y="1563706"/>
            <a:ext cx="1008113" cy="159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09380"/>
              </p:ext>
            </p:extLst>
          </p:nvPr>
        </p:nvGraphicFramePr>
        <p:xfrm>
          <a:off x="2272898" y="1971608"/>
          <a:ext cx="4768334" cy="3185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819"/>
                <a:gridCol w="790278"/>
                <a:gridCol w="797981"/>
                <a:gridCol w="771314"/>
                <a:gridCol w="754328"/>
                <a:gridCol w="778614"/>
              </a:tblGrid>
              <a:tr h="3052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강제탈퇴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smtClean="0"/>
                        <a:t>a@a.com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매미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92~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010~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2018~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6384327" y="2356500"/>
            <a:ext cx="641665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강제탈퇴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72680" y="5412292"/>
            <a:ext cx="7877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회원 수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2771429" y="5455679"/>
            <a:ext cx="381372" cy="159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65210" y="5412955"/>
            <a:ext cx="2937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명</a:t>
            </a:r>
            <a:endParaRPr lang="ko-KR" altLang="en-US" sz="1000" dirty="0"/>
          </a:p>
        </p:txBody>
      </p:sp>
      <p:sp>
        <p:nvSpPr>
          <p:cNvPr id="71" name="Oval 115"/>
          <p:cNvSpPr>
            <a:spLocks noChangeArrowheads="1"/>
          </p:cNvSpPr>
          <p:nvPr/>
        </p:nvSpPr>
        <p:spPr bwMode="auto">
          <a:xfrm>
            <a:off x="6262856" y="231001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5" name="이등변 삼각형 4"/>
          <p:cNvSpPr/>
          <p:nvPr/>
        </p:nvSpPr>
        <p:spPr>
          <a:xfrm>
            <a:off x="3543320" y="2044247"/>
            <a:ext cx="152548" cy="117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>
            <a:off x="6033120" y="2053228"/>
            <a:ext cx="152548" cy="117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Oval 115"/>
          <p:cNvSpPr>
            <a:spLocks noChangeArrowheads="1"/>
          </p:cNvSpPr>
          <p:nvPr/>
        </p:nvSpPr>
        <p:spPr bwMode="auto">
          <a:xfrm>
            <a:off x="6400780" y="141277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880992" y="1563706"/>
            <a:ext cx="648073" cy="1567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전체 회원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Oval 115"/>
          <p:cNvSpPr>
            <a:spLocks noChangeArrowheads="1"/>
          </p:cNvSpPr>
          <p:nvPr/>
        </p:nvSpPr>
        <p:spPr bwMode="auto">
          <a:xfrm>
            <a:off x="4745360" y="141277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50" name="Oval 115"/>
          <p:cNvSpPr>
            <a:spLocks noChangeArrowheads="1"/>
          </p:cNvSpPr>
          <p:nvPr/>
        </p:nvSpPr>
        <p:spPr bwMode="auto">
          <a:xfrm>
            <a:off x="2144688" y="183224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51" name="Oval 115"/>
          <p:cNvSpPr>
            <a:spLocks noChangeArrowheads="1"/>
          </p:cNvSpPr>
          <p:nvPr/>
        </p:nvSpPr>
        <p:spPr bwMode="auto">
          <a:xfrm>
            <a:off x="439356" y="114341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9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회원정보관리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사업자</a:t>
            </a:r>
            <a:r>
              <a:rPr lang="en-US" altLang="ko-KR" dirty="0"/>
              <a:t>) </a:t>
            </a:r>
            <a:r>
              <a:rPr lang="en-US" altLang="ko-KR" dirty="0" smtClean="0"/>
              <a:t>(</a:t>
            </a:r>
            <a:r>
              <a:rPr lang="ko-KR" altLang="en-US" dirty="0"/>
              <a:t>로그인 시 메인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B_001</a:t>
            </a:r>
            <a:endParaRPr lang="ko-KR" altLang="en-US" dirty="0"/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372552437"/>
              </p:ext>
            </p:extLst>
          </p:nvPr>
        </p:nvGraphicFramePr>
        <p:xfrm>
          <a:off x="7545288" y="620688"/>
          <a:ext cx="2304256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1184px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일반회원 클릭 시 일반회원정보 리스트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사업자 클릭 시 사업자 리스트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250px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회사 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대표자 명으로 검색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사업자정보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등록 순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회사명 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등록 순으로 정렬가능 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리스트는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개씩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924px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클릭 시 확인 창 후 사업자에게 승인 메일 발송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이미 승인 중이면 </a:t>
                      </a:r>
                      <a:r>
                        <a:rPr lang="en-US" altLang="ko-KR" sz="1000" dirty="0" smtClean="0"/>
                        <a:t>disable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매출현황 페이지로 이동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탈퇴버튼 클릭 시 경고 창 후 강제 탈퇴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예약 중 상품 있을 시 불가능 경고 창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 smtClean="0"/>
                        <a:t>페이징은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5</a:t>
                      </a:r>
                      <a:r>
                        <a:rPr lang="ko-KR" altLang="en-US" sz="1000" baseline="0" dirty="0" smtClean="0"/>
                        <a:t>개씩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 smtClean="0"/>
                        <a:t>첫번째</a:t>
                      </a:r>
                      <a:r>
                        <a:rPr lang="ko-KR" altLang="en-US" sz="1000" baseline="0" dirty="0" smtClean="0"/>
                        <a:t> 화살표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한 개씩 이동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 smtClean="0"/>
                        <a:t>두번째</a:t>
                      </a:r>
                      <a:r>
                        <a:rPr lang="ko-KR" altLang="en-US" sz="1000" baseline="0" dirty="0" smtClean="0"/>
                        <a:t> 화살표 </a:t>
                      </a:r>
                      <a:r>
                        <a:rPr lang="en-US" altLang="ko-KR" sz="1000" baseline="0" dirty="0" smtClean="0"/>
                        <a:t>: 5</a:t>
                      </a:r>
                      <a:r>
                        <a:rPr lang="ko-KR" altLang="en-US" sz="1000" baseline="0" dirty="0" smtClean="0"/>
                        <a:t>개씩 이동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 smtClean="0"/>
                        <a:t>세번째</a:t>
                      </a:r>
                      <a:r>
                        <a:rPr lang="ko-KR" altLang="en-US" sz="1000" baseline="0" dirty="0" smtClean="0"/>
                        <a:t> 화살표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끝까지 이동 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Oval 115"/>
          <p:cNvSpPr>
            <a:spLocks noChangeArrowheads="1"/>
          </p:cNvSpPr>
          <p:nvPr/>
        </p:nvSpPr>
        <p:spPr bwMode="auto">
          <a:xfrm>
            <a:off x="332554" y="1109713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732652" y="1338734"/>
            <a:ext cx="7425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smtClean="0">
                <a:latin typeface="+mj-lt"/>
                <a:ea typeface="+mj-ea"/>
                <a:cs typeface="맑은 고딕" charset="0"/>
              </a:rPr>
              <a:t>회원 종류</a:t>
            </a:r>
            <a:endParaRPr kumimoji="0" lang="ko-KR" altLang="en-US" sz="1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68" name="Oval 115"/>
          <p:cNvSpPr>
            <a:spLocks noChangeArrowheads="1"/>
          </p:cNvSpPr>
          <p:nvPr/>
        </p:nvSpPr>
        <p:spPr bwMode="auto">
          <a:xfrm>
            <a:off x="4687828" y="1420396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69" name="TextBox 21"/>
          <p:cNvSpPr txBox="1">
            <a:spLocks noChangeArrowheads="1"/>
          </p:cNvSpPr>
          <p:nvPr/>
        </p:nvSpPr>
        <p:spPr bwMode="auto">
          <a:xfrm>
            <a:off x="3937544" y="6140968"/>
            <a:ext cx="11031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ea typeface="나눔고딕" pitchFamily="50" charset="-127"/>
              </a:rPr>
              <a:t>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</a:t>
            </a:r>
            <a:r>
              <a:rPr lang="en-US" altLang="ko-KR" sz="800" dirty="0" smtClean="0">
                <a:ea typeface="나눔고딕" pitchFamily="50" charset="-127"/>
              </a:rPr>
              <a:t>5  &gt; &gt;&gt;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70" name="Oval 115"/>
          <p:cNvSpPr>
            <a:spLocks noChangeArrowheads="1"/>
          </p:cNvSpPr>
          <p:nvPr/>
        </p:nvSpPr>
        <p:spPr bwMode="auto">
          <a:xfrm>
            <a:off x="1857324" y="179925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11"/>
          <p:cNvSpPr txBox="1"/>
          <p:nvPr/>
        </p:nvSpPr>
        <p:spPr>
          <a:xfrm>
            <a:off x="2085924" y="788755"/>
            <a:ext cx="312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사업자 관리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1786581" y="1068505"/>
            <a:ext cx="369952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676083" y="1582692"/>
            <a:ext cx="41398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20675" y="620688"/>
            <a:ext cx="7008589" cy="59766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75622" y="1265004"/>
            <a:ext cx="1352738" cy="8436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928664" y="1259349"/>
            <a:ext cx="5328592" cy="52421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 bwMode="auto">
          <a:xfrm>
            <a:off x="732652" y="1569362"/>
            <a:ext cx="7425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noProof="0" dirty="0" smtClean="0">
                <a:latin typeface="+mj-lt"/>
                <a:ea typeface="+mj-ea"/>
                <a:cs typeface="맑은 고딕" charset="0"/>
              </a:rPr>
              <a:t>일반 회원</a:t>
            </a:r>
            <a:endParaRPr kumimoji="0" lang="ko-KR" altLang="en-US" sz="10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819213" y="1766644"/>
            <a:ext cx="5693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사업자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561154" y="1569362"/>
            <a:ext cx="112090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667970" y="1582692"/>
            <a:ext cx="1008113" cy="159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239450"/>
              </p:ext>
            </p:extLst>
          </p:nvPr>
        </p:nvGraphicFramePr>
        <p:xfrm>
          <a:off x="2072678" y="1971608"/>
          <a:ext cx="5070279" cy="332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18"/>
                <a:gridCol w="633450"/>
                <a:gridCol w="555758"/>
                <a:gridCol w="702117"/>
                <a:gridCol w="604633"/>
                <a:gridCol w="624101"/>
                <a:gridCol w="624101"/>
                <a:gridCol w="624101"/>
              </a:tblGrid>
              <a:tr h="44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회사명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대표자명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승인여부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승인버튼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강제탈퇴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a@a.a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매미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철수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010~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201~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N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5965032" y="2489194"/>
            <a:ext cx="41398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승</a:t>
            </a:r>
            <a:r>
              <a:rPr lang="ko-KR" altLang="en-US" sz="800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245808" y="5589240"/>
            <a:ext cx="795424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매출현황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13709" y="2489194"/>
            <a:ext cx="630011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강제탈퇴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80992" y="1582693"/>
            <a:ext cx="838706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</a:t>
            </a:r>
            <a:r>
              <a:rPr lang="ko-KR" altLang="en-US" sz="1000" dirty="0">
                <a:solidFill>
                  <a:schemeClr val="tx1"/>
                </a:solidFill>
              </a:rPr>
              <a:t>사</a:t>
            </a:r>
            <a:r>
              <a:rPr lang="ko-KR" altLang="en-US" sz="1000" dirty="0" smtClean="0">
                <a:solidFill>
                  <a:schemeClr val="tx1"/>
                </a:solidFill>
              </a:rPr>
              <a:t> 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595591" y="1590537"/>
            <a:ext cx="0" cy="15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880992" y="1735093"/>
            <a:ext cx="838706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대표자 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Oval 115"/>
          <p:cNvSpPr>
            <a:spLocks noChangeArrowheads="1"/>
          </p:cNvSpPr>
          <p:nvPr/>
        </p:nvSpPr>
        <p:spPr bwMode="auto">
          <a:xfrm>
            <a:off x="5818027" y="2434600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41" name="Oval 115"/>
          <p:cNvSpPr>
            <a:spLocks noChangeArrowheads="1"/>
          </p:cNvSpPr>
          <p:nvPr/>
        </p:nvSpPr>
        <p:spPr bwMode="auto">
          <a:xfrm>
            <a:off x="3824969" y="602666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43" name="Oval 115"/>
          <p:cNvSpPr>
            <a:spLocks noChangeArrowheads="1"/>
          </p:cNvSpPr>
          <p:nvPr/>
        </p:nvSpPr>
        <p:spPr bwMode="auto">
          <a:xfrm>
            <a:off x="6041730" y="5399017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Oval 115"/>
          <p:cNvSpPr>
            <a:spLocks noChangeArrowheads="1"/>
          </p:cNvSpPr>
          <p:nvPr/>
        </p:nvSpPr>
        <p:spPr bwMode="auto">
          <a:xfrm>
            <a:off x="6397352" y="243117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2072680" y="5412292"/>
            <a:ext cx="7877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사업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 수</a:t>
            </a:r>
            <a:endParaRPr lang="ko-KR" altLang="en-US" sz="1000" dirty="0"/>
          </a:p>
        </p:txBody>
      </p:sp>
      <p:sp>
        <p:nvSpPr>
          <p:cNvPr id="52" name="직사각형 51"/>
          <p:cNvSpPr/>
          <p:nvPr/>
        </p:nvSpPr>
        <p:spPr>
          <a:xfrm>
            <a:off x="2771429" y="5455679"/>
            <a:ext cx="381372" cy="159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이등변 삼각형 48"/>
          <p:cNvSpPr/>
          <p:nvPr/>
        </p:nvSpPr>
        <p:spPr>
          <a:xfrm>
            <a:off x="3008784" y="2231424"/>
            <a:ext cx="152548" cy="117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이등변 삼각형 49"/>
          <p:cNvSpPr/>
          <p:nvPr/>
        </p:nvSpPr>
        <p:spPr>
          <a:xfrm>
            <a:off x="4152380" y="2231424"/>
            <a:ext cx="152548" cy="117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99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회원정보관리</a:t>
            </a:r>
            <a:r>
              <a:rPr lang="en-US" altLang="ko-KR" dirty="0"/>
              <a:t>(</a:t>
            </a:r>
            <a:r>
              <a:rPr lang="ko-KR" altLang="en-US" dirty="0"/>
              <a:t>사업자</a:t>
            </a:r>
            <a:r>
              <a:rPr lang="en-US" altLang="ko-KR" dirty="0"/>
              <a:t>)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매출현황</a:t>
            </a:r>
            <a:r>
              <a:rPr lang="en-US" altLang="ko-KR" dirty="0" smtClean="0"/>
              <a:t>(</a:t>
            </a:r>
            <a:r>
              <a:rPr lang="ko-KR" altLang="en-US" dirty="0" smtClean="0"/>
              <a:t>월별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B_001</a:t>
            </a:r>
            <a:endParaRPr lang="ko-KR" altLang="en-US" dirty="0"/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247927306"/>
              </p:ext>
            </p:extLst>
          </p:nvPr>
        </p:nvGraphicFramePr>
        <p:xfrm>
          <a:off x="7545288" y="620688"/>
          <a:ext cx="2304256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1184px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사업자 리스트 등록일 순으로 정렬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총 매출 순으로 정렬가능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리스트는 </a:t>
                      </a:r>
                      <a:r>
                        <a:rPr lang="en-US" altLang="ko-KR" sz="1000" dirty="0" smtClean="0"/>
                        <a:t>6 </a:t>
                      </a:r>
                      <a:r>
                        <a:rPr lang="ko-KR" altLang="en-US" sz="1000" dirty="0" smtClean="0"/>
                        <a:t>개씩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클릭 시 밑에 연별 매출이 바 차트로 보임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 smtClean="0"/>
                        <a:t>페이징은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5</a:t>
                      </a:r>
                      <a:r>
                        <a:rPr lang="ko-KR" altLang="en-US" sz="1000" baseline="0" dirty="0" smtClean="0"/>
                        <a:t>개씩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 smtClean="0"/>
                        <a:t>첫번째</a:t>
                      </a:r>
                      <a:r>
                        <a:rPr lang="ko-KR" altLang="en-US" sz="1000" baseline="0" dirty="0" smtClean="0"/>
                        <a:t> 화살표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한 개씩 이동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 smtClean="0"/>
                        <a:t>두번째</a:t>
                      </a:r>
                      <a:r>
                        <a:rPr lang="ko-KR" altLang="en-US" sz="1000" baseline="0" dirty="0" smtClean="0"/>
                        <a:t> 화살표 </a:t>
                      </a:r>
                      <a:r>
                        <a:rPr lang="en-US" altLang="ko-KR" sz="1000" baseline="0" dirty="0" smtClean="0"/>
                        <a:t>: 5</a:t>
                      </a:r>
                      <a:r>
                        <a:rPr lang="ko-KR" altLang="en-US" sz="1000" baseline="0" dirty="0" smtClean="0"/>
                        <a:t>개씩 이동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 smtClean="0"/>
                        <a:t>세번째</a:t>
                      </a:r>
                      <a:r>
                        <a:rPr lang="ko-KR" altLang="en-US" sz="1000" baseline="0" dirty="0" smtClean="0"/>
                        <a:t> 화살표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끝까지 이동 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년도 선택 시 월별 매출 바 차트에 보임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년도는 예약일과 취소 일에서 가져옴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좌측은 금액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우측은 년도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또는 월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smtClean="0"/>
                        <a:t>전 사업자의 총 매출이 바 차트로 나옴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" name="TextBox 21"/>
          <p:cNvSpPr txBox="1">
            <a:spLocks noChangeArrowheads="1"/>
          </p:cNvSpPr>
          <p:nvPr/>
        </p:nvSpPr>
        <p:spPr bwMode="auto">
          <a:xfrm>
            <a:off x="3085945" y="4077072"/>
            <a:ext cx="11031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ea typeface="나눔고딕" pitchFamily="50" charset="-127"/>
              </a:rPr>
              <a:t>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</a:t>
            </a:r>
            <a:r>
              <a:rPr lang="en-US" altLang="ko-KR" sz="800" dirty="0" smtClean="0">
                <a:ea typeface="나눔고딕" pitchFamily="50" charset="-127"/>
              </a:rPr>
              <a:t>5  &gt; &gt;&gt;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70" name="Oval 115"/>
          <p:cNvSpPr>
            <a:spLocks noChangeArrowheads="1"/>
          </p:cNvSpPr>
          <p:nvPr/>
        </p:nvSpPr>
        <p:spPr bwMode="auto">
          <a:xfrm>
            <a:off x="2907060" y="396277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Oval 115"/>
          <p:cNvSpPr>
            <a:spLocks noChangeArrowheads="1"/>
          </p:cNvSpPr>
          <p:nvPr/>
        </p:nvSpPr>
        <p:spPr bwMode="auto">
          <a:xfrm>
            <a:off x="4520311" y="4133879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43" name="Oval 115"/>
          <p:cNvSpPr>
            <a:spLocks noChangeArrowheads="1"/>
          </p:cNvSpPr>
          <p:nvPr/>
        </p:nvSpPr>
        <p:spPr bwMode="auto">
          <a:xfrm>
            <a:off x="994960" y="472514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11"/>
          <p:cNvSpPr txBox="1"/>
          <p:nvPr/>
        </p:nvSpPr>
        <p:spPr>
          <a:xfrm>
            <a:off x="2072680" y="767885"/>
            <a:ext cx="312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매출 현황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1844297" y="1089260"/>
            <a:ext cx="369952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42816" y="620688"/>
            <a:ext cx="5502488" cy="59766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558505"/>
              </p:ext>
            </p:extLst>
          </p:nvPr>
        </p:nvGraphicFramePr>
        <p:xfrm>
          <a:off x="1064570" y="1720148"/>
          <a:ext cx="5112566" cy="2212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6"/>
                <a:gridCol w="1368152"/>
                <a:gridCol w="1296144"/>
                <a:gridCol w="1296144"/>
              </a:tblGrid>
              <a:tr h="340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회사명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올해 매출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매출 확인</a:t>
                      </a:r>
                    </a:p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1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abc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2018~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10000000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Oval 115"/>
          <p:cNvSpPr>
            <a:spLocks noChangeArrowheads="1"/>
          </p:cNvSpPr>
          <p:nvPr/>
        </p:nvSpPr>
        <p:spPr bwMode="auto">
          <a:xfrm>
            <a:off x="937158" y="156871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760485" y="4393184"/>
            <a:ext cx="41398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752372" y="4393184"/>
            <a:ext cx="1008113" cy="159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년도선</a:t>
            </a:r>
            <a:r>
              <a:rPr lang="ko-KR" altLang="en-US" sz="1000" dirty="0" err="1">
                <a:solidFill>
                  <a:schemeClr val="tx1"/>
                </a:solidFill>
              </a:rPr>
              <a:t>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571628" y="4393184"/>
            <a:ext cx="0" cy="15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차트 43"/>
          <p:cNvGraphicFramePr/>
          <p:nvPr>
            <p:extLst>
              <p:ext uri="{D42A27DB-BD31-4B8C-83A1-F6EECF244321}">
                <p14:modId xmlns:p14="http://schemas.microsoft.com/office/powerpoint/2010/main" val="382004621"/>
              </p:ext>
            </p:extLst>
          </p:nvPr>
        </p:nvGraphicFramePr>
        <p:xfrm>
          <a:off x="994960" y="4437112"/>
          <a:ext cx="545034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" name="직사각형 45"/>
          <p:cNvSpPr/>
          <p:nvPr/>
        </p:nvSpPr>
        <p:spPr>
          <a:xfrm>
            <a:off x="5202398" y="2282888"/>
            <a:ext cx="893700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연별 매출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Oval 115"/>
          <p:cNvSpPr>
            <a:spLocks noChangeArrowheads="1"/>
          </p:cNvSpPr>
          <p:nvPr/>
        </p:nvSpPr>
        <p:spPr bwMode="auto">
          <a:xfrm>
            <a:off x="5027828" y="2054288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520311" y="1797318"/>
            <a:ext cx="0" cy="15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02496" y="1412670"/>
            <a:ext cx="893700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전체 매출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Oval 115"/>
          <p:cNvSpPr>
            <a:spLocks noChangeArrowheads="1"/>
          </p:cNvSpPr>
          <p:nvPr/>
        </p:nvSpPr>
        <p:spPr bwMode="auto">
          <a:xfrm>
            <a:off x="5022663" y="126209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9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Footer - </a:t>
            </a:r>
            <a:r>
              <a:rPr lang="ko-KR" altLang="en-US" dirty="0" smtClean="0"/>
              <a:t>관리자관리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B_001</a:t>
            </a:r>
            <a:endParaRPr lang="ko-KR" altLang="en-US" dirty="0"/>
          </a:p>
        </p:txBody>
      </p:sp>
      <p:graphicFrame>
        <p:nvGraphicFramePr>
          <p:cNvPr id="6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591046466"/>
              </p:ext>
            </p:extLst>
          </p:nvPr>
        </p:nvGraphicFramePr>
        <p:xfrm>
          <a:off x="7545288" y="620688"/>
          <a:ext cx="230425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1184px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이름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상품 명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패키지 명</a:t>
                      </a:r>
                      <a:r>
                        <a:rPr lang="ko-KR" altLang="en-US" sz="1000" baseline="0" dirty="0" smtClean="0"/>
                        <a:t>으로 검색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예약일</a:t>
                      </a:r>
                      <a:r>
                        <a:rPr lang="ko-KR" altLang="en-US" sz="1000" dirty="0" smtClean="0"/>
                        <a:t> 순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예약일 순으로 정렬가능 </a:t>
                      </a:r>
                      <a:endParaRPr lang="en-US" altLang="ko-KR" sz="10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리스트는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개씩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엑셀파일로 저장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 smtClean="0"/>
                        <a:t>페이징은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5</a:t>
                      </a:r>
                      <a:r>
                        <a:rPr lang="ko-KR" altLang="en-US" sz="1000" baseline="0" dirty="0" smtClean="0"/>
                        <a:t>개씩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 smtClean="0"/>
                        <a:t>첫번째</a:t>
                      </a:r>
                      <a:r>
                        <a:rPr lang="ko-KR" altLang="en-US" sz="1000" baseline="0" dirty="0" smtClean="0"/>
                        <a:t> 화살표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한 개씩 이동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 smtClean="0"/>
                        <a:t>두번째</a:t>
                      </a:r>
                      <a:r>
                        <a:rPr lang="ko-KR" altLang="en-US" sz="1000" baseline="0" dirty="0" smtClean="0"/>
                        <a:t> 화살표 </a:t>
                      </a:r>
                      <a:r>
                        <a:rPr lang="en-US" altLang="ko-KR" sz="1000" baseline="0" dirty="0" smtClean="0"/>
                        <a:t>: 5</a:t>
                      </a:r>
                      <a:r>
                        <a:rPr lang="ko-KR" altLang="en-US" sz="1000" baseline="0" dirty="0" smtClean="0"/>
                        <a:t>개씩 이동</a:t>
                      </a:r>
                      <a:endParaRPr lang="en-US" altLang="ko-KR" sz="10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aseline="0" dirty="0" err="1" smtClean="0"/>
                        <a:t>세번째</a:t>
                      </a:r>
                      <a:r>
                        <a:rPr lang="ko-KR" altLang="en-US" sz="1000" baseline="0" dirty="0" smtClean="0"/>
                        <a:t> 화살표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끝까지 이동 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AutoShape 2" descr="agenda, calendar, date, schedul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Oval 115"/>
          <p:cNvSpPr>
            <a:spLocks noChangeArrowheads="1"/>
          </p:cNvSpPr>
          <p:nvPr/>
        </p:nvSpPr>
        <p:spPr bwMode="auto">
          <a:xfrm>
            <a:off x="5342044" y="112474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11"/>
          <p:cNvSpPr txBox="1"/>
          <p:nvPr/>
        </p:nvSpPr>
        <p:spPr>
          <a:xfrm>
            <a:off x="2272897" y="788755"/>
            <a:ext cx="3129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예</a:t>
            </a:r>
            <a:r>
              <a:rPr lang="ko-KR" altLang="en-US" sz="1100" b="1" dirty="0">
                <a:solidFill>
                  <a:srgbClr val="000000"/>
                </a:solidFill>
                <a:latin typeface="맑은 고딕"/>
              </a:rPr>
              <a:t>약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/>
              </a:rPr>
              <a:t>자 확인</a:t>
            </a:r>
            <a:endParaRPr lang="en-US" altLang="ko-KR" sz="1100" b="1" dirty="0" smtClean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1973554" y="1068505"/>
            <a:ext cx="369952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42816" y="620688"/>
            <a:ext cx="6458456" cy="59766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15"/>
          <p:cNvSpPr>
            <a:spLocks noChangeArrowheads="1"/>
          </p:cNvSpPr>
          <p:nvPr/>
        </p:nvSpPr>
        <p:spPr bwMode="auto">
          <a:xfrm>
            <a:off x="985261" y="1588614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2994141" y="6026668"/>
            <a:ext cx="11031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73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470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2050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93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67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40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144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8799" algn="l" defTabSz="9347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ea typeface="나눔고딕" pitchFamily="50" charset="-127"/>
              </a:rPr>
              <a:t>&lt;  </a:t>
            </a:r>
            <a:r>
              <a:rPr lang="en-US" altLang="ko-KR" sz="1000" b="1" dirty="0">
                <a:ea typeface="나눔고딕" pitchFamily="50" charset="-127"/>
              </a:rPr>
              <a:t>1</a:t>
            </a:r>
            <a:r>
              <a:rPr lang="en-US" altLang="ko-KR" sz="800" dirty="0">
                <a:ea typeface="나눔고딕" pitchFamily="50" charset="-127"/>
              </a:rPr>
              <a:t> 2 3 4 </a:t>
            </a:r>
            <a:r>
              <a:rPr lang="en-US" altLang="ko-KR" sz="800" dirty="0" smtClean="0">
                <a:ea typeface="나눔고딕" pitchFamily="50" charset="-127"/>
              </a:rPr>
              <a:t>5  &gt; &gt;&gt;</a:t>
            </a:r>
            <a:endParaRPr lang="ko-KR" altLang="en-US" sz="800" dirty="0"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55237" y="1312688"/>
            <a:ext cx="41398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85260" y="1145049"/>
            <a:ext cx="6199987" cy="524213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547124" y="1312688"/>
            <a:ext cx="1008113" cy="159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</a:t>
            </a:r>
            <a:r>
              <a:rPr lang="ko-KR" altLang="en-US" sz="1000" dirty="0">
                <a:solidFill>
                  <a:schemeClr val="tx1"/>
                </a:solidFill>
              </a:rPr>
              <a:t>름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72210"/>
              </p:ext>
            </p:extLst>
          </p:nvPr>
        </p:nvGraphicFramePr>
        <p:xfrm>
          <a:off x="1099560" y="1857308"/>
          <a:ext cx="5941671" cy="332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157"/>
                <a:gridCol w="858157"/>
                <a:gridCol w="858157"/>
                <a:gridCol w="858157"/>
                <a:gridCol w="912366"/>
                <a:gridCol w="785689"/>
                <a:gridCol w="810988"/>
              </a:tblGrid>
              <a:tr h="449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패키지명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예약일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결제일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김철수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팡팡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 smtClean="0"/>
                        <a:t>스노쿨링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2018~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2018~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300000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6175293" y="5517232"/>
            <a:ext cx="759887" cy="1560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엑셀 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Oval 115"/>
          <p:cNvSpPr>
            <a:spLocks noChangeArrowheads="1"/>
          </p:cNvSpPr>
          <p:nvPr/>
        </p:nvSpPr>
        <p:spPr bwMode="auto">
          <a:xfrm>
            <a:off x="2879841" y="5817695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70" name="Oval 115"/>
          <p:cNvSpPr>
            <a:spLocks noChangeArrowheads="1"/>
          </p:cNvSpPr>
          <p:nvPr/>
        </p:nvSpPr>
        <p:spPr bwMode="auto">
          <a:xfrm>
            <a:off x="5995530" y="5288632"/>
            <a:ext cx="22860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465168" y="1333599"/>
            <a:ext cx="0" cy="15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529064" y="1465088"/>
            <a:ext cx="1008113" cy="159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상품</a:t>
            </a:r>
            <a:r>
              <a:rPr lang="ko-KR" altLang="en-US" sz="10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529064" y="1617488"/>
            <a:ext cx="1008113" cy="159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패키지</a:t>
            </a:r>
            <a:r>
              <a:rPr lang="ko-KR" altLang="en-US" sz="1000" dirty="0" err="1">
                <a:solidFill>
                  <a:schemeClr val="tx1"/>
                </a:solidFill>
              </a:rPr>
              <a:t>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이등변 삼각형 22"/>
          <p:cNvSpPr/>
          <p:nvPr/>
        </p:nvSpPr>
        <p:spPr>
          <a:xfrm>
            <a:off x="4224388" y="1916832"/>
            <a:ext cx="152548" cy="1174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Header – </a:t>
            </a:r>
            <a:r>
              <a:rPr lang="ko-KR" altLang="en-US" dirty="0" smtClean="0"/>
              <a:t>통계 처리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일반 회원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6537176" y="8648"/>
            <a:ext cx="2448272" cy="252000"/>
          </a:xfrm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536671658"/>
              </p:ext>
            </p:extLst>
          </p:nvPr>
        </p:nvGraphicFramePr>
        <p:xfrm>
          <a:off x="7545289" y="620688"/>
          <a:ext cx="230425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관리자 </a:t>
                      </a: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통계 처리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– </a:t>
                      </a:r>
                      <a:r>
                        <a:rPr lang="ko-KR" altLang="en-US" sz="1000" baseline="0" dirty="0" smtClean="0"/>
                        <a:t>일반 회원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W= 1184px</a:t>
                      </a:r>
                      <a:r>
                        <a:rPr lang="en-US" altLang="ko-KR" sz="1000" baseline="0" dirty="0" smtClean="0"/>
                        <a:t> 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일반 회원 메뉴 클릭 시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일반 회원 나이별 가입자 수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파이 차트로 확인 및 저장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250px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사업자 메뉴 클릭 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사업자 지역별 등록 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파이 차트로 확인 및 저장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저장하기 버튼 클릭 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지정한 경로에 저장 가능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924px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2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90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6663" y="1340247"/>
            <a:ext cx="1702008" cy="7926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497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839561" y="949862"/>
            <a:ext cx="6030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smtClean="0">
                <a:solidFill>
                  <a:prstClr val="black"/>
                </a:solidFill>
                <a:cs typeface="맑은 고딕" charset="0"/>
              </a:rPr>
              <a:t>통계 </a:t>
            </a:r>
            <a:endParaRPr lang="ko-KR" altLang="en-US" sz="1400" dirty="0">
              <a:solidFill>
                <a:prstClr val="black"/>
              </a:solidFill>
              <a:cs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86663" y="1736552"/>
            <a:ext cx="170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 bwMode="auto">
          <a:xfrm>
            <a:off x="600597" y="1380043"/>
            <a:ext cx="96532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rPr>
              <a:t>일반 회원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22447" y="1774994"/>
            <a:ext cx="7232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smtClean="0">
                <a:latin typeface="+mj-lt"/>
                <a:ea typeface="+mj-ea"/>
                <a:cs typeface="맑은 고딕" charset="0"/>
              </a:rPr>
              <a:t>사업</a:t>
            </a:r>
            <a:r>
              <a:rPr lang="ko-KR" altLang="en-US" sz="1400">
                <a:latin typeface="+mj-lt"/>
                <a:ea typeface="+mj-ea"/>
                <a:cs typeface="맑은 고딕" charset="0"/>
              </a:rPr>
              <a:t>자</a:t>
            </a:r>
            <a:endParaRPr kumimoji="0" lang="ko-KR" altLang="en-US" sz="1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맑은 고딕" charset="0"/>
            </a:endParaRPr>
          </a:p>
        </p:txBody>
      </p: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2139286486"/>
              </p:ext>
            </p:extLst>
          </p:nvPr>
        </p:nvGraphicFramePr>
        <p:xfrm>
          <a:off x="2222697" y="1074435"/>
          <a:ext cx="4914546" cy="4969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Oval 115"/>
          <p:cNvSpPr>
            <a:spLocks noChangeArrowheads="1"/>
          </p:cNvSpPr>
          <p:nvPr/>
        </p:nvSpPr>
        <p:spPr bwMode="auto">
          <a:xfrm>
            <a:off x="381811" y="1419630"/>
            <a:ext cx="24765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val 115"/>
          <p:cNvSpPr>
            <a:spLocks noChangeArrowheads="1"/>
          </p:cNvSpPr>
          <p:nvPr/>
        </p:nvSpPr>
        <p:spPr bwMode="auto">
          <a:xfrm>
            <a:off x="381811" y="1829226"/>
            <a:ext cx="24765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5421053" y="5661248"/>
            <a:ext cx="957075" cy="360040"/>
            <a:chOff x="3760554" y="5877272"/>
            <a:chExt cx="883454" cy="360040"/>
          </a:xfrm>
        </p:grpSpPr>
        <p:sp>
          <p:nvSpPr>
            <p:cNvPr id="15" name="직사각형 14"/>
            <p:cNvSpPr/>
            <p:nvPr/>
          </p:nvSpPr>
          <p:spPr>
            <a:xfrm>
              <a:off x="3779912" y="5877272"/>
              <a:ext cx="864096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3760554" y="5903403"/>
              <a:ext cx="83336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noProof="0" dirty="0" smtClean="0">
                  <a:latin typeface="+mj-lt"/>
                  <a:ea typeface="+mj-ea"/>
                  <a:cs typeface="맑은 고딕" charset="0"/>
                </a:rPr>
                <a:t>저장하기</a:t>
              </a:r>
              <a:endPara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맑은 고딕" charset="0"/>
              </a:endParaRPr>
            </a:p>
          </p:txBody>
        </p:sp>
      </p:grpSp>
      <p:sp>
        <p:nvSpPr>
          <p:cNvPr id="36" name="Oval 115"/>
          <p:cNvSpPr>
            <a:spLocks noChangeArrowheads="1"/>
          </p:cNvSpPr>
          <p:nvPr/>
        </p:nvSpPr>
        <p:spPr bwMode="auto">
          <a:xfrm>
            <a:off x="5297227" y="5546948"/>
            <a:ext cx="24765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Oval 115"/>
          <p:cNvSpPr>
            <a:spLocks noChangeArrowheads="1"/>
          </p:cNvSpPr>
          <p:nvPr/>
        </p:nvSpPr>
        <p:spPr bwMode="auto">
          <a:xfrm>
            <a:off x="2222697" y="1257639"/>
            <a:ext cx="24765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41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Header – </a:t>
            </a:r>
            <a:r>
              <a:rPr lang="ko-KR" altLang="en-US" dirty="0" smtClean="0"/>
              <a:t>통계 처리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사업</a:t>
            </a:r>
            <a:r>
              <a:rPr lang="ko-KR" altLang="en-US" dirty="0"/>
              <a:t>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6537176" y="8648"/>
            <a:ext cx="2448272" cy="252000"/>
          </a:xfrm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14" name="표 개체 틀 13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647341436"/>
              </p:ext>
            </p:extLst>
          </p:nvPr>
        </p:nvGraphicFramePr>
        <p:xfrm>
          <a:off x="7545289" y="620688"/>
          <a:ext cx="230425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94421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관리자 </a:t>
                      </a:r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통계 처리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– </a:t>
                      </a:r>
                      <a:r>
                        <a:rPr lang="ko-KR" altLang="en-US" sz="1000" baseline="0" dirty="0" smtClean="0"/>
                        <a:t>사업자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W= 1184px</a:t>
                      </a:r>
                      <a:r>
                        <a:rPr lang="en-US" altLang="ko-KR" sz="1000" baseline="0" dirty="0" smtClean="0"/>
                        <a:t> 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일반 회원 메뉴 클릭 시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일반 회원 나이별 가입자 수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ko-KR" altLang="en-US" sz="1000" baseline="0" dirty="0" smtClean="0"/>
                        <a:t>파이 차트로 확인 및 저장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250px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사업자 메뉴 클릭 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사업자 지역별 등록 수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파이 차트로 확인 및 저장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저장하기 버튼 클릭 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지정한 경로에 저장 가능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 </a:t>
                      </a:r>
                      <a:r>
                        <a:rPr lang="en-US" altLang="ko-KR" sz="1000" baseline="0" dirty="0" smtClean="0"/>
                        <a:t>= 924px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H = auto</a:t>
                      </a:r>
                      <a:endParaRPr lang="ko-KR" alt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66292" y="605040"/>
            <a:ext cx="7334982" cy="59923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3470" tIns="46735" rIns="93470" bIns="46735"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90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6663" y="1340247"/>
            <a:ext cx="1702008" cy="7926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497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839561" y="949862"/>
            <a:ext cx="6030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/>
                </a:solidFill>
                <a:cs typeface="맑은 고딕" charset="0"/>
              </a:rPr>
              <a:t>통계 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86663" y="1736552"/>
            <a:ext cx="170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 bwMode="auto">
          <a:xfrm>
            <a:off x="600597" y="1380043"/>
            <a:ext cx="9621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solidFill>
                  <a:prstClr val="black"/>
                </a:solidFill>
                <a:cs typeface="맑은 고딕" charset="0"/>
              </a:rPr>
              <a:t>일반 회원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22447" y="1774994"/>
            <a:ext cx="7232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>
                <a:solidFill>
                  <a:prstClr val="black"/>
                </a:solidFill>
                <a:cs typeface="맑은 고딕" charset="0"/>
              </a:rPr>
              <a:t>사업자</a:t>
            </a:r>
            <a:endParaRPr lang="ko-KR" altLang="en-US" sz="1400" dirty="0">
              <a:solidFill>
                <a:prstClr val="black"/>
              </a:solidFill>
              <a:cs typeface="맑은 고딕" charset="0"/>
            </a:endParaRPr>
          </a:p>
        </p:txBody>
      </p:sp>
      <p:sp>
        <p:nvSpPr>
          <p:cNvPr id="29" name="Oval 115"/>
          <p:cNvSpPr>
            <a:spLocks noChangeArrowheads="1"/>
          </p:cNvSpPr>
          <p:nvPr/>
        </p:nvSpPr>
        <p:spPr bwMode="auto">
          <a:xfrm>
            <a:off x="381811" y="1419630"/>
            <a:ext cx="24765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val 115"/>
          <p:cNvSpPr>
            <a:spLocks noChangeArrowheads="1"/>
          </p:cNvSpPr>
          <p:nvPr/>
        </p:nvSpPr>
        <p:spPr bwMode="auto">
          <a:xfrm>
            <a:off x="381811" y="1829226"/>
            <a:ext cx="24765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5421053" y="5661248"/>
            <a:ext cx="957075" cy="360040"/>
            <a:chOff x="3760554" y="5877272"/>
            <a:chExt cx="883454" cy="360040"/>
          </a:xfrm>
        </p:grpSpPr>
        <p:sp>
          <p:nvSpPr>
            <p:cNvPr id="15" name="직사각형 14"/>
            <p:cNvSpPr/>
            <p:nvPr/>
          </p:nvSpPr>
          <p:spPr>
            <a:xfrm>
              <a:off x="3779912" y="5877272"/>
              <a:ext cx="864096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3760554" y="5903403"/>
              <a:ext cx="83336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400" dirty="0">
                  <a:solidFill>
                    <a:prstClr val="black"/>
                  </a:solidFill>
                  <a:cs typeface="맑은 고딕" charset="0"/>
                </a:rPr>
                <a:t>저장하기</a:t>
              </a:r>
            </a:p>
          </p:txBody>
        </p:sp>
      </p:grpSp>
      <p:sp>
        <p:nvSpPr>
          <p:cNvPr id="36" name="Oval 115"/>
          <p:cNvSpPr>
            <a:spLocks noChangeArrowheads="1"/>
          </p:cNvSpPr>
          <p:nvPr/>
        </p:nvSpPr>
        <p:spPr bwMode="auto">
          <a:xfrm>
            <a:off x="5297227" y="5546948"/>
            <a:ext cx="24765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632295107"/>
              </p:ext>
            </p:extLst>
          </p:nvPr>
        </p:nvGraphicFramePr>
        <p:xfrm>
          <a:off x="2300705" y="1340247"/>
          <a:ext cx="4472130" cy="3616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Oval 115"/>
          <p:cNvSpPr>
            <a:spLocks noChangeArrowheads="1"/>
          </p:cNvSpPr>
          <p:nvPr/>
        </p:nvSpPr>
        <p:spPr bwMode="auto">
          <a:xfrm>
            <a:off x="2222697" y="1257639"/>
            <a:ext cx="247650" cy="228600"/>
          </a:xfrm>
          <a:prstGeom prst="ellipse">
            <a:avLst/>
          </a:prstGeom>
          <a:solidFill>
            <a:srgbClr val="3366FF"/>
          </a:solidFill>
          <a:ln w="635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fontAlgn="t" latinLnBrk="0" hangingPunct="0">
              <a:spcBef>
                <a:spcPct val="50000"/>
              </a:spcBef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0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6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j-lt"/>
            <a:ea typeface="+mj-ea"/>
            <a:cs typeface="맑은 고딕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30386</TotalTime>
  <Words>2391</Words>
  <Application>Microsoft Office PowerPoint</Application>
  <PresentationFormat>A4 용지(210x297mm)</PresentationFormat>
  <Paragraphs>935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UBIVELOX Mobile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 템플릿</dc:title>
  <dc:subject>pptx 템플릿</dc:subject>
  <dc:creator>ubivelox mobile 윤순언;윤순언</dc:creator>
  <cp:keywords>ppt; pptx; 템플릿;</cp:keywords>
  <dc:description>유비벨록스 모바일 MSP 개발1팀 문서 템플릿</dc:description>
  <cp:lastModifiedBy>alfo8-19</cp:lastModifiedBy>
  <cp:revision>2770</cp:revision>
  <dcterms:created xsi:type="dcterms:W3CDTF">2009-10-19T06:24:23Z</dcterms:created>
  <dcterms:modified xsi:type="dcterms:W3CDTF">2019-01-07T04:11:46Z</dcterms:modified>
  <cp:category>제안;내부발표</cp:category>
</cp:coreProperties>
</file>