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handoutMasterIdLst>
    <p:handoutMasterId r:id="rId27"/>
  </p:handoutMasterIdLst>
  <p:sldIdLst>
    <p:sldId id="801" r:id="rId2"/>
    <p:sldId id="800" r:id="rId3"/>
    <p:sldId id="799" r:id="rId4"/>
    <p:sldId id="826" r:id="rId5"/>
    <p:sldId id="853" r:id="rId6"/>
    <p:sldId id="827" r:id="rId7"/>
    <p:sldId id="854" r:id="rId8"/>
    <p:sldId id="829" r:id="rId9"/>
    <p:sldId id="830" r:id="rId10"/>
    <p:sldId id="831" r:id="rId11"/>
    <p:sldId id="832" r:id="rId12"/>
    <p:sldId id="834" r:id="rId13"/>
    <p:sldId id="835" r:id="rId14"/>
    <p:sldId id="856" r:id="rId15"/>
    <p:sldId id="837" r:id="rId16"/>
    <p:sldId id="839" r:id="rId17"/>
    <p:sldId id="858" r:id="rId18"/>
    <p:sldId id="859" r:id="rId19"/>
    <p:sldId id="861" r:id="rId20"/>
    <p:sldId id="862" r:id="rId21"/>
    <p:sldId id="842" r:id="rId22"/>
    <p:sldId id="860" r:id="rId23"/>
    <p:sldId id="847" r:id="rId24"/>
    <p:sldId id="855" r:id="rId25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77838" indent="-13652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57263" indent="-27305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435100" indent="-40957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914525" indent="-54610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헤더/푸터" id="{967818FE-AF40-4912-BAAB-C0F0F008544B}">
          <p14:sldIdLst>
            <p14:sldId id="801"/>
            <p14:sldId id="800"/>
          </p14:sldIdLst>
        </p14:section>
        <p14:section name="메인" id="{7A788077-18E2-411F-BF0C-CCD16D6A0618}">
          <p14:sldIdLst>
            <p14:sldId id="799"/>
          </p14:sldIdLst>
        </p14:section>
        <p14:section name="회원관리" id="{425DECCF-DB17-4ADD-83F0-771A378DAC76}">
          <p14:sldIdLst>
            <p14:sldId id="826"/>
            <p14:sldId id="853"/>
            <p14:sldId id="827"/>
            <p14:sldId id="854"/>
            <p14:sldId id="829"/>
            <p14:sldId id="830"/>
            <p14:sldId id="831"/>
            <p14:sldId id="832"/>
          </p14:sldIdLst>
        </p14:section>
        <p14:section name="마이페이지" id="{4D440FC2-977B-4B2A-AD3B-7E3A58DC97C9}">
          <p14:sldIdLst>
            <p14:sldId id="834"/>
            <p14:sldId id="835"/>
            <p14:sldId id="856"/>
          </p14:sldIdLst>
        </p14:section>
        <p14:section name="상품 등록 및 관리" id="{7C97F03D-0F31-4AD7-984B-4969A1D00925}">
          <p14:sldIdLst>
            <p14:sldId id="837"/>
            <p14:sldId id="839"/>
            <p14:sldId id="858"/>
            <p14:sldId id="859"/>
          </p14:sldIdLst>
        </p14:section>
        <p14:section name="상품문의" id="{5F06345E-2D85-4DDD-B614-85189DF8C2B2}">
          <p14:sldIdLst>
            <p14:sldId id="861"/>
            <p14:sldId id="862"/>
          </p14:sldIdLst>
        </p14:section>
        <p14:section name="예약 매출" id="{A50E1344-8986-47FB-9D9B-7408C6F4084F}">
          <p14:sldIdLst>
            <p14:sldId id="842"/>
            <p14:sldId id="860"/>
          </p14:sldIdLst>
        </p14:section>
        <p14:section name="회원탈퇴" id="{6E35F3A2-533D-4B4F-9091-D8437815E260}">
          <p14:sldIdLst>
            <p14:sldId id="847"/>
          </p14:sldIdLst>
        </p14:section>
        <p14:section name="고객센터" id="{40EA13CF-598D-4B35-BF53-620E33469EAA}">
          <p14:sldIdLst>
            <p14:sldId id="85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117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pos="6114">
          <p15:clr>
            <a:srgbClr val="A4A3A4"/>
          </p15:clr>
        </p15:guide>
        <p15:guide id="8" pos="126">
          <p15:clr>
            <a:srgbClr val="A4A3A4"/>
          </p15:clr>
        </p15:guide>
        <p15:guide id="9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80C8F4"/>
    <a:srgbClr val="E4EDF8"/>
    <a:srgbClr val="FF7650"/>
    <a:srgbClr val="FAFFFD"/>
    <a:srgbClr val="5B89C1"/>
    <a:srgbClr val="FFE6C9"/>
    <a:srgbClr val="FFC893"/>
    <a:srgbClr val="FFEA93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8" autoAdjust="0"/>
    <p:restoredTop sz="99875" autoAdjust="0"/>
  </p:normalViewPr>
  <p:slideViewPr>
    <p:cSldViewPr snapToObjects="1" showGuides="1">
      <p:cViewPr>
        <p:scale>
          <a:sx n="75" d="100"/>
          <a:sy n="75" d="100"/>
        </p:scale>
        <p:origin x="-58" y="-254"/>
      </p:cViewPr>
      <p:guideLst>
        <p:guide orient="horz" pos="1117"/>
        <p:guide orient="horz" pos="436"/>
        <p:guide orient="horz" pos="4156"/>
        <p:guide orient="horz" pos="2160"/>
        <p:guide orient="horz" pos="709"/>
        <p:guide orient="horz" pos="1026"/>
        <p:guide pos="6114"/>
        <p:guide pos="12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2" d="100"/>
          <a:sy n="82" d="100"/>
        </p:scale>
        <p:origin x="-3870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15CDF0-5760-4C6B-A79B-F7A477629580}" type="datetimeFigureOut">
              <a:rPr lang="ko-KR" altLang="en-US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4FD0CE-55F5-410A-A349-053F84C404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2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8C2DE1-76C6-4577-BCB4-611063ABDD83}" type="datetimeFigureOut">
              <a:rPr lang="ko-KR" altLang="en-US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1A4EF0-F96B-4F7E-8127-CBDD4BABE3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1dep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584200" y="1020765"/>
            <a:ext cx="7488238" cy="5216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819150" y="1557338"/>
            <a:ext cx="8166746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square" lIns="288000" tIns="180000"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797881" y="1121079"/>
            <a:ext cx="2386012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302036" y="1988840"/>
            <a:ext cx="7200974" cy="4320480"/>
          </a:xfrm>
        </p:spPr>
        <p:txBody>
          <a:bodyPr wrap="square" lIns="288000" tIns="180000"/>
          <a:lstStyle>
            <a:lvl1pPr marL="266700" indent="-266700">
              <a:buFont typeface="+mj-lt"/>
              <a:buAutoNum type="romanUcPeriod"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pic>
        <p:nvPicPr>
          <p:cNvPr id="16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2depth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3089275" y="1946277"/>
            <a:ext cx="6816726" cy="3776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186363" y="2530477"/>
            <a:ext cx="4368800" cy="33467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186363" y="2513013"/>
            <a:ext cx="4368800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5184775" y="5949280"/>
            <a:ext cx="4370388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27014" y="158750"/>
            <a:ext cx="1760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5601071" y="2615416"/>
            <a:ext cx="3954091" cy="2973824"/>
          </a:xfrm>
        </p:spPr>
        <p:txBody>
          <a:bodyPr/>
          <a:lstStyle>
            <a:lvl1pPr marL="266700" indent="-266700">
              <a:lnSpc>
                <a:spcPct val="150000"/>
              </a:lnSpc>
              <a:buFont typeface="+mj-lt"/>
              <a:buAutoNum type="arabicPeriod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lang="ko-KR" altLang="en-US" sz="1600" b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2depth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pic>
        <p:nvPicPr>
          <p:cNvPr id="17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5184775" y="2095079"/>
            <a:ext cx="4305300" cy="3603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 Depth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개요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3" y="47601"/>
            <a:ext cx="6788121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</a:t>
            </a:r>
            <a:r>
              <a:rPr lang="ko-KR" altLang="en-US" dirty="0" smtClean="0"/>
              <a:t>목차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692150"/>
            <a:ext cx="9505950" cy="576263"/>
          </a:xfrm>
        </p:spPr>
        <p:txBody>
          <a:bodyPr/>
          <a:lstStyle>
            <a:lvl1pPr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11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3depth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4" y="47601"/>
            <a:ext cx="6788220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 </a:t>
            </a:r>
            <a:r>
              <a:rPr lang="ko-KR" altLang="en-US" dirty="0" smtClean="0"/>
              <a:t>목차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200025" y="653236"/>
            <a:ext cx="63500" cy="287338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72000" rIns="54000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 latinLnBrk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2480" y="683524"/>
            <a:ext cx="3457575" cy="247650"/>
          </a:xfrm>
        </p:spPr>
        <p:txBody>
          <a:bodyPr anchor="ctr" anchorCtr="0"/>
          <a:lstStyle>
            <a:lvl1pPr>
              <a:buFont typeface="+mj-lt"/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 marL="8001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 marL="12573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 marL="17145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 marL="21717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3depth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– 4depth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 anchorCtr="0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80975" y="980729"/>
            <a:ext cx="9525000" cy="504056"/>
          </a:xfrm>
        </p:spPr>
        <p:txBody>
          <a:bodyPr/>
          <a:lstStyle>
            <a:lvl1pPr marL="0" indent="0">
              <a:buNone/>
              <a:def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pic>
        <p:nvPicPr>
          <p:cNvPr id="10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MI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6299640"/>
              </p:ext>
            </p:extLst>
          </p:nvPr>
        </p:nvGraphicFramePr>
        <p:xfrm>
          <a:off x="0" y="-1460"/>
          <a:ext cx="9899998" cy="2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30"/>
                <a:gridCol w="644212"/>
                <a:gridCol w="3838362"/>
                <a:gridCol w="648072"/>
                <a:gridCol w="2448272"/>
                <a:gridCol w="360040"/>
                <a:gridCol w="554510"/>
              </a:tblGrid>
              <a:tr h="278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ACTIVILLAGE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타이틀명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No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fld id="{D8426BB7-29EA-4650-98FD-7723A1C74531}" type="slidenum">
                        <a:rPr lang="ko-KR" altLang="en-US" sz="800" smtClean="0">
                          <a:latin typeface="+mn-ea"/>
                          <a:ea typeface="+mn-ea"/>
                        </a:rPr>
                        <a:pPr algn="ctr" latinLnBrk="1"/>
                        <a:t>‹#›</a:t>
                      </a:fld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072680" y="0"/>
            <a:ext cx="3816424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브라우저 </a:t>
            </a:r>
            <a:r>
              <a:rPr lang="ko-KR" altLang="en-US" dirty="0" err="1" smtClean="0"/>
              <a:t>타이틀명을</a:t>
            </a:r>
            <a:r>
              <a:rPr lang="ko-KR" altLang="en-US" dirty="0" smtClean="0"/>
              <a:t>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37176" y="-3571"/>
            <a:ext cx="2448272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err="1" smtClean="0"/>
              <a:t>퍼블리싱</a:t>
            </a:r>
            <a:r>
              <a:rPr lang="ko-KR" altLang="en-US" dirty="0" smtClean="0"/>
              <a:t> 및 이력추적용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7464967" y="267803"/>
            <a:ext cx="2432720" cy="657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표 개체 틀 10"/>
          <p:cNvSpPr>
            <a:spLocks noGrp="1"/>
          </p:cNvSpPr>
          <p:nvPr>
            <p:ph type="tbl" sz="quarter" idx="13"/>
          </p:nvPr>
        </p:nvSpPr>
        <p:spPr>
          <a:xfrm>
            <a:off x="7464425" y="284163"/>
            <a:ext cx="2433638" cy="655721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11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75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2149471" y="6309320"/>
            <a:ext cx="5607059" cy="28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196" tIns="53097" rIns="106196" bIns="53097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ts val="1400"/>
              </a:lnSpc>
            </a:pP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서울특별시 구로구 구로동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212-8  </a:t>
            </a:r>
            <a:r>
              <a:rPr kumimoji="0" lang="ko-KR" altLang="en-US" sz="800" b="1" dirty="0" err="1" smtClean="0">
                <a:solidFill>
                  <a:srgbClr val="595959"/>
                </a:solidFill>
                <a:ea typeface="맑은 고딕" pitchFamily="50" charset="-127"/>
              </a:rPr>
              <a:t>대륭포스트타워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1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차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7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층       우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)152-050    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 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Tel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: 02-2082-2431   Fax :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02-865-2477</a:t>
            </a:r>
            <a:endParaRPr kumimoji="0" lang="ko-KR" altLang="en-US" sz="800" b="1" dirty="0">
              <a:solidFill>
                <a:srgbClr val="595959"/>
              </a:solidFill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667742" y="3068712"/>
            <a:ext cx="2556000" cy="720576"/>
            <a:chOff x="5580368" y="4292600"/>
            <a:chExt cx="2556000" cy="720576"/>
          </a:xfrm>
        </p:grpSpPr>
        <p:sp>
          <p:nvSpPr>
            <p:cNvPr id="11" name="한쪽 모서리가 둥근 사각형 10"/>
            <p:cNvSpPr/>
            <p:nvPr userDrawn="1"/>
          </p:nvSpPr>
          <p:spPr>
            <a:xfrm>
              <a:off x="5580368" y="4617994"/>
              <a:ext cx="2556000" cy="39518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www.ubivelox.com</a:t>
              </a:r>
              <a:endParaRPr lang="ko-KR" altLang="en-US" sz="1100" kern="10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endParaRPr>
            </a:p>
          </p:txBody>
        </p:sp>
        <p:sp>
          <p:nvSpPr>
            <p:cNvPr id="12" name="제목 1"/>
            <p:cNvSpPr txBox="1">
              <a:spLocks/>
            </p:cNvSpPr>
            <p:nvPr userDrawn="1"/>
          </p:nvSpPr>
          <p:spPr>
            <a:xfrm>
              <a:off x="5580368" y="4292600"/>
              <a:ext cx="2556000" cy="490403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3500"/>
                </a:lnSpc>
              </a:pPr>
              <a:r>
                <a:rPr lang="en-US" altLang="ko-KR" sz="2200" kern="100" spc="-150" dirty="0" smtClean="0">
                  <a:solidFill>
                    <a:srgbClr val="0D4EA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UBIVELOX</a:t>
              </a:r>
              <a:endParaRPr lang="ko-KR" altLang="en-US" sz="2200" kern="100" spc="-15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MI 장표" userDrawn="1">
  <p:cSld name="1_MMI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6738778"/>
              </p:ext>
            </p:extLst>
          </p:nvPr>
        </p:nvGraphicFramePr>
        <p:xfrm>
          <a:off x="1" y="-1460"/>
          <a:ext cx="9899996" cy="2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29"/>
                <a:gridCol w="644212"/>
                <a:gridCol w="3838362"/>
                <a:gridCol w="648072"/>
                <a:gridCol w="2448272"/>
                <a:gridCol w="360040"/>
                <a:gridCol w="554509"/>
              </a:tblGrid>
              <a:tr h="2787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ACTIVILLAGE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타이틀명</a:t>
                      </a:r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페이지 </a:t>
                      </a:r>
                      <a:r>
                        <a:rPr lang="en-US" altLang="ko-KR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ID</a:t>
                      </a:r>
                      <a:endParaRPr lang="ko-KR" altLang="en-US" sz="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fld id="{D8426BB7-29EA-4650-98FD-7723A1C74531}" type="slidenum">
                        <a:rPr lang="ko-KR" altLang="en-US" sz="800"/>
                        <a:pPr algn="ctr" latinLnBrk="1">
                          <a:defRPr/>
                        </a:pPr>
                        <a:t>‹#›</a:t>
                      </a:fld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072680" y="0"/>
            <a:ext cx="3816424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브라우저 타이틀명을 표시합니다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37176" y="-3571"/>
            <a:ext cx="2448272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퍼블리싱 및 이력추적용 </a:t>
            </a:r>
            <a:r>
              <a:rPr lang="en-US" altLang="ko-KR"/>
              <a:t>ID</a:t>
            </a:r>
            <a:r>
              <a:rPr lang="ko-KR" altLang="en-US"/>
              <a:t>를 표시합니다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7464968" y="267804"/>
            <a:ext cx="2432720" cy="657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표 개체 틀 10"/>
          <p:cNvSpPr>
            <a:spLocks noGrp="1"/>
          </p:cNvSpPr>
          <p:nvPr>
            <p:ph type="tbl" sz="quarter" idx="13"/>
          </p:nvPr>
        </p:nvSpPr>
        <p:spPr>
          <a:xfrm>
            <a:off x="7464426" y="284164"/>
            <a:ext cx="2433638" cy="6557211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873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1" name="직사각형 9"/>
          <p:cNvSpPr>
            <a:spLocks noChangeArrowheads="1"/>
          </p:cNvSpPr>
          <p:nvPr/>
        </p:nvSpPr>
        <p:spPr bwMode="auto">
          <a:xfrm>
            <a:off x="0" y="6426200"/>
            <a:ext cx="9906000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80975" indent="-180975" defTabSz="914400">
              <a:buFontTx/>
              <a:buChar char="•"/>
              <a:defRPr/>
            </a:pPr>
            <a:endParaRPr lang="ko-KR" altLang="en-US" sz="1500" b="1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2" name="슬라이드 번호 개체 틀 4"/>
          <p:cNvSpPr txBox="1">
            <a:spLocks/>
          </p:cNvSpPr>
          <p:nvPr/>
        </p:nvSpPr>
        <p:spPr>
          <a:xfrm>
            <a:off x="3797300" y="649287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fld id="{0BBAE0BA-42D9-40FD-ABA9-34A51BE72E45}" type="slidenum">
              <a:rPr lang="ko-KR" altLang="en-US" sz="100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10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2" r:id="rId1"/>
    <p:sldLayoutId id="2147485471" r:id="rId2"/>
    <p:sldLayoutId id="2147485520" r:id="rId3"/>
    <p:sldLayoutId id="2147485522" r:id="rId4"/>
    <p:sldLayoutId id="2147485524" r:id="rId5"/>
    <p:sldLayoutId id="2147485523" r:id="rId6"/>
    <p:sldLayoutId id="2147485521" r:id="rId7"/>
    <p:sldLayoutId id="214748552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bg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ct@naver.com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42443421"/>
              </p:ext>
            </p:extLst>
          </p:nvPr>
        </p:nvGraphicFramePr>
        <p:xfrm>
          <a:off x="7545288" y="620688"/>
          <a:ext cx="230425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W=1184px ,</a:t>
                      </a:r>
                      <a:r>
                        <a:rPr lang="en-US" altLang="ko-KR" sz="1000" baseline="0" dirty="0" smtClean="0"/>
                        <a:t> H=75px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로고이미지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클릭 시 메인 페이지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이미지크기 </a:t>
                      </a:r>
                      <a:r>
                        <a:rPr lang="en-US" altLang="ko-KR" sz="1000" dirty="0" smtClean="0"/>
                        <a:t>=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141*33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상품명과 지역 명으로 검색 후 상품 리스트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마이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 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로그아웃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비회원 시 로그인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회원가입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로그인 페이지로 이동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회원가입 페이지로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117172" y="3078653"/>
            <a:ext cx="7334982" cy="57254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47"/>
          <p:cNvSpPr>
            <a:spLocks noChangeArrowheads="1"/>
          </p:cNvSpPr>
          <p:nvPr/>
        </p:nvSpPr>
        <p:spPr bwMode="auto">
          <a:xfrm>
            <a:off x="117172" y="3078653"/>
            <a:ext cx="1640007" cy="57254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29116" y="3205842"/>
            <a:ext cx="11448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noProof="0" dirty="0" smtClean="0">
                <a:latin typeface="+mj-lt"/>
                <a:ea typeface="+mj-ea"/>
                <a:cs typeface="맑은 고딕" charset="0"/>
              </a:rPr>
              <a:t>로고 이미지</a:t>
            </a:r>
            <a:endParaRPr kumimoji="0" lang="en-US" altLang="ko-KR" sz="1400" noProof="0" dirty="0" smtClean="0">
              <a:latin typeface="+mj-lt"/>
              <a:ea typeface="+mj-ea"/>
              <a:cs typeface="맑은 고딕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468647" y="3295615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마이 페이지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로그아웃</a:t>
            </a:r>
          </a:p>
        </p:txBody>
      </p:sp>
      <p:sp>
        <p:nvSpPr>
          <p:cNvPr id="32" name="Oval 115"/>
          <p:cNvSpPr>
            <a:spLocks noChangeArrowheads="1"/>
          </p:cNvSpPr>
          <p:nvPr/>
        </p:nvSpPr>
        <p:spPr bwMode="auto">
          <a:xfrm>
            <a:off x="214816" y="312835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7175" y="3297761"/>
            <a:ext cx="1008113" cy="2394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38408" y="3297761"/>
            <a:ext cx="73876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상품 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33159" y="3332657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942252" y="3453809"/>
            <a:ext cx="734923" cy="4120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지역 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Oval 115"/>
          <p:cNvSpPr>
            <a:spLocks noChangeArrowheads="1"/>
          </p:cNvSpPr>
          <p:nvPr/>
        </p:nvSpPr>
        <p:spPr bwMode="auto">
          <a:xfrm>
            <a:off x="2815326" y="313051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7" name="Oval 115"/>
          <p:cNvSpPr>
            <a:spLocks noChangeArrowheads="1"/>
          </p:cNvSpPr>
          <p:nvPr/>
        </p:nvSpPr>
        <p:spPr bwMode="auto">
          <a:xfrm>
            <a:off x="5852567" y="31569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6753200" y="31409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45089" y="2504471"/>
            <a:ext cx="1713778" cy="564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1481280" y="2727912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로그</a:t>
            </a:r>
            <a:r>
              <a:rPr kumimoji="0" lang="ko-KR" altLang="en-US" sz="1300" dirty="0">
                <a:latin typeface="+mj-lt"/>
                <a:ea typeface="+mj-ea"/>
                <a:cs typeface="맑은 고딕" charset="0"/>
              </a:rPr>
              <a:t>인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noProof="0" dirty="0" smtClean="0">
                <a:latin typeface="+mj-lt"/>
                <a:ea typeface="+mj-ea"/>
                <a:cs typeface="맑은 고딕" charset="0"/>
              </a:rPr>
              <a:t>회원가입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6164560" y="253453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2" name="Oval 115"/>
          <p:cNvSpPr>
            <a:spLocks noChangeArrowheads="1"/>
          </p:cNvSpPr>
          <p:nvPr/>
        </p:nvSpPr>
        <p:spPr bwMode="auto">
          <a:xfrm>
            <a:off x="6760454" y="254175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5600071" y="238516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725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209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-3572"/>
            <a:ext cx="2448272" cy="264220"/>
          </a:xfrm>
        </p:spPr>
        <p:txBody>
          <a:bodyPr/>
          <a:lstStyle/>
          <a:p>
            <a:r>
              <a:rPr lang="en-US" altLang="ko-KR" dirty="0" smtClean="0"/>
              <a:t>006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85687444"/>
              </p:ext>
            </p:extLst>
          </p:nvPr>
        </p:nvGraphicFramePr>
        <p:xfrm>
          <a:off x="7527287" y="248122"/>
          <a:ext cx="2322258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사업자 등록 </a:t>
                      </a:r>
                      <a:r>
                        <a:rPr lang="en-US" altLang="ko-KR" sz="1100" baseline="0" dirty="0" smtClean="0"/>
                        <a:t>or</a:t>
                      </a:r>
                      <a:r>
                        <a:rPr lang="ko-KR" altLang="en-US" sz="1100" baseline="0" dirty="0" smtClean="0"/>
                        <a:t> 사용자회원가입 버튼 </a:t>
                      </a:r>
                      <a:r>
                        <a:rPr lang="en-US" altLang="ko-KR" sz="1100" baseline="0" dirty="0" smtClean="0"/>
                        <a:t>size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Height: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사업가등록 버튼 클릭 시 사업가 등록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사용자 회원가입 버튼 클릭 시 사용자 회원가입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66579" y="1822920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68231" y="3015401"/>
            <a:ext cx="1949705" cy="14756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사업자등록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612" y="3029863"/>
            <a:ext cx="1892366" cy="1438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사용자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회원가입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2534732" y="3320079"/>
            <a:ext cx="228600" cy="226337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4727276" y="3246711"/>
            <a:ext cx="304267" cy="27660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21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7578"/>
            <a:ext cx="3816424" cy="252000"/>
          </a:xfrm>
        </p:spPr>
        <p:txBody>
          <a:bodyPr/>
          <a:lstStyle/>
          <a:p>
            <a:r>
              <a:rPr lang="ko-KR" altLang="en-US" dirty="0" smtClean="0"/>
              <a:t>회원가입 페이지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사업자등록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008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66579" y="1832298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24369" y="5038229"/>
            <a:ext cx="3276364" cy="435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사업자 등록</a:t>
            </a:r>
            <a:endParaRPr lang="ko-KR" altLang="en-US" sz="15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44672"/>
              </p:ext>
            </p:extLst>
          </p:nvPr>
        </p:nvGraphicFramePr>
        <p:xfrm>
          <a:off x="7527287" y="248122"/>
          <a:ext cx="2322258" cy="657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40" dirty="0" smtClean="0"/>
                        <a:t>Description</a:t>
                      </a:r>
                      <a:endParaRPr lang="ko-KR" altLang="en-US" sz="104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04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40" dirty="0" smtClean="0"/>
                        <a:t>전체</a:t>
                      </a:r>
                      <a:r>
                        <a:rPr lang="en-US" altLang="ko-KR" sz="1040" dirty="0" smtClean="0"/>
                        <a:t> Width:</a:t>
                      </a:r>
                      <a:r>
                        <a:rPr lang="en-US" altLang="ko-KR" sz="104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04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40" dirty="0" smtClean="0"/>
                        <a:t>테두리  </a:t>
                      </a:r>
                      <a:r>
                        <a:rPr lang="en-US" altLang="ko-KR" sz="1040" dirty="0" smtClean="0"/>
                        <a:t>Width:</a:t>
                      </a:r>
                      <a:r>
                        <a:rPr lang="en-US" altLang="ko-KR" sz="104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4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40" dirty="0" smtClean="0"/>
                        <a:t> 1</a:t>
                      </a:r>
                      <a:endParaRPr lang="ko-KR" altLang="en-US" sz="104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40" baseline="0" dirty="0" smtClean="0"/>
                        <a:t>- </a:t>
                      </a:r>
                      <a:r>
                        <a:rPr lang="ko-KR" altLang="en-US" sz="1040" baseline="0" dirty="0" smtClean="0"/>
                        <a:t>숫자</a:t>
                      </a:r>
                      <a:r>
                        <a:rPr lang="ko-KR" altLang="en-US" sz="1040" dirty="0" smtClean="0"/>
                        <a:t>만 </a:t>
                      </a:r>
                      <a:r>
                        <a:rPr lang="en-US" altLang="ko-KR" sz="1040" dirty="0" smtClean="0"/>
                        <a:t>–</a:t>
                      </a:r>
                      <a:r>
                        <a:rPr lang="ko-KR" altLang="en-US" sz="1040" dirty="0" smtClean="0"/>
                        <a:t>포함</a:t>
                      </a:r>
                      <a:r>
                        <a:rPr lang="en-US" altLang="ko-KR" sz="1040" dirty="0" smtClean="0"/>
                        <a:t>12</a:t>
                      </a:r>
                      <a:r>
                        <a:rPr lang="en-US" altLang="ko-KR" sz="1040" baseline="0" dirty="0" smtClean="0"/>
                        <a:t> </a:t>
                      </a:r>
                      <a:r>
                        <a:rPr lang="ko-KR" altLang="en-US" sz="1040" dirty="0" smtClean="0"/>
                        <a:t>자리까지</a:t>
                      </a:r>
                      <a:r>
                        <a:rPr lang="ko-KR" altLang="en-US" sz="1040" baseline="0" dirty="0" smtClean="0"/>
                        <a:t> 입력 가능</a:t>
                      </a:r>
                      <a:r>
                        <a:rPr lang="en-US" altLang="ko-KR" sz="1040" baseline="0" dirty="0" smtClean="0"/>
                        <a:t> </a:t>
                      </a:r>
                      <a:r>
                        <a:rPr lang="ko-KR" altLang="en-US" sz="1040" baseline="0" dirty="0" smtClean="0"/>
                        <a:t>미 입력 시 </a:t>
                      </a:r>
                      <a:r>
                        <a:rPr lang="ko-KR" altLang="en-US" sz="1050" baseline="0" dirty="0" smtClean="0"/>
                        <a:t>정규식 </a:t>
                      </a:r>
                      <a:r>
                        <a:rPr lang="en-US" altLang="ko-KR" sz="1050" baseline="0" dirty="0" smtClean="0"/>
                        <a:t>text </a:t>
                      </a:r>
                      <a:r>
                        <a:rPr lang="ko-KR" altLang="en-US" sz="1050" baseline="0" dirty="0" smtClean="0"/>
                        <a:t>출력</a:t>
                      </a:r>
                      <a:endParaRPr lang="en-US" altLang="ko-KR" sz="105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40" dirty="0" smtClean="0"/>
                        <a:t> 2</a:t>
                      </a:r>
                      <a:endParaRPr lang="ko-KR" altLang="en-US" sz="104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40" baseline="0" dirty="0" smtClean="0"/>
                        <a:t>-</a:t>
                      </a:r>
                      <a:r>
                        <a:rPr lang="ko-KR" altLang="en-US" sz="1040" baseline="0" dirty="0" smtClean="0"/>
                        <a:t>문자만 </a:t>
                      </a:r>
                      <a:r>
                        <a:rPr lang="en-US" altLang="ko-KR" sz="1040" baseline="0" dirty="0" smtClean="0"/>
                        <a:t>20 </a:t>
                      </a:r>
                      <a:r>
                        <a:rPr lang="ko-KR" altLang="en-US" sz="1040" baseline="0" dirty="0" smtClean="0"/>
                        <a:t>자리까지 입력 가능 </a:t>
                      </a:r>
                      <a:r>
                        <a:rPr lang="en-US" altLang="ko-KR" sz="1040" baseline="0" dirty="0" smtClean="0"/>
                        <a:t> </a:t>
                      </a:r>
                      <a:r>
                        <a:rPr lang="ko-KR" altLang="en-US" sz="1040" baseline="0" dirty="0" smtClean="0"/>
                        <a:t>미 입력 시 </a:t>
                      </a:r>
                      <a:r>
                        <a:rPr lang="ko-KR" altLang="en-US" sz="1050" baseline="0" dirty="0" smtClean="0"/>
                        <a:t>정규식 </a:t>
                      </a:r>
                      <a:r>
                        <a:rPr lang="en-US" altLang="ko-KR" sz="1050" baseline="0" dirty="0" smtClean="0"/>
                        <a:t>text </a:t>
                      </a:r>
                      <a:r>
                        <a:rPr lang="ko-KR" altLang="en-US" sz="1050" baseline="0" dirty="0" smtClean="0"/>
                        <a:t>출력</a:t>
                      </a:r>
                      <a:endParaRPr lang="en-US" altLang="ko-KR" sz="105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40" dirty="0" smtClean="0"/>
                        <a:t> 3</a:t>
                      </a:r>
                      <a:endParaRPr lang="ko-KR" altLang="en-US" sz="104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40" baseline="0" dirty="0" smtClean="0"/>
                        <a:t>-</a:t>
                      </a:r>
                      <a:r>
                        <a:rPr lang="ko-KR" altLang="en-US" sz="1040" baseline="0" dirty="0" smtClean="0"/>
                        <a:t>문자만 </a:t>
                      </a:r>
                      <a:r>
                        <a:rPr lang="en-US" altLang="ko-KR" sz="1040" baseline="0" dirty="0" smtClean="0"/>
                        <a:t>20 </a:t>
                      </a:r>
                      <a:r>
                        <a:rPr lang="ko-KR" altLang="en-US" sz="1040" baseline="0" dirty="0" smtClean="0"/>
                        <a:t>자리까지 입력 가능 </a:t>
                      </a:r>
                      <a:r>
                        <a:rPr lang="en-US" altLang="ko-KR" sz="1040" baseline="0" dirty="0" smtClean="0"/>
                        <a:t> </a:t>
                      </a:r>
                      <a:r>
                        <a:rPr lang="ko-KR" altLang="en-US" sz="1040" baseline="0" dirty="0" smtClean="0"/>
                        <a:t>미 입력 시 </a:t>
                      </a:r>
                      <a:r>
                        <a:rPr lang="ko-KR" altLang="en-US" sz="1050" baseline="0" dirty="0" smtClean="0"/>
                        <a:t>정규식 </a:t>
                      </a:r>
                      <a:r>
                        <a:rPr lang="en-US" altLang="ko-KR" sz="1050" baseline="0" dirty="0" smtClean="0"/>
                        <a:t>text </a:t>
                      </a:r>
                      <a:r>
                        <a:rPr lang="ko-KR" altLang="en-US" sz="1050" baseline="0" dirty="0" smtClean="0"/>
                        <a:t>출력</a:t>
                      </a:r>
                      <a:endParaRPr lang="en-US" altLang="ko-KR" sz="105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40" dirty="0" smtClean="0"/>
                        <a:t> 4</a:t>
                      </a:r>
                      <a:endParaRPr lang="ko-KR" altLang="en-US" sz="104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40" baseline="0" dirty="0" smtClean="0"/>
                        <a:t>- </a:t>
                      </a:r>
                      <a:r>
                        <a:rPr lang="ko-KR" altLang="en-US" sz="1040" baseline="0" dirty="0" smtClean="0"/>
                        <a:t>숫자</a:t>
                      </a:r>
                      <a:r>
                        <a:rPr lang="en-US" altLang="ko-KR" sz="1040" baseline="0" dirty="0" smtClean="0"/>
                        <a:t>+</a:t>
                      </a:r>
                      <a:r>
                        <a:rPr lang="ko-KR" altLang="en-US" sz="1040" baseline="0" dirty="0" smtClean="0"/>
                        <a:t>문자 </a:t>
                      </a:r>
                      <a:r>
                        <a:rPr lang="en-US" altLang="ko-KR" sz="1040" baseline="0" dirty="0" smtClean="0"/>
                        <a:t>50</a:t>
                      </a:r>
                      <a:r>
                        <a:rPr lang="ko-KR" altLang="en-US" sz="1040" baseline="0" dirty="0" smtClean="0"/>
                        <a:t>자리까지 입력 가능 미 입력 시 </a:t>
                      </a:r>
                      <a:r>
                        <a:rPr lang="ko-KR" altLang="en-US" sz="1050" baseline="0" dirty="0" smtClean="0"/>
                        <a:t>정규식 </a:t>
                      </a:r>
                      <a:r>
                        <a:rPr lang="en-US" altLang="ko-KR" sz="1050" baseline="0" dirty="0" smtClean="0"/>
                        <a:t>text </a:t>
                      </a:r>
                      <a:r>
                        <a:rPr lang="ko-KR" altLang="en-US" sz="1050" baseline="0" dirty="0" smtClean="0"/>
                        <a:t>출력</a:t>
                      </a:r>
                      <a:endParaRPr lang="en-US" altLang="ko-KR" sz="105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40" dirty="0" smtClean="0"/>
                        <a:t> 5</a:t>
                      </a:r>
                      <a:endParaRPr lang="ko-KR" altLang="en-US" sz="104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40" dirty="0" smtClean="0"/>
                        <a:t>-</a:t>
                      </a:r>
                      <a:r>
                        <a:rPr lang="ko-KR" altLang="en-US" sz="1040" dirty="0" smtClean="0"/>
                        <a:t>아이디 사용여부 표시</a:t>
                      </a:r>
                      <a:endParaRPr lang="en-US" altLang="ko-KR" sz="1040" dirty="0" smtClean="0"/>
                    </a:p>
                    <a:p>
                      <a:pPr latinLnBrk="1"/>
                      <a:r>
                        <a:rPr lang="ko-KR" altLang="en-US" sz="1040" dirty="0" smtClean="0"/>
                        <a:t>사용가능</a:t>
                      </a:r>
                      <a:r>
                        <a:rPr lang="en-US" altLang="ko-KR" sz="1040" dirty="0" smtClean="0"/>
                        <a:t>/</a:t>
                      </a:r>
                      <a:r>
                        <a:rPr lang="ko-KR" altLang="en-US" sz="1040" dirty="0" smtClean="0"/>
                        <a:t>사용 불가능 </a:t>
                      </a:r>
                      <a:endParaRPr lang="en-US" altLang="ko-KR" sz="1040" dirty="0" smtClean="0"/>
                    </a:p>
                    <a:p>
                      <a:pPr latinLnBrk="1"/>
                      <a:r>
                        <a:rPr lang="ko-KR" altLang="en-US" sz="1040" dirty="0" smtClean="0"/>
                        <a:t>정보표시</a:t>
                      </a:r>
                      <a:r>
                        <a:rPr lang="en-US" altLang="ko-KR" sz="1040" baseline="0" dirty="0" smtClean="0"/>
                        <a:t> </a:t>
                      </a:r>
                      <a:r>
                        <a:rPr lang="ko-KR" altLang="en-US" sz="1040" dirty="0" smtClean="0"/>
                        <a:t>아이디 미 입력 시 </a:t>
                      </a:r>
                      <a:r>
                        <a:rPr lang="ko-KR" altLang="en-US" sz="1050" baseline="0" dirty="0" smtClean="0"/>
                        <a:t>정규식 </a:t>
                      </a:r>
                      <a:r>
                        <a:rPr lang="en-US" altLang="ko-KR" sz="1050" baseline="0" dirty="0" smtClean="0"/>
                        <a:t>text </a:t>
                      </a:r>
                      <a:r>
                        <a:rPr lang="ko-KR" altLang="en-US" sz="1050" baseline="0" dirty="0" smtClean="0"/>
                        <a:t>출력</a:t>
                      </a:r>
                      <a:endParaRPr lang="en-US" altLang="ko-KR" sz="105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40" dirty="0" smtClean="0"/>
                        <a:t> 6</a:t>
                      </a:r>
                      <a:endParaRPr lang="ko-KR" altLang="en-US" sz="104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40" baseline="0" dirty="0" smtClean="0"/>
                        <a:t>- </a:t>
                      </a:r>
                      <a:r>
                        <a:rPr lang="ko-KR" altLang="en-US" sz="1040" baseline="0" dirty="0" smtClean="0"/>
                        <a:t>숫자</a:t>
                      </a:r>
                      <a:r>
                        <a:rPr lang="en-US" altLang="ko-KR" sz="1040" baseline="0" dirty="0" smtClean="0"/>
                        <a:t>+</a:t>
                      </a:r>
                      <a:r>
                        <a:rPr lang="ko-KR" altLang="en-US" sz="1040" baseline="0" dirty="0" smtClean="0"/>
                        <a:t>문자 </a:t>
                      </a:r>
                      <a:r>
                        <a:rPr lang="en-US" altLang="ko-KR" sz="1040" baseline="0" dirty="0" smtClean="0"/>
                        <a:t>20</a:t>
                      </a:r>
                      <a:r>
                        <a:rPr lang="ko-KR" altLang="en-US" sz="1040" baseline="0" dirty="0" smtClean="0"/>
                        <a:t>자 까지 입력가능</a:t>
                      </a:r>
                      <a:r>
                        <a:rPr lang="en-US" altLang="ko-KR" sz="1040" baseline="0" dirty="0" smtClean="0"/>
                        <a:t>(</a:t>
                      </a:r>
                      <a:r>
                        <a:rPr lang="ko-KR" altLang="en-US" sz="1040" baseline="0" dirty="0" smtClean="0"/>
                        <a:t>비밀번호암호화</a:t>
                      </a:r>
                      <a:r>
                        <a:rPr lang="en-US" altLang="ko-KR" sz="1040" baseline="0" dirty="0" smtClean="0"/>
                        <a:t>(sha256)</a:t>
                      </a:r>
                      <a:r>
                        <a:rPr lang="ko-KR" altLang="en-US" sz="1040" baseline="0" dirty="0" smtClean="0"/>
                        <a:t> 미 입력 시 </a:t>
                      </a:r>
                      <a:r>
                        <a:rPr lang="ko-KR" altLang="en-US" sz="1050" baseline="0" dirty="0" smtClean="0"/>
                        <a:t>정규식 </a:t>
                      </a:r>
                      <a:r>
                        <a:rPr lang="en-US" altLang="ko-KR" sz="1050" baseline="0" dirty="0" smtClean="0"/>
                        <a:t>text </a:t>
                      </a:r>
                      <a:r>
                        <a:rPr lang="ko-KR" altLang="en-US" sz="1050" baseline="0" dirty="0" smtClean="0"/>
                        <a:t>출력</a:t>
                      </a:r>
                      <a:endParaRPr lang="en-US" altLang="ko-KR" sz="105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40" dirty="0" smtClean="0"/>
                        <a:t> 7</a:t>
                      </a:r>
                      <a:endParaRPr lang="ko-KR" altLang="en-US" sz="104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40" baseline="0" dirty="0" smtClean="0"/>
                        <a:t>- </a:t>
                      </a:r>
                      <a:r>
                        <a:rPr lang="ko-KR" altLang="en-US" sz="1040" baseline="0" dirty="0" smtClean="0"/>
                        <a:t>숫자</a:t>
                      </a:r>
                      <a:r>
                        <a:rPr lang="en-US" altLang="ko-KR" sz="1040" baseline="0" dirty="0" smtClean="0"/>
                        <a:t>+</a:t>
                      </a:r>
                      <a:r>
                        <a:rPr lang="ko-KR" altLang="en-US" sz="1040" baseline="0" dirty="0" smtClean="0"/>
                        <a:t>문자 </a:t>
                      </a:r>
                      <a:r>
                        <a:rPr lang="en-US" altLang="ko-KR" sz="1040" baseline="0" dirty="0" smtClean="0"/>
                        <a:t>20</a:t>
                      </a:r>
                      <a:r>
                        <a:rPr lang="ko-KR" altLang="en-US" sz="1040" baseline="0" dirty="0" smtClean="0"/>
                        <a:t>자 까지 입력가능 비밀번호 일치 확인</a:t>
                      </a:r>
                      <a:r>
                        <a:rPr lang="en-US" altLang="ko-KR" sz="1040" baseline="0" dirty="0" smtClean="0"/>
                        <a:t>/</a:t>
                      </a:r>
                      <a:r>
                        <a:rPr lang="ko-KR" altLang="en-US" sz="1040" baseline="0" dirty="0" smtClean="0"/>
                        <a:t>미 입력 시 </a:t>
                      </a:r>
                      <a:r>
                        <a:rPr lang="ko-KR" altLang="en-US" sz="1050" baseline="0" dirty="0" smtClean="0"/>
                        <a:t>정규식 </a:t>
                      </a:r>
                      <a:r>
                        <a:rPr lang="en-US" altLang="ko-KR" sz="1050" baseline="0" dirty="0" smtClean="0"/>
                        <a:t>text </a:t>
                      </a:r>
                      <a:r>
                        <a:rPr lang="ko-KR" altLang="en-US" sz="1050" baseline="0" dirty="0" smtClean="0"/>
                        <a:t>출력</a:t>
                      </a:r>
                      <a:endParaRPr lang="en-US" altLang="ko-KR" sz="105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40" dirty="0" smtClean="0"/>
                        <a:t> 8</a:t>
                      </a:r>
                      <a:endParaRPr lang="ko-KR" altLang="en-US" sz="104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40" baseline="0" dirty="0" smtClean="0"/>
                        <a:t>- </a:t>
                      </a:r>
                      <a:r>
                        <a:rPr lang="ko-KR" altLang="en-US" sz="1040" baseline="0" dirty="0" smtClean="0"/>
                        <a:t>숫자 </a:t>
                      </a:r>
                      <a:r>
                        <a:rPr lang="en-US" altLang="ko-KR" sz="1040" baseline="0" dirty="0" smtClean="0"/>
                        <a:t>–</a:t>
                      </a:r>
                      <a:r>
                        <a:rPr lang="ko-KR" altLang="en-US" sz="1040" baseline="0" dirty="0" smtClean="0"/>
                        <a:t>없이 </a:t>
                      </a:r>
                      <a:r>
                        <a:rPr lang="en-US" altLang="ko-KR" sz="1040" baseline="0" dirty="0" smtClean="0"/>
                        <a:t>11</a:t>
                      </a:r>
                      <a:r>
                        <a:rPr lang="ko-KR" altLang="en-US" sz="1040" baseline="0" dirty="0" smtClean="0"/>
                        <a:t>자리 까지 입력 가능 미 입력 시 </a:t>
                      </a:r>
                      <a:r>
                        <a:rPr lang="ko-KR" altLang="en-US" sz="1050" baseline="0" dirty="0" smtClean="0"/>
                        <a:t>정규식 </a:t>
                      </a:r>
                      <a:r>
                        <a:rPr lang="en-US" altLang="ko-KR" sz="1050" baseline="0" dirty="0" smtClean="0"/>
                        <a:t>text </a:t>
                      </a:r>
                      <a:r>
                        <a:rPr lang="ko-KR" altLang="en-US" sz="1050" baseline="0" dirty="0" smtClean="0"/>
                        <a:t>출력</a:t>
                      </a:r>
                      <a:endParaRPr lang="en-US" altLang="ko-KR" sz="105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40" dirty="0" smtClean="0"/>
                        <a:t> 9</a:t>
                      </a:r>
                      <a:endParaRPr lang="ko-KR" altLang="en-US" sz="104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40" baseline="0" dirty="0" smtClean="0"/>
                        <a:t>- </a:t>
                      </a:r>
                      <a:r>
                        <a:rPr lang="ko-KR" altLang="en-US" sz="1040" baseline="0" dirty="0" smtClean="0"/>
                        <a:t>사업자등록</a:t>
                      </a:r>
                      <a:r>
                        <a:rPr lang="ko-KR" altLang="en-US" sz="1040" dirty="0" smtClean="0"/>
                        <a:t> 버튼 클릭 시</a:t>
                      </a:r>
                      <a:r>
                        <a:rPr lang="en-US" altLang="ko-KR" sz="1040" baseline="0" dirty="0" smtClean="0"/>
                        <a:t> </a:t>
                      </a:r>
                      <a:r>
                        <a:rPr lang="ko-KR" altLang="en-US" sz="1040" baseline="0" dirty="0" smtClean="0"/>
                        <a:t>미 입력</a:t>
                      </a:r>
                      <a:r>
                        <a:rPr lang="en-US" altLang="ko-KR" sz="1040" baseline="0" dirty="0" smtClean="0"/>
                        <a:t>/</a:t>
                      </a:r>
                      <a:r>
                        <a:rPr lang="ko-KR" altLang="en-US" sz="1040" baseline="0" dirty="0" smtClean="0"/>
                        <a:t>미 일치 시 </a:t>
                      </a:r>
                      <a:r>
                        <a:rPr lang="ko-KR" altLang="en-US" sz="1050" baseline="0" dirty="0" smtClean="0"/>
                        <a:t>정규식 </a:t>
                      </a:r>
                      <a:r>
                        <a:rPr lang="en-US" altLang="ko-KR" sz="1050" baseline="0" dirty="0" smtClean="0"/>
                        <a:t>text </a:t>
                      </a:r>
                      <a:r>
                        <a:rPr lang="ko-KR" altLang="en-US" sz="1050" baseline="0" dirty="0" smtClean="0"/>
                        <a:t>출력</a:t>
                      </a:r>
                      <a:endParaRPr lang="en-US" altLang="ko-KR" sz="105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40" baseline="0" dirty="0" smtClean="0"/>
                        <a:t>일치하면 로그인 페이지로</a:t>
                      </a:r>
                      <a:r>
                        <a:rPr lang="en-US" altLang="ko-KR" sz="1040" baseline="0" dirty="0" smtClean="0"/>
                        <a:t> </a:t>
                      </a:r>
                      <a:r>
                        <a:rPr lang="ko-KR" altLang="en-US" sz="1040" baseline="0" dirty="0" smtClean="0"/>
                        <a:t>이동</a:t>
                      </a:r>
                      <a:endParaRPr lang="ko-KR" altLang="en-US" sz="104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2977540" y="514195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42610" y="1973167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709676" y="1975313"/>
            <a:ext cx="303643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사업자등록번호</a:t>
            </a:r>
            <a:r>
              <a:rPr lang="en-US" altLang="ko-KR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(-</a:t>
            </a: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포함</a:t>
            </a:r>
            <a:r>
              <a:rPr lang="en-US" altLang="ko-KR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12</a:t>
            </a: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자리</a:t>
            </a:r>
            <a:r>
              <a:rPr lang="en-US" altLang="ko-KR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)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1492630" y="2037622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54540" y="2395837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735175" y="2397983"/>
            <a:ext cx="366555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대표자명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한글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10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자제한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,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영문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20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자제한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cs typeface="맑은 고딕" charset="0"/>
            </a:endParaRPr>
          </a:p>
        </p:txBody>
      </p:sp>
      <p:sp>
        <p:nvSpPr>
          <p:cNvPr id="41" name="Oval 115"/>
          <p:cNvSpPr>
            <a:spLocks noChangeArrowheads="1"/>
          </p:cNvSpPr>
          <p:nvPr/>
        </p:nvSpPr>
        <p:spPr bwMode="auto">
          <a:xfrm>
            <a:off x="1504560" y="2460292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32450" y="2827885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1699516" y="2830031"/>
            <a:ext cx="417942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회사명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한글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25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자제한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,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영문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50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자제한</a:t>
            </a:r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cs typeface="맑은 고딕" charset="0"/>
            </a:endParaRPr>
          </a:p>
        </p:txBody>
      </p:sp>
      <p:sp>
        <p:nvSpPr>
          <p:cNvPr id="46" name="Oval 115"/>
          <p:cNvSpPr>
            <a:spLocks noChangeArrowheads="1"/>
          </p:cNvSpPr>
          <p:nvPr/>
        </p:nvSpPr>
        <p:spPr bwMode="auto">
          <a:xfrm>
            <a:off x="1482471" y="2892340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415470" y="3256785"/>
            <a:ext cx="2835452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690206" y="3258931"/>
            <a:ext cx="180538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맑은 고딕" charset="0"/>
              </a:rPr>
              <a:t>아이디</a:t>
            </a:r>
            <a:r>
              <a:rPr kumimoji="0" lang="en-US" altLang="ko-KR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맑은 고딕" charset="0"/>
              </a:rPr>
              <a:t>(</a:t>
            </a:r>
            <a:r>
              <a:rPr kumimoji="0" lang="ko-KR" altLang="en-US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맑은 고딕" charset="0"/>
              </a:rPr>
              <a:t>이 메일</a:t>
            </a:r>
            <a:r>
              <a:rPr kumimoji="0" lang="en-US" altLang="ko-KR" sz="15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맑은 고딕" charset="0"/>
              </a:rPr>
              <a:t>)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49" name="Oval 115"/>
          <p:cNvSpPr>
            <a:spLocks noChangeArrowheads="1"/>
          </p:cNvSpPr>
          <p:nvPr/>
        </p:nvSpPr>
        <p:spPr bwMode="auto">
          <a:xfrm>
            <a:off x="1465491" y="3321240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29040" y="3676307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696106" y="3678453"/>
            <a:ext cx="42167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비밀번호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숫자포함 영문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8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 이상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20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 이하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cs typeface="맑은 고딕" charset="0"/>
            </a:endParaRP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1479061" y="3740762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28191" y="4108355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1695256" y="4110501"/>
            <a:ext cx="2184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비밀번호 확인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1478211" y="4172810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30810" y="4532302"/>
            <a:ext cx="4458294" cy="3274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1697876" y="4542068"/>
            <a:ext cx="21845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연락처</a:t>
            </a:r>
            <a:r>
              <a:rPr lang="en-US" altLang="ko-KR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(-</a:t>
            </a: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없이 </a:t>
            </a:r>
            <a:r>
              <a:rPr lang="en-US" altLang="ko-KR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11</a:t>
            </a:r>
            <a:r>
              <a:rPr lang="ko-KR" altLang="en-US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자리</a:t>
            </a:r>
            <a:r>
              <a:rPr lang="en-US" altLang="ko-KR" sz="1500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)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1480831" y="4596757"/>
            <a:ext cx="276606" cy="207818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350497" y="3243515"/>
            <a:ext cx="1528448" cy="3602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중복확</a:t>
            </a:r>
            <a:r>
              <a:rPr lang="ko-KR" altLang="en-US" sz="15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인</a:t>
            </a:r>
          </a:p>
        </p:txBody>
      </p:sp>
      <p:sp>
        <p:nvSpPr>
          <p:cNvPr id="64" name="Oval 115"/>
          <p:cNvSpPr>
            <a:spLocks noChangeArrowheads="1"/>
          </p:cNvSpPr>
          <p:nvPr/>
        </p:nvSpPr>
        <p:spPr bwMode="auto">
          <a:xfrm>
            <a:off x="4412366" y="329746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5796657" y="3284984"/>
            <a:ext cx="15067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사용가능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사용 불가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5844985" y="4141277"/>
            <a:ext cx="102914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일</a:t>
            </a:r>
            <a:r>
              <a:rPr kumimoji="0" lang="ko-KR" altLang="en-US" sz="1050" b="1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치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05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불일</a:t>
            </a:r>
            <a:r>
              <a:rPr kumimoji="0" lang="ko-KR" altLang="en-US" sz="1050" b="1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치</a:t>
            </a:r>
            <a:endParaRPr kumimoji="0" lang="ko-KR" altLang="en-US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46273525"/>
              </p:ext>
            </p:extLst>
          </p:nvPr>
        </p:nvGraphicFramePr>
        <p:xfrm>
          <a:off x="7545291" y="532616"/>
          <a:ext cx="230425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카테고리 메뉴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baseline="0" dirty="0"/>
                        <a:t>정보변경</a:t>
                      </a:r>
                      <a:r>
                        <a:rPr lang="en-US" altLang="ko-KR" sz="1000" baseline="0" dirty="0"/>
                        <a:t>,  </a:t>
                      </a:r>
                      <a:r>
                        <a:rPr lang="ko-KR" altLang="en-US" sz="1000" baseline="0" dirty="0"/>
                        <a:t>비밀번호변경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상품등록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상품관리</a:t>
                      </a:r>
                      <a:r>
                        <a:rPr lang="en-US" altLang="ko-KR" sz="1000" baseline="0" dirty="0"/>
                        <a:t>/</a:t>
                      </a:r>
                      <a:r>
                        <a:rPr lang="ko-KR" altLang="en-US" sz="1000" baseline="0" dirty="0"/>
                        <a:t>패키지등록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예약관리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매출현황</a:t>
                      </a:r>
                      <a:r>
                        <a:rPr lang="en-US" altLang="ko-KR" sz="1000" baseline="0" dirty="0"/>
                        <a:t>,  </a:t>
                      </a:r>
                      <a:r>
                        <a:rPr lang="ko-KR" altLang="en-US" sz="1000" baseline="0" dirty="0"/>
                        <a:t>회원탈퇴 로 구성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height : 350px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왼쪽 카테고리</a:t>
                      </a:r>
                      <a:r>
                        <a:rPr lang="ko-KR" altLang="en-US" sz="1000" baseline="0" dirty="0"/>
                        <a:t> 클릭 시 카테고리에 해당하는 페이지를 </a:t>
                      </a:r>
                      <a:r>
                        <a:rPr lang="ko-KR" altLang="en-US" sz="1000" baseline="0" dirty="0" err="1"/>
                        <a:t>마이페이지</a:t>
                      </a:r>
                      <a:r>
                        <a:rPr lang="ko-KR" altLang="en-US" sz="1000" baseline="0" dirty="0"/>
                        <a:t> 내 </a:t>
                      </a:r>
                      <a:r>
                        <a:rPr lang="en-US" altLang="ko-KR" sz="1000" baseline="0" dirty="0"/>
                        <a:t>content </a:t>
                      </a:r>
                      <a:r>
                        <a:rPr lang="ko-KR" altLang="en-US" sz="1000" baseline="0" dirty="0"/>
                        <a:t>영역에 불러옴</a:t>
                      </a:r>
                      <a:r>
                        <a:rPr lang="en-US" altLang="ko-KR" sz="10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회사 로고이미지와 로그인 회원의 아이디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이메일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</a:t>
                      </a:r>
                      <a:r>
                        <a:rPr lang="en-US" altLang="ko-KR" sz="1000" dirty="0"/>
                        <a:t>content </a:t>
                      </a:r>
                      <a:r>
                        <a:rPr lang="ko-KR" altLang="en-US" sz="1000" dirty="0" err="1"/>
                        <a:t>영영에</a:t>
                      </a:r>
                      <a:r>
                        <a:rPr lang="ko-KR" altLang="en-US" sz="1000" dirty="0"/>
                        <a:t> 표시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15"/>
          <p:cNvSpPr>
            <a:spLocks noChangeArrowheads="1"/>
          </p:cNvSpPr>
          <p:nvPr/>
        </p:nvSpPr>
        <p:spPr bwMode="auto">
          <a:xfrm>
            <a:off x="268790" y="151753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4436368" y="284036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805906" y="4058766"/>
            <a:ext cx="3659262" cy="306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2"/>
              </a:rPr>
              <a:t>act@naver.com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환영합니다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72880" y="2564904"/>
            <a:ext cx="1368152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024516" y="3068960"/>
            <a:ext cx="108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맑은 고딕" charset="0"/>
              </a:rPr>
              <a:t>로고이미지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4902D73-99A8-43CD-8D06-146FDC926D37}"/>
              </a:ext>
            </a:extLst>
          </p:cNvPr>
          <p:cNvSpPr/>
          <p:nvPr/>
        </p:nvSpPr>
        <p:spPr>
          <a:xfrm>
            <a:off x="260543" y="1484784"/>
            <a:ext cx="1453315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정보 변경</a:t>
            </a: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</a:rPr>
              <a:t>비밀번호 변경</a:t>
            </a: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</a:rPr>
              <a:t> 상품등록</a:t>
            </a: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</a:rPr>
              <a:t>상품관리</a:t>
            </a:r>
            <a:r>
              <a:rPr kumimoji="0" lang="en-US" altLang="ko-KR" sz="1200" dirty="0">
                <a:solidFill>
                  <a:schemeClr val="tx1"/>
                </a:solidFill>
              </a:rPr>
              <a:t>/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패키지등록</a:t>
            </a: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</a:rPr>
              <a:t>예약관리</a:t>
            </a: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</a:rPr>
              <a:t>매출현황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tx1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회원탈퇴</a:t>
            </a:r>
            <a:endParaRPr kumimoji="0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Oval 115">
            <a:extLst>
              <a:ext uri="{FF2B5EF4-FFF2-40B4-BE49-F238E27FC236}">
                <a16:creationId xmlns:a16="http://schemas.microsoft.com/office/drawing/2014/main" xmlns="" id="{11DB5B9A-7521-4763-B47A-25DFAC5E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415" y="158650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FF23CFFD-958A-4337-BE84-B96E3219035A}"/>
              </a:ext>
            </a:extLst>
          </p:cNvPr>
          <p:cNvCxnSpPr>
            <a:stCxn id="16" idx="6"/>
          </p:cNvCxnSpPr>
          <p:nvPr/>
        </p:nvCxnSpPr>
        <p:spPr>
          <a:xfrm>
            <a:off x="1602015" y="1700809"/>
            <a:ext cx="98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5">
            <a:extLst>
              <a:ext uri="{FF2B5EF4-FFF2-40B4-BE49-F238E27FC236}">
                <a16:creationId xmlns:a16="http://schemas.microsoft.com/office/drawing/2014/main" xmlns="" id="{BCA324C5-48C2-481A-B7CB-2885A2F6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492" y="176024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74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정보변경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05731065"/>
              </p:ext>
            </p:extLst>
          </p:nvPr>
        </p:nvGraphicFramePr>
        <p:xfrm>
          <a:off x="7545291" y="532616"/>
          <a:ext cx="2304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smtClean="0"/>
                        <a:t>마이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smtClean="0"/>
                        <a:t>정보변경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2,3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로그인한 회원의 상세정보가 뜬다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아이디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사업자번호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대표자명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회사명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baseline="0" dirty="0" err="1"/>
                        <a:t>readonly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이용하여 입력</a:t>
                      </a:r>
                      <a:r>
                        <a:rPr lang="en-US" altLang="ko-KR" sz="1000" baseline="0" dirty="0"/>
                        <a:t>/</a:t>
                      </a:r>
                      <a:r>
                        <a:rPr lang="ko-KR" altLang="en-US" sz="1000" baseline="0" dirty="0"/>
                        <a:t>수정 불가</a:t>
                      </a:r>
                      <a:r>
                        <a:rPr lang="en-US" altLang="ko-KR" sz="1000" baseline="0" dirty="0"/>
                        <a:t>. </a:t>
                      </a:r>
                      <a:r>
                        <a:rPr lang="ko-KR" altLang="en-US" sz="1000" baseline="0" dirty="0"/>
                        <a:t>휴대폰번호 수정 가능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저장 버튼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저장 버튼 클릭 시 변경된 정보 저장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39" name="Oval 115">
            <a:extLst>
              <a:ext uri="{FF2B5EF4-FFF2-40B4-BE49-F238E27FC236}">
                <a16:creationId xmlns:a16="http://schemas.microsoft.com/office/drawing/2014/main" xmlns="" id="{09BD56B9-595E-4E83-AFE8-5BAA6991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624" y="324140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CA3627E4-0919-484E-BB2E-BA659CB5D567}"/>
              </a:ext>
            </a:extLst>
          </p:cNvPr>
          <p:cNvCxnSpPr>
            <a:stCxn id="53" idx="3"/>
            <a:endCxn id="39" idx="2"/>
          </p:cNvCxnSpPr>
          <p:nvPr/>
        </p:nvCxnSpPr>
        <p:spPr>
          <a:xfrm>
            <a:off x="6369722" y="2930806"/>
            <a:ext cx="370902" cy="42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974A7E36-CEEF-45EA-8789-AF0E793D992A}"/>
              </a:ext>
            </a:extLst>
          </p:cNvPr>
          <p:cNvCxnSpPr>
            <a:stCxn id="56" idx="3"/>
            <a:endCxn id="39" idx="2"/>
          </p:cNvCxnSpPr>
          <p:nvPr/>
        </p:nvCxnSpPr>
        <p:spPr>
          <a:xfrm flipV="1">
            <a:off x="6369722" y="3355703"/>
            <a:ext cx="370902" cy="41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0F985E9F-0B07-43DF-AF80-B73F843B6ACC}"/>
              </a:ext>
            </a:extLst>
          </p:cNvPr>
          <p:cNvCxnSpPr>
            <a:stCxn id="63" idx="3"/>
            <a:endCxn id="39" idx="2"/>
          </p:cNvCxnSpPr>
          <p:nvPr/>
        </p:nvCxnSpPr>
        <p:spPr>
          <a:xfrm flipV="1">
            <a:off x="6369722" y="3355703"/>
            <a:ext cx="370902" cy="125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15">
            <a:extLst>
              <a:ext uri="{FF2B5EF4-FFF2-40B4-BE49-F238E27FC236}">
                <a16:creationId xmlns:a16="http://schemas.microsoft.com/office/drawing/2014/main" xmlns="" id="{DEC6D2C1-6EB4-4C7B-9938-3B167BC20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920" y="535302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BD38916F-2313-47EB-92D1-DD1ED0B64129}"/>
              </a:ext>
            </a:extLst>
          </p:cNvPr>
          <p:cNvCxnSpPr>
            <a:stCxn id="50" idx="3"/>
            <a:endCxn id="39" idx="2"/>
          </p:cNvCxnSpPr>
          <p:nvPr/>
        </p:nvCxnSpPr>
        <p:spPr>
          <a:xfrm>
            <a:off x="6369722" y="2048079"/>
            <a:ext cx="370902" cy="130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AAF900B-7E33-4DC8-83EE-D8C951BABCAC}"/>
              </a:ext>
            </a:extLst>
          </p:cNvPr>
          <p:cNvGrpSpPr/>
          <p:nvPr/>
        </p:nvGrpSpPr>
        <p:grpSpPr>
          <a:xfrm>
            <a:off x="2337342" y="1894913"/>
            <a:ext cx="4032380" cy="345713"/>
            <a:chOff x="2660593" y="1644548"/>
            <a:chExt cx="4032380" cy="3457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03AC371-BB4E-4D52-92EF-58E0961C6852}"/>
                </a:ext>
              </a:extLst>
            </p:cNvPr>
            <p:cNvSpPr/>
            <p:nvPr/>
          </p:nvSpPr>
          <p:spPr>
            <a:xfrm>
              <a:off x="3949310" y="1644548"/>
              <a:ext cx="2743663" cy="3063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act@naver.com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D018B032-6D2C-401B-AC30-417DFB940CB2}"/>
                </a:ext>
              </a:extLst>
            </p:cNvPr>
            <p:cNvSpPr txBox="1"/>
            <p:nvPr/>
          </p:nvSpPr>
          <p:spPr bwMode="auto">
            <a:xfrm>
              <a:off x="2660593" y="1651707"/>
              <a:ext cx="12160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  <a:cs typeface="맑은 고딕" charset="0"/>
                </a:rPr>
                <a:t>아이디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D96B7AF5-4CAA-4BE0-9DE6-9E4FA6273D53}"/>
              </a:ext>
            </a:extLst>
          </p:cNvPr>
          <p:cNvGrpSpPr/>
          <p:nvPr/>
        </p:nvGrpSpPr>
        <p:grpSpPr>
          <a:xfrm>
            <a:off x="2337343" y="2739872"/>
            <a:ext cx="4032381" cy="344103"/>
            <a:chOff x="2663970" y="2833231"/>
            <a:chExt cx="4032381" cy="34410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F8ABEEB0-A01A-4B9F-AF52-5FC2FEC1CC33}"/>
                </a:ext>
              </a:extLst>
            </p:cNvPr>
            <p:cNvSpPr/>
            <p:nvPr/>
          </p:nvSpPr>
          <p:spPr>
            <a:xfrm>
              <a:off x="3952688" y="2870996"/>
              <a:ext cx="2743663" cy="3063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123-45-67890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5884E7F0-3B75-4E21-BAA4-39A3B96F6915}"/>
                </a:ext>
              </a:extLst>
            </p:cNvPr>
            <p:cNvSpPr txBox="1"/>
            <p:nvPr/>
          </p:nvSpPr>
          <p:spPr bwMode="auto">
            <a:xfrm>
              <a:off x="2663970" y="2833231"/>
              <a:ext cx="12160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dirty="0">
                  <a:latin typeface="+mn-ea"/>
                  <a:ea typeface="+mn-ea"/>
                  <a:cs typeface="맑은 고딕" charset="0"/>
                </a:rPr>
                <a:t>사업자번호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5CDE06B5-721D-4634-A96C-68C053623BCB}"/>
              </a:ext>
            </a:extLst>
          </p:cNvPr>
          <p:cNvGrpSpPr/>
          <p:nvPr/>
        </p:nvGrpSpPr>
        <p:grpSpPr>
          <a:xfrm>
            <a:off x="2334737" y="3583208"/>
            <a:ext cx="4034989" cy="338554"/>
            <a:chOff x="2657983" y="3752968"/>
            <a:chExt cx="4034989" cy="33855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D45D1D17-488F-4324-96E3-96201E59164C}"/>
                </a:ext>
              </a:extLst>
            </p:cNvPr>
            <p:cNvSpPr/>
            <p:nvPr/>
          </p:nvSpPr>
          <p:spPr>
            <a:xfrm>
              <a:off x="3949310" y="3784514"/>
              <a:ext cx="2743662" cy="3063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강인한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0ACF1B8-968D-49A4-B3C5-FE7B6B72575D}"/>
                </a:ext>
              </a:extLst>
            </p:cNvPr>
            <p:cNvSpPr txBox="1"/>
            <p:nvPr/>
          </p:nvSpPr>
          <p:spPr bwMode="auto">
            <a:xfrm>
              <a:off x="2657983" y="3752968"/>
              <a:ext cx="12160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noProof="0" dirty="0">
                  <a:latin typeface="+mn-ea"/>
                  <a:ea typeface="+mn-ea"/>
                  <a:cs typeface="맑은 고딕" charset="0"/>
                </a:rPr>
                <a:t>대표자명</a:t>
              </a:r>
              <a:endPara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FB32CFD2-C166-44C1-966B-AE7CD6F812C7}"/>
              </a:ext>
            </a:extLst>
          </p:cNvPr>
          <p:cNvGrpSpPr/>
          <p:nvPr/>
        </p:nvGrpSpPr>
        <p:grpSpPr>
          <a:xfrm>
            <a:off x="2334737" y="4421003"/>
            <a:ext cx="4034989" cy="343134"/>
            <a:chOff x="2660593" y="4614764"/>
            <a:chExt cx="4034989" cy="34313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0197949-AE7C-4FDB-A2DA-5251B241D473}"/>
                </a:ext>
              </a:extLst>
            </p:cNvPr>
            <p:cNvSpPr/>
            <p:nvPr/>
          </p:nvSpPr>
          <p:spPr>
            <a:xfrm>
              <a:off x="3951920" y="4651560"/>
              <a:ext cx="2743662" cy="3063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㈜</a:t>
              </a:r>
              <a:r>
                <a:rPr lang="ko-KR" altLang="en-US" dirty="0" err="1">
                  <a:solidFill>
                    <a:schemeClr val="tx1"/>
                  </a:solidFill>
                </a:rPr>
                <a:t>앤트맨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89C49C85-1B5F-4217-A665-DE6DBEE57A21}"/>
                </a:ext>
              </a:extLst>
            </p:cNvPr>
            <p:cNvSpPr txBox="1"/>
            <p:nvPr/>
          </p:nvSpPr>
          <p:spPr bwMode="auto">
            <a:xfrm>
              <a:off x="2660593" y="4614764"/>
              <a:ext cx="12160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  <a:cs typeface="맑은 고딕" charset="0"/>
                </a:rPr>
                <a:t>회사명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777400C0-3115-4C31-92C7-708CFDDB052E}"/>
              </a:ext>
            </a:extLst>
          </p:cNvPr>
          <p:cNvGrpSpPr/>
          <p:nvPr/>
        </p:nvGrpSpPr>
        <p:grpSpPr>
          <a:xfrm>
            <a:off x="2337347" y="5263382"/>
            <a:ext cx="4034989" cy="345926"/>
            <a:chOff x="2660593" y="5294441"/>
            <a:chExt cx="4034989" cy="345926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EB381EC5-FA87-4E86-AB6A-80C28EBC8FEF}"/>
                </a:ext>
              </a:extLst>
            </p:cNvPr>
            <p:cNvSpPr/>
            <p:nvPr/>
          </p:nvSpPr>
          <p:spPr>
            <a:xfrm>
              <a:off x="3951195" y="5334029"/>
              <a:ext cx="2744387" cy="306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010-XXXX-XXXX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8D050762-5E4D-4E0D-92B8-06E7A1628B9C}"/>
                </a:ext>
              </a:extLst>
            </p:cNvPr>
            <p:cNvSpPr txBox="1"/>
            <p:nvPr/>
          </p:nvSpPr>
          <p:spPr bwMode="auto">
            <a:xfrm>
              <a:off x="2660593" y="5294441"/>
              <a:ext cx="12160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  <a:cs typeface="맑은 고딕" charset="0"/>
                </a:rPr>
                <a:t>휴대폰번호</a:t>
              </a: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2DF379A-4E92-4584-8AD0-B8B82036E982}"/>
              </a:ext>
            </a:extLst>
          </p:cNvPr>
          <p:cNvSpPr/>
          <p:nvPr/>
        </p:nvSpPr>
        <p:spPr>
          <a:xfrm>
            <a:off x="4520952" y="5895300"/>
            <a:ext cx="864096" cy="342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56F3AF-A303-4720-A3DC-A914DAE7038E}"/>
              </a:ext>
            </a:extLst>
          </p:cNvPr>
          <p:cNvSpPr/>
          <p:nvPr/>
        </p:nvSpPr>
        <p:spPr>
          <a:xfrm>
            <a:off x="260543" y="1484784"/>
            <a:ext cx="1453315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변경</a:t>
            </a:r>
            <a:endParaRPr kumimoji="0"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비밀번호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상품등록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상품관리</a:t>
            </a: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패키지등록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예약관리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매출현황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회원탈퇴</a:t>
            </a:r>
          </a:p>
        </p:txBody>
      </p:sp>
      <p:sp>
        <p:nvSpPr>
          <p:cNvPr id="36" name="Oval 115">
            <a:extLst>
              <a:ext uri="{FF2B5EF4-FFF2-40B4-BE49-F238E27FC236}">
                <a16:creationId xmlns:a16="http://schemas.microsoft.com/office/drawing/2014/main" xmlns="" id="{B81D80E8-071D-451E-8A0F-C63CA08B3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52" y="161965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7" name="Oval 115">
            <a:extLst>
              <a:ext uri="{FF2B5EF4-FFF2-40B4-BE49-F238E27FC236}">
                <a16:creationId xmlns:a16="http://schemas.microsoft.com/office/drawing/2014/main" xmlns="" id="{DC03D076-0594-4D19-868A-ADF2FF534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832" y="594928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7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정보변경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212648069"/>
              </p:ext>
            </p:extLst>
          </p:nvPr>
        </p:nvGraphicFramePr>
        <p:xfrm>
          <a:off x="7545291" y="532616"/>
          <a:ext cx="2304256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smtClean="0"/>
                        <a:t>마이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smtClean="0"/>
                        <a:t>비밀번호 </a:t>
                      </a:r>
                      <a:r>
                        <a:rPr lang="ko-KR" altLang="en-US" sz="1000" baseline="0" dirty="0" err="1" smtClean="0"/>
                        <a:t>번경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비밀번호 입력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영문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숫자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특수문자로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구성된 </a:t>
                      </a:r>
                      <a:r>
                        <a:rPr lang="en-US" altLang="ko-KR" sz="1000" baseline="0" dirty="0"/>
                        <a:t>6~16</a:t>
                      </a:r>
                      <a:r>
                        <a:rPr lang="ko-KR" altLang="en-US" sz="1000" baseline="0" dirty="0"/>
                        <a:t>자의 비밀번호만 입력 가능</a:t>
                      </a:r>
                      <a:endParaRPr lang="en-US" altLang="ko-KR" sz="100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/>
                        <a:t>Placeholder</a:t>
                      </a:r>
                      <a:r>
                        <a:rPr lang="ko-KR" altLang="en-US" sz="1000" baseline="0" dirty="0"/>
                        <a:t>를 이용</a:t>
                      </a:r>
                      <a:r>
                        <a:rPr lang="en-US" altLang="ko-KR" sz="1000" baseline="0" dirty="0"/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새 비밀번호 입력 칸에</a:t>
                      </a:r>
                      <a:endParaRPr lang="en-US" altLang="ko-KR" sz="100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안내문을 넣는다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/>
                        <a:t>새 비밀번호 정규식 조건에 부합하지 않는다면 </a:t>
                      </a:r>
                      <a:r>
                        <a:rPr lang="en-US" altLang="ko-KR" sz="1000" baseline="0" dirty="0"/>
                        <a:t> Alert</a:t>
                      </a:r>
                      <a:r>
                        <a:rPr lang="ko-KR" altLang="en-US" sz="1000" baseline="0" dirty="0"/>
                        <a:t>창 발생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 </a:t>
                      </a:r>
                      <a:r>
                        <a:rPr lang="ko-KR" altLang="en-US" sz="1000" dirty="0"/>
                        <a:t>확인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새 비밀번호를 다시 한번 입력하여 위에 입력한 비밀번호와 동일한지 확인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/>
                        <a:t>Placeholder</a:t>
                      </a:r>
                      <a:r>
                        <a:rPr lang="ko-KR" altLang="en-US" sz="1000" baseline="0" dirty="0"/>
                        <a:t>를 이용</a:t>
                      </a:r>
                      <a:r>
                        <a:rPr lang="en-US" altLang="ko-KR" sz="1000" baseline="0" dirty="0"/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새 비밀번호 확인 입력 칸</a:t>
                      </a:r>
                      <a:endParaRPr lang="en-US" altLang="ko-KR" sz="100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에 안내문을 넣는다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/>
                        <a:t>새 비밀번호 확인 정규식 조건에 부합하지 않는다면 </a:t>
                      </a:r>
                      <a:r>
                        <a:rPr lang="en-US" altLang="ko-KR" sz="1000" baseline="0" dirty="0"/>
                        <a:t> Alert</a:t>
                      </a:r>
                      <a:r>
                        <a:rPr lang="ko-KR" altLang="en-US" sz="1000" baseline="0" dirty="0"/>
                        <a:t>창 발생</a:t>
                      </a:r>
                      <a:endParaRPr lang="en-US" altLang="ko-KR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 재지정</a:t>
                      </a:r>
                      <a:r>
                        <a:rPr lang="en-US" altLang="ko-KR" sz="1000" dirty="0" smtClean="0"/>
                        <a:t>: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정확한 입력 정보를 </a:t>
                      </a:r>
                      <a:r>
                        <a:rPr lang="ko-KR" altLang="en-US" sz="1000" dirty="0" err="1"/>
                        <a:t>받으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면 변경이 완료되었다는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   Alert</a:t>
                      </a:r>
                      <a:r>
                        <a:rPr lang="ko-KR" altLang="en-US" sz="1000" dirty="0"/>
                        <a:t>창이 발생되고 마이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/>
                        <a:t>    </a:t>
                      </a:r>
                      <a:r>
                        <a:rPr lang="ko-KR" altLang="en-US" sz="1000" baseline="0" dirty="0"/>
                        <a:t>페이지로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부정확한 입력정보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 err="1"/>
                        <a:t>미입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 err="1"/>
                        <a:t>력</a:t>
                      </a:r>
                      <a:r>
                        <a:rPr lang="ko-KR" altLang="en-US" sz="1000" baseline="0" dirty="0"/>
                        <a:t> 시 </a:t>
                      </a:r>
                      <a:r>
                        <a:rPr lang="en-US" altLang="ko-KR" sz="1000" baseline="0" dirty="0"/>
                        <a:t>Alert</a:t>
                      </a:r>
                      <a:r>
                        <a:rPr lang="ko-KR" altLang="en-US" sz="1000" baseline="0" dirty="0"/>
                        <a:t>창 발생</a:t>
                      </a:r>
                      <a:endParaRPr lang="en-US" altLang="ko-K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56F3AF-A303-4720-A3DC-A914DAE7038E}"/>
              </a:ext>
            </a:extLst>
          </p:cNvPr>
          <p:cNvSpPr/>
          <p:nvPr/>
        </p:nvSpPr>
        <p:spPr>
          <a:xfrm>
            <a:off x="260543" y="1484784"/>
            <a:ext cx="1453315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schemeClr val="tx1"/>
                </a:solidFill>
              </a:rPr>
              <a:t>  </a:t>
            </a:r>
            <a:r>
              <a:rPr kumimoji="0"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정보 변경</a:t>
            </a:r>
            <a:endParaRPr kumimoji="0"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비밀번호 변경</a:t>
            </a:r>
            <a:endParaRPr kumimoji="0"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상품등록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상품관리</a:t>
            </a: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패키지등록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예약관리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매출현황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회원탈퇴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129590" y="2707155"/>
            <a:ext cx="2975538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새 비밀번호 입력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129590" y="3717032"/>
            <a:ext cx="2975538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비밀번호 확인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758867" y="4797152"/>
            <a:ext cx="1554173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smtClean="0">
                <a:solidFill>
                  <a:prstClr val="white"/>
                </a:solidFill>
              </a:rPr>
              <a:t>비밀번호 재지정</a:t>
            </a:r>
            <a:endParaRPr kumimoji="0"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74" name="Oval 115"/>
          <p:cNvSpPr>
            <a:spLocks noChangeArrowheads="1"/>
          </p:cNvSpPr>
          <p:nvPr/>
        </p:nvSpPr>
        <p:spPr bwMode="auto">
          <a:xfrm>
            <a:off x="3644280" y="47125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5" name="Oval 115"/>
          <p:cNvSpPr>
            <a:spLocks noChangeArrowheads="1"/>
          </p:cNvSpPr>
          <p:nvPr/>
        </p:nvSpPr>
        <p:spPr bwMode="auto">
          <a:xfrm>
            <a:off x="3037736" y="363740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6" name="Oval 115"/>
          <p:cNvSpPr>
            <a:spLocks noChangeArrowheads="1"/>
          </p:cNvSpPr>
          <p:nvPr/>
        </p:nvSpPr>
        <p:spPr bwMode="auto">
          <a:xfrm>
            <a:off x="3045356" y="25953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Oval 115"/>
          <p:cNvSpPr>
            <a:spLocks noChangeArrowheads="1"/>
          </p:cNvSpPr>
          <p:nvPr/>
        </p:nvSpPr>
        <p:spPr bwMode="auto">
          <a:xfrm>
            <a:off x="206564" y="198884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87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DB372D-8463-41FF-BBB5-99D878145F93}"/>
              </a:ext>
            </a:extLst>
          </p:cNvPr>
          <p:cNvSpPr/>
          <p:nvPr/>
        </p:nvSpPr>
        <p:spPr>
          <a:xfrm>
            <a:off x="260543" y="1484784"/>
            <a:ext cx="1453315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정보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비밀번호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상품등록</a:t>
            </a:r>
            <a:endParaRPr kumimoji="0"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상품관리</a:t>
            </a: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패키지등록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예약관리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매출현황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회원탈퇴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59599395"/>
              </p:ext>
            </p:extLst>
          </p:nvPr>
        </p:nvGraphicFramePr>
        <p:xfrm>
          <a:off x="7545291" y="260648"/>
          <a:ext cx="2304256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smtClean="0"/>
                        <a:t>마이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smtClean="0"/>
                        <a:t>상품등록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지역</a:t>
                      </a:r>
                      <a:r>
                        <a:rPr lang="ko-KR" altLang="en-US" sz="1000" baseline="0" dirty="0" smtClean="0"/>
                        <a:t> 설정 리스트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경기도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경상도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전라도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충청도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강원도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제주도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미 선택 시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설정 리스트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하늘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미 선택 시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 등록을 통해 </a:t>
                      </a:r>
                      <a:r>
                        <a:rPr lang="ko-KR" altLang="en-US" sz="1000" dirty="0" err="1" smtClean="0"/>
                        <a:t>썸네일</a:t>
                      </a:r>
                      <a:r>
                        <a:rPr lang="ko-KR" altLang="en-US" sz="1000" dirty="0" smtClean="0"/>
                        <a:t> 이미지</a:t>
                      </a:r>
                      <a:r>
                        <a:rPr lang="ko-KR" altLang="en-US" sz="1000" baseline="0" dirty="0" smtClean="0"/>
                        <a:t> 등록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미 등록 시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 선택으로 영업기간 설정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종료일 선택에서는 시작일보다 전 날짜는 선택하지 못하도록 함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체크하면 시작일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종료일을 선택하지 못하도록 </a:t>
                      </a:r>
                      <a:r>
                        <a:rPr lang="ko-KR" altLang="en-US" sz="1000" dirty="0" err="1" smtClean="0"/>
                        <a:t>블락처리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 등록되는 정보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시작일</a:t>
                      </a:r>
                      <a:r>
                        <a:rPr lang="en-US" altLang="ko-KR" sz="1000" dirty="0" smtClean="0"/>
                        <a:t>-1000.01.01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종료일</a:t>
                      </a:r>
                      <a:r>
                        <a:rPr lang="en-US" altLang="ko-KR" sz="1000" dirty="0" smtClean="0"/>
                        <a:t>-9999.01.01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 소개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주의사항 입력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글자 제한 없음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Db</a:t>
                      </a:r>
                      <a:r>
                        <a:rPr lang="ko-KR" altLang="en-US" sz="1000" dirty="0" smtClean="0"/>
                        <a:t>에 상품등록 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알림 창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상품등록완료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해당 상품은 마이 페이지에서 패키지를 추가한 후 게시가 가능합니다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메인 페이지로 이동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 페이지로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90" y="796642"/>
            <a:ext cx="6912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16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12" y="23565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56700" y="1544072"/>
            <a:ext cx="1188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 등록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288704" y="1916832"/>
            <a:ext cx="4690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473908" y="2087608"/>
            <a:ext cx="1201711" cy="216024"/>
            <a:chOff x="776536" y="1340768"/>
            <a:chExt cx="1296144" cy="216024"/>
          </a:xfrm>
        </p:grpSpPr>
        <p:sp>
          <p:nvSpPr>
            <p:cNvPr id="20" name="직사각형 19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병합 21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2447634" y="2056790"/>
            <a:ext cx="9517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지역 설정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008213" y="2088225"/>
            <a:ext cx="1201711" cy="216024"/>
            <a:chOff x="776536" y="1340768"/>
            <a:chExt cx="1296144" cy="216024"/>
          </a:xfrm>
        </p:grpSpPr>
        <p:sp>
          <p:nvSpPr>
            <p:cNvPr id="25" name="직사각형 24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병합 26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 bwMode="auto">
          <a:xfrm>
            <a:off x="3960737" y="2056790"/>
            <a:ext cx="128791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dirty="0" smtClean="0">
                <a:latin typeface="+mj-lt"/>
                <a:ea typeface="+mj-ea"/>
                <a:cs typeface="맑은 고딕" charset="0"/>
              </a:rPr>
              <a:t>카테고</a:t>
            </a:r>
            <a:r>
              <a:rPr kumimoji="0" lang="ko-KR" altLang="en-US" sz="1100" dirty="0">
                <a:latin typeface="+mj-lt"/>
                <a:ea typeface="+mj-ea"/>
                <a:cs typeface="맑은 고딕" charset="0"/>
              </a:rPr>
              <a:t>리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설정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36222" y="2373419"/>
            <a:ext cx="6725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</a:t>
            </a:r>
            <a:r>
              <a:rPr kumimoji="0" lang="ko-KR" altLang="en-US" sz="11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명</a:t>
            </a:r>
            <a:endParaRPr kumimoji="0" lang="ko-KR" altLang="en-US" sz="11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2289909" y="1931016"/>
            <a:ext cx="21194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96324" y="2769250"/>
            <a:ext cx="111734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썸네일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이미지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442608" y="2790621"/>
            <a:ext cx="2352431" cy="216024"/>
            <a:chOff x="1767640" y="2174046"/>
            <a:chExt cx="2537288" cy="216024"/>
          </a:xfrm>
        </p:grpSpPr>
        <p:sp>
          <p:nvSpPr>
            <p:cNvPr id="33" name="직사각형 32"/>
            <p:cNvSpPr/>
            <p:nvPr/>
          </p:nvSpPr>
          <p:spPr>
            <a:xfrm>
              <a:off x="1767640" y="2174046"/>
              <a:ext cx="809096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파일찾기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7640" y="2174046"/>
              <a:ext cx="25372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 bwMode="auto">
          <a:xfrm>
            <a:off x="2365674" y="3088718"/>
            <a:ext cx="7871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영업기간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2358346" y="2635029"/>
            <a:ext cx="4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345123" y="3071904"/>
            <a:ext cx="4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358346" y="2360062"/>
            <a:ext cx="4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470017" y="3437723"/>
            <a:ext cx="1201711" cy="216024"/>
            <a:chOff x="776536" y="1340768"/>
            <a:chExt cx="1296144" cy="216024"/>
          </a:xfrm>
        </p:grpSpPr>
        <p:sp>
          <p:nvSpPr>
            <p:cNvPr id="40" name="직사각형 39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 bwMode="auto">
          <a:xfrm>
            <a:off x="2438149" y="3406905"/>
            <a:ext cx="9690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시작일 선택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274360" y="3437723"/>
            <a:ext cx="1201711" cy="216024"/>
            <a:chOff x="776536" y="1340768"/>
            <a:chExt cx="1296144" cy="216024"/>
          </a:xfrm>
        </p:grpSpPr>
        <p:sp>
          <p:nvSpPr>
            <p:cNvPr id="46" name="직사각형 45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 bwMode="auto">
          <a:xfrm>
            <a:off x="4305840" y="3408142"/>
            <a:ext cx="9690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종료일 선택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3842312" y="3372245"/>
            <a:ext cx="2871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rPr>
              <a:t>~</a:t>
            </a:r>
            <a:endParaRPr kumimoji="0" lang="ko-KR" altLang="en-US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ea typeface="+mn-ea"/>
              <a:cs typeface="맑은 고딕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3368824" y="2372801"/>
            <a:ext cx="31255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dirty="0" smtClean="0">
                <a:latin typeface="+mj-lt"/>
                <a:ea typeface="+mj-ea"/>
                <a:cs typeface="맑은 고딕" charset="0"/>
              </a:rPr>
              <a:t>상품 명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입력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(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한글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25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자제한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, 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영문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50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자제한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)</a:t>
            </a:r>
            <a:endParaRPr kumimoji="0" lang="ko-KR" altLang="en-US" sz="11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858537" y="3424942"/>
            <a:ext cx="777548" cy="261610"/>
            <a:chOff x="4520952" y="2525231"/>
            <a:chExt cx="838649" cy="261610"/>
          </a:xfrm>
        </p:grpSpPr>
        <p:sp>
          <p:nvSpPr>
            <p:cNvPr id="54" name="직사각형 53"/>
            <p:cNvSpPr/>
            <p:nvPr/>
          </p:nvSpPr>
          <p:spPr>
            <a:xfrm>
              <a:off x="4520952" y="2600291"/>
              <a:ext cx="108012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4578618" y="2525231"/>
              <a:ext cx="78098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1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맑은 고딕" charset="0"/>
                </a:rPr>
                <a:t>상시 영업</a:t>
              </a: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2434417" y="3676402"/>
            <a:ext cx="8208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 소개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2337503" y="3706882"/>
            <a:ext cx="4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428549" y="3950633"/>
            <a:ext cx="4324651" cy="369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상품 소개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위치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상세 영업 시간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패키지 설명 등을 입력해주세요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2437682" y="4349998"/>
            <a:ext cx="7871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주의사항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463200" y="5087321"/>
            <a:ext cx="10078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dirty="0" smtClean="0">
                <a:latin typeface="+mj-lt"/>
                <a:ea typeface="+mj-ea"/>
                <a:cs typeface="맑은 고딕" charset="0"/>
              </a:rPr>
              <a:t>상품 이미지</a:t>
            </a:r>
            <a:r>
              <a:rPr kumimoji="0" lang="en-US" altLang="ko-KR" sz="1000" dirty="0" smtClean="0">
                <a:latin typeface="+mj-lt"/>
                <a:ea typeface="+mj-ea"/>
                <a:cs typeface="맑은 고딕" charset="0"/>
              </a:rPr>
              <a:t>1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438491" y="5115664"/>
            <a:ext cx="2268978" cy="208361"/>
            <a:chOff x="1767640" y="2174046"/>
            <a:chExt cx="2537288" cy="216024"/>
          </a:xfrm>
        </p:grpSpPr>
        <p:sp>
          <p:nvSpPr>
            <p:cNvPr id="63" name="직사각형 62"/>
            <p:cNvSpPr/>
            <p:nvPr/>
          </p:nvSpPr>
          <p:spPr>
            <a:xfrm>
              <a:off x="1767640" y="2174046"/>
              <a:ext cx="809096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파일찾기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67640" y="2174046"/>
              <a:ext cx="25372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 bwMode="auto">
          <a:xfrm>
            <a:off x="2463200" y="5362996"/>
            <a:ext cx="10078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dirty="0" smtClean="0">
                <a:latin typeface="+mj-lt"/>
                <a:ea typeface="+mj-ea"/>
                <a:cs typeface="맑은 고딕" charset="0"/>
              </a:rPr>
              <a:t>상품 이미지</a:t>
            </a:r>
            <a:r>
              <a:rPr kumimoji="0" lang="en-US" altLang="ko-KR" sz="1000" dirty="0" smtClean="0">
                <a:latin typeface="+mj-lt"/>
                <a:ea typeface="+mj-ea"/>
                <a:cs typeface="맑은 고딕" charset="0"/>
              </a:rPr>
              <a:t>2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438491" y="5395458"/>
            <a:ext cx="2268978" cy="208361"/>
            <a:chOff x="1767640" y="2174046"/>
            <a:chExt cx="2537288" cy="216024"/>
          </a:xfrm>
        </p:grpSpPr>
        <p:sp>
          <p:nvSpPr>
            <p:cNvPr id="67" name="직사각형 66"/>
            <p:cNvSpPr/>
            <p:nvPr/>
          </p:nvSpPr>
          <p:spPr>
            <a:xfrm>
              <a:off x="1767640" y="2174046"/>
              <a:ext cx="809096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파일찾기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67640" y="2174046"/>
              <a:ext cx="25372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 bwMode="auto">
          <a:xfrm>
            <a:off x="2463200" y="5638671"/>
            <a:ext cx="10078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dirty="0" smtClean="0">
                <a:latin typeface="+mj-lt"/>
                <a:ea typeface="+mj-ea"/>
                <a:cs typeface="맑은 고딕" charset="0"/>
              </a:rPr>
              <a:t>상품 이미지</a:t>
            </a:r>
            <a:r>
              <a:rPr kumimoji="0" lang="en-US" altLang="ko-KR" sz="1000" dirty="0">
                <a:latin typeface="+mj-lt"/>
                <a:ea typeface="+mj-ea"/>
                <a:cs typeface="맑은 고딕" charset="0"/>
              </a:rPr>
              <a:t>3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438491" y="5675252"/>
            <a:ext cx="2268978" cy="208361"/>
            <a:chOff x="1767640" y="2174046"/>
            <a:chExt cx="2537288" cy="216024"/>
          </a:xfrm>
        </p:grpSpPr>
        <p:sp>
          <p:nvSpPr>
            <p:cNvPr id="71" name="직사각형 70"/>
            <p:cNvSpPr/>
            <p:nvPr/>
          </p:nvSpPr>
          <p:spPr>
            <a:xfrm>
              <a:off x="1767640" y="2174046"/>
              <a:ext cx="809096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파일찾기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767640" y="2174046"/>
              <a:ext cx="25372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Oval 115"/>
          <p:cNvSpPr>
            <a:spLocks noChangeArrowheads="1"/>
          </p:cNvSpPr>
          <p:nvPr/>
        </p:nvSpPr>
        <p:spPr bwMode="auto">
          <a:xfrm>
            <a:off x="3871776" y="1931016"/>
            <a:ext cx="21194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4" name="Oval 115"/>
          <p:cNvSpPr>
            <a:spLocks noChangeArrowheads="1"/>
          </p:cNvSpPr>
          <p:nvPr/>
        </p:nvSpPr>
        <p:spPr bwMode="auto">
          <a:xfrm>
            <a:off x="3304436" y="2636648"/>
            <a:ext cx="21194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3224808" y="2352442"/>
            <a:ext cx="0" cy="280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115"/>
          <p:cNvSpPr>
            <a:spLocks noChangeArrowheads="1"/>
          </p:cNvSpPr>
          <p:nvPr/>
        </p:nvSpPr>
        <p:spPr bwMode="auto">
          <a:xfrm>
            <a:off x="2273475" y="3310642"/>
            <a:ext cx="21194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77" name="Oval 115"/>
          <p:cNvSpPr>
            <a:spLocks noChangeArrowheads="1"/>
          </p:cNvSpPr>
          <p:nvPr/>
        </p:nvSpPr>
        <p:spPr bwMode="auto">
          <a:xfrm>
            <a:off x="5622617" y="3303162"/>
            <a:ext cx="21194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78" name="Oval 115"/>
          <p:cNvSpPr>
            <a:spLocks noChangeArrowheads="1"/>
          </p:cNvSpPr>
          <p:nvPr/>
        </p:nvSpPr>
        <p:spPr bwMode="auto">
          <a:xfrm>
            <a:off x="2330626" y="3709850"/>
            <a:ext cx="21194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092361" y="6060899"/>
            <a:ext cx="1001427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</a:t>
            </a:r>
            <a:r>
              <a:rPr lang="ko-KR" altLang="en-US" sz="1100" dirty="0">
                <a:solidFill>
                  <a:schemeClr val="tx1"/>
                </a:solidFill>
              </a:rPr>
              <a:t>품</a:t>
            </a:r>
            <a:r>
              <a:rPr lang="ko-KR" altLang="en-US" sz="1100" dirty="0" smtClean="0">
                <a:solidFill>
                  <a:schemeClr val="tx1"/>
                </a:solidFill>
              </a:rPr>
              <a:t>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336392" y="6060899"/>
            <a:ext cx="734379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Oval 115"/>
          <p:cNvSpPr>
            <a:spLocks noChangeArrowheads="1"/>
          </p:cNvSpPr>
          <p:nvPr/>
        </p:nvSpPr>
        <p:spPr bwMode="auto">
          <a:xfrm>
            <a:off x="5040248" y="5934040"/>
            <a:ext cx="21194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82" name="Oval 115"/>
          <p:cNvSpPr>
            <a:spLocks noChangeArrowheads="1"/>
          </p:cNvSpPr>
          <p:nvPr/>
        </p:nvSpPr>
        <p:spPr bwMode="auto">
          <a:xfrm>
            <a:off x="6323816" y="5934040"/>
            <a:ext cx="21194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432720" y="4617373"/>
            <a:ext cx="4324651" cy="369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주의사항을 입력해주세요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DB372D-8463-41FF-BBB5-99D878145F93}"/>
              </a:ext>
            </a:extLst>
          </p:cNvPr>
          <p:cNvSpPr/>
          <p:nvPr/>
        </p:nvSpPr>
        <p:spPr>
          <a:xfrm>
            <a:off x="260543" y="1484784"/>
            <a:ext cx="1453315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정보 변경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비밀번호 변경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상품등록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상품관리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패키지등록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예약관리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매출현황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회원탈퇴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상품관리</a:t>
            </a:r>
            <a:r>
              <a:rPr lang="en-US" altLang="ko-KR" dirty="0"/>
              <a:t>/</a:t>
            </a:r>
            <a:r>
              <a:rPr lang="ko-KR" altLang="en-US" dirty="0"/>
              <a:t>패키지등록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16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19" y="282169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28FAA09-6A7C-41CA-A29B-728D7C697F42}"/>
              </a:ext>
            </a:extLst>
          </p:cNvPr>
          <p:cNvSpPr txBox="1"/>
          <p:nvPr/>
        </p:nvSpPr>
        <p:spPr bwMode="auto">
          <a:xfrm>
            <a:off x="3896306" y="1501780"/>
            <a:ext cx="1128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rPr>
              <a:t>상품관리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맑은 고딕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0CAC753-83E9-4224-8822-C9ACCB98DD19}"/>
              </a:ext>
            </a:extLst>
          </p:cNvPr>
          <p:cNvCxnSpPr>
            <a:cxnSpLocks/>
          </p:cNvCxnSpPr>
          <p:nvPr/>
        </p:nvCxnSpPr>
        <p:spPr>
          <a:xfrm>
            <a:off x="1931684" y="2273407"/>
            <a:ext cx="5181556" cy="1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B0266BA-5D3C-40EA-85B3-2D6F2717E12C}"/>
              </a:ext>
            </a:extLst>
          </p:cNvPr>
          <p:cNvSpPr/>
          <p:nvPr/>
        </p:nvSpPr>
        <p:spPr>
          <a:xfrm>
            <a:off x="2716124" y="2057574"/>
            <a:ext cx="587874" cy="1888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xmlns="" id="{BE044CD7-FBB3-4E08-9628-4DA193A95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12" y="3512056"/>
            <a:ext cx="15417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ea typeface="나눔고딕" pitchFamily="50" charset="-127"/>
              </a:rPr>
              <a:t>&lt;&lt; &lt;  1&gt; &gt; &gt;&gt;</a:t>
            </a:r>
            <a:endParaRPr lang="ko-KR" altLang="en-US" sz="1000" dirty="0">
              <a:ea typeface="나눔고딕" pitchFamily="50" charset="-127"/>
            </a:endParaRPr>
          </a:p>
        </p:txBody>
      </p:sp>
      <p:sp>
        <p:nvSpPr>
          <p:cNvPr id="29" name="Oval 115">
            <a:extLst>
              <a:ext uri="{FF2B5EF4-FFF2-40B4-BE49-F238E27FC236}">
                <a16:creationId xmlns:a16="http://schemas.microsoft.com/office/drawing/2014/main" xmlns="" id="{BCC5D596-E4EC-4F6E-B1D7-E01FC779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304" y="352158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graphicFrame>
        <p:nvGraphicFramePr>
          <p:cNvPr id="35" name="표 개체 틀 13">
            <a:extLst>
              <a:ext uri="{FF2B5EF4-FFF2-40B4-BE49-F238E27FC236}">
                <a16:creationId xmlns:a16="http://schemas.microsoft.com/office/drawing/2014/main" xmlns="" id="{08EF9F40-4DC5-433E-8C1C-5E8A4CC26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366662"/>
              </p:ext>
            </p:extLst>
          </p:nvPr>
        </p:nvGraphicFramePr>
        <p:xfrm>
          <a:off x="7528510" y="260648"/>
          <a:ext cx="230425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W=1184px ,</a:t>
                      </a:r>
                      <a:r>
                        <a:rPr lang="en-US" altLang="ko-KR" sz="1000" baseline="0" dirty="0"/>
                        <a:t> H=auto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마이페이지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상품관리</a:t>
                      </a:r>
                      <a:r>
                        <a:rPr lang="en-US" altLang="ko-KR" sz="1000" baseline="0" dirty="0"/>
                        <a:t>/</a:t>
                      </a:r>
                      <a:r>
                        <a:rPr lang="ko-KR" altLang="en-US" sz="1000" baseline="0" dirty="0"/>
                        <a:t>패키지 등록</a:t>
                      </a:r>
                      <a:r>
                        <a:rPr lang="en-US" altLang="ko-KR" sz="1000" baseline="0" dirty="0"/>
                        <a:t>.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한 페이지에 </a:t>
                      </a:r>
                      <a:r>
                        <a:rPr lang="en-US" altLang="ko-KR" sz="1000" dirty="0" smtClean="0"/>
                        <a:t>3,5,10 </a:t>
                      </a:r>
                      <a:r>
                        <a:rPr lang="ko-KR" altLang="en-US" sz="1000" dirty="0" smtClean="0"/>
                        <a:t>줄 보기가능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상품관리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상품명 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등록 일순으로 정렬가능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리스트는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924px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처리 기준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ko-KR" altLang="en-US" sz="1000" dirty="0"/>
                        <a:t>묶음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</a:t>
                      </a:r>
                      <a:r>
                        <a:rPr lang="ko-KR" altLang="en-US" sz="1000" dirty="0"/>
                        <a:t>현재 페이지는 굵게 표시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&gt;: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baseline="0" dirty="0" smtClean="0"/>
                        <a:t>10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ko-KR" altLang="en-US" sz="1000" dirty="0"/>
                        <a:t>단위씩 다음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&lt;: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 </a:t>
                      </a:r>
                      <a:r>
                        <a:rPr lang="ko-KR" altLang="en-US" sz="1000" dirty="0"/>
                        <a:t>단위씩 이전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&gt;&gt;: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마지막</a:t>
                      </a: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&lt;&lt;: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처음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1906177" y="2030651"/>
            <a:ext cx="9162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한 페이지에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099460" y="2111149"/>
            <a:ext cx="114299" cy="937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93272"/>
              </p:ext>
            </p:extLst>
          </p:nvPr>
        </p:nvGraphicFramePr>
        <p:xfrm>
          <a:off x="2072680" y="2796168"/>
          <a:ext cx="4926559" cy="581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337239"/>
                <a:gridCol w="1255049"/>
                <a:gridCol w="1008112"/>
                <a:gridCol w="606079"/>
              </a:tblGrid>
              <a:tr h="29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xxx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이미지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2919-01-03~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미게시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이등변 삼각형 41"/>
          <p:cNvSpPr/>
          <p:nvPr/>
        </p:nvSpPr>
        <p:spPr>
          <a:xfrm rot="21600000">
            <a:off x="3695683" y="2887997"/>
            <a:ext cx="114299" cy="937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08" y="188292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B0266BA-5D3C-40EA-85B3-2D6F2717E12C}"/>
              </a:ext>
            </a:extLst>
          </p:cNvPr>
          <p:cNvSpPr/>
          <p:nvPr/>
        </p:nvSpPr>
        <p:spPr>
          <a:xfrm>
            <a:off x="2716124" y="2242984"/>
            <a:ext cx="587874" cy="489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908" y="268872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noProof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이등변 삼각형 50"/>
          <p:cNvSpPr/>
          <p:nvPr/>
        </p:nvSpPr>
        <p:spPr>
          <a:xfrm>
            <a:off x="6127988" y="2883416"/>
            <a:ext cx="114299" cy="937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DB372D-8463-41FF-BBB5-99D878145F93}"/>
              </a:ext>
            </a:extLst>
          </p:cNvPr>
          <p:cNvSpPr/>
          <p:nvPr/>
        </p:nvSpPr>
        <p:spPr>
          <a:xfrm>
            <a:off x="260543" y="1218847"/>
            <a:ext cx="1331595" cy="27138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정보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비밀번호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bg1">
                    <a:lumMod val="75000"/>
                  </a:schemeClr>
                </a:solidFill>
              </a:rPr>
              <a:t>상품등록</a:t>
            </a:r>
            <a:endParaRPr kumimoji="0"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상품관리</a:t>
            </a:r>
            <a:r>
              <a:rPr kumimoji="0" lang="en-US" altLang="ko-KR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패키지등록</a:t>
            </a:r>
            <a:endParaRPr kumimoji="0"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예약관리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매출현황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회원탈퇴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10075879"/>
              </p:ext>
            </p:extLst>
          </p:nvPr>
        </p:nvGraphicFramePr>
        <p:xfrm>
          <a:off x="7545291" y="260648"/>
          <a:ext cx="230425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등록한 상품 정보를 가져와</a:t>
                      </a:r>
                      <a:r>
                        <a:rPr lang="ko-KR" altLang="en-US" sz="1000" baseline="0" dirty="0" smtClean="0"/>
                        <a:t> 표시하며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전체 수정이 가능하다</a:t>
                      </a:r>
                      <a:r>
                        <a:rPr lang="en-US" altLang="ko-KR" sz="1000" baseline="0" dirty="0" smtClean="0"/>
                        <a:t>. (</a:t>
                      </a:r>
                      <a:r>
                        <a:rPr lang="ko-KR" altLang="en-US" sz="1000" baseline="0" dirty="0" smtClean="0"/>
                        <a:t>저장을 눌러야 수정 완료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 게시를 누르면 </a:t>
                      </a:r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상품정보의 </a:t>
                      </a:r>
                      <a:r>
                        <a:rPr lang="en-US" altLang="ko-KR" sz="1000" dirty="0" smtClean="0"/>
                        <a:t>‘</a:t>
                      </a:r>
                      <a:r>
                        <a:rPr lang="ko-KR" altLang="en-US" sz="1000" dirty="0" smtClean="0"/>
                        <a:t>게시여부</a:t>
                      </a:r>
                      <a:r>
                        <a:rPr lang="en-US" altLang="ko-KR" sz="1000" dirty="0" smtClean="0"/>
                        <a:t>’ </a:t>
                      </a:r>
                      <a:r>
                        <a:rPr lang="ko-KR" altLang="en-US" sz="1000" dirty="0" smtClean="0"/>
                        <a:t>항목이 </a:t>
                      </a:r>
                      <a:r>
                        <a:rPr lang="en-US" altLang="ko-KR" sz="1000" dirty="0" smtClean="0"/>
                        <a:t>‘Y’</a:t>
                      </a:r>
                      <a:r>
                        <a:rPr lang="ko-KR" altLang="en-US" sz="1000" dirty="0" smtClean="0"/>
                        <a:t>로 바뀐다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이미 게시된 상품일 경우</a:t>
                      </a:r>
                      <a:r>
                        <a:rPr lang="en-US" altLang="ko-KR" sz="1000" dirty="0" smtClean="0"/>
                        <a:t>(‘Y’</a:t>
                      </a:r>
                      <a:r>
                        <a:rPr lang="ko-KR" altLang="en-US" sz="1000" dirty="0" smtClean="0"/>
                        <a:t>표시된 상품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상품 게시버튼은 </a:t>
                      </a:r>
                      <a:r>
                        <a:rPr lang="ko-KR" altLang="en-US" sz="1000" dirty="0" err="1" smtClean="0"/>
                        <a:t>블락처리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 내리기를 누르면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baseline="0" dirty="0" smtClean="0"/>
                        <a:t> 상품 정보의 </a:t>
                      </a:r>
                      <a:r>
                        <a:rPr lang="en-US" altLang="ko-KR" sz="1000" baseline="0" dirty="0" smtClean="0"/>
                        <a:t>‘</a:t>
                      </a:r>
                      <a:r>
                        <a:rPr lang="ko-KR" altLang="en-US" sz="1000" baseline="0" dirty="0" smtClean="0"/>
                        <a:t>게시여부</a:t>
                      </a:r>
                      <a:r>
                        <a:rPr lang="en-US" altLang="ko-KR" sz="1000" baseline="0" dirty="0" smtClean="0"/>
                        <a:t>’ </a:t>
                      </a:r>
                      <a:r>
                        <a:rPr lang="ko-KR" altLang="en-US" sz="1000" baseline="0" dirty="0" smtClean="0"/>
                        <a:t>항목이 </a:t>
                      </a:r>
                      <a:r>
                        <a:rPr lang="en-US" altLang="ko-KR" sz="1000" baseline="0" dirty="0" smtClean="0"/>
                        <a:t>‘N’</a:t>
                      </a:r>
                      <a:r>
                        <a:rPr lang="ko-KR" altLang="en-US" sz="1000" baseline="0" dirty="0" smtClean="0"/>
                        <a:t>으로 바뀐다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이미 내려진 상품일 경우</a:t>
                      </a:r>
                      <a:r>
                        <a:rPr lang="en-US" altLang="ko-KR" sz="1000" dirty="0" smtClean="0"/>
                        <a:t>(‘N’</a:t>
                      </a:r>
                      <a:r>
                        <a:rPr lang="ko-KR" altLang="en-US" sz="1000" dirty="0" smtClean="0"/>
                        <a:t>표시된 상품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 게시버튼은 </a:t>
                      </a:r>
                      <a:r>
                        <a:rPr lang="ko-KR" altLang="en-US" sz="1000" dirty="0" err="1" smtClean="0"/>
                        <a:t>블락처리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패키지 관리 페이지로 이동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‘</a:t>
                      </a:r>
                      <a:r>
                        <a:rPr lang="ko-KR" altLang="en-US" sz="1000" dirty="0" smtClean="0"/>
                        <a:t>패키지 관리로</a:t>
                      </a:r>
                      <a:r>
                        <a:rPr lang="ko-KR" altLang="en-US" sz="1000" baseline="0" dirty="0" smtClean="0"/>
                        <a:t> 이동하시겠습니까</a:t>
                      </a:r>
                      <a:r>
                        <a:rPr lang="en-US" altLang="ko-KR" sz="1000" baseline="0" dirty="0" smtClean="0"/>
                        <a:t>? </a:t>
                      </a:r>
                      <a:r>
                        <a:rPr lang="ko-KR" altLang="en-US" sz="1000" dirty="0" smtClean="0"/>
                        <a:t>저장하지 않은 항목은 삭제됩니다</a:t>
                      </a:r>
                      <a:r>
                        <a:rPr lang="en-US" altLang="ko-KR" sz="1000" dirty="0" smtClean="0"/>
                        <a:t>.’ </a:t>
                      </a:r>
                      <a:r>
                        <a:rPr lang="ko-KR" altLang="en-US" sz="1000" dirty="0" smtClean="0"/>
                        <a:t>알림을 띄움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수정된 내용을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에 저장한다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저장완료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발생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단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예약자가 존재할 시 수정은 불가하다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‘</a:t>
                      </a:r>
                      <a:r>
                        <a:rPr lang="ko-KR" altLang="en-US" sz="1000" dirty="0" smtClean="0"/>
                        <a:t>삭제하시겠습니까</a:t>
                      </a:r>
                      <a:r>
                        <a:rPr lang="en-US" altLang="ko-KR" sz="1000" dirty="0" smtClean="0"/>
                        <a:t>?’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알람</a:t>
                      </a:r>
                      <a:r>
                        <a:rPr lang="ko-KR" altLang="en-US" sz="1000" baseline="0" dirty="0" smtClean="0"/>
                        <a:t> 이 뜨며 확인 시 상품과 상품에 포함된 패키지가 전체 삭제된다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단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예약자가 존재할 시 삭제 불가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마이 페이지 상품관리 페이지로 이동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1247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90" y="620688"/>
            <a:ext cx="6912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265044" y="1329708"/>
            <a:ext cx="1500541" cy="2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 관리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- </a:t>
            </a: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xxx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327465" y="1642481"/>
            <a:ext cx="4065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488013" y="1790947"/>
            <a:ext cx="1041725" cy="187803"/>
            <a:chOff x="776536" y="1340768"/>
            <a:chExt cx="1296144" cy="216024"/>
          </a:xfrm>
        </p:grpSpPr>
        <p:sp>
          <p:nvSpPr>
            <p:cNvPr id="20" name="직사각형 19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순서도: 병합 21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2465236" y="1762455"/>
            <a:ext cx="8250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ko-KR" altLang="en-US" sz="900" dirty="0">
                <a:cs typeface="맑은 고딕" charset="0"/>
              </a:rPr>
              <a:t>경상도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818052" y="1791483"/>
            <a:ext cx="1041725" cy="187803"/>
            <a:chOff x="776536" y="1340768"/>
            <a:chExt cx="1296144" cy="216024"/>
          </a:xfrm>
        </p:grpSpPr>
        <p:sp>
          <p:nvSpPr>
            <p:cNvPr id="25" name="직사각형 24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" name="순서도: 병합 26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8" name="TextBox 27"/>
          <p:cNvSpPr txBox="1"/>
          <p:nvPr/>
        </p:nvSpPr>
        <p:spPr bwMode="auto">
          <a:xfrm>
            <a:off x="3776897" y="1762455"/>
            <a:ext cx="11164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noProof="0" dirty="0">
                <a:latin typeface="+mj-lt"/>
                <a:ea typeface="+mj-ea"/>
                <a:cs typeface="맑은 고딕" charset="0"/>
              </a:rPr>
              <a:t>물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68657" y="2037721"/>
            <a:ext cx="58302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</a:t>
            </a:r>
            <a:r>
              <a:rPr kumimoji="0" lang="ko-KR" altLang="en-US" sz="9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명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2340676" y="2341755"/>
            <a:ext cx="968589" cy="2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썸네일</a:t>
            </a:r>
            <a:r>
              <a:rPr kumimoji="0" lang="ko-KR" altLang="en-US" sz="9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이미지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94188" y="2655591"/>
            <a:ext cx="682334" cy="2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영업기간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2387836" y="2266855"/>
            <a:ext cx="3890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376373" y="2646657"/>
            <a:ext cx="3890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387836" y="2027808"/>
            <a:ext cx="3890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484640" y="2964687"/>
            <a:ext cx="1041725" cy="187803"/>
            <a:chOff x="776536" y="1340768"/>
            <a:chExt cx="1296144" cy="216024"/>
          </a:xfrm>
        </p:grpSpPr>
        <p:sp>
          <p:nvSpPr>
            <p:cNvPr id="40" name="직사각형 39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43" name="TextBox 42"/>
          <p:cNvSpPr txBox="1"/>
          <p:nvPr/>
        </p:nvSpPr>
        <p:spPr bwMode="auto">
          <a:xfrm>
            <a:off x="2457014" y="2936196"/>
            <a:ext cx="84006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>
                <a:latin typeface="+mj-lt"/>
                <a:ea typeface="+mj-ea"/>
                <a:cs typeface="맑은 고딕" charset="0"/>
              </a:rPr>
              <a:t>-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048767" y="2964687"/>
            <a:ext cx="1041725" cy="187803"/>
            <a:chOff x="776536" y="1340768"/>
            <a:chExt cx="1296144" cy="216024"/>
          </a:xfrm>
        </p:grpSpPr>
        <p:sp>
          <p:nvSpPr>
            <p:cNvPr id="46" name="직사각형 45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50" name="TextBox 49"/>
          <p:cNvSpPr txBox="1"/>
          <p:nvPr/>
        </p:nvSpPr>
        <p:spPr bwMode="auto">
          <a:xfrm>
            <a:off x="4076056" y="2937271"/>
            <a:ext cx="84006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>
                <a:latin typeface="+mj-lt"/>
                <a:ea typeface="+mj-ea"/>
                <a:cs typeface="맑은 고딕" charset="0"/>
              </a:rPr>
              <a:t>-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3674238" y="2914685"/>
            <a:ext cx="248909" cy="25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rPr>
              <a:t>~</a:t>
            </a:r>
            <a:endParaRPr kumimoji="0" lang="ko-KR" altLang="en-US" sz="105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ea typeface="+mn-ea"/>
              <a:cs typeface="맑은 고딕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3263787" y="2037183"/>
            <a:ext cx="270947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ko-KR" altLang="en-US" sz="900" dirty="0">
                <a:cs typeface="맑은 고딕" charset="0"/>
              </a:rPr>
              <a:t>거제 체험 팡팡 </a:t>
            </a:r>
            <a:r>
              <a:rPr kumimoji="0" lang="ko-KR" altLang="en-US" sz="900" dirty="0" err="1">
                <a:cs typeface="맑은 고딕" charset="0"/>
              </a:rPr>
              <a:t>파라세일링</a:t>
            </a:r>
            <a:endParaRPr kumimoji="0" lang="ko-KR" altLang="en-US" sz="900" dirty="0">
              <a:cs typeface="맑은 고딕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2453779" y="3166502"/>
            <a:ext cx="711544" cy="2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 소개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2369767" y="3198684"/>
            <a:ext cx="3890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448692" y="3410592"/>
            <a:ext cx="3748901" cy="3212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사계절 언제나 거제의 바다와 하늘을 감상할 수 있는 팡팡 </a:t>
            </a:r>
            <a:r>
              <a:rPr lang="ko-KR" altLang="en-US" sz="900" dirty="0" smtClean="0">
                <a:solidFill>
                  <a:schemeClr val="tx1"/>
                </a:solidFill>
              </a:rPr>
              <a:t>파라 세일 링</a:t>
            </a:r>
            <a:r>
              <a:rPr lang="en-US" altLang="ko-KR" sz="900" dirty="0" smtClean="0">
                <a:solidFill>
                  <a:schemeClr val="tx1"/>
                </a:solidFill>
              </a:rPr>
              <a:t>!....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2456609" y="3752102"/>
            <a:ext cx="682334" cy="2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주의사항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478730" y="4405786"/>
            <a:ext cx="87365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700" dirty="0" smtClean="0">
                <a:latin typeface="+mj-lt"/>
                <a:ea typeface="+mj-ea"/>
                <a:cs typeface="맑은 고딕" charset="0"/>
              </a:rPr>
              <a:t>상품 이미지</a:t>
            </a:r>
            <a:r>
              <a:rPr kumimoji="0" lang="en-US" altLang="ko-KR" sz="700" dirty="0" smtClean="0">
                <a:latin typeface="+mj-lt"/>
                <a:ea typeface="+mj-ea"/>
                <a:cs typeface="맑은 고딕" charset="0"/>
              </a:rPr>
              <a:t>1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324179" y="4423426"/>
            <a:ext cx="1966904" cy="181141"/>
            <a:chOff x="1767640" y="2174046"/>
            <a:chExt cx="2537288" cy="216024"/>
          </a:xfrm>
        </p:grpSpPr>
        <p:sp>
          <p:nvSpPr>
            <p:cNvPr id="63" name="직사각형 62"/>
            <p:cNvSpPr/>
            <p:nvPr/>
          </p:nvSpPr>
          <p:spPr>
            <a:xfrm>
              <a:off x="1767640" y="2174046"/>
              <a:ext cx="809096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파일찾기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67640" y="2174046"/>
              <a:ext cx="25372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65" name="TextBox 64"/>
          <p:cNvSpPr txBox="1"/>
          <p:nvPr/>
        </p:nvSpPr>
        <p:spPr bwMode="auto">
          <a:xfrm>
            <a:off x="2478730" y="4645447"/>
            <a:ext cx="87365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700" dirty="0" smtClean="0">
                <a:latin typeface="+mj-lt"/>
                <a:ea typeface="+mj-ea"/>
                <a:cs typeface="맑은 고딕" charset="0"/>
              </a:rPr>
              <a:t>상품 이미지</a:t>
            </a:r>
            <a:r>
              <a:rPr kumimoji="0" lang="en-US" altLang="ko-KR" sz="700" dirty="0" smtClean="0">
                <a:latin typeface="+mj-lt"/>
                <a:ea typeface="+mj-ea"/>
                <a:cs typeface="맑은 고딕" charset="0"/>
              </a:rPr>
              <a:t>2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324179" y="4666669"/>
            <a:ext cx="1966904" cy="181141"/>
            <a:chOff x="1767640" y="2174046"/>
            <a:chExt cx="2537288" cy="216024"/>
          </a:xfrm>
        </p:grpSpPr>
        <p:sp>
          <p:nvSpPr>
            <p:cNvPr id="67" name="직사각형 66"/>
            <p:cNvSpPr/>
            <p:nvPr/>
          </p:nvSpPr>
          <p:spPr>
            <a:xfrm>
              <a:off x="1767640" y="2174046"/>
              <a:ext cx="809096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파일찾기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67640" y="2174046"/>
              <a:ext cx="25372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69" name="TextBox 68"/>
          <p:cNvSpPr txBox="1"/>
          <p:nvPr/>
        </p:nvSpPr>
        <p:spPr bwMode="auto">
          <a:xfrm>
            <a:off x="2478730" y="4885109"/>
            <a:ext cx="87365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700" dirty="0" smtClean="0">
                <a:latin typeface="+mj-lt"/>
                <a:ea typeface="+mj-ea"/>
                <a:cs typeface="맑은 고딕" charset="0"/>
              </a:rPr>
              <a:t>상품 이미지</a:t>
            </a:r>
            <a:r>
              <a:rPr kumimoji="0" lang="en-US" altLang="ko-KR" sz="700" dirty="0">
                <a:latin typeface="+mj-lt"/>
                <a:ea typeface="+mj-ea"/>
                <a:cs typeface="맑은 고딕" charset="0"/>
              </a:rPr>
              <a:t>3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324179" y="4909911"/>
            <a:ext cx="1966904" cy="181141"/>
            <a:chOff x="1767640" y="2174046"/>
            <a:chExt cx="2537288" cy="216024"/>
          </a:xfrm>
        </p:grpSpPr>
        <p:sp>
          <p:nvSpPr>
            <p:cNvPr id="71" name="직사각형 70"/>
            <p:cNvSpPr/>
            <p:nvPr/>
          </p:nvSpPr>
          <p:spPr>
            <a:xfrm>
              <a:off x="1767640" y="2174046"/>
              <a:ext cx="809096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파일찾기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767640" y="2174046"/>
              <a:ext cx="25372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75" name="직선 연결선 74"/>
          <p:cNvCxnSpPr/>
          <p:nvPr/>
        </p:nvCxnSpPr>
        <p:spPr>
          <a:xfrm>
            <a:off x="3138944" y="2021184"/>
            <a:ext cx="0" cy="243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452308" y="3990231"/>
            <a:ext cx="3748901" cy="3212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초등학생 이하는 보호자 동승 시에만 이용 </a:t>
            </a:r>
            <a:r>
              <a:rPr lang="ko-KR" altLang="en-US" sz="900" dirty="0" smtClean="0">
                <a:solidFill>
                  <a:schemeClr val="tx1"/>
                </a:solidFill>
              </a:rPr>
              <a:t>가능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240657" y="2360644"/>
            <a:ext cx="2145458" cy="187803"/>
            <a:chOff x="1767640" y="2174046"/>
            <a:chExt cx="2537288" cy="216024"/>
          </a:xfrm>
        </p:grpSpPr>
        <p:sp>
          <p:nvSpPr>
            <p:cNvPr id="87" name="직사각형 86"/>
            <p:cNvSpPr/>
            <p:nvPr/>
          </p:nvSpPr>
          <p:spPr>
            <a:xfrm>
              <a:off x="1767640" y="2174046"/>
              <a:ext cx="809096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파일찾기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767640" y="2174046"/>
              <a:ext cx="253728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9" name="TextBox 88"/>
          <p:cNvSpPr txBox="1"/>
          <p:nvPr/>
        </p:nvSpPr>
        <p:spPr bwMode="auto">
          <a:xfrm>
            <a:off x="3917265" y="2339115"/>
            <a:ext cx="14444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latin typeface="+mj-lt"/>
                <a:ea typeface="+mj-ea"/>
                <a:cs typeface="맑은 고딕" charset="0"/>
              </a:rPr>
              <a:t>Thumbnail.jpg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406218" y="2951213"/>
            <a:ext cx="735167" cy="230832"/>
            <a:chOff x="4520952" y="2523276"/>
            <a:chExt cx="869432" cy="265518"/>
          </a:xfrm>
        </p:grpSpPr>
        <p:sp>
          <p:nvSpPr>
            <p:cNvPr id="91" name="직사각형 90"/>
            <p:cNvSpPr/>
            <p:nvPr/>
          </p:nvSpPr>
          <p:spPr>
            <a:xfrm>
              <a:off x="4520952" y="2600291"/>
              <a:ext cx="108012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2" name="TextBox 91"/>
            <p:cNvSpPr txBox="1"/>
            <p:nvPr/>
          </p:nvSpPr>
          <p:spPr bwMode="auto">
            <a:xfrm>
              <a:off x="4578618" y="2523276"/>
              <a:ext cx="811766" cy="265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9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맑은 고딕" charset="0"/>
                </a:rPr>
                <a:t>상시 영업</a:t>
              </a:r>
            </a:p>
          </p:txBody>
        </p:sp>
      </p:grpSp>
      <p:sp>
        <p:nvSpPr>
          <p:cNvPr id="93" name="TextBox 92"/>
          <p:cNvSpPr txBox="1"/>
          <p:nvPr/>
        </p:nvSpPr>
        <p:spPr bwMode="auto">
          <a:xfrm>
            <a:off x="5331999" y="2935530"/>
            <a:ext cx="2361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dirty="0">
                <a:latin typeface="+mj-lt"/>
                <a:ea typeface="+mj-ea"/>
                <a:cs typeface="맑은 고딕" charset="0"/>
              </a:rPr>
              <a:t>√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3901212" y="4395229"/>
            <a:ext cx="107815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latin typeface="+mj-lt"/>
                <a:ea typeface="+mj-ea"/>
                <a:cs typeface="맑은 고딕" charset="0"/>
              </a:rPr>
              <a:t>Image.jpg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95" name="TextBox 94"/>
          <p:cNvSpPr txBox="1"/>
          <p:nvPr/>
        </p:nvSpPr>
        <p:spPr bwMode="auto">
          <a:xfrm>
            <a:off x="3901212" y="4636951"/>
            <a:ext cx="107815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latin typeface="+mj-lt"/>
                <a:ea typeface="+mj-ea"/>
                <a:cs typeface="맑은 고딕" charset="0"/>
              </a:rPr>
              <a:t>Image.jpg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3901212" y="4874397"/>
            <a:ext cx="107815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dirty="0" smtClean="0">
                <a:latin typeface="+mj-lt"/>
                <a:ea typeface="+mj-ea"/>
                <a:cs typeface="맑은 고딕" charset="0"/>
              </a:rPr>
              <a:t>Image.jpg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429999" y="1339080"/>
            <a:ext cx="893770" cy="2504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 게시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428763" y="1339080"/>
            <a:ext cx="956095" cy="2504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 내리</a:t>
            </a:r>
            <a:r>
              <a:rPr lang="ko-KR" altLang="en-US" sz="10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99" name="Oval 115"/>
          <p:cNvSpPr>
            <a:spLocks noChangeArrowheads="1"/>
          </p:cNvSpPr>
          <p:nvPr/>
        </p:nvSpPr>
        <p:spPr bwMode="auto">
          <a:xfrm>
            <a:off x="4374823" y="1238487"/>
            <a:ext cx="193298" cy="19873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00" name="Oval 115"/>
          <p:cNvSpPr>
            <a:spLocks noChangeArrowheads="1"/>
          </p:cNvSpPr>
          <p:nvPr/>
        </p:nvSpPr>
        <p:spPr bwMode="auto">
          <a:xfrm>
            <a:off x="5366320" y="1238487"/>
            <a:ext cx="193298" cy="19873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542591" y="6130924"/>
            <a:ext cx="669767" cy="2504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731109" y="6130924"/>
            <a:ext cx="669767" cy="2504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415377" y="6130924"/>
            <a:ext cx="669767" cy="2504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668834" y="6130924"/>
            <a:ext cx="913318" cy="2504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패키지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Oval 115"/>
          <p:cNvSpPr>
            <a:spLocks noChangeArrowheads="1"/>
          </p:cNvSpPr>
          <p:nvPr/>
        </p:nvSpPr>
        <p:spPr bwMode="auto">
          <a:xfrm>
            <a:off x="2560968" y="6057390"/>
            <a:ext cx="193298" cy="19873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06" name="Oval 115"/>
          <p:cNvSpPr>
            <a:spLocks noChangeArrowheads="1"/>
          </p:cNvSpPr>
          <p:nvPr/>
        </p:nvSpPr>
        <p:spPr bwMode="auto">
          <a:xfrm>
            <a:off x="3644989" y="6057390"/>
            <a:ext cx="193298" cy="19873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07" name="Oval 115"/>
          <p:cNvSpPr>
            <a:spLocks noChangeArrowheads="1"/>
          </p:cNvSpPr>
          <p:nvPr/>
        </p:nvSpPr>
        <p:spPr bwMode="auto">
          <a:xfrm>
            <a:off x="4452549" y="6057390"/>
            <a:ext cx="193298" cy="19873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08" name="Oval 115"/>
          <p:cNvSpPr>
            <a:spLocks noChangeArrowheads="1"/>
          </p:cNvSpPr>
          <p:nvPr/>
        </p:nvSpPr>
        <p:spPr bwMode="auto">
          <a:xfrm>
            <a:off x="5316294" y="6057390"/>
            <a:ext cx="193298" cy="19873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109" name="Oval 115"/>
          <p:cNvSpPr>
            <a:spLocks noChangeArrowheads="1"/>
          </p:cNvSpPr>
          <p:nvPr/>
        </p:nvSpPr>
        <p:spPr bwMode="auto">
          <a:xfrm>
            <a:off x="2127562" y="1381143"/>
            <a:ext cx="193298" cy="19873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 bwMode="auto">
          <a:xfrm>
            <a:off x="2462857" y="5140147"/>
            <a:ext cx="1178759" cy="14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dirty="0" smtClean="0">
                <a:latin typeface="+mj-lt"/>
                <a:ea typeface="+mj-ea"/>
                <a:cs typeface="맑은 고딕" charset="0"/>
              </a:rPr>
              <a:t>내가 등록한</a:t>
            </a:r>
            <a:r>
              <a:rPr kumimoji="0" lang="ko-KR" altLang="en-US" sz="9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이미지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568870" y="5334145"/>
            <a:ext cx="56967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 bwMode="auto">
          <a:xfrm>
            <a:off x="2682652" y="5870084"/>
            <a:ext cx="53066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썸네일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19" name="TextBox 118"/>
          <p:cNvSpPr txBox="1"/>
          <p:nvPr/>
        </p:nvSpPr>
        <p:spPr bwMode="auto">
          <a:xfrm>
            <a:off x="3583181" y="5877272"/>
            <a:ext cx="5929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  <a:r>
              <a:rPr kumimoji="0" lang="en-US" altLang="ko-KR" sz="900" noProof="0" dirty="0" smtClean="0">
                <a:latin typeface="+mj-lt"/>
                <a:ea typeface="+mj-ea"/>
                <a:cs typeface="맑은 고딕" charset="0"/>
              </a:rPr>
              <a:t>1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4560813" y="5874514"/>
            <a:ext cx="5929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  <a:r>
              <a:rPr kumimoji="0" lang="en-US" altLang="ko-KR" sz="900" dirty="0">
                <a:latin typeface="+mj-lt"/>
                <a:ea typeface="+mj-ea"/>
                <a:cs typeface="맑은 고딕" charset="0"/>
              </a:rPr>
              <a:t>2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5440149" y="5874514"/>
            <a:ext cx="59297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  <a:r>
              <a:rPr kumimoji="0" lang="en-US" altLang="ko-KR" sz="900" dirty="0">
                <a:latin typeface="+mj-lt"/>
                <a:ea typeface="+mj-ea"/>
                <a:cs typeface="맑은 고딕" charset="0"/>
              </a:rPr>
              <a:t>3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600088" y="5339308"/>
            <a:ext cx="56967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655134" y="5342736"/>
            <a:ext cx="56967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5421918" y="5339308"/>
            <a:ext cx="569674" cy="5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상품관리</a:t>
            </a:r>
            <a:r>
              <a:rPr lang="en-US" altLang="ko-KR" dirty="0"/>
              <a:t>/</a:t>
            </a:r>
            <a:r>
              <a:rPr lang="ko-KR" altLang="en-US" dirty="0"/>
              <a:t>패키지등록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5" name="표 개체 틀 13">
            <a:extLst>
              <a:ext uri="{FF2B5EF4-FFF2-40B4-BE49-F238E27FC236}">
                <a16:creationId xmlns:a16="http://schemas.microsoft.com/office/drawing/2014/main" xmlns="" id="{08EF9F40-4DC5-433E-8C1C-5E8A4CC26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528523"/>
              </p:ext>
            </p:extLst>
          </p:nvPr>
        </p:nvGraphicFramePr>
        <p:xfrm>
          <a:off x="7528510" y="260648"/>
          <a:ext cx="2304256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W=1184px ,</a:t>
                      </a:r>
                      <a:r>
                        <a:rPr lang="en-US" altLang="ko-KR" sz="1000" baseline="0" dirty="0"/>
                        <a:t> H=auto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이전 페이지에서 선택한 상품 명과 상품 영업 기간을 가져와 표시한다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패키지 명 입력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한글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자 제한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가격 입력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하루 수량 입력</a:t>
                      </a:r>
                      <a:endParaRPr lang="en-US" altLang="ko-KR" sz="9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날짜 선택으로 영업기간 설정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종료일 선택에서는 시작일보다 전 날짜는 선택하지 못하도록 함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상품 영업 기간보다 전이거나 후일 경우 설정불가 </a:t>
                      </a:r>
                      <a:r>
                        <a:rPr lang="en-US" altLang="ko-KR" sz="900" dirty="0" smtClean="0"/>
                        <a:t>alert</a:t>
                      </a:r>
                      <a:r>
                        <a:rPr lang="ko-KR" altLang="en-US" sz="900" dirty="0" smtClean="0"/>
                        <a:t>창 발생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체크하면 시작일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종료일을 선택하지 못하도록 </a:t>
                      </a:r>
                      <a:r>
                        <a:rPr lang="ko-KR" altLang="en-US" sz="900" dirty="0" err="1" smtClean="0"/>
                        <a:t>블락처리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에 등록되는 정보</a:t>
                      </a:r>
                      <a:r>
                        <a:rPr lang="en-US" altLang="ko-KR" sz="9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시작일</a:t>
                      </a:r>
                      <a:r>
                        <a:rPr lang="en-US" altLang="ko-KR" sz="900" dirty="0" smtClean="0"/>
                        <a:t>-1000.01.01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종료일</a:t>
                      </a:r>
                      <a:r>
                        <a:rPr lang="en-US" altLang="ko-KR" sz="900" dirty="0" smtClean="0"/>
                        <a:t>-9999.01.01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등록을 누르면 </a:t>
                      </a:r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에 패키지가 등록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네 곳 중 한 곳이라도 비어있으면 </a:t>
                      </a:r>
                      <a:r>
                        <a:rPr lang="en-US" altLang="ko-KR" sz="900" dirty="0" smtClean="0"/>
                        <a:t>alert</a:t>
                      </a:r>
                      <a:r>
                        <a:rPr lang="ko-KR" altLang="en-US" sz="900" dirty="0" smtClean="0"/>
                        <a:t>창 발생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패키지 리스트를 </a:t>
                      </a:r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에서 불러와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패키지를 삭제할 수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예약자가 있으면 삭제 불가능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dirty="0" smtClean="0"/>
                        <a:t>Alert </a:t>
                      </a:r>
                      <a:r>
                        <a:rPr lang="ko-KR" altLang="en-US" sz="900" dirty="0" smtClean="0"/>
                        <a:t>창</a:t>
                      </a:r>
                      <a:r>
                        <a:rPr lang="en-US" altLang="ko-KR" sz="900" dirty="0" smtClean="0"/>
                        <a:t> </a:t>
                      </a:r>
                      <a:endParaRPr lang="ko-KR" alt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/>
                        <a:t>클릭 시 </a:t>
                      </a:r>
                      <a:r>
                        <a:rPr lang="en-US" altLang="ko-KR" sz="900" baseline="0" dirty="0" err="1" smtClean="0"/>
                        <a:t>db</a:t>
                      </a:r>
                      <a:r>
                        <a:rPr lang="ko-KR" altLang="en-US" sz="900" baseline="0" dirty="0" smtClean="0"/>
                        <a:t>게시여부 </a:t>
                      </a:r>
                      <a:r>
                        <a:rPr lang="ko-KR" altLang="en-US" sz="900" baseline="0" dirty="0" err="1" smtClean="0"/>
                        <a:t>컬럼이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‘Y’</a:t>
                      </a:r>
                      <a:r>
                        <a:rPr lang="ko-KR" altLang="en-US" sz="900" baseline="0" dirty="0" smtClean="0"/>
                        <a:t>로 바뀌고 게시처리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게시완료 </a:t>
                      </a:r>
                      <a:r>
                        <a:rPr lang="en-US" altLang="ko-KR" sz="900" baseline="0" dirty="0" smtClean="0"/>
                        <a:t>Alert</a:t>
                      </a:r>
                      <a:r>
                        <a:rPr lang="ko-KR" altLang="en-US" sz="900" baseline="0" dirty="0" smtClean="0"/>
                        <a:t>창</a:t>
                      </a:r>
                      <a:endParaRPr lang="en-US" altLang="ko-KR" sz="9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마이 페이지 내 상품보기 페이지로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모서리가 둥근 직사각형 70"/>
          <p:cNvSpPr/>
          <p:nvPr/>
        </p:nvSpPr>
        <p:spPr>
          <a:xfrm>
            <a:off x="3555132" y="5517232"/>
            <a:ext cx="1080120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 게시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799163" y="5517232"/>
            <a:ext cx="792088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ko-KR" altLang="en-US" sz="1000" dirty="0">
                <a:solidFill>
                  <a:schemeClr val="tx1"/>
                </a:solidFill>
              </a:rPr>
              <a:t>전</a:t>
            </a:r>
          </a:p>
        </p:txBody>
      </p:sp>
      <p:sp>
        <p:nvSpPr>
          <p:cNvPr id="73" name="Oval 115"/>
          <p:cNvSpPr>
            <a:spLocks noChangeArrowheads="1"/>
          </p:cNvSpPr>
          <p:nvPr/>
        </p:nvSpPr>
        <p:spPr bwMode="auto">
          <a:xfrm>
            <a:off x="3440832" y="538207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Oval 115"/>
          <p:cNvSpPr>
            <a:spLocks noChangeArrowheads="1"/>
          </p:cNvSpPr>
          <p:nvPr/>
        </p:nvSpPr>
        <p:spPr bwMode="auto">
          <a:xfrm>
            <a:off x="4684863" y="538207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04288"/>
              </p:ext>
            </p:extLst>
          </p:nvPr>
        </p:nvGraphicFramePr>
        <p:xfrm>
          <a:off x="1744771" y="3794967"/>
          <a:ext cx="5637105" cy="1588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323"/>
                <a:gridCol w="917810"/>
                <a:gridCol w="1204741"/>
                <a:gridCol w="792088"/>
                <a:gridCol w="1296143"/>
              </a:tblGrid>
              <a:tr h="24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체험팡팡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파라세일링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대인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(14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상시영업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체험팡팡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파라세일링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소인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~13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세까지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상시영업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체험팡팡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파라세일링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개월 특가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45,000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상시영업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모서리가 둥근 직사각형 75"/>
          <p:cNvSpPr/>
          <p:nvPr/>
        </p:nvSpPr>
        <p:spPr>
          <a:xfrm>
            <a:off x="6619654" y="3358401"/>
            <a:ext cx="648072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33910"/>
              </p:ext>
            </p:extLst>
          </p:nvPr>
        </p:nvGraphicFramePr>
        <p:xfrm>
          <a:off x="1751352" y="2009953"/>
          <a:ext cx="5407036" cy="117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693"/>
                <a:gridCol w="4203343"/>
              </a:tblGrid>
              <a:tr h="292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패키지 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패키지명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입력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한글 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자제한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영문 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 제한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가격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 가격 입력 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명</a:t>
                      </a:r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영업기간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7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하루 수량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패키지별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하루 총 수량 입력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Oval 115"/>
          <p:cNvSpPr>
            <a:spLocks noChangeArrowheads="1"/>
          </p:cNvSpPr>
          <p:nvPr/>
        </p:nvSpPr>
        <p:spPr bwMode="auto">
          <a:xfrm>
            <a:off x="6483253" y="326380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Oval 115"/>
          <p:cNvSpPr>
            <a:spLocks noChangeArrowheads="1"/>
          </p:cNvSpPr>
          <p:nvPr/>
        </p:nvSpPr>
        <p:spPr bwMode="auto">
          <a:xfrm>
            <a:off x="1630472" y="368066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1620312" y="1138243"/>
            <a:ext cx="24577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1" dirty="0" smtClean="0">
                <a:latin typeface="+mj-lt"/>
                <a:ea typeface="+mj-ea"/>
                <a:cs typeface="맑은 고딕" charset="0"/>
              </a:rPr>
              <a:t>마이 페이지 </a:t>
            </a:r>
            <a:r>
              <a:rPr kumimoji="0" lang="en-US" altLang="ko-KR" sz="1500" b="1" dirty="0" smtClean="0">
                <a:latin typeface="+mj-lt"/>
                <a:ea typeface="+mj-ea"/>
                <a:cs typeface="맑은 고딕" charset="0"/>
              </a:rPr>
              <a:t>- </a:t>
            </a:r>
            <a:r>
              <a:rPr kumimoji="0" lang="ko-KR" altLang="en-US" sz="1500" b="1" dirty="0" smtClean="0">
                <a:latin typeface="+mj-lt"/>
                <a:ea typeface="+mj-ea"/>
                <a:cs typeface="맑은 고딕" charset="0"/>
              </a:rPr>
              <a:t>패키지</a:t>
            </a:r>
            <a:r>
              <a:rPr kumimoji="0" lang="ko-KR" alt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 관리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3685407" y="1467966"/>
            <a:ext cx="2040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noProof="0" dirty="0" smtClean="0">
                <a:latin typeface="+mj-lt"/>
                <a:ea typeface="+mj-ea"/>
                <a:cs typeface="맑은 고딕" charset="0"/>
              </a:rPr>
              <a:t>거제 체험 팡팡 </a:t>
            </a:r>
            <a:r>
              <a:rPr kumimoji="0" lang="ko-KR" altLang="en-US" sz="1200" b="1" noProof="0" dirty="0" err="1" smtClean="0">
                <a:latin typeface="+mj-lt"/>
                <a:ea typeface="+mj-ea"/>
                <a:cs typeface="맑은 고딕" charset="0"/>
              </a:rPr>
              <a:t>파라세일링</a:t>
            </a:r>
            <a:endParaRPr kumimoji="0" lang="ko-KR" altLang="en-US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623621" y="4121312"/>
            <a:ext cx="245368" cy="188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637685" y="4960600"/>
            <a:ext cx="245368" cy="188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6" name="Oval 115"/>
          <p:cNvSpPr>
            <a:spLocks noChangeArrowheads="1"/>
          </p:cNvSpPr>
          <p:nvPr/>
        </p:nvSpPr>
        <p:spPr bwMode="auto">
          <a:xfrm>
            <a:off x="6460039" y="400378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143079" y="2644308"/>
            <a:ext cx="1296144" cy="173755"/>
            <a:chOff x="776536" y="1340768"/>
            <a:chExt cx="1296144" cy="216024"/>
          </a:xfrm>
          <a:solidFill>
            <a:schemeClr val="bg1"/>
          </a:solidFill>
        </p:grpSpPr>
        <p:sp>
          <p:nvSpPr>
            <p:cNvPr id="88" name="직사각형 87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연도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월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0" name="순서도: 병합 89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91" name="TextBox 90"/>
          <p:cNvSpPr txBox="1"/>
          <p:nvPr/>
        </p:nvSpPr>
        <p:spPr bwMode="auto">
          <a:xfrm>
            <a:off x="4439223" y="2609608"/>
            <a:ext cx="2744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맑은 고딕" charset="0"/>
              </a:rPr>
              <a:t>~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ea typeface="+mn-ea"/>
              <a:cs typeface="맑은 고딕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205438" y="2604116"/>
            <a:ext cx="800177" cy="246221"/>
            <a:chOff x="5063031" y="2049231"/>
            <a:chExt cx="800177" cy="246221"/>
          </a:xfrm>
        </p:grpSpPr>
        <p:sp>
          <p:nvSpPr>
            <p:cNvPr id="93" name="직사각형 92"/>
            <p:cNvSpPr/>
            <p:nvPr/>
          </p:nvSpPr>
          <p:spPr>
            <a:xfrm>
              <a:off x="5063031" y="2116597"/>
              <a:ext cx="108012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4" name="TextBox 93"/>
            <p:cNvSpPr txBox="1"/>
            <p:nvPr/>
          </p:nvSpPr>
          <p:spPr bwMode="auto">
            <a:xfrm>
              <a:off x="5120697" y="2049231"/>
              <a:ext cx="7425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맑은 고딕" charset="0"/>
                </a:rPr>
                <a:t>상시 영업</a:t>
              </a:r>
            </a:p>
          </p:txBody>
        </p:sp>
      </p:grpSp>
      <p:sp>
        <p:nvSpPr>
          <p:cNvPr id="95" name="TextBox 94"/>
          <p:cNvSpPr txBox="1"/>
          <p:nvPr/>
        </p:nvSpPr>
        <p:spPr bwMode="auto">
          <a:xfrm>
            <a:off x="3967982" y="1711250"/>
            <a:ext cx="12083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영업기간</a:t>
            </a:r>
            <a:r>
              <a:rPr kumimoji="0" lang="en-US" altLang="ko-KR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: </a:t>
            </a: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상시 영업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4719318" y="2644308"/>
            <a:ext cx="1296144" cy="173755"/>
            <a:chOff x="776536" y="1340768"/>
            <a:chExt cx="1296144" cy="216024"/>
          </a:xfrm>
          <a:solidFill>
            <a:schemeClr val="bg1"/>
          </a:solidFill>
        </p:grpSpPr>
        <p:sp>
          <p:nvSpPr>
            <p:cNvPr id="97" name="직사각형 96"/>
            <p:cNvSpPr/>
            <p:nvPr/>
          </p:nvSpPr>
          <p:spPr>
            <a:xfrm>
              <a:off x="776536" y="1340768"/>
              <a:ext cx="1296144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연도</a:t>
              </a:r>
              <a:r>
                <a:rPr lang="en-US" altLang="ko-KR" sz="1000" dirty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>
                  <a:solidFill>
                    <a:schemeClr val="tx1"/>
                  </a:solidFill>
                </a:rPr>
                <a:t>월</a:t>
              </a:r>
              <a:r>
                <a:rPr lang="en-US" altLang="ko-KR" sz="1000" dirty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856656" y="1340768"/>
              <a:ext cx="216024" cy="2160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9" name="순서도: 병합 98"/>
            <p:cNvSpPr/>
            <p:nvPr/>
          </p:nvSpPr>
          <p:spPr>
            <a:xfrm>
              <a:off x="1910662" y="1406511"/>
              <a:ext cx="108012" cy="10801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00" name="모서리가 둥근 직사각형 99"/>
          <p:cNvSpPr/>
          <p:nvPr/>
        </p:nvSpPr>
        <p:spPr>
          <a:xfrm>
            <a:off x="6634359" y="4536674"/>
            <a:ext cx="245368" cy="1888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X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1" name="Oval 115"/>
          <p:cNvSpPr>
            <a:spLocks noChangeArrowheads="1"/>
          </p:cNvSpPr>
          <p:nvPr/>
        </p:nvSpPr>
        <p:spPr bwMode="auto">
          <a:xfrm>
            <a:off x="2986487" y="248684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	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Oval 115"/>
          <p:cNvSpPr>
            <a:spLocks noChangeArrowheads="1"/>
          </p:cNvSpPr>
          <p:nvPr/>
        </p:nvSpPr>
        <p:spPr bwMode="auto">
          <a:xfrm>
            <a:off x="6030844" y="246858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Oval 115"/>
          <p:cNvSpPr>
            <a:spLocks noChangeArrowheads="1"/>
          </p:cNvSpPr>
          <p:nvPr/>
        </p:nvSpPr>
        <p:spPr bwMode="auto">
          <a:xfrm>
            <a:off x="1619424" y="188724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630472" y="1453416"/>
            <a:ext cx="5565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BDB372D-8463-41FF-BBB5-99D878145F93}"/>
              </a:ext>
            </a:extLst>
          </p:cNvPr>
          <p:cNvSpPr/>
          <p:nvPr/>
        </p:nvSpPr>
        <p:spPr>
          <a:xfrm>
            <a:off x="260543" y="1218847"/>
            <a:ext cx="1331595" cy="27138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정보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비밀번호 변경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</a:rPr>
              <a:t> </a:t>
            </a:r>
            <a:r>
              <a:rPr kumimoji="0" lang="ko-KR" altLang="en-US" sz="1200" dirty="0">
                <a:solidFill>
                  <a:schemeClr val="bg1">
                    <a:lumMod val="75000"/>
                  </a:schemeClr>
                </a:solidFill>
              </a:rPr>
              <a:t>상품등록</a:t>
            </a:r>
            <a:endParaRPr kumimoji="0"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상품관리</a:t>
            </a:r>
            <a:r>
              <a:rPr kumimoji="0" lang="en-US" altLang="ko-KR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패키지등록</a:t>
            </a:r>
            <a:endParaRPr kumimoji="0" lang="en-US" altLang="ko-K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예약관리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매출현황</a:t>
            </a: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schemeClr val="bg1">
                    <a:lumMod val="65000"/>
                  </a:schemeClr>
                </a:solidFill>
              </a:rPr>
              <a:t>  회원탈퇴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268790" y="11247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 bwMode="auto">
          <a:xfrm>
            <a:off x="268790" y="620688"/>
            <a:ext cx="6912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82" name="Oval 115"/>
          <p:cNvSpPr>
            <a:spLocks noChangeArrowheads="1"/>
          </p:cNvSpPr>
          <p:nvPr/>
        </p:nvSpPr>
        <p:spPr bwMode="auto">
          <a:xfrm>
            <a:off x="3563640" y="141277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33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0314" y="2366888"/>
          <a:ext cx="59228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342"/>
                <a:gridCol w="1964751"/>
                <a:gridCol w="1048793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문의 제목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작성 일자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인원추가가 가능할까요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2018-11-26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할인제도는 없나요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2018-11-02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여행 일자 변경은 어떻게 해야 할까요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2018-10-28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부모님 효도관광 상품은 없나요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2018-10-01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답글 수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812540" y="1808799"/>
            <a:ext cx="5922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1"/>
          <p:cNvSpPr txBox="1">
            <a:spLocks noChangeArrowheads="1"/>
          </p:cNvSpPr>
          <p:nvPr/>
        </p:nvSpPr>
        <p:spPr>
          <a:xfrm>
            <a:off x="3271239" y="4371392"/>
            <a:ext cx="1215397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ea typeface="나눔고딕"/>
              </a:rPr>
              <a:t>&lt;&lt; &lt;  </a:t>
            </a:r>
            <a:r>
              <a:rPr lang="en-US" altLang="ko-KR" sz="1000" b="1">
                <a:ea typeface="나눔고딕"/>
              </a:rPr>
              <a:t>1</a:t>
            </a:r>
            <a:r>
              <a:rPr lang="en-US" altLang="ko-KR" sz="800">
                <a:ea typeface="나눔고딕"/>
              </a:rPr>
              <a:t> 2 3 4 5  &gt; &gt;&gt;</a:t>
            </a:r>
            <a:endParaRPr lang="ko-KR" altLang="en-US" sz="800">
              <a:ea typeface="나눔고딕"/>
            </a:endParaRPr>
          </a:p>
        </p:txBody>
      </p:sp>
      <p:sp>
        <p:nvSpPr>
          <p:cNvPr id="147" name="Oval 115"/>
          <p:cNvSpPr>
            <a:spLocks noChangeArrowheads="1"/>
          </p:cNvSpPr>
          <p:nvPr/>
        </p:nvSpPr>
        <p:spPr>
          <a:xfrm>
            <a:off x="3071617" y="4371392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54" name="Oval 115"/>
          <p:cNvSpPr>
            <a:spLocks noChangeArrowheads="1"/>
          </p:cNvSpPr>
          <p:nvPr/>
        </p:nvSpPr>
        <p:spPr>
          <a:xfrm>
            <a:off x="5488080" y="2204864"/>
            <a:ext cx="196951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55" name="Oval 115"/>
          <p:cNvSpPr>
            <a:spLocks noChangeArrowheads="1"/>
          </p:cNvSpPr>
          <p:nvPr/>
        </p:nvSpPr>
        <p:spPr>
          <a:xfrm>
            <a:off x="4060669" y="2204864"/>
            <a:ext cx="196951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56" name="Oval 115"/>
          <p:cNvSpPr>
            <a:spLocks noChangeArrowheads="1"/>
          </p:cNvSpPr>
          <p:nvPr/>
        </p:nvSpPr>
        <p:spPr>
          <a:xfrm>
            <a:off x="1463924" y="2204864"/>
            <a:ext cx="196951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2540" y="1304764"/>
            <a:ext cx="6089129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맑은 고딕"/>
              </a:rPr>
              <a:t>상품리뷰</a:t>
            </a:r>
            <a:r>
              <a:rPr lang="ko-KR" altLang="en-US" b="1">
                <a:latin typeface="+mj-lt"/>
                <a:ea typeface="+mj-ea"/>
                <a:cs typeface="맑은 고딕"/>
              </a:rPr>
              <a:t>  </a:t>
            </a:r>
            <a:r>
              <a:rPr lang="en-US" altLang="ko-KR" b="1">
                <a:latin typeface="+mj-lt"/>
                <a:ea typeface="+mj-ea"/>
                <a:cs typeface="맑은 고딕"/>
              </a:rPr>
              <a:t>|</a:t>
            </a:r>
            <a:r>
              <a:rPr lang="ko-KR" altLang="en-US" b="1">
                <a:latin typeface="+mj-lt"/>
                <a:ea typeface="+mj-ea"/>
                <a:cs typeface="맑은 고딕"/>
              </a:rPr>
              <a:t>  상품문의</a:t>
            </a:r>
            <a:endParaRPr kumimoji="0" lang="ko-KR" altLang="en-US" b="1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35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상품 상세 페이지</a:t>
            </a:r>
            <a:r>
              <a:rPr lang="en-US" altLang="ko-KR"/>
              <a:t>(3/3) – </a:t>
            </a:r>
            <a:r>
              <a:rPr lang="ko-KR" altLang="en-US"/>
              <a:t>상품 문의 리스트 영역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12540" y="5265204"/>
            <a:ext cx="5922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4" y="1916832"/>
            <a:ext cx="4504759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※ </a:t>
            </a:r>
            <a:r>
              <a:rPr kumimoji="0" lang="ko-KR" altLang="en-US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한번 쓴 문의는 삭제가 불가합니다</a:t>
            </a:r>
            <a:r>
              <a:rPr kumimoji="0" lang="en-US" altLang="ko-KR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. </a:t>
            </a:r>
            <a:r>
              <a:rPr kumimoji="0" lang="ko-KR" altLang="en-US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신중하게 작성해 주세요</a:t>
            </a:r>
            <a:r>
              <a:rPr kumimoji="0" lang="en-US" altLang="ko-KR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.</a:t>
            </a:r>
            <a:endParaRPr kumimoji="0" lang="ko-KR" altLang="en-US" sz="1100" b="0" i="0" u="none" strike="noStrike" kern="1200" cap="none" spc="0" normalizeH="0" baseline="0"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369511" y="4674641"/>
            <a:ext cx="1345091" cy="2977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문의 쓰기</a:t>
            </a:r>
          </a:p>
        </p:txBody>
      </p:sp>
      <p:sp>
        <p:nvSpPr>
          <p:cNvPr id="148" name="Oval 115"/>
          <p:cNvSpPr>
            <a:spLocks noChangeArrowheads="1"/>
          </p:cNvSpPr>
          <p:nvPr/>
        </p:nvSpPr>
        <p:spPr>
          <a:xfrm>
            <a:off x="5260434" y="458366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52418"/>
              </p:ext>
            </p:extLst>
          </p:nvPr>
        </p:nvGraphicFramePr>
        <p:xfrm>
          <a:off x="7527287" y="501140"/>
          <a:ext cx="2322258" cy="31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1184px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Height: auto</a:t>
                      </a:r>
                      <a:endParaRPr lang="ko-KR" altLang="en-US" sz="1100" dirty="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제목을 클릭하면 문의 상세페이지 새 창이 나온다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게시글의 작성일자를 표시한다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게시글에 답글 달린 갯수를 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표시해 준다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err="1"/>
                        <a:t>페이징처리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 까지 표시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dirty="0"/>
                        <a:t>&lt;,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ko-KR" altLang="en-US" sz="1000" dirty="0"/>
                        <a:t>     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 err="1"/>
                        <a:t>개씩이동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dirty="0"/>
                        <a:t>&lt;&lt;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&gt;&gt;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처음페이지와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err="1"/>
                        <a:t>마지막페이지로</a:t>
                      </a:r>
                      <a:r>
                        <a:rPr lang="ko-KR" altLang="en-US" sz="1000" dirty="0"/>
                        <a:t> 이동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상품문의쓰기 버튼 클릭 시 문의 하기 페이지로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전환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/>
                        <a:t>사업자한테는 안보임</a:t>
                      </a:r>
                      <a:endParaRPr lang="en-US" altLang="ko-KR" sz="1000" dirty="0"/>
                    </a:p>
                  </a:txBody>
                  <a:tcPr marL="74295" marR="742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198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096067"/>
              </p:ext>
            </p:extLst>
          </p:nvPr>
        </p:nvGraphicFramePr>
        <p:xfrm>
          <a:off x="7592491" y="620688"/>
          <a:ext cx="230425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2242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W=1184px ,</a:t>
                      </a:r>
                      <a:r>
                        <a:rPr lang="en-US" altLang="ko-KR" sz="1000" baseline="0" dirty="0" smtClean="0"/>
                        <a:t> H=200px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공지사항 페이지로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비회원 시 공지사항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관리자 페이지</a:t>
                      </a:r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공지사항 페이지로 이동</a:t>
                      </a:r>
                    </a:p>
                  </a:txBody>
                  <a:tcPr/>
                </a:tc>
              </a:tr>
              <a:tr h="224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페이지로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128464" y="2483843"/>
            <a:ext cx="7334982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1334" y="3448256"/>
            <a:ext cx="733498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altLang="ko-KR" sz="1400" b="1" dirty="0"/>
              <a:t>04704 </a:t>
            </a:r>
            <a:r>
              <a:rPr lang="ko-KR" altLang="en-US" sz="1400" b="1" dirty="0"/>
              <a:t>서울시 성동구 </a:t>
            </a:r>
            <a:r>
              <a:rPr lang="ko-KR" altLang="en-US" sz="1400" b="1" dirty="0" err="1"/>
              <a:t>무학로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길 </a:t>
            </a:r>
            <a:r>
              <a:rPr lang="en-US" altLang="ko-KR" sz="1400" b="1" dirty="0"/>
              <a:t>54 / </a:t>
            </a:r>
            <a:r>
              <a:rPr lang="ko-KR" altLang="en-US" sz="1400" b="1" dirty="0"/>
              <a:t>대표자명 정현준 </a:t>
            </a:r>
            <a:r>
              <a:rPr lang="ko-KR" altLang="en-US" sz="1400" b="1" dirty="0" err="1"/>
              <a:t>한만제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고종륜</a:t>
            </a:r>
            <a:r>
              <a:rPr lang="ko-KR" altLang="en-US" sz="1400" b="1" dirty="0"/>
              <a:t> 박우람 조성환 김정휘</a:t>
            </a:r>
            <a:r>
              <a:rPr lang="en-US" altLang="ko-KR" sz="1400" b="1" dirty="0"/>
              <a:t>/ Tel : 02) 441-6006 / Fax : 02) 428-9694 / zldehowlfj@naver.com / Copyright(c) 2018 All Rights Reserved</a:t>
            </a:r>
            <a:endParaRPr kumimoji="0" lang="ko-KR" altLang="en-US" sz="1300" b="1" dirty="0">
              <a:cs typeface="맑은 고딕" charset="0"/>
            </a:endParaRPr>
          </a:p>
        </p:txBody>
      </p:sp>
      <p:sp>
        <p:nvSpPr>
          <p:cNvPr id="9" name="Oval 115"/>
          <p:cNvSpPr>
            <a:spLocks noChangeArrowheads="1"/>
          </p:cNvSpPr>
          <p:nvPr/>
        </p:nvSpPr>
        <p:spPr bwMode="auto">
          <a:xfrm>
            <a:off x="6524600" y="248032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85303" y="2548105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공지사항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8192" y="1914985"/>
            <a:ext cx="2080675" cy="564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528477" y="2138426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noProof="0" dirty="0" smtClean="0">
                <a:latin typeface="+mj-lt"/>
                <a:ea typeface="+mj-ea"/>
                <a:cs typeface="맑은 고딕" charset="0"/>
              </a:rPr>
              <a:t>공지사</a:t>
            </a:r>
            <a:r>
              <a:rPr kumimoji="0" lang="ko-KR" altLang="en-US" sz="1300" noProof="0" dirty="0">
                <a:latin typeface="+mj-lt"/>
                <a:ea typeface="+mj-ea"/>
                <a:cs typeface="맑은 고딕" charset="0"/>
              </a:rPr>
              <a:t>항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관리자 페이지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2" name="Oval 115"/>
          <p:cNvSpPr>
            <a:spLocks noChangeArrowheads="1"/>
          </p:cNvSpPr>
          <p:nvPr/>
        </p:nvSpPr>
        <p:spPr bwMode="auto">
          <a:xfrm>
            <a:off x="5760328" y="194505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6668616" y="19522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5277604" y="178043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7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5449850" y="5121188"/>
            <a:ext cx="682154" cy="2977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96099" y="5111510"/>
            <a:ext cx="682154" cy="2977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상품 문의 리스트 영역 </a:t>
            </a:r>
            <a:r>
              <a:rPr lang="en-US" altLang="ko-KR"/>
              <a:t>-&gt;</a:t>
            </a:r>
            <a:r>
              <a:rPr lang="ko-KR" altLang="en-US"/>
              <a:t> 문의 등록 페이지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091025" y="2491216"/>
            <a:ext cx="5733000" cy="2413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이미 예약을 마치고</a:t>
            </a:r>
            <a:r>
              <a:rPr lang="en-US" altLang="ko-KR" sz="1300">
                <a:solidFill>
                  <a:schemeClr val="tx1"/>
                </a:solidFill>
              </a:rPr>
              <a:t>,</a:t>
            </a:r>
            <a:r>
              <a:rPr lang="ko-KR" altLang="en-US" sz="1300">
                <a:solidFill>
                  <a:schemeClr val="tx1"/>
                </a:solidFill>
              </a:rPr>
              <a:t> 추가로 예약을 더 하고 싶은데 취소한 후 추가를 </a:t>
            </a: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해야 하는지</a:t>
            </a:r>
            <a:r>
              <a:rPr lang="en-US" altLang="ko-KR" sz="1300">
                <a:solidFill>
                  <a:schemeClr val="tx1"/>
                </a:solidFill>
              </a:rPr>
              <a:t>,</a:t>
            </a:r>
            <a:r>
              <a:rPr lang="ko-KR" altLang="en-US" sz="1300">
                <a:solidFill>
                  <a:schemeClr val="tx1"/>
                </a:solidFill>
              </a:rPr>
              <a:t> 아니면 추가가 바로 가능한지 문의 드립니다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  <a:r>
              <a:rPr lang="ko-KR" altLang="en-US" sz="13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1300">
                <a:solidFill>
                  <a:schemeClr val="tx1"/>
                </a:solidFill>
              </a:rPr>
              <a:t>날짜가 얼마 안 남아서 빠른 답변 부탁 드립니다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163487" y="2564864"/>
            <a:ext cx="909192" cy="360045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 내용</a:t>
            </a:r>
          </a:p>
        </p:txBody>
      </p:sp>
      <p:sp>
        <p:nvSpPr>
          <p:cNvPr id="113" name="Oval 115"/>
          <p:cNvSpPr>
            <a:spLocks noChangeArrowheads="1"/>
          </p:cNvSpPr>
          <p:nvPr/>
        </p:nvSpPr>
        <p:spPr>
          <a:xfrm>
            <a:off x="992560" y="165222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5" name="Oval 115"/>
          <p:cNvSpPr>
            <a:spLocks noChangeArrowheads="1"/>
          </p:cNvSpPr>
          <p:nvPr/>
        </p:nvSpPr>
        <p:spPr>
          <a:xfrm>
            <a:off x="998156" y="2336263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17" name="Oval 115"/>
          <p:cNvSpPr>
            <a:spLocks noChangeArrowheads="1"/>
          </p:cNvSpPr>
          <p:nvPr/>
        </p:nvSpPr>
        <p:spPr>
          <a:xfrm>
            <a:off x="6096000" y="49051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22" name="Oval 115"/>
          <p:cNvSpPr>
            <a:spLocks noChangeArrowheads="1"/>
          </p:cNvSpPr>
          <p:nvPr/>
        </p:nvSpPr>
        <p:spPr>
          <a:xfrm>
            <a:off x="5356981" y="49051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12540" y="1556771"/>
            <a:ext cx="5922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2540" y="1052736"/>
            <a:ext cx="6089129" cy="3847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맑은 고딕"/>
              </a:rPr>
              <a:t>상품리뷰</a:t>
            </a:r>
            <a:r>
              <a:rPr lang="ko-KR" altLang="en-US" b="1">
                <a:latin typeface="+mj-lt"/>
                <a:ea typeface="+mj-ea"/>
                <a:cs typeface="맑은 고딕"/>
              </a:rPr>
              <a:t>  </a:t>
            </a:r>
            <a:r>
              <a:rPr lang="en-US" altLang="ko-KR" b="1">
                <a:latin typeface="+mj-lt"/>
                <a:ea typeface="+mj-ea"/>
                <a:cs typeface="맑은 고딕"/>
              </a:rPr>
              <a:t>|</a:t>
            </a:r>
            <a:r>
              <a:rPr lang="ko-KR" altLang="en-US" b="1">
                <a:latin typeface="+mj-lt"/>
                <a:ea typeface="+mj-ea"/>
                <a:cs typeface="맑은 고딕"/>
              </a:rPr>
              <a:t>  상품문의</a:t>
            </a:r>
            <a:endParaRPr kumimoji="0" lang="ko-KR" altLang="en-US" b="1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12540" y="5769260"/>
            <a:ext cx="5922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4053" y="1808820"/>
            <a:ext cx="6089129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400" b="1">
                <a:latin typeface="+mj-lt"/>
                <a:ea typeface="+mj-ea"/>
                <a:cs typeface="맑은 고딕"/>
              </a:rPr>
              <a:t>문의 제목</a:t>
            </a:r>
            <a:r>
              <a:rPr lang="en-US" altLang="ko-KR" sz="1400" b="1">
                <a:latin typeface="+mj-lt"/>
                <a:ea typeface="+mj-ea"/>
                <a:cs typeface="맑은 고딕"/>
              </a:rPr>
              <a:t>: </a:t>
            </a:r>
            <a:r>
              <a:rPr lang="ko-KR" altLang="en-US" sz="1400">
                <a:latin typeface="+mj-lt"/>
                <a:ea typeface="+mj-ea"/>
                <a:cs typeface="맑은 고딕"/>
              </a:rPr>
              <a:t>인원추가가 가능할까요</a:t>
            </a:r>
            <a:r>
              <a:rPr lang="en-US" altLang="ko-KR" sz="1400">
                <a:latin typeface="+mj-lt"/>
                <a:ea typeface="+mj-ea"/>
                <a:cs typeface="맑은 고딕"/>
              </a:rPr>
              <a:t>?</a:t>
            </a:r>
            <a:endParaRPr kumimoji="0" lang="ko-KR" altLang="en-US" sz="1400" b="0" i="0" u="none" strike="noStrike" kern="1200" cap="none" spc="0" normalizeH="0" baseline="0"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1025" y="2144120"/>
            <a:ext cx="4504759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indent="0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※ </a:t>
            </a:r>
            <a:r>
              <a:rPr kumimoji="0" lang="ko-KR" altLang="en-US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한번 쓴 문의는 삭제가 불가합니다</a:t>
            </a:r>
            <a:r>
              <a:rPr kumimoji="0" lang="en-US" altLang="ko-KR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. </a:t>
            </a:r>
            <a:r>
              <a:rPr kumimoji="0" lang="ko-KR" altLang="en-US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신중하게 작성해 주세요</a:t>
            </a:r>
            <a:r>
              <a:rPr kumimoji="0" lang="en-US" altLang="ko-KR" sz="1200">
                <a:solidFill>
                  <a:schemeClr val="accent1"/>
                </a:solidFill>
                <a:latin typeface="+mj-lt"/>
                <a:ea typeface="+mj-ea"/>
                <a:cs typeface="맑은 고딕"/>
              </a:rPr>
              <a:t>.</a:t>
            </a:r>
            <a:endParaRPr kumimoji="0" lang="ko-KR" altLang="en-US" sz="1100" b="0" i="0" u="none" strike="noStrike" kern="1200" cap="none" spc="0" normalizeH="0" baseline="0"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맑은 고딕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93838"/>
              </p:ext>
            </p:extLst>
          </p:nvPr>
        </p:nvGraphicFramePr>
        <p:xfrm>
          <a:off x="7527287" y="501140"/>
          <a:ext cx="2322258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1184px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Height: auto</a:t>
                      </a:r>
                      <a:endParaRPr lang="ko-KR" altLang="en-US" sz="1100" dirty="0"/>
                    </a:p>
                  </a:txBody>
                  <a:tcPr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상품문의 제목 입력창</a:t>
                      </a:r>
                      <a:r>
                        <a:rPr lang="en-US" altLang="ko-KR" sz="1000"/>
                        <a:t>.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상세보기에 노출될 글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2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문의 하고 싶은 내용을 입력한다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등록버튼 클릭 시 </a:t>
                      </a:r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저장되고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상품문의 페이지로 전환한다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28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취소버튼 클릭 시 상품문의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dirty="0"/>
                        <a:t>페이지로 전환한다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0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DB372D-8463-41FF-BBB5-99D878145F93}"/>
              </a:ext>
            </a:extLst>
          </p:cNvPr>
          <p:cNvSpPr/>
          <p:nvPr/>
        </p:nvSpPr>
        <p:spPr>
          <a:xfrm>
            <a:off x="260544" y="1484784"/>
            <a:ext cx="1133472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변경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비밀번호변경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상품등록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상품관리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패키지등록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예약관리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매출현황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회원탈퇴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예약관리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16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60" y="327240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13" name="Oval 115">
            <a:extLst>
              <a:ext uri="{FF2B5EF4-FFF2-40B4-BE49-F238E27FC236}">
                <a16:creationId xmlns:a16="http://schemas.microsoft.com/office/drawing/2014/main" xmlns="" id="{043AAA58-609C-4EF6-A06F-322D8D0A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144" y="447369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6E1C87D-BABC-4B49-9C5B-BA2DC1011181}"/>
              </a:ext>
            </a:extLst>
          </p:cNvPr>
          <p:cNvSpPr txBox="1"/>
          <p:nvPr/>
        </p:nvSpPr>
        <p:spPr bwMode="auto">
          <a:xfrm>
            <a:off x="3568586" y="1556792"/>
            <a:ext cx="1104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ko-KR" altLang="en-US" sz="1800" smtClean="0">
                <a:solidFill>
                  <a:prstClr val="black"/>
                </a:solidFill>
                <a:latin typeface="맑은 고딕"/>
                <a:ea typeface="맑은 고딕"/>
                <a:cs typeface="맑은 고딕" charset="0"/>
              </a:rPr>
              <a:t>예약관리</a:t>
            </a:r>
            <a:endParaRPr kumimoji="0" lang="ko-KR" altLang="en-US" sz="1800" dirty="0">
              <a:solidFill>
                <a:prstClr val="black"/>
              </a:solidFill>
              <a:latin typeface="맑은 고딕"/>
              <a:ea typeface="맑은 고딕"/>
              <a:cs typeface="맑은 고딕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523C61C-C09C-4596-8DDA-155B053D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026" y="4463534"/>
            <a:ext cx="15417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prstClr val="black"/>
                </a:solidFill>
                <a:ea typeface="나눔고딕" pitchFamily="50" charset="-127"/>
              </a:rPr>
              <a:t>&lt;  </a:t>
            </a:r>
            <a:r>
              <a:rPr lang="en-US" altLang="ko-KR" sz="1100" b="1" dirty="0">
                <a:solidFill>
                  <a:prstClr val="black"/>
                </a:solidFill>
                <a:ea typeface="나눔고딕" pitchFamily="50" charset="-127"/>
              </a:rPr>
              <a:t>1</a:t>
            </a:r>
            <a:r>
              <a:rPr lang="en-US" altLang="ko-KR" sz="1000" dirty="0">
                <a:solidFill>
                  <a:prstClr val="black"/>
                </a:solidFill>
                <a:ea typeface="나눔고딕" pitchFamily="50" charset="-127"/>
              </a:rPr>
              <a:t> 2 3 4 5 &gt; &gt;&gt; </a:t>
            </a:r>
            <a:endParaRPr lang="ko-KR" altLang="en-US" sz="1000" dirty="0">
              <a:solidFill>
                <a:prstClr val="black"/>
              </a:solidFill>
              <a:ea typeface="나눔고딕" pitchFamily="50" charset="-127"/>
            </a:endParaRPr>
          </a:p>
        </p:txBody>
      </p:sp>
      <p:graphicFrame>
        <p:nvGraphicFramePr>
          <p:cNvPr id="40" name="표 개체 틀 13">
            <a:extLst>
              <a:ext uri="{FF2B5EF4-FFF2-40B4-BE49-F238E27FC236}">
                <a16:creationId xmlns:a16="http://schemas.microsoft.com/office/drawing/2014/main" xmlns="" id="{72B8A59A-F574-4FFC-AE02-CCF7A09B32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924252"/>
              </p:ext>
            </p:extLst>
          </p:nvPr>
        </p:nvGraphicFramePr>
        <p:xfrm>
          <a:off x="7545290" y="286504"/>
          <a:ext cx="23042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Height: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마이페이지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예약관리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667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처리</a:t>
                      </a:r>
                      <a:r>
                        <a:rPr lang="en-US" altLang="ko-KR" sz="1000" dirty="0"/>
                        <a:t>. 3</a:t>
                      </a:r>
                      <a:r>
                        <a:rPr lang="ko-KR" altLang="en-US" sz="1000" dirty="0"/>
                        <a:t>개씩</a:t>
                      </a:r>
                      <a:r>
                        <a:rPr lang="en-US" altLang="ko-KR" sz="1000" dirty="0"/>
                        <a:t>, 5</a:t>
                      </a:r>
                      <a:r>
                        <a:rPr lang="ko-KR" altLang="en-US" sz="1000" dirty="0"/>
                        <a:t>개씩</a:t>
                      </a:r>
                      <a:r>
                        <a:rPr lang="en-US" altLang="ko-KR" sz="1000" dirty="0"/>
                        <a:t>, 10</a:t>
                      </a:r>
                      <a:r>
                        <a:rPr lang="ko-KR" altLang="en-US" sz="1000" dirty="0"/>
                        <a:t>개씩 보기</a:t>
                      </a:r>
                      <a:r>
                        <a:rPr lang="ko-KR" altLang="en-US" sz="1000" baseline="0" dirty="0"/>
                        <a:t> 설정</a:t>
                      </a:r>
                      <a:r>
                        <a:rPr lang="en-US" altLang="ko-KR" sz="1000" baseline="0" dirty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예약관리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예약일 순으로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정렬가능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리스트는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처리 기준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 묶음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</a:t>
                      </a:r>
                      <a:r>
                        <a:rPr lang="ko-KR" altLang="en-US" sz="1000" dirty="0"/>
                        <a:t>현재 페이지는 굵게 표시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&gt;: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 </a:t>
                      </a:r>
                      <a:r>
                        <a:rPr lang="ko-KR" altLang="en-US" sz="1000" dirty="0" err="1"/>
                        <a:t>단위씩</a:t>
                      </a:r>
                      <a:r>
                        <a:rPr lang="ko-KR" altLang="en-US" sz="1000" dirty="0"/>
                        <a:t> 다음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&lt;: 5</a:t>
                      </a:r>
                      <a:r>
                        <a:rPr lang="ko-KR" altLang="en-US" sz="1000" dirty="0"/>
                        <a:t>개 </a:t>
                      </a:r>
                      <a:r>
                        <a:rPr lang="ko-KR" altLang="en-US" sz="1000" dirty="0" err="1"/>
                        <a:t>단위씩</a:t>
                      </a:r>
                      <a:r>
                        <a:rPr lang="ko-KR" altLang="en-US" sz="1000" dirty="0"/>
                        <a:t> 이전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&gt;&gt;: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마지막</a:t>
                      </a: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&lt;&lt;: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처음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23E2A72F-A05C-400A-ABF8-D040ED24E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81344"/>
              </p:ext>
            </p:extLst>
          </p:nvPr>
        </p:nvGraphicFramePr>
        <p:xfrm>
          <a:off x="1560116" y="2893328"/>
          <a:ext cx="5614972" cy="1438962"/>
        </p:xfrm>
        <a:graphic>
          <a:graphicData uri="http://schemas.openxmlformats.org/drawingml/2006/table">
            <a:tbl>
              <a:tblPr/>
              <a:tblGrid>
                <a:gridCol w="440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/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42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1888">
                  <a:extLst>
                    <a:ext uri="{9D8B030D-6E8A-4147-A177-3AD203B41FA5}">
                      <a16:colId xmlns:a16="http://schemas.microsoft.com/office/drawing/2014/main" xmlns="" val="1896450104"/>
                    </a:ext>
                  </a:extLst>
                </a:gridCol>
              </a:tblGrid>
              <a:tr h="3416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상품명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패키지명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구매수량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6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2018-12-21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제주카트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제주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인기준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xxx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01080204573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6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2018-12-22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제주카트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제주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인기준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xxx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01080204573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환불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16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2018-12-23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제주카트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제주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스노쿨링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인기준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xxx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01080204573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7" name="이등변 삼각형 36"/>
          <p:cNvSpPr/>
          <p:nvPr/>
        </p:nvSpPr>
        <p:spPr>
          <a:xfrm rot="21600000">
            <a:off x="2597056" y="3028960"/>
            <a:ext cx="114299" cy="937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115">
            <a:extLst>
              <a:ext uri="{FF2B5EF4-FFF2-40B4-BE49-F238E27FC236}">
                <a16:creationId xmlns:a16="http://schemas.microsoft.com/office/drawing/2014/main" xmlns="" id="{62D55DBC-E668-437A-993F-5AB09619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28" y="27902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0CAC753-83E9-4224-8822-C9ACCB98DD19}"/>
              </a:ext>
            </a:extLst>
          </p:cNvPr>
          <p:cNvCxnSpPr>
            <a:cxnSpLocks/>
          </p:cNvCxnSpPr>
          <p:nvPr/>
        </p:nvCxnSpPr>
        <p:spPr>
          <a:xfrm>
            <a:off x="1569104" y="2273407"/>
            <a:ext cx="5181556" cy="1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B0266BA-5D3C-40EA-85B3-2D6F2717E12C}"/>
              </a:ext>
            </a:extLst>
          </p:cNvPr>
          <p:cNvSpPr/>
          <p:nvPr/>
        </p:nvSpPr>
        <p:spPr>
          <a:xfrm>
            <a:off x="2353544" y="2057574"/>
            <a:ext cx="587874" cy="1888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543597" y="2030651"/>
            <a:ext cx="9162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한 페이지에</a:t>
            </a:r>
          </a:p>
        </p:txBody>
      </p:sp>
      <p:sp>
        <p:nvSpPr>
          <p:cNvPr id="31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28" y="188292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B0266BA-5D3C-40EA-85B3-2D6F2717E12C}"/>
              </a:ext>
            </a:extLst>
          </p:cNvPr>
          <p:cNvSpPr/>
          <p:nvPr/>
        </p:nvSpPr>
        <p:spPr>
          <a:xfrm>
            <a:off x="2353544" y="2242984"/>
            <a:ext cx="587874" cy="489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2751233" y="2111149"/>
            <a:ext cx="114299" cy="937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DB372D-8463-41FF-BBB5-99D878145F93}"/>
              </a:ext>
            </a:extLst>
          </p:cNvPr>
          <p:cNvSpPr/>
          <p:nvPr/>
        </p:nvSpPr>
        <p:spPr>
          <a:xfrm>
            <a:off x="260544" y="1484784"/>
            <a:ext cx="1133472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정보 변경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비밀번호변경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상품등록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상품관리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패키지등록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예약관리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매출현황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회원탈퇴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예약관리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 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16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6" y="363244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13" name="Oval 115">
            <a:extLst>
              <a:ext uri="{FF2B5EF4-FFF2-40B4-BE49-F238E27FC236}">
                <a16:creationId xmlns:a16="http://schemas.microsoft.com/office/drawing/2014/main" xmlns="" id="{043AAA58-609C-4EF6-A06F-322D8D0A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620" y="364908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6E1C87D-BABC-4B49-9C5B-BA2DC1011181}"/>
              </a:ext>
            </a:extLst>
          </p:cNvPr>
          <p:cNvSpPr txBox="1"/>
          <p:nvPr/>
        </p:nvSpPr>
        <p:spPr bwMode="auto">
          <a:xfrm>
            <a:off x="3379568" y="1418293"/>
            <a:ext cx="1789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ko-KR" altLang="en-US" sz="1800" smtClean="0">
                <a:solidFill>
                  <a:prstClr val="black"/>
                </a:solidFill>
                <a:latin typeface="맑은 고딕"/>
                <a:ea typeface="맑은 고딕"/>
                <a:cs typeface="맑은 고딕" charset="0"/>
              </a:rPr>
              <a:t>매출현황페이지</a:t>
            </a:r>
            <a:endParaRPr kumimoji="0" lang="ko-KR" altLang="en-US" sz="1800" dirty="0">
              <a:solidFill>
                <a:prstClr val="black"/>
              </a:solidFill>
              <a:latin typeface="맑은 고딕"/>
              <a:ea typeface="맑은 고딕"/>
              <a:cs typeface="맑은 고딕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523C61C-C09C-4596-8DDA-155B053D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502" y="3645024"/>
            <a:ext cx="15417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prstClr val="black"/>
                </a:solidFill>
                <a:ea typeface="나눔고딕" pitchFamily="50" charset="-127"/>
              </a:rPr>
              <a:t>&lt;  </a:t>
            </a:r>
            <a:r>
              <a:rPr lang="en-US" altLang="ko-KR" sz="1100" b="1" dirty="0">
                <a:solidFill>
                  <a:prstClr val="black"/>
                </a:solidFill>
                <a:ea typeface="나눔고딕" pitchFamily="50" charset="-127"/>
              </a:rPr>
              <a:t>1</a:t>
            </a:r>
            <a:r>
              <a:rPr lang="en-US" altLang="ko-KR" sz="1000" dirty="0">
                <a:solidFill>
                  <a:prstClr val="black"/>
                </a:solidFill>
                <a:ea typeface="나눔고딕" pitchFamily="50" charset="-127"/>
              </a:rPr>
              <a:t> 2 3 4 5 &gt; &gt;&gt; </a:t>
            </a:r>
            <a:endParaRPr lang="ko-KR" altLang="en-US" sz="1000" dirty="0">
              <a:solidFill>
                <a:prstClr val="black"/>
              </a:solidFill>
              <a:ea typeface="나눔고딕" pitchFamily="50" charset="-127"/>
            </a:endParaRPr>
          </a:p>
        </p:txBody>
      </p:sp>
      <p:graphicFrame>
        <p:nvGraphicFramePr>
          <p:cNvPr id="40" name="표 개체 틀 13">
            <a:extLst>
              <a:ext uri="{FF2B5EF4-FFF2-40B4-BE49-F238E27FC236}">
                <a16:creationId xmlns:a16="http://schemas.microsoft.com/office/drawing/2014/main" xmlns="" id="{72B8A59A-F574-4FFC-AE02-CCF7A09B32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82670"/>
              </p:ext>
            </p:extLst>
          </p:nvPr>
        </p:nvGraphicFramePr>
        <p:xfrm>
          <a:off x="7545290" y="286504"/>
          <a:ext cx="23042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Height: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마이페이지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smtClean="0"/>
                        <a:t>매출현황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667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처리</a:t>
                      </a:r>
                      <a:r>
                        <a:rPr lang="en-US" altLang="ko-KR" sz="1000" dirty="0"/>
                        <a:t>. 3</a:t>
                      </a:r>
                      <a:r>
                        <a:rPr lang="ko-KR" altLang="en-US" sz="1000" dirty="0"/>
                        <a:t>개씩</a:t>
                      </a:r>
                      <a:r>
                        <a:rPr lang="en-US" altLang="ko-KR" sz="1000" dirty="0"/>
                        <a:t>, 5</a:t>
                      </a:r>
                      <a:r>
                        <a:rPr lang="ko-KR" altLang="en-US" sz="1000" dirty="0"/>
                        <a:t>개씩</a:t>
                      </a:r>
                      <a:r>
                        <a:rPr lang="en-US" altLang="ko-KR" sz="1000" dirty="0"/>
                        <a:t>, 10</a:t>
                      </a:r>
                      <a:r>
                        <a:rPr lang="ko-KR" altLang="en-US" sz="1000" dirty="0"/>
                        <a:t>개씩 보기</a:t>
                      </a:r>
                      <a:r>
                        <a:rPr lang="ko-KR" altLang="en-US" sz="1000" baseline="0" dirty="0"/>
                        <a:t> 설정</a:t>
                      </a:r>
                      <a:r>
                        <a:rPr lang="en-US" altLang="ko-KR" sz="10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매출현황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등록일 순으로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정렬가능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리스트는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처리 기준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 묶음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</a:t>
                      </a:r>
                      <a:r>
                        <a:rPr lang="ko-KR" altLang="en-US" sz="1000" dirty="0"/>
                        <a:t>현재 페이지는 굵게 표시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&gt;: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 </a:t>
                      </a:r>
                      <a:r>
                        <a:rPr lang="ko-KR" altLang="en-US" sz="1000" dirty="0" err="1"/>
                        <a:t>단위씩</a:t>
                      </a:r>
                      <a:r>
                        <a:rPr lang="ko-KR" altLang="en-US" sz="1000" dirty="0"/>
                        <a:t> 다음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&lt;: 5</a:t>
                      </a:r>
                      <a:r>
                        <a:rPr lang="ko-KR" altLang="en-US" sz="1000" dirty="0"/>
                        <a:t>개 </a:t>
                      </a:r>
                      <a:r>
                        <a:rPr lang="ko-KR" altLang="en-US" sz="1000" dirty="0" err="1"/>
                        <a:t>단위씩</a:t>
                      </a:r>
                      <a:r>
                        <a:rPr lang="ko-KR" altLang="en-US" sz="1000" dirty="0"/>
                        <a:t> 이전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&gt;&gt;: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마지막</a:t>
                      </a: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∙  &lt;&lt;: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처음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23E2A72F-A05C-400A-ABF8-D040ED24E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9856"/>
              </p:ext>
            </p:extLst>
          </p:nvPr>
        </p:nvGraphicFramePr>
        <p:xfrm>
          <a:off x="1568624" y="2863096"/>
          <a:ext cx="4977060" cy="683364"/>
        </p:xfrm>
        <a:graphic>
          <a:graphicData uri="http://schemas.openxmlformats.org/drawingml/2006/table">
            <a:tbl>
              <a:tblPr/>
              <a:tblGrid>
                <a:gridCol w="440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44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16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상품명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등록일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판매기간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판매총액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6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제주카트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2018-12-21</a:t>
                      </a: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상시판매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45,000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이등변 삼각형 36"/>
          <p:cNvSpPr/>
          <p:nvPr/>
        </p:nvSpPr>
        <p:spPr>
          <a:xfrm rot="21600000">
            <a:off x="3901708" y="2990217"/>
            <a:ext cx="114299" cy="937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10CAC753-83E9-4224-8822-C9ACCB98DD19}"/>
              </a:ext>
            </a:extLst>
          </p:cNvPr>
          <p:cNvCxnSpPr>
            <a:cxnSpLocks/>
          </p:cNvCxnSpPr>
          <p:nvPr/>
        </p:nvCxnSpPr>
        <p:spPr>
          <a:xfrm>
            <a:off x="1569104" y="2273407"/>
            <a:ext cx="5181556" cy="1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B0266BA-5D3C-40EA-85B3-2D6F2717E12C}"/>
              </a:ext>
            </a:extLst>
          </p:cNvPr>
          <p:cNvSpPr/>
          <p:nvPr/>
        </p:nvSpPr>
        <p:spPr>
          <a:xfrm>
            <a:off x="2353544" y="2057574"/>
            <a:ext cx="587874" cy="1888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543597" y="2030651"/>
            <a:ext cx="9162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한 페이지에</a:t>
            </a:r>
          </a:p>
        </p:txBody>
      </p:sp>
      <p:sp>
        <p:nvSpPr>
          <p:cNvPr id="30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28" y="188292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B0266BA-5D3C-40EA-85B3-2D6F2717E12C}"/>
              </a:ext>
            </a:extLst>
          </p:cNvPr>
          <p:cNvSpPr/>
          <p:nvPr/>
        </p:nvSpPr>
        <p:spPr>
          <a:xfrm>
            <a:off x="2353544" y="2242984"/>
            <a:ext cx="587874" cy="489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r>
              <a:rPr lang="ko-KR" altLang="en-US" sz="900" dirty="0" smtClean="0">
                <a:solidFill>
                  <a:schemeClr val="tx1"/>
                </a:solidFill>
              </a:rPr>
              <a:t>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10800000">
            <a:off x="2751233" y="2111149"/>
            <a:ext cx="114299" cy="937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DB372D-8463-41FF-BBB5-99D878145F93}"/>
              </a:ext>
            </a:extLst>
          </p:cNvPr>
          <p:cNvSpPr/>
          <p:nvPr/>
        </p:nvSpPr>
        <p:spPr>
          <a:xfrm>
            <a:off x="260543" y="1484784"/>
            <a:ext cx="1453315" cy="28928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정보 변경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비밀번호 변경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상품등록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상품관리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패키지등록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예약관리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매출현황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회원탈퇴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928664" y="1484784"/>
            <a:ext cx="525289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0" y="12550"/>
            <a:ext cx="3816424" cy="252000"/>
          </a:xfrm>
        </p:spPr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상품</a:t>
            </a:r>
            <a:r>
              <a:rPr lang="en-US" altLang="ko-KR" dirty="0"/>
              <a:t>/</a:t>
            </a:r>
            <a:r>
              <a:rPr lang="ko-KR" altLang="en-US" dirty="0"/>
              <a:t>패키지등록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14975977"/>
              </p:ext>
            </p:extLst>
          </p:nvPr>
        </p:nvGraphicFramePr>
        <p:xfrm>
          <a:off x="7545291" y="532616"/>
          <a:ext cx="230425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Width:</a:t>
                      </a:r>
                      <a:r>
                        <a:rPr lang="en-US" altLang="ko-KR" sz="1000" baseline="0" dirty="0"/>
                        <a:t> 1184px, Height: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</a:t>
                      </a:r>
                      <a:r>
                        <a:rPr lang="en-US" altLang="ko-KR" sz="1000" dirty="0"/>
                        <a:t>aside : Width : 250px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Height : auto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- content : Width : 924px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             Height : auto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마이페이지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 smtClean="0"/>
                        <a:t>회원탈퇴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2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탈퇴 클릭 시 정규식 </a:t>
                      </a:r>
                      <a:r>
                        <a:rPr lang="ko-KR" altLang="en-US" sz="1000" dirty="0" err="1" smtClean="0"/>
                        <a:t>검사후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창이 나오고 </a:t>
                      </a:r>
                      <a:r>
                        <a:rPr lang="en-US" altLang="ko-KR" sz="1000" dirty="0" smtClean="0"/>
                        <a:t>‘</a:t>
                      </a:r>
                      <a:r>
                        <a:rPr lang="ko-KR" altLang="en-US" sz="1000" dirty="0" smtClean="0"/>
                        <a:t>확인</a:t>
                      </a:r>
                      <a:r>
                        <a:rPr lang="en-US" altLang="ko-KR" sz="1000" dirty="0" smtClean="0"/>
                        <a:t>’ </a:t>
                      </a:r>
                      <a:r>
                        <a:rPr lang="ko-KR" altLang="en-US" sz="1000" dirty="0" smtClean="0"/>
                        <a:t>클릭 시 비밀번호가 일치하면 메인 페이지로 이동하고 </a:t>
                      </a:r>
                      <a:r>
                        <a:rPr lang="en-US" altLang="ko-KR" sz="1000" dirty="0" smtClean="0"/>
                        <a:t>‘</a:t>
                      </a:r>
                      <a:r>
                        <a:rPr lang="ko-KR" altLang="en-US" sz="1000" dirty="0" smtClean="0"/>
                        <a:t>취소</a:t>
                      </a:r>
                      <a:r>
                        <a:rPr lang="en-US" altLang="ko-KR" sz="1000" dirty="0" smtClean="0"/>
                        <a:t>’ </a:t>
                      </a:r>
                      <a:r>
                        <a:rPr lang="ko-KR" altLang="en-US" sz="1000" dirty="0" smtClean="0"/>
                        <a:t>클릭 시 </a:t>
                      </a:r>
                      <a:r>
                        <a:rPr lang="en-US" altLang="ko-KR" sz="1000" dirty="0" smtClean="0"/>
                        <a:t>return </a:t>
                      </a:r>
                      <a:r>
                        <a:rPr lang="ko-KR" altLang="en-US" sz="1000" baseline="0" dirty="0" smtClean="0"/>
                        <a:t>예약자 존재할 경우 탈퇴 불가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8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90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268784" y="796642"/>
            <a:ext cx="727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맑은 고딕" charset="0"/>
              </a:rPr>
              <a:t>마이페이지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맑은 고딕" charset="0"/>
            </a:endParaRPr>
          </a:p>
        </p:txBody>
      </p:sp>
      <p:sp>
        <p:nvSpPr>
          <p:cNvPr id="16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84" y="400264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64613B1-99DD-4652-90DB-B60A1DF4A15E}"/>
              </a:ext>
            </a:extLst>
          </p:cNvPr>
          <p:cNvSpPr/>
          <p:nvPr/>
        </p:nvSpPr>
        <p:spPr>
          <a:xfrm>
            <a:off x="2977099" y="1980331"/>
            <a:ext cx="2939995" cy="39774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79664" y="3548065"/>
            <a:ext cx="1327886" cy="287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비밀번호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99064" y="4262616"/>
            <a:ext cx="792088" cy="288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탈퇴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Oval 115">
            <a:extLst>
              <a:ext uri="{FF2B5EF4-FFF2-40B4-BE49-F238E27FC236}">
                <a16:creationId xmlns:a16="http://schemas.microsoft.com/office/drawing/2014/main" xmlns="" id="{8BED634A-64A0-4B17-AB09-6F9E481F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888" y="415504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공지사항 내용표시</a:t>
            </a:r>
          </a:p>
        </p:txBody>
      </p:sp>
      <p:sp>
        <p:nvSpPr>
          <p:cNvPr id="3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6442099"/>
              </p:ext>
            </p:extLst>
          </p:nvPr>
        </p:nvGraphicFramePr>
        <p:xfrm>
          <a:off x="7463065" y="260648"/>
          <a:ext cx="2447127" cy="212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87"/>
                <a:gridCol w="2148840"/>
              </a:tblGrid>
              <a:tr h="24384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8escription</a:t>
                      </a:r>
                      <a:endParaRPr lang="ko-KR" altLang="en-US" sz="1000" dirty="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40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session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265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글의 제목만 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43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 버튼 클릭시 현재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022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제</a:t>
                      </a:r>
                      <a:r>
                        <a:rPr lang="ko-KR" altLang="en-US" sz="1000" dirty="0"/>
                        <a:t>목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/>
                        <a:t>클릭 시 내용이 숨겨진다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  <a:tr h="26022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해당 제목의 내용이 표시됩니다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95559" y="656695"/>
            <a:ext cx="936117" cy="554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endParaRPr lang="ko-KR" altLang="en-US" sz="14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Oval 115"/>
          <p:cNvSpPr>
            <a:spLocks noChangeArrowheads="1"/>
          </p:cNvSpPr>
          <p:nvPr/>
        </p:nvSpPr>
        <p:spPr>
          <a:xfrm>
            <a:off x="1004643" y="172423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144689" y="652491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1.</a:t>
            </a:r>
            <a:r>
              <a:rPr lang="ko-KR" altLang="en-US" sz="1400" dirty="0">
                <a:solidFill>
                  <a:schemeClr val="tx1"/>
                </a:solidFill>
              </a:rPr>
              <a:t> 사이트 규칙입니다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필독 해주세요</a:t>
            </a:r>
            <a:r>
              <a:rPr lang="en-US" altLang="ko-KR" sz="1400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144688" y="3031344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2.</a:t>
            </a:r>
            <a:r>
              <a:rPr lang="ko-KR" altLang="en-US" sz="1400">
                <a:solidFill>
                  <a:schemeClr val="tx1"/>
                </a:solidFill>
              </a:rPr>
              <a:t> 불법사이트 금지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내용 참조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144688" y="3676858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3.</a:t>
            </a:r>
            <a:r>
              <a:rPr lang="ko-KR" altLang="en-US" sz="1400">
                <a:solidFill>
                  <a:schemeClr val="tx1"/>
                </a:solidFill>
              </a:rPr>
              <a:t>  </a:t>
            </a:r>
            <a:r>
              <a:rPr lang="en-US" altLang="ko-KR" sz="1400">
                <a:solidFill>
                  <a:schemeClr val="tx1"/>
                </a:solidFill>
              </a:rPr>
              <a:t>@#$%#@^@^@^@#?#*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44688" y="1320670"/>
            <a:ext cx="4460493" cy="1604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</a:rPr>
              <a:t>ex) </a:t>
            </a:r>
            <a:r>
              <a:rPr lang="ko-KR" altLang="en-US" sz="1400" dirty="0" smtClean="0">
                <a:solidFill>
                  <a:schemeClr val="tx1"/>
                </a:solidFill>
              </a:rPr>
              <a:t>사이트에 규칙에 대한 내용 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</a:rPr>
              <a:t>꼭 확인해주세요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Oval 115"/>
          <p:cNvSpPr>
            <a:spLocks noChangeArrowheads="1"/>
          </p:cNvSpPr>
          <p:nvPr/>
        </p:nvSpPr>
        <p:spPr>
          <a:xfrm>
            <a:off x="2055821" y="51267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8" name="Oval 115"/>
          <p:cNvSpPr>
            <a:spLocks noChangeArrowheads="1"/>
          </p:cNvSpPr>
          <p:nvPr/>
        </p:nvSpPr>
        <p:spPr>
          <a:xfrm>
            <a:off x="2688302" y="69269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39" name="Oval 115"/>
          <p:cNvSpPr>
            <a:spLocks noChangeArrowheads="1"/>
          </p:cNvSpPr>
          <p:nvPr/>
        </p:nvSpPr>
        <p:spPr>
          <a:xfrm>
            <a:off x="4119190" y="161622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109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45667152"/>
              </p:ext>
            </p:extLst>
          </p:nvPr>
        </p:nvGraphicFramePr>
        <p:xfrm>
          <a:off x="7545288" y="620688"/>
          <a:ext cx="2304256" cy="354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5127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51279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이미지 </a:t>
                      </a:r>
                      <a:r>
                        <a:rPr lang="en-US" altLang="ko-KR" sz="1000" dirty="0" smtClean="0"/>
                        <a:t>: W=100%, </a:t>
                      </a:r>
                      <a:r>
                        <a:rPr lang="en-US" altLang="ko-KR" sz="1000" baseline="0" dirty="0" smtClean="0"/>
                        <a:t>H=300px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Body : W=1184px, H=auto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528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이미지 클릭 시 지역에 맞는 리스트를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검색 후 상품 리스트 페이지로 이동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aseline="0" dirty="0" smtClean="0"/>
                        <a:t>W=384.66px, H=252px </a:t>
                      </a:r>
                      <a:r>
                        <a:rPr lang="ko-KR" altLang="en-US" sz="1050" baseline="0" dirty="0" smtClean="0"/>
                        <a:t>상하좌우 </a:t>
                      </a:r>
                      <a:r>
                        <a:rPr lang="en-US" altLang="ko-KR" sz="1050" baseline="0" dirty="0" smtClean="0"/>
                        <a:t>padding=5px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6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상품 리스트 페이지로 이동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수 순으로  상품 출력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상위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개만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 시 해당 상품 상세 페이지로 이동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aseline="0" dirty="0" smtClean="0"/>
                        <a:t>W=286px, H=348px </a:t>
                      </a:r>
                      <a:r>
                        <a:rPr lang="ko-KR" altLang="en-US" sz="1050" baseline="0" dirty="0" smtClean="0"/>
                        <a:t>상하좌우 </a:t>
                      </a:r>
                      <a:r>
                        <a:rPr lang="en-US" altLang="ko-KR" sz="1050" baseline="0" dirty="0" smtClean="0"/>
                        <a:t>padding=5px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388425" y="131833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8753" y="935782"/>
            <a:ext cx="7121733" cy="98105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</a:p>
        </p:txBody>
      </p:sp>
      <p:sp>
        <p:nvSpPr>
          <p:cNvPr id="187" name="Oval 115"/>
          <p:cNvSpPr>
            <a:spLocks noChangeArrowheads="1"/>
          </p:cNvSpPr>
          <p:nvPr/>
        </p:nvSpPr>
        <p:spPr bwMode="auto">
          <a:xfrm>
            <a:off x="1063560" y="201456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2" name="Rectangle 47"/>
          <p:cNvSpPr>
            <a:spLocks noChangeArrowheads="1"/>
          </p:cNvSpPr>
          <p:nvPr/>
        </p:nvSpPr>
        <p:spPr bwMode="auto">
          <a:xfrm>
            <a:off x="961884" y="1919138"/>
            <a:ext cx="5502489" cy="4678214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1885" y="1919138"/>
            <a:ext cx="5502488" cy="46466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28378" y="2420888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03215" y="2420888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64968" y="2420888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1204848" y="201456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지역별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055235" y="2014566"/>
            <a:ext cx="126591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전체보기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&gt;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8202" y="3378363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03215" y="3394149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2857" y="3394149"/>
            <a:ext cx="1462451" cy="8640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 bwMode="auto">
          <a:xfrm>
            <a:off x="1238201" y="4583306"/>
            <a:ext cx="85779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인기상품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39837" y="4941168"/>
            <a:ext cx="988319" cy="1296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4981" y="4941168"/>
            <a:ext cx="988319" cy="1296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48099" y="4941168"/>
            <a:ext cx="988319" cy="1296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150559" y="4941168"/>
            <a:ext cx="988319" cy="1296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 bwMode="auto">
          <a:xfrm>
            <a:off x="1579159" y="285803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경기도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579159" y="256054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1628469" y="3815511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전라도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628469" y="3518023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3262089" y="2856359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강원도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3262089" y="2558871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5035408" y="287044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충청도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5035408" y="2572960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62089" y="382894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경상도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3262089" y="353145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5023602" y="3831297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제주도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5023602" y="3533809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1370227" y="5085184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2676557" y="508227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3760" y="5085184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4013403" y="5082276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이미지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1414082" y="554376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상품명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690829" y="554376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상품</a:t>
            </a:r>
            <a:r>
              <a:rPr kumimoji="0" lang="ko-KR" altLang="en-US" sz="1300" dirty="0">
                <a:latin typeface="+mj-lt"/>
                <a:ea typeface="+mj-ea"/>
                <a:cs typeface="맑은 고딕" charset="0"/>
              </a:rPr>
              <a:t>명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013851" y="5543768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상품명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5282883" y="5514062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상품명</a:t>
            </a:r>
          </a:p>
        </p:txBody>
      </p:sp>
      <p:sp>
        <p:nvSpPr>
          <p:cNvPr id="64" name="TextBox 63"/>
          <p:cNvSpPr txBox="1"/>
          <p:nvPr/>
        </p:nvSpPr>
        <p:spPr bwMode="auto">
          <a:xfrm>
            <a:off x="1622454" y="5856732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평점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2825712" y="5856732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평점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4112821" y="5842580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평점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5388816" y="5856732"/>
            <a:ext cx="68191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평점</a:t>
            </a:r>
          </a:p>
        </p:txBody>
      </p:sp>
      <p:sp>
        <p:nvSpPr>
          <p:cNvPr id="69" name="Oval 115"/>
          <p:cNvSpPr>
            <a:spLocks noChangeArrowheads="1"/>
          </p:cNvSpPr>
          <p:nvPr/>
        </p:nvSpPr>
        <p:spPr bwMode="auto">
          <a:xfrm>
            <a:off x="5244724" y="193216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1125537" y="45009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1170211" y="5856732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가격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3754673" y="5857382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가격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2449453" y="5856732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가격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023602" y="5836156"/>
            <a:ext cx="59968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가격</a:t>
            </a:r>
            <a:endParaRPr kumimoji="0" lang="en-US" altLang="ko-KR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2098"/>
            <a:ext cx="3816424" cy="252000"/>
          </a:xfrm>
        </p:spPr>
        <p:txBody>
          <a:bodyPr/>
          <a:lstStyle/>
          <a:p>
            <a:r>
              <a:rPr lang="ko-KR" altLang="en-US" dirty="0" smtClean="0"/>
              <a:t>헤더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 페이</a:t>
            </a:r>
            <a:r>
              <a:rPr lang="ko-KR" altLang="en-US" dirty="0"/>
              <a:t>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-3572"/>
            <a:ext cx="2448272" cy="264220"/>
          </a:xfrm>
        </p:spPr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380105277"/>
              </p:ext>
            </p:extLst>
          </p:nvPr>
        </p:nvGraphicFramePr>
        <p:xfrm>
          <a:off x="7527287" y="248122"/>
          <a:ext cx="232225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사업자 라디오 버튼을 누르고 로그인시 사업가 로그인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사용자 라디오 버튼을 누르고 로그인시 사용자 로그인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이 메일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비밀번호 </a:t>
                      </a: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아이디를 잊어버린 경우 </a:t>
                      </a:r>
                      <a:r>
                        <a:rPr lang="en-US" altLang="ko-KR" sz="1100" baseline="0" dirty="0" smtClean="0"/>
                        <a:t>: </a:t>
                      </a:r>
                    </a:p>
                    <a:p>
                      <a:pPr latinLnBrk="1"/>
                      <a:r>
                        <a:rPr lang="ko-KR" altLang="en-US" sz="1100" baseline="0" dirty="0" smtClean="0"/>
                        <a:t>입력된 전화번호로 아이디를 검색하여 찾는다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비밀번호를 잊어버린 경우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이 메일 과 전화번호를 입력하면 새로운 비밀번호를 지정 할 수 있다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로그인 버튼 클릭 시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경고 창 알림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일치하면 </a:t>
                      </a:r>
                      <a:r>
                        <a:rPr lang="ko-KR" altLang="en-US" sz="1100" dirty="0" smtClean="0"/>
                        <a:t>메인</a:t>
                      </a:r>
                      <a:r>
                        <a:rPr lang="ko-KR" altLang="en-US" sz="1100" baseline="0" dirty="0" smtClean="0"/>
                        <a:t> 페이지로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이동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회원가입 버튼 클릭 시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경고 창 알림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일치하면 회원가입 페이지로 이동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66579" y="1822854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62150" y="2393585"/>
            <a:ext cx="4056451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62150" y="3113665"/>
            <a:ext cx="4056451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62151" y="4175479"/>
            <a:ext cx="4056451" cy="522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로그</a:t>
            </a:r>
            <a:r>
              <a:rPr lang="ko-KR" altLang="en-US" sz="120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1723445" y="328707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2" name="Oval 115"/>
          <p:cNvSpPr>
            <a:spLocks noChangeArrowheads="1"/>
          </p:cNvSpPr>
          <p:nvPr/>
        </p:nvSpPr>
        <p:spPr bwMode="auto">
          <a:xfrm>
            <a:off x="1747236" y="256627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918167" y="2491301"/>
            <a:ext cx="17266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이 메 일 주소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918167" y="3211381"/>
            <a:ext cx="163818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비밀번</a:t>
            </a:r>
            <a:r>
              <a:rPr lang="ko-KR" altLang="en-US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호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762151" y="3727401"/>
            <a:ext cx="188270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u="sng" dirty="0" smtClean="0">
                <a:latin typeface="+mj-lt"/>
                <a:ea typeface="+mj-ea"/>
                <a:cs typeface="맑은 고딕" charset="0"/>
              </a:rPr>
              <a:t>아이디 찾기</a:t>
            </a:r>
            <a:endParaRPr kumimoji="0" lang="ko-KR" altLang="en-US" sz="150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169923" y="3726605"/>
            <a:ext cx="188270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비밀번호 찾기</a:t>
            </a: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1611559" y="376173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4016793" y="377376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62150" y="4841857"/>
            <a:ext cx="4056451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3222094" y="430312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5" name="Oval 115"/>
          <p:cNvSpPr>
            <a:spLocks noChangeArrowheads="1"/>
          </p:cNvSpPr>
          <p:nvPr/>
        </p:nvSpPr>
        <p:spPr bwMode="auto">
          <a:xfrm>
            <a:off x="3197186" y="497863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" name="타원 3"/>
          <p:cNvSpPr/>
          <p:nvPr/>
        </p:nvSpPr>
        <p:spPr>
          <a:xfrm>
            <a:off x="1741021" y="2021435"/>
            <a:ext cx="272411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747706" y="2012291"/>
            <a:ext cx="272411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1930474" y="1968015"/>
            <a:ext cx="91431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사업가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956469" y="1966871"/>
            <a:ext cx="91431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사용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자</a:t>
            </a:r>
            <a:endParaRPr kumimoji="0" lang="ko-KR" altLang="en-US" sz="15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1502046" y="200001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2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209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-3572"/>
            <a:ext cx="2448272" cy="264220"/>
          </a:xfrm>
        </p:spPr>
        <p:txBody>
          <a:bodyPr/>
          <a:lstStyle/>
          <a:p>
            <a:r>
              <a:rPr lang="en-US" altLang="ko-KR" dirty="0" smtClean="0"/>
              <a:t>006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54350043"/>
              </p:ext>
            </p:extLst>
          </p:nvPr>
        </p:nvGraphicFramePr>
        <p:xfrm>
          <a:off x="7527287" y="248122"/>
          <a:ext cx="23222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사업자 등록 </a:t>
                      </a:r>
                      <a:r>
                        <a:rPr lang="en-US" altLang="ko-KR" sz="1100" baseline="0" dirty="0" smtClean="0"/>
                        <a:t>or</a:t>
                      </a:r>
                      <a:r>
                        <a:rPr lang="ko-KR" altLang="en-US" sz="1100" baseline="0" dirty="0" smtClean="0"/>
                        <a:t> 사용자회원가입 버튼 </a:t>
                      </a:r>
                      <a:r>
                        <a:rPr lang="en-US" altLang="ko-KR" sz="1100" baseline="0" dirty="0" smtClean="0"/>
                        <a:t>size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Height: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사업가 아이디 찾기 버튼 클릭 시 사업가 아이디 찾기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사용자 아이디 찾기 버튼 클릭 시 사용자 아이디 찾기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66579" y="1822920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68231" y="3015401"/>
            <a:ext cx="1949705" cy="14756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사업자 아이디 찾기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612" y="3029863"/>
            <a:ext cx="1892366" cy="1438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사용자 아이디 찾기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2534732" y="3320079"/>
            <a:ext cx="228600" cy="226337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4727276" y="3269571"/>
            <a:ext cx="304267" cy="27660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13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7578"/>
            <a:ext cx="3816424" cy="25200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아이디 찾기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002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66579" y="1822854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98627" y="2970894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32654" y="3068610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화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 번호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(-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없이 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11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자리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)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762814" y="4191948"/>
            <a:ext cx="1849423" cy="580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아이디 찾기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85674"/>
              </p:ext>
            </p:extLst>
          </p:nvPr>
        </p:nvGraphicFramePr>
        <p:xfrm>
          <a:off x="7527287" y="248122"/>
          <a:ext cx="232225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전화번호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아이디 찾기 버튼 클릭 시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경고 창 알림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일치하면 아이디가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로그인 버튼 클릭 시 </a:t>
                      </a:r>
                      <a:r>
                        <a:rPr lang="ko-KR" altLang="en-US" sz="1100" baseline="0" dirty="0" smtClean="0"/>
                        <a:t>로그인 페이지로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이동</a:t>
                      </a:r>
                      <a:endParaRPr lang="ko-KR" alt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Oval 115"/>
          <p:cNvSpPr>
            <a:spLocks noChangeArrowheads="1"/>
          </p:cNvSpPr>
          <p:nvPr/>
        </p:nvSpPr>
        <p:spPr bwMode="auto">
          <a:xfrm>
            <a:off x="1676636" y="315337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1761859" y="435405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570736" y="4792196"/>
            <a:ext cx="24542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noProof="0" dirty="0" smtClean="0">
                <a:latin typeface="+mj-lt"/>
                <a:ea typeface="+mj-ea"/>
                <a:cs typeface="맑은 고딕" charset="0"/>
              </a:rPr>
              <a:t>회원님의 아이디는 </a:t>
            </a:r>
            <a:r>
              <a:rPr lang="en-US" altLang="ko-KR" sz="1300" noProof="0" dirty="0" smtClean="0">
                <a:latin typeface="+mj-lt"/>
                <a:ea typeface="+mj-ea"/>
                <a:cs typeface="맑은 고딕" charset="0"/>
              </a:rPr>
              <a:t>000</a:t>
            </a:r>
            <a:r>
              <a:rPr lang="ko-KR" altLang="en-US" sz="1300" noProof="0" dirty="0" smtClean="0">
                <a:latin typeface="+mj-lt"/>
                <a:ea typeface="+mj-ea"/>
                <a:cs typeface="맑은 고딕" charset="0"/>
              </a:rPr>
              <a:t>입니다</a:t>
            </a:r>
            <a:r>
              <a:rPr lang="en-US" altLang="ko-KR" sz="1300" noProof="0" dirty="0" smtClean="0">
                <a:latin typeface="+mj-lt"/>
                <a:ea typeface="+mj-ea"/>
                <a:cs typeface="맑은 고딕" charset="0"/>
              </a:rPr>
              <a:t>.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23657" y="4194800"/>
            <a:ext cx="1849423" cy="580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Oval 115"/>
          <p:cNvSpPr>
            <a:spLocks noChangeArrowheads="1"/>
          </p:cNvSpPr>
          <p:nvPr/>
        </p:nvSpPr>
        <p:spPr bwMode="auto">
          <a:xfrm>
            <a:off x="3728864" y="436510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70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209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-3572"/>
            <a:ext cx="2448272" cy="264220"/>
          </a:xfrm>
        </p:spPr>
        <p:txBody>
          <a:bodyPr/>
          <a:lstStyle/>
          <a:p>
            <a:r>
              <a:rPr lang="en-US" altLang="ko-KR" dirty="0" smtClean="0"/>
              <a:t>006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58301255"/>
              </p:ext>
            </p:extLst>
          </p:nvPr>
        </p:nvGraphicFramePr>
        <p:xfrm>
          <a:off x="7527287" y="248122"/>
          <a:ext cx="232225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사업자 등록 </a:t>
                      </a:r>
                      <a:r>
                        <a:rPr lang="en-US" altLang="ko-KR" sz="1100" baseline="0" dirty="0" smtClean="0"/>
                        <a:t>or</a:t>
                      </a:r>
                      <a:r>
                        <a:rPr lang="ko-KR" altLang="en-US" sz="1100" baseline="0" dirty="0" smtClean="0"/>
                        <a:t> 사용자회원가입 버튼 </a:t>
                      </a:r>
                      <a:r>
                        <a:rPr lang="en-US" altLang="ko-KR" sz="1100" baseline="0" dirty="0" smtClean="0"/>
                        <a:t>size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Height: 250px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사업가 비밀번호 찾기 버튼 클릭 시 사업가 비밀번호 찾기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사용자 비밀번호 찾기 버튼 클릭 시 사용자 비밀번호 찾기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66579" y="1822920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68231" y="3015401"/>
            <a:ext cx="1949705" cy="14756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사업자 </a:t>
            </a:r>
            <a:endParaRPr lang="en-US" altLang="ko-KR" sz="1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비밀번호 찾기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612" y="3029863"/>
            <a:ext cx="1892366" cy="1438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사용자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비밀번호 찾기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2534732" y="3304839"/>
            <a:ext cx="228600" cy="226337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4727276" y="3261951"/>
            <a:ext cx="304267" cy="27660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13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757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찾기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004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66579" y="1832298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06133" y="3523868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40159" y="3621584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화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 번호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(-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없이 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11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자리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)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679" y="4556076"/>
            <a:ext cx="3276364" cy="580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비밀번호 찾기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14871"/>
              </p:ext>
            </p:extLst>
          </p:nvPr>
        </p:nvGraphicFramePr>
        <p:xfrm>
          <a:off x="7527287" y="248122"/>
          <a:ext cx="2322258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이 메일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전화번호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비밀번호 찾기 버튼 클릭 시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일치하면 비밀번호 재지정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Oval 115"/>
          <p:cNvSpPr>
            <a:spLocks noChangeArrowheads="1"/>
          </p:cNvSpPr>
          <p:nvPr/>
        </p:nvSpPr>
        <p:spPr bwMode="auto">
          <a:xfrm>
            <a:off x="1684142" y="370635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2489218" y="473231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6133" y="2755700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40159" y="2853416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가입된 계정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(</a:t>
            </a: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이 메 일</a:t>
            </a:r>
            <a:r>
              <a:rPr lang="en-US" altLang="ko-KR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)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1684142" y="293818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17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7578"/>
            <a:ext cx="3816424" cy="252000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비밀번호 재지정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166579" y="1822854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06133" y="2754386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40159" y="2852102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새로운 비밀번호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맑은 고딕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679" y="4539012"/>
            <a:ext cx="3276364" cy="580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비밀번호 재지정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68491"/>
              </p:ext>
            </p:extLst>
          </p:nvPr>
        </p:nvGraphicFramePr>
        <p:xfrm>
          <a:off x="7527287" y="248122"/>
          <a:ext cx="232225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숫자</a:t>
                      </a:r>
                      <a:r>
                        <a:rPr lang="en-US" altLang="ko-KR" sz="1100" baseline="0" dirty="0" smtClean="0"/>
                        <a:t>+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까지 입력가능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비밀번호암호화</a:t>
                      </a:r>
                      <a:r>
                        <a:rPr lang="en-US" altLang="ko-KR" sz="1100" baseline="0" dirty="0" smtClean="0"/>
                        <a:t>(sha256)</a:t>
                      </a:r>
                      <a:r>
                        <a:rPr lang="ko-KR" altLang="en-US" sz="1100" baseline="0" dirty="0" smtClean="0"/>
                        <a:t> 미 입력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숫자</a:t>
                      </a:r>
                      <a:r>
                        <a:rPr lang="en-US" altLang="ko-KR" sz="1100" baseline="0" dirty="0" smtClean="0"/>
                        <a:t>+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까지 입력가능 비밀번호 일치 확인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입력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 </a:t>
                      </a:r>
                      <a:r>
                        <a:rPr lang="ko-KR" altLang="en-US" sz="1100" baseline="0" dirty="0" smtClean="0"/>
                        <a:t>비밀번호 재지정 버튼 클릭 시 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정규식 </a:t>
                      </a:r>
                      <a:r>
                        <a:rPr lang="en-US" altLang="ko-KR" sz="1100" baseline="0" dirty="0" smtClean="0"/>
                        <a:t>text </a:t>
                      </a:r>
                      <a:r>
                        <a:rPr lang="ko-KR" altLang="en-US" sz="1100" baseline="0" dirty="0" smtClean="0"/>
                        <a:t>출력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일치하면 로그인 페이지로 이동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Oval 115"/>
          <p:cNvSpPr>
            <a:spLocks noChangeArrowheads="1"/>
          </p:cNvSpPr>
          <p:nvPr/>
        </p:nvSpPr>
        <p:spPr bwMode="auto">
          <a:xfrm>
            <a:off x="1684142" y="293687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1" name="Oval 115"/>
          <p:cNvSpPr>
            <a:spLocks noChangeArrowheads="1"/>
          </p:cNvSpPr>
          <p:nvPr/>
        </p:nvSpPr>
        <p:spPr bwMode="auto">
          <a:xfrm>
            <a:off x="2489218" y="471525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98627" y="3523614"/>
            <a:ext cx="42049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832654" y="3621330"/>
            <a:ext cx="319835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새로운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비밀번호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cs typeface="맑은 고딕" charset="0"/>
              </a:rPr>
              <a:t>확인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cs typeface="맑은 고딕" charset="0"/>
            </a:endParaRPr>
          </a:p>
        </p:txBody>
      </p:sp>
      <p:sp>
        <p:nvSpPr>
          <p:cNvPr id="22" name="Oval 115"/>
          <p:cNvSpPr>
            <a:spLocks noChangeArrowheads="1"/>
          </p:cNvSpPr>
          <p:nvPr/>
        </p:nvSpPr>
        <p:spPr bwMode="auto">
          <a:xfrm>
            <a:off x="1676636" y="370609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맑은 고딕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30798</TotalTime>
  <Words>3241</Words>
  <Application>Microsoft Office PowerPoint</Application>
  <PresentationFormat>A4 용지(210x297mm)</PresentationFormat>
  <Paragraphs>1034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UBIVELOX Mobile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템플릿</dc:title>
  <dc:subject>pptx 템플릿</dc:subject>
  <dc:creator>ubivelox mobile 윤순언;윤순언</dc:creator>
  <cp:keywords>ppt; pptx; 템플릿;</cp:keywords>
  <dc:description>유비벨록스 모바일 MSP 개발1팀 문서 템플릿</dc:description>
  <cp:lastModifiedBy>alfo8-19</cp:lastModifiedBy>
  <cp:revision>3004</cp:revision>
  <dcterms:created xsi:type="dcterms:W3CDTF">2009-10-19T06:24:23Z</dcterms:created>
  <dcterms:modified xsi:type="dcterms:W3CDTF">2019-01-07T04:11:59Z</dcterms:modified>
  <cp:category>제안;내부발표</cp:category>
</cp:coreProperties>
</file>