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handoutMasterIdLst>
    <p:handoutMasterId r:id="rId33"/>
  </p:handoutMasterIdLst>
  <p:sldIdLst>
    <p:sldId id="890" r:id="rId2"/>
    <p:sldId id="800" r:id="rId3"/>
    <p:sldId id="906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41" r:id="rId12"/>
    <p:sldId id="892" r:id="rId13"/>
    <p:sldId id="893" r:id="rId14"/>
    <p:sldId id="895" r:id="rId15"/>
    <p:sldId id="896" r:id="rId16"/>
    <p:sldId id="897" r:id="rId17"/>
    <p:sldId id="898" r:id="rId18"/>
    <p:sldId id="899" r:id="rId19"/>
    <p:sldId id="900" r:id="rId20"/>
    <p:sldId id="901" r:id="rId21"/>
    <p:sldId id="902" r:id="rId22"/>
    <p:sldId id="903" r:id="rId23"/>
    <p:sldId id="848" r:id="rId24"/>
    <p:sldId id="904" r:id="rId25"/>
    <p:sldId id="851" r:id="rId26"/>
    <p:sldId id="905" r:id="rId27"/>
    <p:sldId id="870" r:id="rId28"/>
    <p:sldId id="881" r:id="rId29"/>
    <p:sldId id="882" r:id="rId30"/>
    <p:sldId id="873" r:id="rId31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77838" indent="-13652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57263" indent="-27305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435100" indent="-40957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914525" indent="-54610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헤더/푸터" id="{967818FE-AF40-4912-BAAB-C0F0F008544B}">
          <p14:sldIdLst>
            <p14:sldId id="890"/>
            <p14:sldId id="800"/>
          </p14:sldIdLst>
        </p14:section>
        <p14:section name="메인" id="{7A788077-18E2-411F-BF0C-CCD16D6A0618}">
          <p14:sldIdLst>
            <p14:sldId id="906"/>
          </p14:sldIdLst>
        </p14:section>
        <p14:section name="회원관리" id="{425DECCF-DB17-4ADD-83F0-771A378DAC76}">
          <p14:sldIdLst>
            <p14:sldId id="883"/>
            <p14:sldId id="884"/>
            <p14:sldId id="885"/>
            <p14:sldId id="886"/>
            <p14:sldId id="887"/>
            <p14:sldId id="888"/>
            <p14:sldId id="889"/>
            <p14:sldId id="841"/>
          </p14:sldIdLst>
        </p14:section>
        <p14:section name="상품 리스트" id="{CBFE7AE8-B604-479E-A927-8B18C521645E}">
          <p14:sldIdLst>
            <p14:sldId id="892"/>
            <p14:sldId id="893"/>
          </p14:sldIdLst>
        </p14:section>
        <p14:section name="상품 리뷰" id="{6B4BD343-72E6-4BEC-8FE4-E41943BDBEFE}">
          <p14:sldIdLst>
            <p14:sldId id="895"/>
            <p14:sldId id="896"/>
          </p14:sldIdLst>
        </p14:section>
        <p14:section name="상품문의" id="{EF66FB8E-5258-41ED-A442-5A1D575BAA1F}">
          <p14:sldIdLst>
            <p14:sldId id="897"/>
            <p14:sldId id="898"/>
            <p14:sldId id="899"/>
          </p14:sldIdLst>
        </p14:section>
        <p14:section name="결제" id="{D2FFF031-D6F6-44C5-B05E-76CF8EB4E507}">
          <p14:sldIdLst>
            <p14:sldId id="900"/>
            <p14:sldId id="901"/>
            <p14:sldId id="902"/>
          </p14:sldIdLst>
        </p14:section>
        <p14:section name="마이페이지" id="{498F80B0-8E97-4CEB-B167-E38A3772D452}">
          <p14:sldIdLst>
            <p14:sldId id="903"/>
            <p14:sldId id="848"/>
            <p14:sldId id="904"/>
            <p14:sldId id="851"/>
            <p14:sldId id="905"/>
          </p14:sldIdLst>
        </p14:section>
        <p14:section name="고객센터" id="{14265F42-4B65-4850-937C-67CDC023DBFA}">
          <p14:sldIdLst>
            <p14:sldId id="870"/>
            <p14:sldId id="881"/>
            <p14:sldId id="882"/>
            <p14:sldId id="87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17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pos="6114">
          <p15:clr>
            <a:srgbClr val="A4A3A4"/>
          </p15:clr>
        </p15:guide>
        <p15:guide id="8" pos="126">
          <p15:clr>
            <a:srgbClr val="A4A3A4"/>
          </p15:clr>
        </p15:guide>
        <p15:guide id="9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80C8F4"/>
    <a:srgbClr val="E4EDF8"/>
    <a:srgbClr val="FF7650"/>
    <a:srgbClr val="FAFFFD"/>
    <a:srgbClr val="5B89C1"/>
    <a:srgbClr val="FFE6C9"/>
    <a:srgbClr val="FFC893"/>
    <a:srgbClr val="FFEA93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1" autoAdjust="0"/>
    <p:restoredTop sz="74341" autoAdjust="0"/>
  </p:normalViewPr>
  <p:slideViewPr>
    <p:cSldViewPr snapToObjects="1" showGuides="1">
      <p:cViewPr>
        <p:scale>
          <a:sx n="66" d="100"/>
          <a:sy n="66" d="100"/>
        </p:scale>
        <p:origin x="-58" y="-451"/>
      </p:cViewPr>
      <p:guideLst>
        <p:guide orient="horz" pos="1117"/>
        <p:guide orient="horz" pos="436"/>
        <p:guide orient="horz" pos="4156"/>
        <p:guide orient="horz" pos="2160"/>
        <p:guide orient="horz" pos="709"/>
        <p:guide orient="horz" pos="1026"/>
        <p:guide pos="6114"/>
        <p:guide pos="12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87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5CDF0-5760-4C6B-A79B-F7A477629580}" type="datetimeFigureOut">
              <a:rPr lang="ko-KR" altLang="en-US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4FD0CE-55F5-410A-A349-053F84C404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2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8C2DE1-76C6-4577-BCB4-611063ABDD83}" type="datetimeFigureOut">
              <a:rPr lang="ko-KR" altLang="en-US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1A4EF0-F96B-4F7E-8127-CBDD4BABE3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1dep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584200" y="1020765"/>
            <a:ext cx="7488238" cy="5216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819150" y="1557338"/>
            <a:ext cx="8166746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square" lIns="288000" tIns="180000"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797881" y="1121079"/>
            <a:ext cx="23860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302036" y="1988840"/>
            <a:ext cx="7200974" cy="4320480"/>
          </a:xfrm>
        </p:spPr>
        <p:txBody>
          <a:bodyPr wrap="square" lIns="288000" tIns="180000"/>
          <a:lstStyle>
            <a:lvl1pPr marL="266700" indent="-266700">
              <a:buFont typeface="+mj-lt"/>
              <a:buAutoNum type="romanUcPeriod"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pic>
        <p:nvPicPr>
          <p:cNvPr id="16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2depth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3089275" y="1946277"/>
            <a:ext cx="6816726" cy="3776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186363" y="2530477"/>
            <a:ext cx="4368800" cy="33467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186363" y="2513013"/>
            <a:ext cx="4368800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5184775" y="5949280"/>
            <a:ext cx="4370388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27014" y="158750"/>
            <a:ext cx="1760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71" y="2615416"/>
            <a:ext cx="3954091" cy="2973824"/>
          </a:xfrm>
        </p:spPr>
        <p:txBody>
          <a:bodyPr/>
          <a:lstStyle>
            <a:lvl1pPr marL="266700" indent="-266700">
              <a:lnSpc>
                <a:spcPct val="150000"/>
              </a:lnSpc>
              <a:buFont typeface="+mj-lt"/>
              <a:buAutoNum type="arabicPeriod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lang="ko-KR" altLang="en-US" sz="1600" b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2depth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pic>
        <p:nvPicPr>
          <p:cNvPr id="17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5184775" y="2095079"/>
            <a:ext cx="4305300" cy="3603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 Depth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개요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3" y="47601"/>
            <a:ext cx="6788121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</a:t>
            </a:r>
            <a:r>
              <a:rPr lang="ko-KR" altLang="en-US" dirty="0" smtClean="0"/>
              <a:t>목차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692150"/>
            <a:ext cx="9505950" cy="576263"/>
          </a:xfrm>
        </p:spPr>
        <p:txBody>
          <a:bodyPr/>
          <a:lstStyle>
            <a:lvl1pPr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11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3depth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4" y="47601"/>
            <a:ext cx="6788220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 </a:t>
            </a:r>
            <a:r>
              <a:rPr lang="ko-KR" altLang="en-US" dirty="0" smtClean="0"/>
              <a:t>목차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200025" y="653236"/>
            <a:ext cx="63500" cy="287338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72000" rIns="54000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 latinLnBrk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2480" y="683524"/>
            <a:ext cx="3457575" cy="247650"/>
          </a:xfrm>
        </p:spPr>
        <p:txBody>
          <a:bodyPr anchor="ctr" anchorCtr="0"/>
          <a:lstStyle>
            <a:lvl1pPr>
              <a:buFont typeface="+mj-lt"/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 marL="8001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 marL="12573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 marL="17145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 marL="21717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3depth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– 4depth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 anchorCtr="0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80975" y="980729"/>
            <a:ext cx="9525000" cy="504056"/>
          </a:xfrm>
        </p:spPr>
        <p:txBody>
          <a:bodyPr/>
          <a:lstStyle>
            <a:lvl1pPr marL="0" indent="0">
              <a:buNone/>
              <a:def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pic>
        <p:nvPicPr>
          <p:cNvPr id="10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317915"/>
              </p:ext>
            </p:extLst>
          </p:nvPr>
        </p:nvGraphicFramePr>
        <p:xfrm>
          <a:off x="0" y="-1460"/>
          <a:ext cx="9899998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0"/>
                <a:gridCol w="644212"/>
                <a:gridCol w="3838362"/>
                <a:gridCol w="648072"/>
                <a:gridCol w="2448272"/>
                <a:gridCol w="360040"/>
                <a:gridCol w="554510"/>
              </a:tblGrid>
              <a:tr h="278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ACTIVILLAGE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타이틀명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D8426BB7-29EA-4650-98FD-7723A1C74531}" type="slidenum">
                        <a:rPr lang="ko-KR" altLang="en-US" sz="800" smtClean="0">
                          <a:latin typeface="+mn-ea"/>
                          <a:ea typeface="+mn-ea"/>
                        </a:rPr>
                        <a:pPr algn="ctr" latinLnBrk="1"/>
                        <a:t>‹#›</a:t>
                      </a:fld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브라우저 </a:t>
            </a:r>
            <a:r>
              <a:rPr lang="ko-KR" altLang="en-US" dirty="0" err="1" smtClean="0"/>
              <a:t>타이틀명을</a:t>
            </a:r>
            <a:r>
              <a:rPr lang="ko-KR" altLang="en-US" dirty="0" smtClean="0"/>
              <a:t>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err="1" smtClean="0"/>
              <a:t>퍼블리싱</a:t>
            </a:r>
            <a:r>
              <a:rPr lang="ko-KR" altLang="en-US" dirty="0" smtClean="0"/>
              <a:t> 및 이력추적용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7464967" y="267803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5" y="284163"/>
            <a:ext cx="2433638" cy="655721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1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7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2149471" y="6309320"/>
            <a:ext cx="5607059" cy="28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196" tIns="53097" rIns="106196" bIns="53097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ts val="1400"/>
              </a:lnSpc>
            </a:pP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서울특별시 구로구 구로동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212-8  </a:t>
            </a:r>
            <a:r>
              <a:rPr kumimoji="0" lang="ko-KR" altLang="en-US" sz="800" b="1" dirty="0" err="1" smtClean="0">
                <a:solidFill>
                  <a:srgbClr val="595959"/>
                </a:solidFill>
                <a:ea typeface="맑은 고딕" pitchFamily="50" charset="-127"/>
              </a:rPr>
              <a:t>대륭포스트타워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1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차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7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층       우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)152-050    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 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Tel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: 02-2082-2431   Fax :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02-865-2477</a:t>
            </a:r>
            <a:endParaRPr kumimoji="0" lang="ko-KR" altLang="en-US" sz="800" b="1" dirty="0">
              <a:solidFill>
                <a:srgbClr val="595959"/>
              </a:solidFill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667742" y="3068712"/>
            <a:ext cx="2556000" cy="720576"/>
            <a:chOff x="5580368" y="4292600"/>
            <a:chExt cx="2556000" cy="720576"/>
          </a:xfrm>
        </p:grpSpPr>
        <p:sp>
          <p:nvSpPr>
            <p:cNvPr id="11" name="한쪽 모서리가 둥근 사각형 10"/>
            <p:cNvSpPr/>
            <p:nvPr userDrawn="1"/>
          </p:nvSpPr>
          <p:spPr>
            <a:xfrm>
              <a:off x="5580368" y="4617994"/>
              <a:ext cx="2556000" cy="39518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www.ubivelox.com</a:t>
              </a:r>
              <a:endParaRPr lang="ko-KR" altLang="en-US" sz="1100" kern="10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endParaRPr>
            </a:p>
          </p:txBody>
        </p:sp>
        <p:sp>
          <p:nvSpPr>
            <p:cNvPr id="12" name="제목 1"/>
            <p:cNvSpPr txBox="1">
              <a:spLocks/>
            </p:cNvSpPr>
            <p:nvPr userDrawn="1"/>
          </p:nvSpPr>
          <p:spPr>
            <a:xfrm>
              <a:off x="5580368" y="4292600"/>
              <a:ext cx="2556000" cy="490403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3500"/>
                </a:lnSpc>
              </a:pPr>
              <a:r>
                <a:rPr lang="en-US" altLang="ko-KR" sz="2200" kern="100" spc="-150" dirty="0" smtClean="0">
                  <a:solidFill>
                    <a:srgbClr val="0D4EA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UBIVELOX</a:t>
              </a:r>
              <a:endParaRPr lang="ko-KR" altLang="en-US" sz="2200" kern="100" spc="-15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MI 장표" userDrawn="1">
  <p:cSld name="1_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9097536"/>
              </p:ext>
            </p:extLst>
          </p:nvPr>
        </p:nvGraphicFramePr>
        <p:xfrm>
          <a:off x="1" y="-1460"/>
          <a:ext cx="9899996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29"/>
                <a:gridCol w="644212"/>
                <a:gridCol w="3838362"/>
                <a:gridCol w="648072"/>
                <a:gridCol w="2448272"/>
                <a:gridCol w="360040"/>
                <a:gridCol w="554509"/>
              </a:tblGrid>
              <a:tr h="2787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ACTIVILLAGE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타이틀명</a:t>
                      </a: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페이지 </a:t>
                      </a:r>
                      <a:r>
                        <a:rPr lang="en-US" altLang="ko-KR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</a:t>
                      </a:r>
                      <a:endParaRPr lang="ko-KR" altLang="en-US" sz="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fld id="{D8426BB7-29EA-4650-98FD-7723A1C74531}" type="slidenum">
                        <a:rPr lang="ko-KR" altLang="en-US" sz="800"/>
                        <a:pPr algn="ctr" latinLnBrk="1">
                          <a:defRPr/>
                        </a:pPr>
                        <a:t>‹#›</a:t>
                      </a:fld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브라우저 타이틀명을 표시합니다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퍼블리싱 및 이력추적용 </a:t>
            </a:r>
            <a:r>
              <a:rPr lang="en-US" altLang="ko-KR"/>
              <a:t>ID</a:t>
            </a:r>
            <a:r>
              <a:rPr lang="ko-KR" altLang="en-US"/>
              <a:t>를 표시합니다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464968" y="267804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6" y="284164"/>
            <a:ext cx="2433638" cy="6557211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81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1" name="직사각형 9"/>
          <p:cNvSpPr>
            <a:spLocks noChangeArrowheads="1"/>
          </p:cNvSpPr>
          <p:nvPr/>
        </p:nvSpPr>
        <p:spPr bwMode="auto">
          <a:xfrm>
            <a:off x="0" y="6426200"/>
            <a:ext cx="9906000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80975" indent="-180975" defTabSz="914400">
              <a:buFontTx/>
              <a:buChar char="•"/>
              <a:defRPr/>
            </a:pPr>
            <a:endParaRPr lang="ko-KR" altLang="en-US" sz="1500" b="1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2" name="슬라이드 번호 개체 틀 4"/>
          <p:cNvSpPr txBox="1">
            <a:spLocks/>
          </p:cNvSpPr>
          <p:nvPr/>
        </p:nvSpPr>
        <p:spPr>
          <a:xfrm>
            <a:off x="3797300" y="649287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0BBAE0BA-42D9-40FD-ABA9-34A51BE72E45}" type="slidenum">
              <a:rPr lang="ko-KR" altLang="en-US" sz="100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10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2" r:id="rId1"/>
    <p:sldLayoutId id="2147485471" r:id="rId2"/>
    <p:sldLayoutId id="2147485520" r:id="rId3"/>
    <p:sldLayoutId id="2147485522" r:id="rId4"/>
    <p:sldLayoutId id="2147485524" r:id="rId5"/>
    <p:sldLayoutId id="2147485523" r:id="rId6"/>
    <p:sldLayoutId id="2147485521" r:id="rId7"/>
    <p:sldLayoutId id="214748552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bg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ct@naver.com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16601713"/>
              </p:ext>
            </p:extLst>
          </p:nvPr>
        </p:nvGraphicFramePr>
        <p:xfrm>
          <a:off x="7545288" y="620688"/>
          <a:ext cx="230425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W=1184px ,</a:t>
                      </a:r>
                      <a:r>
                        <a:rPr lang="en-US" altLang="ko-KR" sz="1000" baseline="0" dirty="0" smtClean="0"/>
                        <a:t> H=75px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로고이미지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클릭 시 메인 페이지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이미지크기 </a:t>
                      </a:r>
                      <a:r>
                        <a:rPr lang="en-US" altLang="ko-KR" sz="1000" dirty="0" smtClean="0"/>
                        <a:t>=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141*33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상품명과 지역 명으로 검색 후 상품 리스트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마이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로그아웃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비회원 시 로그인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회원가입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페이지로 이동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회원가입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117172" y="3078653"/>
            <a:ext cx="7334982" cy="57254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117172" y="3078653"/>
            <a:ext cx="1640007" cy="57254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9116" y="3205842"/>
            <a:ext cx="1144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noProof="0" dirty="0" smtClean="0">
                <a:latin typeface="+mj-lt"/>
                <a:ea typeface="+mj-ea"/>
                <a:cs typeface="맑은 고딕" charset="0"/>
              </a:rPr>
              <a:t>로고 이미지</a:t>
            </a:r>
            <a:endParaRPr kumimoji="0" lang="en-US" altLang="ko-KR" sz="1400" noProof="0" dirty="0" smtClean="0">
              <a:latin typeface="+mj-lt"/>
              <a:ea typeface="+mj-ea"/>
              <a:cs typeface="맑은 고딕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468647" y="3295615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마이 페이지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로그아웃</a:t>
            </a:r>
          </a:p>
        </p:txBody>
      </p:sp>
      <p:sp>
        <p:nvSpPr>
          <p:cNvPr id="32" name="Oval 115"/>
          <p:cNvSpPr>
            <a:spLocks noChangeArrowheads="1"/>
          </p:cNvSpPr>
          <p:nvPr/>
        </p:nvSpPr>
        <p:spPr bwMode="auto">
          <a:xfrm>
            <a:off x="214816" y="31283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7175" y="3297761"/>
            <a:ext cx="1008113" cy="2394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38408" y="3297761"/>
            <a:ext cx="73876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상품 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3159" y="3332657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942252" y="3453809"/>
            <a:ext cx="734923" cy="4120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지역 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2815326" y="313051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7" name="Oval 115"/>
          <p:cNvSpPr>
            <a:spLocks noChangeArrowheads="1"/>
          </p:cNvSpPr>
          <p:nvPr/>
        </p:nvSpPr>
        <p:spPr bwMode="auto">
          <a:xfrm>
            <a:off x="5852567" y="31569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6753200" y="31409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45089" y="2504471"/>
            <a:ext cx="1713778" cy="564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1481280" y="2727912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로그</a:t>
            </a:r>
            <a:r>
              <a:rPr kumimoji="0" lang="ko-KR" altLang="en-US" sz="1300" dirty="0">
                <a:latin typeface="+mj-lt"/>
                <a:ea typeface="+mj-ea"/>
                <a:cs typeface="맑은 고딕" charset="0"/>
              </a:rPr>
              <a:t>인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noProof="0" dirty="0" smtClean="0">
                <a:latin typeface="+mj-lt"/>
                <a:ea typeface="+mj-ea"/>
                <a:cs typeface="맑은 고딕" charset="0"/>
              </a:rPr>
              <a:t>회원가입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6164560" y="253453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6760454" y="254175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5600071" y="238516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17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006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54133544"/>
              </p:ext>
            </p:extLst>
          </p:nvPr>
        </p:nvGraphicFramePr>
        <p:xfrm>
          <a:off x="7527287" y="248122"/>
          <a:ext cx="2322258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사업자 등록 </a:t>
                      </a:r>
                      <a:r>
                        <a:rPr lang="en-US" altLang="ko-KR" sz="1100" baseline="0" dirty="0" smtClean="0"/>
                        <a:t>or</a:t>
                      </a:r>
                      <a:r>
                        <a:rPr lang="ko-KR" altLang="en-US" sz="1100" baseline="0" dirty="0" smtClean="0"/>
                        <a:t> 사용자회원가입 버튼 </a:t>
                      </a:r>
                      <a:r>
                        <a:rPr lang="en-US" altLang="ko-KR" sz="1100" baseline="0" dirty="0" smtClean="0"/>
                        <a:t>size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Height: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사업가등록 버튼 클릭 시 사업가 등록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회원가입 버튼 클릭 시 사용자 회원가입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920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68231" y="3015401"/>
            <a:ext cx="1949705" cy="1475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사업자등록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612" y="3029863"/>
            <a:ext cx="1892366" cy="143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회원가입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534732" y="3320079"/>
            <a:ext cx="228600" cy="226337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4727276" y="3246711"/>
            <a:ext cx="304267" cy="27660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52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/>
              <a:t>회원가입 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 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29150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07389" y="4837132"/>
            <a:ext cx="3276364" cy="435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사용자 회원가입</a:t>
            </a:r>
            <a:endParaRPr lang="ko-KR" altLang="en-US" sz="15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05250"/>
              </p:ext>
            </p:extLst>
          </p:nvPr>
        </p:nvGraphicFramePr>
        <p:xfrm>
          <a:off x="7527287" y="248122"/>
          <a:ext cx="232225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자리까지 입력 가능 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아이디 사용여부 표시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사용가능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사용 불가능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정보표시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아이디 미 입력 시 경고 창 발생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비밀번호암호화</a:t>
                      </a:r>
                      <a:r>
                        <a:rPr lang="en-US" altLang="ko-KR" sz="1100" baseline="0" dirty="0" smtClean="0"/>
                        <a:t>(sha256)</a:t>
                      </a:r>
                      <a:r>
                        <a:rPr lang="ko-KR" altLang="en-US" sz="1100" baseline="0" dirty="0" smtClean="0"/>
                        <a:t> 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 가능 비밀번호 일치 확인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 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숫자 </a:t>
                      </a:r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자 까지 입력가능 </a:t>
                      </a:r>
                      <a:r>
                        <a:rPr lang="ko-KR" altLang="en-US" sz="1100" baseline="0" dirty="0" smtClean="0"/>
                        <a:t>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 </a:t>
                      </a:r>
                      <a:r>
                        <a:rPr lang="en-US" altLang="ko-KR" sz="1100" baseline="0" dirty="0" smtClean="0"/>
                        <a:t>–</a:t>
                      </a:r>
                      <a:r>
                        <a:rPr lang="ko-KR" altLang="en-US" sz="1100" baseline="0" dirty="0" smtClean="0"/>
                        <a:t>없이 </a:t>
                      </a:r>
                      <a:r>
                        <a:rPr lang="en-US" altLang="ko-KR" sz="1100" baseline="0" dirty="0" smtClean="0"/>
                        <a:t>11</a:t>
                      </a:r>
                      <a:r>
                        <a:rPr lang="ko-KR" altLang="en-US" sz="1100" baseline="0" dirty="0" smtClean="0"/>
                        <a:t>자리 까지 입력 가능 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사용자 회원가입</a:t>
                      </a:r>
                      <a:r>
                        <a:rPr lang="ko-KR" altLang="en-US" sz="1100" dirty="0" smtClean="0"/>
                        <a:t> 버튼 클릭 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일치하면 로그인 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</a:t>
                      </a:r>
                      <a:endParaRPr lang="ko-KR" alt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2743516" y="4946176"/>
            <a:ext cx="25146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30810" y="3724540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711446" y="3726685"/>
            <a:ext cx="2184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생년월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일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1480831" y="3788995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30810" y="3286196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1697876" y="3288342"/>
            <a:ext cx="409878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한글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10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자제한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,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영문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20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자제한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cs typeface="맑은 고딕" charset="0"/>
            </a:endParaRPr>
          </a:p>
        </p:txBody>
      </p:sp>
      <p:sp>
        <p:nvSpPr>
          <p:cNvPr id="46" name="Oval 115"/>
          <p:cNvSpPr>
            <a:spLocks noChangeArrowheads="1"/>
          </p:cNvSpPr>
          <p:nvPr/>
        </p:nvSpPr>
        <p:spPr bwMode="auto">
          <a:xfrm>
            <a:off x="1480831" y="3350651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415470" y="1973911"/>
            <a:ext cx="2835452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690206" y="1976057"/>
            <a:ext cx="180538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아이디</a:t>
            </a:r>
            <a:r>
              <a:rPr kumimoji="0" lang="en-US" altLang="ko-KR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(</a:t>
            </a:r>
            <a:r>
              <a:rPr kumimoji="0" lang="ko-KR" alt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이 메일</a:t>
            </a:r>
            <a:r>
              <a:rPr kumimoji="0" lang="en-US" altLang="ko-KR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)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1465491" y="2038366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29040" y="2411445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696106" y="2413592"/>
            <a:ext cx="418283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비밀번호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숫자포함 영문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8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 이상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20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 이하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cs typeface="맑은 고딕" charset="0"/>
            </a:endParaRP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1479061" y="2475900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28191" y="2843493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1695256" y="2845639"/>
            <a:ext cx="2184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비밀번호 확인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1478211" y="2907948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30810" y="4167837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1697876" y="4169983"/>
            <a:ext cx="2184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연락처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(-</a:t>
            </a: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없이 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11</a:t>
            </a: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자리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1480831" y="4232292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350497" y="1960641"/>
            <a:ext cx="1528448" cy="3602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중복확</a:t>
            </a:r>
            <a:r>
              <a:rPr lang="ko-KR" altLang="en-US" sz="15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인</a:t>
            </a:r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4412366" y="201458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5796657" y="2002110"/>
            <a:ext cx="15067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사용가능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 불가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5844985" y="2876415"/>
            <a:ext cx="10291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불일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endParaRPr kumimoji="0" lang="ko-KR" altLang="en-US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 페이지 이미지 클릭 </a:t>
            </a:r>
            <a:r>
              <a:rPr lang="en-US" altLang="ko-KR"/>
              <a:t>&amp; </a:t>
            </a:r>
            <a:r>
              <a:rPr lang="ko-KR" altLang="en-US"/>
              <a:t>지역명</a:t>
            </a:r>
            <a:r>
              <a:rPr lang="en-US" altLang="ko-KR"/>
              <a:t> </a:t>
            </a:r>
            <a:r>
              <a:rPr lang="ko-KR" altLang="en-US"/>
              <a:t>검색 </a:t>
            </a:r>
            <a:r>
              <a:rPr lang="en-US" altLang="ko-KR"/>
              <a:t>&gt; </a:t>
            </a:r>
            <a:r>
              <a:rPr lang="ko-KR" altLang="en-US"/>
              <a:t>상품 </a:t>
            </a:r>
            <a:r>
              <a:rPr lang="en-US" altLang="ko-KR"/>
              <a:t>List </a:t>
            </a:r>
            <a:r>
              <a:rPr lang="ko-KR" altLang="en-US"/>
              <a:t>페이지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8648"/>
            <a:ext cx="2448272" cy="252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545289" y="620688"/>
          <a:ext cx="230425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상품 </a:t>
                      </a:r>
                      <a:r>
                        <a:rPr lang="en-US" altLang="ko-KR" sz="1000"/>
                        <a:t>List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W= 1184px</a:t>
                      </a:r>
                      <a:r>
                        <a:rPr lang="en-US" altLang="ko-KR" sz="1000" baseline="0"/>
                        <a:t> H= auto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상품</a:t>
                      </a:r>
                      <a:r>
                        <a:rPr lang="en-US" altLang="ko-KR" sz="1000"/>
                        <a:t>List</a:t>
                      </a:r>
                      <a:r>
                        <a:rPr lang="ko-KR" altLang="en-US" sz="1000"/>
                        <a:t>를 </a:t>
                      </a:r>
                      <a:r>
                        <a:rPr lang="ko-KR" altLang="en-US" sz="1000" baseline="0"/>
                        <a:t>카테고리로 분류</a:t>
                      </a:r>
                      <a:r>
                        <a:rPr lang="en-US" altLang="ko-KR" sz="1000" baseline="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원하는 카테고리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우측의 상품</a:t>
                      </a:r>
                      <a:r>
                        <a:rPr lang="en-US" altLang="ko-KR" sz="1000" baseline="0"/>
                        <a:t>List</a:t>
                      </a:r>
                      <a:r>
                        <a:rPr lang="ko-KR" altLang="en-US" sz="1000" baseline="0"/>
                        <a:t>가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카테고리 내용에 맞게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변경되어 보여짐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W= 250px H= 210px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지역명 </a:t>
                      </a:r>
                      <a:r>
                        <a:rPr lang="en-US" altLang="ko-KR" sz="1000" baseline="0"/>
                        <a:t>font-size = 20px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카테고리 </a:t>
                      </a:r>
                      <a:r>
                        <a:rPr lang="en-US" altLang="ko-KR" sz="1000" baseline="0"/>
                        <a:t>font-size = 14px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지역의 상품</a:t>
                      </a:r>
                      <a:r>
                        <a:rPr lang="en-US" altLang="ko-KR" sz="1000"/>
                        <a:t>List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한 페이지에 </a:t>
                      </a:r>
                      <a:r>
                        <a:rPr lang="en-US" altLang="ko-KR" sz="1000"/>
                        <a:t>10</a:t>
                      </a:r>
                      <a:r>
                        <a:rPr lang="ko-KR" altLang="en-US" sz="1000"/>
                        <a:t>개씩 페이징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W=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en-US" altLang="ko-KR" sz="1000"/>
                        <a:t>924px H=</a:t>
                      </a:r>
                      <a:r>
                        <a:rPr lang="en-US" altLang="ko-KR" sz="1000" baseline="0"/>
                        <a:t> 2065px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상품마다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장의 미리보기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사진과 상품명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상품</a:t>
                      </a:r>
                      <a:r>
                        <a:rPr lang="ko-KR" altLang="en-US" sz="1000" baseline="0"/>
                        <a:t> 기본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가격</a:t>
                      </a:r>
                      <a:r>
                        <a:rPr lang="en-US" altLang="ko-KR" sz="1000" baseline="0"/>
                        <a:t>,</a:t>
                      </a:r>
                      <a:r>
                        <a:rPr lang="ko-KR" altLang="en-US" sz="1000" baseline="0"/>
                        <a:t>평점이 보여지고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상품</a:t>
                      </a:r>
                      <a:r>
                        <a:rPr lang="ko-KR" altLang="en-US" sz="1000" baseline="0"/>
                        <a:t> 클릭 시</a:t>
                      </a:r>
                      <a:r>
                        <a:rPr lang="ko-KR" altLang="en-US" sz="100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상품 상세 페이지로 이동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 W=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/>
                        <a:t>866px, H=</a:t>
                      </a:r>
                      <a:r>
                        <a:rPr lang="en-US" altLang="ko-KR" sz="1000" baseline="0"/>
                        <a:t> 162px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상품 사진 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W=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en-US" altLang="ko-KR" sz="1000"/>
                        <a:t>230px, H=</a:t>
                      </a:r>
                      <a:r>
                        <a:rPr lang="en-US" altLang="ko-KR" sz="1000" baseline="0"/>
                        <a:t> 149px</a:t>
                      </a:r>
                      <a:r>
                        <a:rPr lang="en-US" altLang="ko-KR" sz="100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상품명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font-size</a:t>
                      </a:r>
                      <a:r>
                        <a:rPr lang="en-US" altLang="ko-KR" sz="1000" baseline="0"/>
                        <a:t> =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/>
                        <a:t>18px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상품 기본 가격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font-size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= 22px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66292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 defTabSz="957263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6506" y="872716"/>
            <a:ext cx="1872208" cy="14041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2889" y="837667"/>
            <a:ext cx="4255018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58978" y="1268760"/>
            <a:ext cx="15637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960" y="954405"/>
            <a:ext cx="545103" cy="30323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400">
                <a:latin typeface="+mj-lt"/>
                <a:ea typeface="+mj-ea"/>
                <a:cs typeface="맑은 고딕"/>
              </a:rPr>
              <a:t>분류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093" y="1124744"/>
            <a:ext cx="1650604" cy="12926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R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ko-KR" sz="1300" dirty="0">
              <a:latin typeface="+mj-lt"/>
              <a:ea typeface="+mj-ea"/>
              <a:cs typeface="맑은 고딕"/>
            </a:endParaRPr>
          </a:p>
          <a:p>
            <a:pPr marR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ko-KR" sz="1300" dirty="0">
                <a:latin typeface="+mj-lt"/>
                <a:ea typeface="+mj-ea"/>
                <a:cs typeface="맑은 고딕"/>
              </a:rPr>
              <a:t> </a:t>
            </a:r>
            <a:r>
              <a:rPr lang="en-US" altLang="ko-KR" sz="1300" dirty="0" smtClean="0">
                <a:latin typeface="+mj-lt"/>
                <a:ea typeface="+mj-ea"/>
                <a:cs typeface="맑은 고딕"/>
              </a:rPr>
              <a:t>    </a:t>
            </a:r>
            <a:r>
              <a:rPr lang="ko-KR" altLang="en-US" sz="1300" dirty="0" smtClean="0">
                <a:latin typeface="+mj-lt"/>
                <a:ea typeface="+mj-ea"/>
                <a:cs typeface="맑은 고딕"/>
              </a:rPr>
              <a:t>전체 </a:t>
            </a:r>
            <a:endParaRPr lang="ko-KR" altLang="en-US" sz="1300" dirty="0">
              <a:latin typeface="+mj-lt"/>
              <a:ea typeface="+mj-ea"/>
              <a:cs typeface="맑은 고딕"/>
            </a:endParaRPr>
          </a:p>
          <a:p>
            <a:pPr marR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ko-KR" altLang="en-US" sz="1300" dirty="0" smtClean="0">
                <a:latin typeface="+mj-lt"/>
                <a:ea typeface="+mj-ea"/>
                <a:cs typeface="맑은 고딕"/>
              </a:rPr>
              <a:t>     물</a:t>
            </a:r>
            <a:r>
              <a:rPr lang="en-US" altLang="ko-KR" sz="1300" dirty="0" smtClean="0">
                <a:latin typeface="+mj-lt"/>
                <a:ea typeface="+mj-ea"/>
                <a:cs typeface="맑은 고딕"/>
              </a:rPr>
              <a:t> </a:t>
            </a:r>
            <a:endParaRPr lang="en-US" altLang="ko-KR" sz="1300" dirty="0">
              <a:latin typeface="+mj-lt"/>
              <a:ea typeface="+mj-ea"/>
              <a:cs typeface="맑은 고딕"/>
            </a:endParaRPr>
          </a:p>
          <a:p>
            <a:pPr marR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ko-KR" altLang="en-US" sz="1300" dirty="0" smtClean="0">
                <a:latin typeface="+mj-lt"/>
                <a:ea typeface="+mj-ea"/>
                <a:cs typeface="맑은 고딕"/>
              </a:rPr>
              <a:t>     하늘</a:t>
            </a:r>
            <a:endParaRPr lang="ko-KR" altLang="en-US" sz="1300" dirty="0">
              <a:latin typeface="+mj-lt"/>
              <a:ea typeface="+mj-ea"/>
              <a:cs typeface="맑은 고딕"/>
            </a:endParaRPr>
          </a:p>
          <a:p>
            <a:pPr marR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ko-KR" altLang="en-US" sz="1300" dirty="0" smtClean="0">
                <a:latin typeface="+mj-lt"/>
                <a:ea typeface="+mj-ea"/>
                <a:cs typeface="맑은 고딕"/>
              </a:rPr>
              <a:t>     땅</a:t>
            </a:r>
            <a:endParaRPr lang="ko-KR" altLang="en-US" sz="1300" dirty="0">
              <a:latin typeface="+mj-lt"/>
              <a:ea typeface="+mj-ea"/>
              <a:cs typeface="맑은 고딕"/>
            </a:endParaRPr>
          </a:p>
          <a:p>
            <a:pPr marR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endParaRPr kumimoji="0" lang="en-US" altLang="ko-KR" sz="1300" b="0" i="0" u="none" strike="noStrike" kern="1200" cap="none" spc="0" normalizeH="0" dirty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02783" y="1031742"/>
            <a:ext cx="3744416" cy="11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8801" y="1196753"/>
            <a:ext cx="1418339" cy="862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74606" y="1480428"/>
            <a:ext cx="910827" cy="292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 사진</a:t>
            </a:r>
            <a:endParaRPr kumimoji="0" lang="ko-KR" altLang="en-US" sz="1300" b="0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6983" y="1264404"/>
            <a:ext cx="684803" cy="292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상품명</a:t>
            </a:r>
            <a:endParaRPr kumimoji="0" lang="ko-KR" altLang="en-US" sz="1300" b="0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947" y="1528773"/>
            <a:ext cx="1303562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</a:t>
            </a:r>
            <a:r>
              <a:rPr kumimoji="0" lang="ko-KR" altLang="en-US" sz="1300" b="0" i="0" u="none" strike="noStrike" kern="1200" cap="none" spc="0" normalizeH="0">
                <a:effectLst/>
                <a:uLnTx/>
                <a:uFillTx/>
                <a:latin typeface="+mj-lt"/>
                <a:ea typeface="+mj-ea"/>
                <a:cs typeface="맑은 고딕"/>
              </a:rPr>
              <a:t> 기본 가격</a:t>
            </a:r>
          </a:p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300" baseline="0">
                <a:latin typeface="+mj-lt"/>
                <a:ea typeface="+mj-ea"/>
                <a:cs typeface="맑은 고딕"/>
              </a:rPr>
              <a:t>평점</a:t>
            </a:r>
            <a:endParaRPr kumimoji="0" lang="ko-KR" altLang="en-US" sz="13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4562957" y="5229200"/>
            <a:ext cx="624069" cy="64807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Oval 115"/>
          <p:cNvSpPr>
            <a:spLocks noChangeArrowheads="1"/>
          </p:cNvSpPr>
          <p:nvPr/>
        </p:nvSpPr>
        <p:spPr>
          <a:xfrm>
            <a:off x="350489" y="752128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4" name="Oval 115"/>
          <p:cNvSpPr>
            <a:spLocks noChangeArrowheads="1"/>
          </p:cNvSpPr>
          <p:nvPr/>
        </p:nvSpPr>
        <p:spPr>
          <a:xfrm>
            <a:off x="2629064" y="706068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5" name="Oval 115"/>
          <p:cNvSpPr>
            <a:spLocks noChangeArrowheads="1"/>
          </p:cNvSpPr>
          <p:nvPr/>
        </p:nvSpPr>
        <p:spPr>
          <a:xfrm>
            <a:off x="2911151" y="896144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7864" y="6021289"/>
            <a:ext cx="3377848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맑은 고딕"/>
              </a:rPr>
              <a:t>1 </a:t>
            </a:r>
            <a:r>
              <a:rPr kumimoji="0" lang="en-US" altLang="ko-KR" sz="10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      2       3       4       5       6       7       8       9 </a:t>
            </a:r>
            <a:endParaRPr kumimoji="0" lang="ko-KR" altLang="en-US" sz="10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02783" y="2471902"/>
            <a:ext cx="3744416" cy="11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158801" y="2636913"/>
            <a:ext cx="1418339" cy="862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374606" y="2920588"/>
            <a:ext cx="910827" cy="292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 사진</a:t>
            </a:r>
            <a:endParaRPr kumimoji="0" lang="ko-KR" altLang="en-US" sz="1300" b="0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6983" y="2704564"/>
            <a:ext cx="684803" cy="292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상품명</a:t>
            </a:r>
            <a:endParaRPr kumimoji="0" lang="ko-KR" altLang="en-US" sz="1300" b="0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8947" y="2968934"/>
            <a:ext cx="1303562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</a:t>
            </a:r>
            <a:r>
              <a:rPr kumimoji="0" lang="ko-KR" altLang="en-US" sz="1300" b="0" i="0" u="none" strike="noStrike" kern="1200" cap="none" spc="0" normalizeH="0">
                <a:effectLst/>
                <a:uLnTx/>
                <a:uFillTx/>
                <a:latin typeface="+mj-lt"/>
                <a:ea typeface="+mj-ea"/>
                <a:cs typeface="맑은 고딕"/>
              </a:rPr>
              <a:t> 기본 가격</a:t>
            </a:r>
          </a:p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300" baseline="0">
                <a:latin typeface="+mj-lt"/>
                <a:ea typeface="+mj-ea"/>
                <a:cs typeface="맑은 고딕"/>
              </a:rPr>
              <a:t>평점</a:t>
            </a:r>
            <a:endParaRPr kumimoji="0" lang="ko-KR" altLang="en-US" sz="13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02783" y="3933057"/>
            <a:ext cx="3744416" cy="11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158801" y="4098068"/>
            <a:ext cx="1418339" cy="862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74606" y="4381743"/>
            <a:ext cx="910827" cy="292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 사진</a:t>
            </a:r>
            <a:endParaRPr kumimoji="0" lang="ko-KR" altLang="en-US" sz="1300" b="0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6983" y="4165719"/>
            <a:ext cx="684803" cy="292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상품명</a:t>
            </a:r>
            <a:endParaRPr kumimoji="0" lang="ko-KR" altLang="en-US" sz="1300" b="0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8947" y="4430089"/>
            <a:ext cx="1303562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상품</a:t>
            </a:r>
            <a:r>
              <a:rPr kumimoji="0" lang="ko-KR" altLang="en-US" sz="1300" b="0" i="0" u="none" strike="noStrike" kern="1200" cap="none" spc="0" normalizeH="0">
                <a:effectLst/>
                <a:uLnTx/>
                <a:uFillTx/>
                <a:latin typeface="+mj-lt"/>
                <a:ea typeface="+mj-ea"/>
                <a:cs typeface="맑은 고딕"/>
              </a:rPr>
              <a:t> 기본 가격</a:t>
            </a:r>
          </a:p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300" baseline="0">
                <a:latin typeface="+mj-lt"/>
                <a:ea typeface="+mj-ea"/>
                <a:cs typeface="맑은 고딕"/>
              </a:rPr>
              <a:t>평점</a:t>
            </a:r>
            <a:endParaRPr kumimoji="0" lang="ko-KR" altLang="en-US" sz="13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1801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</a:t>
            </a:r>
            <a:r>
              <a:rPr lang="en-US" altLang="ko-KR"/>
              <a:t>List </a:t>
            </a:r>
            <a:r>
              <a:rPr lang="ko-KR" altLang="en-US"/>
              <a:t>페이지 </a:t>
            </a:r>
            <a:r>
              <a:rPr lang="en-US" altLang="ko-KR"/>
              <a:t>-&gt; </a:t>
            </a:r>
            <a:r>
              <a:rPr lang="ko-KR" altLang="en-US"/>
              <a:t>상품 상세 페이지</a:t>
            </a:r>
            <a:r>
              <a:rPr lang="en-US" altLang="ko-KR"/>
              <a:t>(1/4) – </a:t>
            </a:r>
            <a:r>
              <a:rPr lang="ko-KR" altLang="en-US"/>
              <a:t>상품정보 영역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99705559"/>
              </p:ext>
            </p:extLst>
          </p:nvPr>
        </p:nvGraphicFramePr>
        <p:xfrm>
          <a:off x="7603163" y="425256"/>
          <a:ext cx="2304256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W=1184px ,</a:t>
                      </a:r>
                      <a:r>
                        <a:rPr lang="en-US" altLang="ko-KR" sz="1000" baseline="0"/>
                        <a:t> H=auto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상품 리스트에서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smtClean="0"/>
                        <a:t>선택한 상세 페이지</a:t>
                      </a:r>
                      <a:endParaRPr lang="en-US" altLang="ko-KR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부트스트랩 </a:t>
                      </a:r>
                      <a:r>
                        <a:rPr lang="en-US" altLang="ko-KR" sz="1000" dirty="0"/>
                        <a:t>carousel</a:t>
                      </a:r>
                      <a:r>
                        <a:rPr lang="ko-KR" altLang="en-US" sz="1000" dirty="0"/>
                        <a:t>을 이용해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초에 한번씩 변환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총 이미지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장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상품 정보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영업기간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주의 사항을 가져와 표시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패키지 리스트는 상품에 등록된 패키지를 가져온다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결제 한 번에 패키지 하나씩만 구매 가능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선택한 패키지 정보에 저장된 패키지 영업 기간을 가져와 표시한다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상시 영업일 경우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전 일 가능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을 표시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예약할 날짜 선택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당일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현재시간 이전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패키지 영업 기간이 아닌 날짜는 선택 불가하게 막음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선택한 예약 일에 남은 패키지 수량을 자동으로 계산해 표시한다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수량이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일 경우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매진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으로 표시한다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표시된 남은 수량 이상으로 선택할 수 없다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수량을 선택한 만큼 패키지</a:t>
                      </a:r>
                      <a:r>
                        <a:rPr lang="ko-KR" altLang="en-US" sz="1000" baseline="0" dirty="0"/>
                        <a:t> 가격과 곱해 수량에 따른 가격을 자동으로 표시</a:t>
                      </a:r>
                      <a:r>
                        <a:rPr lang="en-US" altLang="ko-KR" sz="1000" baseline="0" dirty="0"/>
                        <a:t>.</a:t>
                      </a:r>
                      <a:endParaRPr lang="en-US" altLang="ko-KR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결제페이지로 이동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날짜나 패키지를 선택하지 않을 경우 </a:t>
                      </a:r>
                      <a:r>
                        <a:rPr lang="en-US" altLang="ko-KR" sz="1000" dirty="0"/>
                        <a:t>alert </a:t>
                      </a:r>
                      <a:r>
                        <a:rPr lang="ko-KR" altLang="en-US" sz="1000" dirty="0"/>
                        <a:t>창 발생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48544" y="466144"/>
            <a:ext cx="5760640" cy="1666712"/>
            <a:chOff x="704528" y="466145"/>
            <a:chExt cx="5976664" cy="2376264"/>
          </a:xfrm>
        </p:grpSpPr>
        <p:sp>
          <p:nvSpPr>
            <p:cNvPr id="8" name="직사각형 7"/>
            <p:cNvSpPr/>
            <p:nvPr/>
          </p:nvSpPr>
          <p:spPr>
            <a:xfrm>
              <a:off x="704528" y="466145"/>
              <a:ext cx="5976664" cy="2376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7903" y="1495743"/>
              <a:ext cx="800219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이미지</a:t>
              </a:r>
              <a:endParaRPr kumimoji="0" lang="ko-KR" altLang="en-US" sz="1600" b="0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23525" y="601980"/>
              <a:ext cx="800219" cy="4308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1100" b="0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W=900px</a:t>
              </a:r>
            </a:p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1100">
                  <a:latin typeface="+mj-lt"/>
                  <a:ea typeface="+mj-ea"/>
                  <a:cs typeface="맑은 고딕"/>
                </a:rPr>
                <a:t>H=400px</a:t>
              </a:r>
              <a:endParaRPr kumimoji="0" lang="ko-KR" altLang="en-US" sz="11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126" name="Oval 115"/>
            <p:cNvSpPr>
              <a:spLocks noChangeArrowheads="1"/>
            </p:cNvSpPr>
            <p:nvPr/>
          </p:nvSpPr>
          <p:spPr>
            <a:xfrm>
              <a:off x="878260" y="588792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맑은 고딕"/>
                  <a:ea typeface="맑은 고딕"/>
                </a:rPr>
                <a:t>2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85946" y="2244705"/>
            <a:ext cx="6365737" cy="2088232"/>
            <a:chOff x="374204" y="2887638"/>
            <a:chExt cx="6050120" cy="3462209"/>
          </a:xfrm>
        </p:grpSpPr>
        <p:sp>
          <p:nvSpPr>
            <p:cNvPr id="5" name="TextBox 4"/>
            <p:cNvSpPr txBox="1"/>
            <p:nvPr/>
          </p:nvSpPr>
          <p:spPr>
            <a:xfrm>
              <a:off x="488502" y="2973705"/>
              <a:ext cx="3352067" cy="3678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거제 체험 팡팡 파라세일링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4206" y="3072572"/>
              <a:ext cx="1360762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1100" b="0" i="0" u="none" strike="noStrike" kern="1200" cap="none" spc="0" normalizeH="0" baseline="0" dirty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|  </a:t>
              </a:r>
              <a:r>
                <a:rPr kumimoji="0" lang="ko-KR" altLang="en-US" sz="1100" b="0" i="0" u="none" strike="noStrike" kern="1200" cap="none" spc="0" normalizeH="0" baseline="0" dirty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경상도  </a:t>
              </a:r>
              <a:r>
                <a:rPr kumimoji="0" lang="en-US" altLang="ko-KR" sz="1100" b="0" i="0" u="none" strike="noStrike" kern="1200" cap="none" spc="0" normalizeH="0" baseline="0" dirty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|  </a:t>
              </a:r>
              <a:r>
                <a:rPr kumimoji="0" lang="ko-KR" altLang="en-US" sz="1100" b="0" i="0" u="none" strike="noStrike" kern="1200" cap="none" spc="0" normalizeH="0" baseline="0" dirty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물</a:t>
              </a:r>
              <a:endParaRPr kumimoji="0" lang="ko-KR" altLang="en-US" sz="1100" b="0" i="0" u="none" strike="noStrike" kern="1200" cap="none" spc="0" normalizeH="0" baseline="0" dirty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4528" y="3481263"/>
              <a:ext cx="1224136" cy="30777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 dirty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영업 기간</a:t>
              </a:r>
              <a:endParaRPr kumimoji="0" lang="ko-KR" altLang="en-US" sz="1400" b="1" i="0" u="none" strike="noStrike" kern="1200" cap="none" spc="0" normalizeH="0" baseline="0" dirty="0">
                <a:latin typeface="+mj-lt"/>
                <a:ea typeface="+mj-ea"/>
                <a:cs typeface="맑은 고딕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735692" y="3840265"/>
              <a:ext cx="5688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928664" y="3506648"/>
              <a:ext cx="780983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0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상시 영업</a:t>
              </a:r>
              <a:endParaRPr kumimoji="0" lang="ko-KR" altLang="en-US" sz="1100" b="0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4528" y="6042070"/>
              <a:ext cx="1587511" cy="30777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사업자 이메일</a:t>
              </a: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677526" y="5953306"/>
              <a:ext cx="5688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962542" y="6049448"/>
              <a:ext cx="1478290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1100" b="0" i="0" u="none" strike="noStrike" kern="1200" cap="none" spc="0" normalizeH="0" baseline="0" dirty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pangpang@naver.com</a:t>
              </a:r>
              <a:endParaRPr kumimoji="0" lang="ko-KR" altLang="en-US" sz="1100" b="0" i="0" u="none" strike="noStrike" kern="1200" cap="none" spc="0" normalizeH="0" baseline="0" dirty="0">
                <a:effectLst/>
                <a:uLnTx/>
                <a:uFillTx/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83061" y="6042070"/>
              <a:ext cx="881907" cy="30777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연락처</a:t>
              </a:r>
              <a:endParaRPr kumimoji="0" lang="ko-KR" altLang="en-US" sz="14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06336" y="6049448"/>
              <a:ext cx="1064715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1100" b="0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010-1234-1234</a:t>
              </a:r>
              <a:endParaRPr kumimoji="0" lang="ko-KR" altLang="en-US" sz="11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125" name="Oval 115"/>
            <p:cNvSpPr>
              <a:spLocks noChangeArrowheads="1"/>
            </p:cNvSpPr>
            <p:nvPr/>
          </p:nvSpPr>
          <p:spPr>
            <a:xfrm>
              <a:off x="374204" y="2887638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>
                  <a:solidFill>
                    <a:srgbClr val="FFFFFF"/>
                  </a:solidFill>
                  <a:latin typeface="맑은 고딕"/>
                  <a:ea typeface="맑은 고딕"/>
                </a:rPr>
                <a:t>1</a:t>
              </a:r>
            </a:p>
          </p:txBody>
        </p:sp>
        <p:sp>
          <p:nvSpPr>
            <p:cNvPr id="129" name="Oval 115"/>
            <p:cNvSpPr>
              <a:spLocks noChangeArrowheads="1"/>
            </p:cNvSpPr>
            <p:nvPr/>
          </p:nvSpPr>
          <p:spPr>
            <a:xfrm>
              <a:off x="547936" y="3430604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rgbClr val="FFFFFF"/>
                  </a:solidFill>
                  <a:latin typeface="맑은 고딕"/>
                  <a:ea typeface="맑은 고딕"/>
                </a:rPr>
                <a:t>3</a:t>
              </a: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845986" y="3131951"/>
            <a:ext cx="5890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45986" y="3468841"/>
            <a:ext cx="5890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45986" y="3780023"/>
            <a:ext cx="5890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1967" y="2831707"/>
            <a:ext cx="1287996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smtClean="0">
                <a:latin typeface="+mj-lt"/>
                <a:ea typeface="+mj-ea"/>
                <a:cs typeface="맑은 고딕"/>
              </a:rPr>
              <a:t>상품소개</a:t>
            </a:r>
            <a:endParaRPr kumimoji="0" lang="ko-KR" altLang="en-US" sz="1400" b="1" i="0" u="none" strike="noStrike" kern="1200" cap="none" spc="0" normalizeH="0" baseline="0" dirty="0">
              <a:latin typeface="+mj-lt"/>
              <a:ea typeface="+mj-ea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9409" y="3483821"/>
            <a:ext cx="1287996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 smtClean="0">
                <a:latin typeface="+mj-lt"/>
                <a:ea typeface="+mj-ea"/>
                <a:cs typeface="맑은 고딕"/>
              </a:rPr>
              <a:t>주의사항</a:t>
            </a:r>
            <a:endParaRPr kumimoji="0" lang="ko-KR" altLang="en-US" sz="1400" b="1" i="0" u="none" strike="noStrike" kern="1200" cap="none" spc="0" normalizeH="0" baseline="0" dirty="0">
              <a:latin typeface="+mj-lt"/>
              <a:ea typeface="+mj-ea"/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9870" y="3187133"/>
            <a:ext cx="5980772" cy="2616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lang="ko-KR" altLang="en-US" sz="1100" dirty="0"/>
              <a:t>사계절 언제나 거제의 바다와 하늘을 감상할 수 있는 팡팡 </a:t>
            </a:r>
            <a:r>
              <a:rPr lang="ko-KR" altLang="en-US" sz="1100" dirty="0" err="1"/>
              <a:t>파라세일링</a:t>
            </a:r>
            <a:r>
              <a:rPr lang="en-US" altLang="ko-KR" sz="1100" dirty="0" smtClean="0"/>
              <a:t>!</a:t>
            </a:r>
            <a:r>
              <a:rPr kumimoji="0" lang="en-US" altLang="ko-KR" sz="1100" dirty="0" smtClean="0">
                <a:latin typeface="+mj-lt"/>
                <a:ea typeface="+mj-ea"/>
              </a:rPr>
              <a:t>.....</a:t>
            </a:r>
            <a:endParaRPr lang="en-US" altLang="ko-KR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71420" y="3817698"/>
            <a:ext cx="5980772" cy="2616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lang="en-US" altLang="ko-KR" sz="1100" dirty="0"/>
              <a:t>※</a:t>
            </a:r>
            <a:r>
              <a:rPr lang="ko-KR" altLang="en-US" sz="1100" dirty="0"/>
              <a:t>초등학생 이하는 보호자 동승 시에만 이용 </a:t>
            </a:r>
            <a:r>
              <a:rPr lang="ko-KR" altLang="en-US" sz="1100" dirty="0" smtClean="0"/>
              <a:t>가능</a:t>
            </a:r>
            <a:endParaRPr lang="ko-KR" altLang="en-US" sz="11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33871" y="4448687"/>
            <a:ext cx="6064011" cy="2334747"/>
            <a:chOff x="488504" y="1259468"/>
            <a:chExt cx="5832648" cy="3321660"/>
          </a:xfrm>
        </p:grpSpPr>
        <p:sp>
          <p:nvSpPr>
            <p:cNvPr id="44" name="직사각형 43"/>
            <p:cNvSpPr/>
            <p:nvPr/>
          </p:nvSpPr>
          <p:spPr>
            <a:xfrm>
              <a:off x="776536" y="1700808"/>
              <a:ext cx="5544616" cy="288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8504" y="1259468"/>
              <a:ext cx="1107996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예약하기</a:t>
              </a:r>
              <a:endParaRPr kumimoji="0" lang="ko-KR" altLang="en-US" sz="18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6536" y="1844824"/>
              <a:ext cx="922047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패키지 선택</a:t>
              </a:r>
              <a:endParaRPr kumimoji="0" lang="ko-KR" altLang="en-US" sz="11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64569" y="2132856"/>
              <a:ext cx="3528392" cy="216024"/>
              <a:chOff x="-1455712" y="1340768"/>
              <a:chExt cx="3528392" cy="216024"/>
            </a:xfrm>
            <a:solidFill>
              <a:schemeClr val="bg1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-1455712" y="1340768"/>
                <a:ext cx="3528392" cy="21602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체험 팡팡 파라세일링 </a:t>
                </a:r>
                <a:r>
                  <a:rPr lang="en-US" altLang="ko-KR" sz="11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개월 특가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856656" y="1340768"/>
                <a:ext cx="216024" cy="21602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6" name="순서도: 병합 75"/>
              <p:cNvSpPr/>
              <p:nvPr/>
            </p:nvSpPr>
            <p:spPr>
              <a:xfrm>
                <a:off x="1910662" y="1406511"/>
                <a:ext cx="108012" cy="10801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752956" y="3410877"/>
              <a:ext cx="780983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수량 </a:t>
              </a:r>
              <a:r>
                <a:rPr kumimoji="0" lang="ko-KR" altLang="en-US" sz="1100" b="1">
                  <a:latin typeface="+mj-lt"/>
                  <a:ea typeface="+mj-ea"/>
                  <a:cs typeface="맑은 고딕"/>
                </a:rPr>
                <a:t>선택</a:t>
              </a:r>
              <a:endParaRPr kumimoji="0" lang="ko-KR" altLang="en-US" sz="1100" b="1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8543" y="2520055"/>
              <a:ext cx="780983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1">
                  <a:latin typeface="+mj-lt"/>
                  <a:ea typeface="+mj-ea"/>
                  <a:cs typeface="맑은 고딕"/>
                </a:rPr>
                <a:t>날짜</a:t>
              </a: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 선택</a:t>
              </a:r>
              <a:endParaRPr kumimoji="0" lang="ko-KR" altLang="en-US" sz="11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4808984" y="2857781"/>
              <a:ext cx="1296144" cy="216024"/>
              <a:chOff x="776536" y="1340768"/>
              <a:chExt cx="1296144" cy="216024"/>
            </a:xfrm>
            <a:solidFill>
              <a:schemeClr val="bg1"/>
            </a:solidFill>
          </p:grpSpPr>
          <p:sp>
            <p:nvSpPr>
              <p:cNvPr id="71" name="직사각형 70"/>
              <p:cNvSpPr/>
              <p:nvPr/>
            </p:nvSpPr>
            <p:spPr>
              <a:xfrm>
                <a:off x="776536" y="1340768"/>
                <a:ext cx="1296144" cy="21602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tx1"/>
                    </a:solidFill>
                  </a:rPr>
                  <a:t>2018.11.20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856656" y="1340768"/>
                <a:ext cx="216024" cy="21602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3" name="순서도: 병합 72"/>
              <p:cNvSpPr/>
              <p:nvPr/>
            </p:nvSpPr>
            <p:spPr>
              <a:xfrm>
                <a:off x="1910662" y="1406511"/>
                <a:ext cx="108012" cy="10801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50616" y="4005768"/>
              <a:ext cx="1386918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총 </a:t>
              </a:r>
              <a:r>
                <a:rPr kumimoji="0" lang="en-US" altLang="ko-KR" sz="1600" b="1">
                  <a:latin typeface="+mj-lt"/>
                  <a:ea typeface="+mj-ea"/>
                  <a:cs typeface="맑은 고딕"/>
                </a:rPr>
                <a:t>9</a:t>
              </a:r>
              <a:r>
                <a:rPr kumimoji="0" lang="en-US" altLang="ko-KR" sz="16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0,000 </a:t>
              </a:r>
              <a:r>
                <a:rPr kumimoji="0" lang="ko-KR" altLang="en-US" sz="16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원</a:t>
              </a:r>
              <a:endParaRPr kumimoji="0" lang="ko-KR" altLang="en-US" sz="16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34643" y="1844824"/>
              <a:ext cx="466794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가격</a:t>
              </a:r>
              <a:endParaRPr kumimoji="0" lang="ko-KR" altLang="en-US" sz="11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62635" y="2092021"/>
              <a:ext cx="643125" cy="27699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1200">
                  <a:latin typeface="+mj-lt"/>
                  <a:ea typeface="+mj-ea"/>
                  <a:cs typeface="맑은 고딕"/>
                </a:rPr>
                <a:t>45</a:t>
              </a:r>
              <a:r>
                <a:rPr kumimoji="0" lang="en-US" altLang="ko-KR" sz="1200" b="0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,000</a:t>
              </a:r>
              <a:endParaRPr kumimoji="0" lang="ko-KR" altLang="en-US" sz="12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586474" y="3382096"/>
              <a:ext cx="590662" cy="307777"/>
              <a:chOff x="4736976" y="2589025"/>
              <a:chExt cx="590662" cy="30777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736976" y="2636911"/>
                <a:ext cx="546720" cy="2237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896945" y="2589025"/>
                <a:ext cx="276038" cy="30777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spAutoFit/>
              </a:bodyPr>
              <a:lstStyle/>
              <a:p>
                <a:pPr marL="0" marR="0" indent="0" defTabSz="914400" rtl="0" eaLnBrk="0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1400" b="0" i="0" u="none" strike="noStrike" kern="1200" cap="none" spc="0" normalizeH="0" baseline="0">
                    <a:effectLst/>
                    <a:uLnTx/>
                    <a:uFillTx/>
                    <a:latin typeface="+mj-lt"/>
                    <a:ea typeface="+mj-ea"/>
                    <a:cs typeface="맑은 고딕"/>
                  </a:rPr>
                  <a:t>2</a:t>
                </a:r>
                <a:endParaRPr kumimoji="0" lang="ko-KR" altLang="en-US" sz="1400" b="0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066028" y="2606468"/>
                <a:ext cx="261610" cy="27699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spAutoFit/>
              </a:bodyPr>
              <a:lstStyle/>
              <a:p>
                <a:pPr marL="0" marR="0" indent="0" defTabSz="914400" rtl="0" eaLnBrk="0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effectLst/>
                    <a:uLnTx/>
                    <a:uFillTx/>
                    <a:latin typeface="+mj-lt"/>
                    <a:ea typeface="+mj-ea"/>
                    <a:cs typeface="맑은 고딕"/>
                  </a:rPr>
                  <a:t>▲</a:t>
                </a:r>
              </a:p>
              <a:p>
                <a:pPr marL="0" marR="0" indent="0" defTabSz="914400" rtl="0" eaLnBrk="0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600">
                    <a:latin typeface="+mj-lt"/>
                    <a:ea typeface="+mj-ea"/>
                    <a:cs typeface="맑은 고딕"/>
                  </a:rPr>
                  <a:t>▼</a:t>
                </a:r>
                <a:endParaRPr kumimoji="0" lang="ko-KR" altLang="en-US" sz="600" b="0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endParaRPr>
              </a:p>
            </p:txBody>
          </p:sp>
        </p:grpSp>
        <p:sp>
          <p:nvSpPr>
            <p:cNvPr id="55" name="모서리가 둥근 직사각형 54"/>
            <p:cNvSpPr/>
            <p:nvPr/>
          </p:nvSpPr>
          <p:spPr>
            <a:xfrm>
              <a:off x="4634702" y="3995475"/>
              <a:ext cx="885234" cy="36962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결제하기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776536" y="3840266"/>
              <a:ext cx="55446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15"/>
            <p:cNvSpPr>
              <a:spLocks noChangeArrowheads="1"/>
            </p:cNvSpPr>
            <p:nvPr/>
          </p:nvSpPr>
          <p:spPr>
            <a:xfrm>
              <a:off x="630335" y="1628800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rgbClr val="FFFFFF"/>
                  </a:solidFill>
                  <a:latin typeface="맑은 고딕"/>
                  <a:ea typeface="맑은 고딕"/>
                </a:rPr>
                <a:t>4</a:t>
              </a:r>
            </a:p>
          </p:txBody>
        </p:sp>
        <p:sp>
          <p:nvSpPr>
            <p:cNvPr id="58" name="Oval 115"/>
            <p:cNvSpPr>
              <a:spLocks noChangeArrowheads="1"/>
            </p:cNvSpPr>
            <p:nvPr/>
          </p:nvSpPr>
          <p:spPr>
            <a:xfrm>
              <a:off x="920552" y="2845205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rgbClr val="FFFFFF"/>
                  </a:solidFill>
                  <a:latin typeface="맑은 고딕"/>
                  <a:ea typeface="맑은 고딕"/>
                </a:rPr>
                <a:t>5</a:t>
              </a:r>
            </a:p>
          </p:txBody>
        </p:sp>
        <p:sp>
          <p:nvSpPr>
            <p:cNvPr id="59" name="Oval 115"/>
            <p:cNvSpPr>
              <a:spLocks noChangeArrowheads="1"/>
            </p:cNvSpPr>
            <p:nvPr/>
          </p:nvSpPr>
          <p:spPr>
            <a:xfrm>
              <a:off x="630335" y="3891468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rgbClr val="FFFFFF"/>
                  </a:solidFill>
                  <a:latin typeface="맑은 고딕"/>
                  <a:ea typeface="맑은 고딕"/>
                </a:rPr>
                <a:t>9</a:t>
              </a:r>
            </a:p>
          </p:txBody>
        </p:sp>
        <p:sp>
          <p:nvSpPr>
            <p:cNvPr id="60" name="Oval 115"/>
            <p:cNvSpPr>
              <a:spLocks noChangeArrowheads="1"/>
            </p:cNvSpPr>
            <p:nvPr/>
          </p:nvSpPr>
          <p:spPr>
            <a:xfrm>
              <a:off x="4475241" y="3897052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 smtClean="0">
                  <a:solidFill>
                    <a:srgbClr val="FFFFFF"/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1" name="TextBox 69"/>
            <p:cNvSpPr txBox="1"/>
            <p:nvPr/>
          </p:nvSpPr>
          <p:spPr>
            <a:xfrm>
              <a:off x="1072632" y="2834988"/>
              <a:ext cx="2222083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77838" indent="-136525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57263" indent="-2730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435100" indent="-409575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914525" indent="-54610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900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>
                  <a:latin typeface="+mj-lt"/>
                  <a:ea typeface="+mj-ea"/>
                  <a:cs typeface="맑은 고딕"/>
                </a:rPr>
                <a:t>가능 기간 </a:t>
              </a:r>
              <a:r>
                <a:rPr kumimoji="0" lang="en-US" altLang="ko-KR" sz="1100">
                  <a:latin typeface="+mj-lt"/>
                  <a:ea typeface="+mj-ea"/>
                  <a:cs typeface="맑은 고딕"/>
                </a:rPr>
                <a:t>:  18.09.01 ~ 18.12.01</a:t>
              </a:r>
              <a:endParaRPr kumimoji="0" lang="ko-KR" altLang="en-US" sz="11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62" name="Oval 115"/>
            <p:cNvSpPr>
              <a:spLocks noChangeArrowheads="1"/>
            </p:cNvSpPr>
            <p:nvPr/>
          </p:nvSpPr>
          <p:spPr>
            <a:xfrm>
              <a:off x="4694684" y="2688621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rgbClr val="FFFFFF"/>
                  </a:solidFill>
                  <a:latin typeface="맑은 고딕"/>
                  <a:ea typeface="맑은 고딕"/>
                </a:rPr>
                <a:t>6</a:t>
              </a: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776536" y="3284984"/>
              <a:ext cx="55446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48543" y="3437316"/>
              <a:ext cx="1239442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남은 수량 </a:t>
              </a:r>
              <a:r>
                <a:rPr kumimoji="0" lang="en-US" altLang="ko-KR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: 20</a:t>
              </a: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개</a:t>
              </a:r>
              <a:endParaRPr kumimoji="0" lang="ko-KR" altLang="en-US" sz="11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  <p:sp>
          <p:nvSpPr>
            <p:cNvPr id="65" name="Oval 115"/>
            <p:cNvSpPr>
              <a:spLocks noChangeArrowheads="1"/>
            </p:cNvSpPr>
            <p:nvPr/>
          </p:nvSpPr>
          <p:spPr>
            <a:xfrm>
              <a:off x="630335" y="3285239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 smtClean="0">
                  <a:solidFill>
                    <a:srgbClr val="FFFFFF"/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6" name="Oval 115"/>
            <p:cNvSpPr>
              <a:spLocks noChangeArrowheads="1"/>
            </p:cNvSpPr>
            <p:nvPr/>
          </p:nvSpPr>
          <p:spPr>
            <a:xfrm>
              <a:off x="4578322" y="3421205"/>
              <a:ext cx="228600" cy="228600"/>
            </a:xfrm>
            <a:prstGeom prst="ellipse">
              <a:avLst/>
            </a:prstGeom>
            <a:solidFill>
              <a:srgbClr val="3366FF"/>
            </a:solidFill>
            <a:ln w="6350">
              <a:solidFill>
                <a:srgbClr val="FFFF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/>
                  <a:ea typeface="굴림"/>
                  <a:cs typeface="+mn-cs"/>
                </a:defRPr>
              </a:lvl9pPr>
            </a:lstStyle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en-US" altLang="ko-KR" sz="1000" dirty="0" smtClean="0">
                  <a:solidFill>
                    <a:srgbClr val="FFFFFF"/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모서리가 둥근 직사각형 51"/>
            <p:cNvSpPr/>
            <p:nvPr/>
          </p:nvSpPr>
          <p:spPr>
            <a:xfrm>
              <a:off x="5590655" y="3995475"/>
              <a:ext cx="613357" cy="34884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616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63350" y="254"/>
            <a:ext cx="3816424" cy="252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상품 상세 페이지</a:t>
            </a:r>
            <a:r>
              <a:rPr lang="en-US" altLang="ko-KR"/>
              <a:t>(3/3) – </a:t>
            </a:r>
            <a:r>
              <a:rPr lang="ko-KR" altLang="en-US"/>
              <a:t>상품 리뷰 리스트 영역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001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8260" y="805528"/>
            <a:ext cx="6089129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b="1">
                <a:latin typeface="+mj-lt"/>
                <a:ea typeface="+mj-ea"/>
                <a:cs typeface="맑은 고딕"/>
              </a:rPr>
              <a:t>상품리뷰  </a:t>
            </a:r>
            <a:r>
              <a:rPr lang="en-US" altLang="ko-KR" b="1">
                <a:latin typeface="+mj-lt"/>
                <a:ea typeface="+mj-ea"/>
                <a:cs typeface="맑은 고딕"/>
              </a:rPr>
              <a:t>|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</a:t>
            </a:r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맑은 고딕"/>
              </a:rPr>
              <a:t>상품문의</a:t>
            </a:r>
            <a:endParaRPr kumimoji="0" lang="ko-KR" altLang="en-US" b="1" i="0" u="none" strike="noStrike" kern="1200" cap="none" spc="0" normalizeH="0" baseline="0"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2481" y="1268760"/>
            <a:ext cx="6696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584516" y="1500346"/>
          <a:ext cx="6240692" cy="94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2"/>
              </a:tblGrid>
              <a:tr h="21252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맑은 고딕"/>
                        </a:rPr>
                        <a:t>★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cs typeface="맑은 고딕"/>
                        </a:rPr>
                        <a:t>★★★★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88148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Abc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맑은 고딕"/>
                        </a:rPr>
                        <a:t>*****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너무 재밌게 잘 갔다 왔어요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6171421" y="1530487"/>
            <a:ext cx="589286" cy="1848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84515" y="2669122"/>
          <a:ext cx="6240692" cy="94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2"/>
              </a:tblGrid>
              <a:tr h="21252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맑은 고딕"/>
                        </a:rPr>
                        <a:t>★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cs typeface="맑은 고딕"/>
                        </a:rPr>
                        <a:t>★★☆☆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88148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ABC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맑은 고딕"/>
                        </a:rPr>
                        <a:t>*****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cs typeface="맑은 고딕"/>
                        </a:rPr>
                        <a:t>기대했던 것보단 별로</a:t>
                      </a:r>
                      <a:r>
                        <a:rPr lang="en-US" altLang="ko-KR" sz="1100">
                          <a:cs typeface="맑은 고딕"/>
                        </a:rPr>
                        <a:t>….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>
                        <a:cs typeface="맑은 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171419" y="2696921"/>
            <a:ext cx="589286" cy="1848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>
          <a:xfrm>
            <a:off x="3020602" y="5085184"/>
            <a:ext cx="1284326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ea typeface="나눔고딕"/>
              </a:rPr>
              <a:t>&lt;&lt; &lt;  </a:t>
            </a:r>
            <a:r>
              <a:rPr lang="en-US" altLang="ko-KR" sz="1000" b="1">
                <a:ea typeface="나눔고딕"/>
              </a:rPr>
              <a:t>1</a:t>
            </a:r>
            <a:r>
              <a:rPr lang="en-US" altLang="ko-KR" sz="800">
                <a:ea typeface="나눔고딕"/>
              </a:rPr>
              <a:t> 2 3 4 5  &gt; &gt;&gt;</a:t>
            </a:r>
            <a:endParaRPr lang="ko-KR" altLang="en-US" sz="800">
              <a:ea typeface="나눔고딕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32145" y="5327534"/>
            <a:ext cx="949047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리뷰작성</a:t>
            </a:r>
          </a:p>
        </p:txBody>
      </p:sp>
      <p:sp>
        <p:nvSpPr>
          <p:cNvPr id="35" name="Oval 115"/>
          <p:cNvSpPr>
            <a:spLocks noChangeArrowheads="1"/>
          </p:cNvSpPr>
          <p:nvPr/>
        </p:nvSpPr>
        <p:spPr>
          <a:xfrm>
            <a:off x="441732" y="1412776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7527287" y="548680"/>
          <a:ext cx="2322258" cy="54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Width:</a:t>
                      </a:r>
                      <a:r>
                        <a:rPr lang="en-US" altLang="ko-KR" sz="1100" baseline="0"/>
                        <a:t>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baseline="0"/>
                        <a:t>Height: auto</a:t>
                      </a:r>
                      <a:endParaRPr lang="ko-KR" altLang="en-US" sz="110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 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aseline="0"/>
                        <a:t>탭으로 되어있다</a:t>
                      </a:r>
                      <a:r>
                        <a:rPr lang="en-US" altLang="ko-KR" sz="1100" baseline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baseline="0"/>
                        <a:t>상품리뷰 탭을 누르면 상품 리뷰 페이지를</a:t>
                      </a:r>
                      <a:r>
                        <a:rPr lang="en-US" altLang="ko-KR" sz="1100" baseline="0"/>
                        <a:t>, </a:t>
                      </a:r>
                      <a:r>
                        <a:rPr lang="ko-KR" altLang="en-US" sz="1100" baseline="0"/>
                        <a:t>상품 문의 탭을 누르면 상품 문의 페이지를 띄운다</a:t>
                      </a:r>
                      <a:r>
                        <a:rPr lang="en-US" altLang="ko-KR" sz="1100" baseline="0"/>
                        <a:t>.</a:t>
                      </a:r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 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/>
                        <a:t>-</a:t>
                      </a:r>
                      <a:r>
                        <a:rPr lang="ko-KR" altLang="en-US" sz="1100" baseline="0"/>
                        <a:t>상품리뷰 리스트</a:t>
                      </a:r>
                      <a:r>
                        <a:rPr lang="en-US" altLang="ko-KR" sz="1100" baseline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baseline="0"/>
                        <a:t>-</a:t>
                      </a:r>
                      <a:r>
                        <a:rPr lang="ko-KR" altLang="en-US" sz="1100" baseline="0"/>
                        <a:t>페이지당 </a:t>
                      </a:r>
                      <a:r>
                        <a:rPr lang="en-US" altLang="ko-KR" sz="1100" baseline="0"/>
                        <a:t>3</a:t>
                      </a:r>
                      <a:r>
                        <a:rPr lang="ko-KR" altLang="en-US" sz="1100" baseline="0"/>
                        <a:t>개씩 출력</a:t>
                      </a:r>
                      <a:r>
                        <a:rPr lang="en-US" altLang="ko-KR" sz="1100" baseline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baseline="0"/>
                        <a:t>-</a:t>
                      </a:r>
                      <a:r>
                        <a:rPr lang="ko-KR" altLang="en-US" sz="1100" baseline="0"/>
                        <a:t>작성일 최신순으로 정렬</a:t>
                      </a:r>
                      <a:r>
                        <a:rPr lang="en-US" altLang="ko-KR" sz="1100" baseline="0"/>
                        <a:t>.</a:t>
                      </a:r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 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baseline="0"/>
                        <a:t>-</a:t>
                      </a:r>
                      <a:r>
                        <a:rPr lang="ko-KR" altLang="en-US" sz="1100" baseline="0"/>
                        <a:t>작성자 아이디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baseline="0"/>
                        <a:t>사용자 이메일</a:t>
                      </a:r>
                      <a:r>
                        <a:rPr lang="en-US" altLang="ko-KR" sz="1100" baseline="0"/>
                        <a:t>3</a:t>
                      </a:r>
                      <a:r>
                        <a:rPr lang="ko-KR" altLang="en-US" sz="1100" baseline="0"/>
                        <a:t>자 </a:t>
                      </a:r>
                      <a:r>
                        <a:rPr lang="en-US" altLang="ko-KR" sz="1100" baseline="0"/>
                        <a:t>+ ‘*’</a:t>
                      </a:r>
                      <a:r>
                        <a:rPr lang="ko-KR" altLang="en-US" sz="1100" baseline="0"/>
                        <a:t>표 </a:t>
                      </a:r>
                      <a:r>
                        <a:rPr lang="en-US" altLang="ko-KR" sz="1100" baseline="0"/>
                        <a:t>5</a:t>
                      </a:r>
                      <a:r>
                        <a:rPr lang="ko-KR" altLang="en-US" sz="1100" baseline="0"/>
                        <a:t>개로 익명처리 후 표시</a:t>
                      </a:r>
                      <a:endParaRPr lang="en-US" altLang="ko-KR" sz="1100" baseline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 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baseline="0"/>
                        <a:t>- </a:t>
                      </a:r>
                      <a:r>
                        <a:rPr lang="ko-KR" altLang="en-US" sz="1100" baseline="0"/>
                        <a:t>상품리뷰 내용 표시</a:t>
                      </a:r>
                      <a:endParaRPr lang="en-US" altLang="ko-KR" sz="1100" baseline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 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페이 징 처리 기준 </a:t>
                      </a:r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개 묶음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- &gt;: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개 단위씩 다음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- &lt;: 5</a:t>
                      </a:r>
                      <a:r>
                        <a:rPr lang="ko-KR" altLang="en-US" sz="1100"/>
                        <a:t>개 단위씩 이전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해당 페이지는 굵게 표시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- &gt;&gt;: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마지막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- &lt;&lt;: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처음</a:t>
                      </a:r>
                      <a:endParaRPr lang="en-US" altLang="ko-KR" sz="110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/>
                        <a:t>리뷰쓰기 버튼 클릭 시 기존 페이지에서 리뷰 쓰기 페이지로 전환된다</a:t>
                      </a:r>
                      <a:r>
                        <a:rPr lang="en-US" altLang="ko-KR" sz="1100"/>
                        <a:t>. </a:t>
                      </a:r>
                      <a:r>
                        <a:rPr lang="ko-KR" altLang="en-US" sz="1100" baseline="0"/>
                        <a:t>상품 예약 결제 후 예약일이 지난 사용자만 작성 가능</a:t>
                      </a:r>
                      <a:r>
                        <a:rPr lang="en-US" altLang="ko-KR" sz="1100" baseline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Oval 115"/>
          <p:cNvSpPr>
            <a:spLocks noChangeArrowheads="1"/>
          </p:cNvSpPr>
          <p:nvPr/>
        </p:nvSpPr>
        <p:spPr>
          <a:xfrm>
            <a:off x="2778161" y="5087491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39" name="Oval 115"/>
          <p:cNvSpPr>
            <a:spLocks noChangeArrowheads="1"/>
          </p:cNvSpPr>
          <p:nvPr/>
        </p:nvSpPr>
        <p:spPr>
          <a:xfrm>
            <a:off x="5576776" y="5352098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3" name="Oval 115"/>
          <p:cNvSpPr>
            <a:spLocks noChangeArrowheads="1"/>
          </p:cNvSpPr>
          <p:nvPr/>
        </p:nvSpPr>
        <p:spPr>
          <a:xfrm>
            <a:off x="3554271" y="2049184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84515" y="3837898"/>
          <a:ext cx="6240692" cy="94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2"/>
              </a:tblGrid>
              <a:tr h="21252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맑은 고딕"/>
                        </a:rPr>
                        <a:t>★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cs typeface="맑은 고딕"/>
                        </a:rPr>
                        <a:t>★★★☆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88148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sdf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맑은 고딕"/>
                        </a:rPr>
                        <a:t>*****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cs typeface="맑은 고딕"/>
                        </a:rPr>
                        <a:t>가성비면으론 </a:t>
                      </a:r>
                      <a:r>
                        <a:rPr lang="ko-KR" altLang="en-US" sz="1100" baseline="0">
                          <a:cs typeface="맑은 고딕"/>
                        </a:rPr>
                        <a:t> 좋네요</a:t>
                      </a:r>
                      <a:r>
                        <a:rPr lang="en-US" altLang="ko-KR" sz="1100" baseline="0">
                          <a:cs typeface="맑은 고딕"/>
                        </a:rPr>
                        <a:t>.</a:t>
                      </a:r>
                      <a:endParaRPr lang="ko-KR" altLang="en-US" sz="1100">
                        <a:cs typeface="맑은 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6171419" y="3876453"/>
            <a:ext cx="589286" cy="1848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7" name="Oval 115"/>
          <p:cNvSpPr>
            <a:spLocks noChangeArrowheads="1"/>
          </p:cNvSpPr>
          <p:nvPr/>
        </p:nvSpPr>
        <p:spPr>
          <a:xfrm>
            <a:off x="441732" y="1715342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2284" y="1734261"/>
            <a:ext cx="91563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/>
              <a:t>2018-11-18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162284" y="2892730"/>
            <a:ext cx="91563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2018-11-15</a:t>
            </a:r>
            <a:endParaRPr lang="ko-KR" alt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1162284" y="4059853"/>
            <a:ext cx="91563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2018-11-12</a:t>
            </a:r>
            <a:endParaRPr lang="ko-KR" altLang="en-US" sz="1100"/>
          </a:p>
        </p:txBody>
      </p:sp>
      <p:sp>
        <p:nvSpPr>
          <p:cNvPr id="30" name="Oval 115"/>
          <p:cNvSpPr>
            <a:spLocks noChangeArrowheads="1"/>
          </p:cNvSpPr>
          <p:nvPr/>
        </p:nvSpPr>
        <p:spPr>
          <a:xfrm>
            <a:off x="269168" y="701619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584515" y="2528900"/>
            <a:ext cx="61761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84515" y="3635693"/>
            <a:ext cx="61761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84515" y="4905164"/>
            <a:ext cx="61761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72481" y="5877272"/>
            <a:ext cx="6696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34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63350" y="74902"/>
            <a:ext cx="3816424" cy="252000"/>
          </a:xfrm>
        </p:spPr>
        <p:txBody>
          <a:bodyPr/>
          <a:lstStyle/>
          <a:p>
            <a:r>
              <a:rPr lang="ko-KR" altLang="en-US" dirty="0" smtClean="0"/>
              <a:t>상품 리뷰 </a:t>
            </a:r>
            <a:r>
              <a:rPr lang="ko-KR" altLang="en-US" dirty="0"/>
              <a:t>리스트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리뷰쓰기 페이지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84273" y="1268760"/>
            <a:ext cx="6912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02136"/>
              </p:ext>
            </p:extLst>
          </p:nvPr>
        </p:nvGraphicFramePr>
        <p:xfrm>
          <a:off x="7527287" y="501140"/>
          <a:ext cx="2322258" cy="27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1184px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Height: auto</a:t>
                      </a:r>
                      <a:endParaRPr lang="ko-KR" altLang="en-US" sz="1100" dirty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별</a:t>
                      </a:r>
                      <a:r>
                        <a:rPr lang="en-US" altLang="ko-KR" sz="1100" baseline="0" dirty="0" smtClean="0"/>
                        <a:t>1~5</a:t>
                      </a:r>
                      <a:r>
                        <a:rPr lang="ko-KR" altLang="en-US" sz="1100" baseline="0" dirty="0" smtClean="0"/>
                        <a:t>개로 평점 선택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리뷰 내용 작성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등록버튼 클릭 시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ko-KR" altLang="en-US" sz="1100" dirty="0" smtClean="0"/>
                        <a:t>등록하시겠습니까</a:t>
                      </a:r>
                      <a:r>
                        <a:rPr lang="en-US" altLang="ko-KR" sz="1100" dirty="0" smtClean="0"/>
                        <a:t>?’ alert</a:t>
                      </a:r>
                      <a:r>
                        <a:rPr lang="ko-KR" altLang="en-US" sz="1100" dirty="0" smtClean="0"/>
                        <a:t>창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해당 리뷰 내용을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 등록 후 리뷰 리스트 페이지로 전환한다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aseline="0" dirty="0" smtClean="0"/>
                        <a:t>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취소버튼 클릭 시 작성 취소 후 해당 상품 상세 페이지로 이동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 bwMode="auto">
          <a:xfrm>
            <a:off x="222950" y="1894553"/>
            <a:ext cx="5798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19482" y="1943298"/>
            <a:ext cx="1035163" cy="157380"/>
            <a:chOff x="719482" y="1447403"/>
            <a:chExt cx="1035163" cy="157380"/>
          </a:xfrm>
        </p:grpSpPr>
        <p:sp>
          <p:nvSpPr>
            <p:cNvPr id="40" name="직사각형 39"/>
            <p:cNvSpPr/>
            <p:nvPr/>
          </p:nvSpPr>
          <p:spPr>
            <a:xfrm>
              <a:off x="719482" y="1447403"/>
              <a:ext cx="850688" cy="156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☆☆☆☆☆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70170" y="1448735"/>
              <a:ext cx="184475" cy="156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v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5233135" y="3772967"/>
            <a:ext cx="589285" cy="2977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등</a:t>
            </a:r>
            <a:r>
              <a:rPr lang="ko-KR" altLang="en-US" sz="13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091907" y="3771070"/>
            <a:ext cx="589285" cy="2977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취</a:t>
            </a:r>
            <a:r>
              <a:rPr lang="ko-KR" altLang="en-US" sz="13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222950" y="1736812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5125595" y="3676931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4" name="Oval 115"/>
          <p:cNvSpPr>
            <a:spLocks noChangeArrowheads="1"/>
          </p:cNvSpPr>
          <p:nvPr/>
        </p:nvSpPr>
        <p:spPr bwMode="auto">
          <a:xfrm>
            <a:off x="5983151" y="3679489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0155" y="2230845"/>
            <a:ext cx="6421215" cy="11938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284273" y="2230845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78260" y="805528"/>
            <a:ext cx="608912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+mj-lt"/>
                <a:ea typeface="+mj-ea"/>
                <a:cs typeface="맑은 고딕" charset="0"/>
              </a:rPr>
              <a:t>상품리뷰  </a:t>
            </a:r>
            <a:r>
              <a:rPr lang="en-US" altLang="ko-KR" b="1" dirty="0" smtClean="0">
                <a:latin typeface="+mj-lt"/>
                <a:ea typeface="+mj-ea"/>
                <a:cs typeface="맑은 고딕" charset="0"/>
              </a:rPr>
              <a:t>|</a:t>
            </a:r>
            <a:r>
              <a:rPr lang="ko-KR" altLang="en-US" b="1" dirty="0" smtClean="0">
                <a:latin typeface="+mj-lt"/>
                <a:ea typeface="+mj-ea"/>
                <a:cs typeface="맑은 고딕" charset="0"/>
              </a:rPr>
              <a:t> 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맑은 고딕" charset="0"/>
              </a:rPr>
              <a:t>상품문의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9482" y="2103889"/>
            <a:ext cx="1025675" cy="6695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★☆☆☆☆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★★☆☆☆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★★★☆☆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★★★★☆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★★★★★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78260" y="1364517"/>
            <a:ext cx="608912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리뷰쓰기</a:t>
            </a:r>
          </a:p>
        </p:txBody>
      </p:sp>
    </p:spTree>
    <p:extLst>
      <p:ext uri="{BB962C8B-B14F-4D97-AF65-F5344CB8AC3E}">
        <p14:creationId xmlns:p14="http://schemas.microsoft.com/office/powerpoint/2010/main" val="7971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0314" y="2366888"/>
          <a:ext cx="59228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42"/>
                <a:gridCol w="1964751"/>
                <a:gridCol w="104879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문의 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작성 일자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인원추가가 가능할까요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2018-11-26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할인제도는 없나요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2018-11-02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여행 일자 변경은 어떻게 해야 할까요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2018-10-28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부모님 효도관광 상품은 없나요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2018-10-01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812540" y="1808799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1"/>
          <p:cNvSpPr txBox="1">
            <a:spLocks noChangeArrowheads="1"/>
          </p:cNvSpPr>
          <p:nvPr/>
        </p:nvSpPr>
        <p:spPr>
          <a:xfrm>
            <a:off x="3271239" y="4371392"/>
            <a:ext cx="1215397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ea typeface="나눔고딕"/>
              </a:rPr>
              <a:t>&lt;&lt; &lt;  </a:t>
            </a:r>
            <a:r>
              <a:rPr lang="en-US" altLang="ko-KR" sz="1000" b="1">
                <a:ea typeface="나눔고딕"/>
              </a:rPr>
              <a:t>1</a:t>
            </a:r>
            <a:r>
              <a:rPr lang="en-US" altLang="ko-KR" sz="800">
                <a:ea typeface="나눔고딕"/>
              </a:rPr>
              <a:t> 2 3 4 5  &gt; &gt;&gt;</a:t>
            </a:r>
            <a:endParaRPr lang="ko-KR" altLang="en-US" sz="800">
              <a:ea typeface="나눔고딕"/>
            </a:endParaRPr>
          </a:p>
        </p:txBody>
      </p:sp>
      <p:sp>
        <p:nvSpPr>
          <p:cNvPr id="147" name="Oval 115"/>
          <p:cNvSpPr>
            <a:spLocks noChangeArrowheads="1"/>
          </p:cNvSpPr>
          <p:nvPr/>
        </p:nvSpPr>
        <p:spPr>
          <a:xfrm>
            <a:off x="3071617" y="437139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54" name="Oval 115"/>
          <p:cNvSpPr>
            <a:spLocks noChangeArrowheads="1"/>
          </p:cNvSpPr>
          <p:nvPr/>
        </p:nvSpPr>
        <p:spPr>
          <a:xfrm>
            <a:off x="5488080" y="2204864"/>
            <a:ext cx="196951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55" name="Oval 115"/>
          <p:cNvSpPr>
            <a:spLocks noChangeArrowheads="1"/>
          </p:cNvSpPr>
          <p:nvPr/>
        </p:nvSpPr>
        <p:spPr>
          <a:xfrm>
            <a:off x="4060669" y="2204864"/>
            <a:ext cx="196951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56" name="Oval 115"/>
          <p:cNvSpPr>
            <a:spLocks noChangeArrowheads="1"/>
          </p:cNvSpPr>
          <p:nvPr/>
        </p:nvSpPr>
        <p:spPr>
          <a:xfrm>
            <a:off x="1463924" y="2204864"/>
            <a:ext cx="196951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2540" y="1304764"/>
            <a:ext cx="6089129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맑은 고딕"/>
              </a:rPr>
              <a:t>상품리뷰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</a:t>
            </a:r>
            <a:r>
              <a:rPr lang="en-US" altLang="ko-KR" b="1">
                <a:latin typeface="+mj-lt"/>
                <a:ea typeface="+mj-ea"/>
                <a:cs typeface="맑은 고딕"/>
              </a:rPr>
              <a:t>|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상품문의</a:t>
            </a:r>
            <a:endParaRPr kumimoji="0" lang="ko-KR" altLang="en-US" b="1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상세 페이지</a:t>
            </a:r>
            <a:r>
              <a:rPr lang="en-US" altLang="ko-KR"/>
              <a:t>(3/3) – </a:t>
            </a:r>
            <a:r>
              <a:rPr lang="ko-KR" altLang="en-US"/>
              <a:t>상품 문의 리스트 영역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12540" y="5265204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4" y="1916832"/>
            <a:ext cx="4504759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※ </a:t>
            </a:r>
            <a:r>
              <a:rPr kumimoji="0" lang="ko-KR" altLang="en-US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한번 쓴 문의는 삭제가 불가합니다</a:t>
            </a: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. </a:t>
            </a:r>
            <a:r>
              <a:rPr kumimoji="0" lang="ko-KR" altLang="en-US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신중하게 작성해 주세요</a:t>
            </a: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.</a:t>
            </a:r>
            <a:endParaRPr kumimoji="0" lang="ko-KR" altLang="en-US" sz="1100" b="0" i="0" u="none" strike="noStrike" kern="1200" cap="none" spc="0" normalizeH="0" baseline="0"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69511" y="4674641"/>
            <a:ext cx="1345091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문의 쓰기</a:t>
            </a:r>
          </a:p>
        </p:txBody>
      </p:sp>
      <p:sp>
        <p:nvSpPr>
          <p:cNvPr id="148" name="Oval 115"/>
          <p:cNvSpPr>
            <a:spLocks noChangeArrowheads="1"/>
          </p:cNvSpPr>
          <p:nvPr/>
        </p:nvSpPr>
        <p:spPr>
          <a:xfrm>
            <a:off x="5260434" y="458366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4537"/>
              </p:ext>
            </p:extLst>
          </p:nvPr>
        </p:nvGraphicFramePr>
        <p:xfrm>
          <a:off x="7527287" y="501140"/>
          <a:ext cx="2322258" cy="31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1184px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Height: auto</a:t>
                      </a:r>
                      <a:endParaRPr lang="ko-KR" altLang="en-US" sz="1100" dirty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제목을 클릭하면 문의 상세페이지 새 창이 나온다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게시글의 작성일자를 표시한다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게시글에 답글 달린 갯수를 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표시해 준다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err="1"/>
                        <a:t>페이징처리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 까지 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/>
                        <a:t>&lt;,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     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 err="1"/>
                        <a:t>개씩이동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/>
                        <a:t>&lt;&lt;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&gt;&gt;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처음페이지와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err="1"/>
                        <a:t>마지막페이지로</a:t>
                      </a:r>
                      <a:r>
                        <a:rPr lang="ko-KR" altLang="en-US" sz="1000" dirty="0"/>
                        <a:t> 이동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상품문의쓰기 버튼 클릭 시 문의 하기 페이지로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전환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사업자한테는 안보임</a:t>
                      </a:r>
                      <a:endParaRPr lang="en-US" altLang="ko-KR" sz="1000" dirty="0"/>
                    </a:p>
                  </a:txBody>
                  <a:tcPr marL="74295" marR="742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4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449850" y="5121188"/>
            <a:ext cx="682154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96099" y="5111510"/>
            <a:ext cx="682154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상품 문의 리스트 영역 </a:t>
            </a:r>
            <a:r>
              <a:rPr lang="en-US" altLang="ko-KR"/>
              <a:t>-&gt;</a:t>
            </a:r>
            <a:r>
              <a:rPr lang="ko-KR" altLang="en-US"/>
              <a:t> 문의 등록 페이지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091025" y="2491216"/>
            <a:ext cx="5733000" cy="2413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이미 예약을 마치고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추가로 예약을 더 하고 싶은데 취소한 후 추가를 </a:t>
            </a: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해야 하는지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아니면 추가가 바로 가능한지 문의 드립니다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날짜가 얼마 안 남아서 빠른 답변 부탁 드립니다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163487" y="2564864"/>
            <a:ext cx="909192" cy="360045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 내용</a:t>
            </a:r>
          </a:p>
        </p:txBody>
      </p:sp>
      <p:sp>
        <p:nvSpPr>
          <p:cNvPr id="113" name="Oval 115"/>
          <p:cNvSpPr>
            <a:spLocks noChangeArrowheads="1"/>
          </p:cNvSpPr>
          <p:nvPr/>
        </p:nvSpPr>
        <p:spPr>
          <a:xfrm>
            <a:off x="992560" y="165222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5" name="Oval 115"/>
          <p:cNvSpPr>
            <a:spLocks noChangeArrowheads="1"/>
          </p:cNvSpPr>
          <p:nvPr/>
        </p:nvSpPr>
        <p:spPr>
          <a:xfrm>
            <a:off x="998156" y="233626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7" name="Oval 115"/>
          <p:cNvSpPr>
            <a:spLocks noChangeArrowheads="1"/>
          </p:cNvSpPr>
          <p:nvPr/>
        </p:nvSpPr>
        <p:spPr>
          <a:xfrm>
            <a:off x="6096000" y="49051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2" name="Oval 115"/>
          <p:cNvSpPr>
            <a:spLocks noChangeArrowheads="1"/>
          </p:cNvSpPr>
          <p:nvPr/>
        </p:nvSpPr>
        <p:spPr>
          <a:xfrm>
            <a:off x="5356981" y="49051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12540" y="1556771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2540" y="1052736"/>
            <a:ext cx="6089129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맑은 고딕"/>
              </a:rPr>
              <a:t>상품리뷰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</a:t>
            </a:r>
            <a:r>
              <a:rPr lang="en-US" altLang="ko-KR" b="1">
                <a:latin typeface="+mj-lt"/>
                <a:ea typeface="+mj-ea"/>
                <a:cs typeface="맑은 고딕"/>
              </a:rPr>
              <a:t>|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상품문의</a:t>
            </a:r>
            <a:endParaRPr kumimoji="0" lang="ko-KR" altLang="en-US" b="1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12540" y="5769260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053" y="1808820"/>
            <a:ext cx="6089129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400" b="1">
                <a:latin typeface="+mj-lt"/>
                <a:ea typeface="+mj-ea"/>
                <a:cs typeface="맑은 고딕"/>
              </a:rPr>
              <a:t>문의 제목</a:t>
            </a:r>
            <a:r>
              <a:rPr lang="en-US" altLang="ko-KR" sz="1400" b="1">
                <a:latin typeface="+mj-lt"/>
                <a:ea typeface="+mj-ea"/>
                <a:cs typeface="맑은 고딕"/>
              </a:rPr>
              <a:t>: </a:t>
            </a:r>
            <a:r>
              <a:rPr lang="ko-KR" altLang="en-US" sz="1400">
                <a:latin typeface="+mj-lt"/>
                <a:ea typeface="+mj-ea"/>
                <a:cs typeface="맑은 고딕"/>
              </a:rPr>
              <a:t>인원추가가 가능할까요</a:t>
            </a:r>
            <a:r>
              <a:rPr lang="en-US" altLang="ko-KR" sz="1400">
                <a:latin typeface="+mj-lt"/>
                <a:ea typeface="+mj-ea"/>
                <a:cs typeface="맑은 고딕"/>
              </a:rPr>
              <a:t>?</a:t>
            </a:r>
            <a:endParaRPr kumimoji="0" lang="ko-KR" altLang="en-US" sz="14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01165"/>
              </p:ext>
            </p:extLst>
          </p:nvPr>
        </p:nvGraphicFramePr>
        <p:xfrm>
          <a:off x="7527287" y="501140"/>
          <a:ext cx="2322258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1184px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Height: auto</a:t>
                      </a:r>
                      <a:endParaRPr lang="ko-KR" altLang="en-US" sz="1100" dirty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상품문의 제목 입력창</a:t>
                      </a:r>
                      <a:r>
                        <a:rPr lang="en-US" altLang="ko-KR" sz="1000"/>
                        <a:t>.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상세보기에 노출될 글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문의 하고 싶은 내용을 입력한다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등록버튼 클릭 시 </a:t>
                      </a:r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저장되고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상품문의 페이지로 전환한다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취소버튼 클릭 시 상품문의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dirty="0"/>
                        <a:t>페이지로 전환한다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20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66041" y="913071"/>
            <a:ext cx="6089129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400">
                <a:latin typeface="+mj-lt"/>
                <a:ea typeface="+mj-ea"/>
                <a:cs typeface="맑은 고딕"/>
              </a:rPr>
              <a:t> 인원추가가 가능할까요</a:t>
            </a:r>
            <a:r>
              <a:rPr lang="en-US" altLang="ko-KR" sz="1400">
                <a:latin typeface="+mj-lt"/>
                <a:ea typeface="+mj-ea"/>
                <a:cs typeface="맑은 고딕"/>
              </a:rPr>
              <a:t>?</a:t>
            </a:r>
            <a:endParaRPr kumimoji="0" lang="ko-KR" altLang="en-US" sz="14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상품 문의 리스트 영역 </a:t>
            </a:r>
            <a:r>
              <a:rPr lang="en-US" altLang="ko-KR" dirty="0"/>
              <a:t>-&gt;</a:t>
            </a:r>
            <a:r>
              <a:rPr lang="ko-KR" altLang="en-US" dirty="0"/>
              <a:t> 문의 상세 창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055021" y="1930255"/>
            <a:ext cx="5733000" cy="7326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이미 예약을 마치고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추가로 예약을 더 하고 싶은데 취소한 후 추가를 </a:t>
            </a: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해야 하는지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아니면 추가가 바로 가능한지 문의 드립니다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날짜가 얼마 안 남아서 빠른 답변 부탁 드립니다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026191" y="1289151"/>
            <a:ext cx="1871025" cy="30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작성 날자 </a:t>
            </a:r>
            <a:r>
              <a:rPr lang="en-US" altLang="ko-KR" sz="1100">
                <a:solidFill>
                  <a:schemeClr val="tx1"/>
                </a:solidFill>
              </a:rPr>
              <a:t>: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2018-11-26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1055513" y="3995070"/>
            <a:ext cx="5733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92560" y="3635026"/>
            <a:ext cx="1269195" cy="303645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답글</a:t>
            </a:r>
          </a:p>
        </p:txBody>
      </p:sp>
      <p:sp>
        <p:nvSpPr>
          <p:cNvPr id="127" name="직사각형 31"/>
          <p:cNvSpPr/>
          <p:nvPr/>
        </p:nvSpPr>
        <p:spPr>
          <a:xfrm>
            <a:off x="6146870" y="4076405"/>
            <a:ext cx="460313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1070103" y="4400401"/>
            <a:ext cx="4819001" cy="360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안녕하세요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XXX</a:t>
            </a:r>
            <a:r>
              <a:rPr lang="ko-KR" altLang="en-US" sz="1100">
                <a:solidFill>
                  <a:schemeClr val="tx1"/>
                </a:solidFill>
              </a:rPr>
              <a:t> 입니다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~~~~~~~</a:t>
            </a:r>
            <a:r>
              <a:rPr lang="ko-KR" altLang="en-US" sz="1100">
                <a:solidFill>
                  <a:schemeClr val="tx1"/>
                </a:solidFill>
              </a:rPr>
              <a:t> 해야 합니다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r>
              <a:rPr lang="ko-KR" altLang="en-US" sz="1100">
                <a:solidFill>
                  <a:schemeClr val="tx1"/>
                </a:solidFill>
              </a:rPr>
              <a:t> 좋은 여행 되세요</a:t>
            </a:r>
            <a:r>
              <a:rPr lang="en-US" altLang="ko-KR" sz="1100">
                <a:solidFill>
                  <a:schemeClr val="tx1"/>
                </a:solidFill>
              </a:rPr>
              <a:t>.^^</a:t>
            </a:r>
            <a:r>
              <a:rPr lang="ko-KR" altLang="en-US" sz="1100">
                <a:solidFill>
                  <a:schemeClr val="tx1"/>
                </a:solidFill>
              </a:rPr>
              <a:t>  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5513" y="5365176"/>
            <a:ext cx="5148644" cy="720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내용 입력</a:t>
            </a:r>
          </a:p>
        </p:txBody>
      </p:sp>
      <p:sp>
        <p:nvSpPr>
          <p:cNvPr id="149" name="직사각형 110"/>
          <p:cNvSpPr/>
          <p:nvPr/>
        </p:nvSpPr>
        <p:spPr>
          <a:xfrm>
            <a:off x="983229" y="464764"/>
            <a:ext cx="2772308" cy="3024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1600" b="1">
                <a:solidFill>
                  <a:schemeClr val="tx1"/>
                </a:solidFill>
              </a:rPr>
              <a:t>거제 체험 팡팡 파라세일링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12838" y="6265548"/>
            <a:ext cx="972110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4" name="Oval 115"/>
          <p:cNvSpPr>
            <a:spLocks noChangeArrowheads="1"/>
          </p:cNvSpPr>
          <p:nvPr/>
        </p:nvSpPr>
        <p:spPr>
          <a:xfrm>
            <a:off x="5025008" y="132819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5" name="Oval 115"/>
          <p:cNvSpPr>
            <a:spLocks noChangeArrowheads="1"/>
          </p:cNvSpPr>
          <p:nvPr/>
        </p:nvSpPr>
        <p:spPr>
          <a:xfrm>
            <a:off x="946208" y="1815955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6" name="Oval 115"/>
          <p:cNvSpPr>
            <a:spLocks noChangeArrowheads="1"/>
          </p:cNvSpPr>
          <p:nvPr/>
        </p:nvSpPr>
        <p:spPr>
          <a:xfrm>
            <a:off x="3406203" y="618045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39" name="Oval 115"/>
          <p:cNvSpPr>
            <a:spLocks noChangeArrowheads="1"/>
          </p:cNvSpPr>
          <p:nvPr/>
        </p:nvSpPr>
        <p:spPr>
          <a:xfrm>
            <a:off x="6044695" y="406449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44" name="Oval 115"/>
          <p:cNvSpPr>
            <a:spLocks noChangeArrowheads="1"/>
          </p:cNvSpPr>
          <p:nvPr/>
        </p:nvSpPr>
        <p:spPr>
          <a:xfrm>
            <a:off x="6218858" y="536321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13" name="Oval 115"/>
          <p:cNvSpPr>
            <a:spLocks noChangeArrowheads="1"/>
          </p:cNvSpPr>
          <p:nvPr/>
        </p:nvSpPr>
        <p:spPr>
          <a:xfrm>
            <a:off x="812540" y="87491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1055513" y="1292856"/>
            <a:ext cx="5733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9077" y="4044241"/>
            <a:ext cx="2638914" cy="2616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kumimoji="0" lang="ko-KR" altLang="en-US" sz="1100" b="1">
                <a:latin typeface="+mn-lt"/>
                <a:ea typeface="+mj-ea"/>
                <a:cs typeface="맑은 고딕"/>
              </a:rPr>
              <a:t>작성자 </a:t>
            </a:r>
            <a:r>
              <a:rPr kumimoji="0" lang="en-US" altLang="ko-KR" sz="1100" b="1">
                <a:latin typeface="+mn-lt"/>
                <a:ea typeface="+mj-ea"/>
                <a:cs typeface="맑은 고딕"/>
              </a:rPr>
              <a:t>: </a:t>
            </a:r>
            <a:r>
              <a:rPr kumimoji="0" lang="en-US" altLang="ko-KR" sz="1100">
                <a:latin typeface="+mn-lt"/>
                <a:cs typeface="맑은 고딕"/>
              </a:rPr>
              <a:t>pangpang@naver.com</a:t>
            </a:r>
            <a:endParaRPr kumimoji="0" lang="ko-KR" altLang="en-US" sz="1100">
              <a:latin typeface="+mn-lt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9024" y="4044241"/>
            <a:ext cx="915635" cy="2616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100">
                <a:latin typeface="+mj-lt"/>
                <a:ea typeface="+mj-ea"/>
                <a:cs typeface="맑은 고딕"/>
              </a:rPr>
              <a:t>2018-11-26</a:t>
            </a:r>
            <a:endParaRPr kumimoji="0" lang="ko-KR" altLang="en-US" sz="11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32537" y="5527320"/>
            <a:ext cx="730742" cy="39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100572" y="4859162"/>
            <a:ext cx="56235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8"/>
          <p:cNvSpPr txBox="1"/>
          <p:nvPr/>
        </p:nvSpPr>
        <p:spPr>
          <a:xfrm>
            <a:off x="1055440" y="1367190"/>
            <a:ext cx="2638914" cy="2616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kumimoji="0" lang="ko-KR" altLang="en-US" sz="1100" b="1">
                <a:latin typeface="+mn-lt"/>
                <a:ea typeface="+mj-ea"/>
                <a:cs typeface="맑은 고딕"/>
              </a:rPr>
              <a:t>작성자 </a:t>
            </a:r>
            <a:r>
              <a:rPr kumimoji="0" lang="en-US" altLang="ko-KR" sz="1100" b="1">
                <a:latin typeface="+mn-lt"/>
                <a:ea typeface="+mj-ea"/>
                <a:cs typeface="맑은 고딕"/>
              </a:rPr>
              <a:t>: </a:t>
            </a:r>
            <a:r>
              <a:rPr kumimoji="0" lang="en-US" altLang="ko-KR" sz="1100">
                <a:latin typeface="+mn-lt"/>
                <a:cs typeface="맑은 고딕"/>
              </a:rPr>
              <a:t>gusanboy@naver.com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07648"/>
              </p:ext>
            </p:extLst>
          </p:nvPr>
        </p:nvGraphicFramePr>
        <p:xfrm>
          <a:off x="7527287" y="501140"/>
          <a:ext cx="2322258" cy="340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1184px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Height: auto</a:t>
                      </a:r>
                      <a:endParaRPr lang="ko-KR" altLang="en-US" sz="1100" dirty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상품문의 제목 입력 창</a:t>
                      </a:r>
                      <a:r>
                        <a:rPr lang="en-US" altLang="ko-KR" sz="1000"/>
                        <a:t>.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상단에 상품 명 표시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상세보기에 노출될 글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err="1"/>
                        <a:t>게시글</a:t>
                      </a:r>
                      <a:r>
                        <a:rPr lang="ko-KR" altLang="en-US" sz="1000" dirty="0"/>
                        <a:t> 작성날짜 표시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선택한 </a:t>
                      </a:r>
                      <a:r>
                        <a:rPr lang="ko-KR" altLang="en-US" sz="1000" dirty="0" err="1"/>
                        <a:t>문의글의</a:t>
                      </a:r>
                      <a:r>
                        <a:rPr lang="ko-KR" altLang="en-US" sz="1000" dirty="0"/>
                        <a:t> 내용이 표시된다</a:t>
                      </a:r>
                      <a:endParaRPr lang="en-US" altLang="ko-KR" sz="1000" dirty="0"/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err="1"/>
                        <a:t>답글</a:t>
                      </a:r>
                      <a:r>
                        <a:rPr lang="ko-KR" altLang="en-US" sz="1000" dirty="0"/>
                        <a:t> 작성자만 </a:t>
                      </a:r>
                      <a:r>
                        <a:rPr lang="ko-KR" altLang="en-US" sz="1000" dirty="0" err="1"/>
                        <a:t>답글을</a:t>
                      </a:r>
                      <a:r>
                        <a:rPr lang="ko-KR" altLang="en-US" sz="1000" dirty="0"/>
                        <a:t> 삭제 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err="1"/>
                        <a:t>답글</a:t>
                      </a:r>
                      <a:r>
                        <a:rPr lang="ko-KR" altLang="en-US" sz="1000" dirty="0"/>
                        <a:t> 입력 후 등록버튼을 누르면 해당 내용이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저장되고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해당 상품을 등록한 사업자와 게시 글 작성한 사용자가 답 글을 등록할 수 있다</a:t>
                      </a:r>
                      <a:r>
                        <a:rPr lang="en-US" altLang="ko-KR" sz="1000" dirty="0"/>
                        <a:t>. 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누르면 상세 창이 닫힌다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05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상세 페이지</a:t>
            </a:r>
            <a:r>
              <a:rPr lang="en-US" altLang="ko-KR"/>
              <a:t>(2/4) </a:t>
            </a:r>
            <a:r>
              <a:rPr lang="ko-KR" altLang="en-US"/>
              <a:t>예약하기 영역</a:t>
            </a:r>
            <a:r>
              <a:rPr lang="en-US" altLang="ko-KR"/>
              <a:t> -&gt; </a:t>
            </a:r>
            <a:r>
              <a:rPr lang="ko-KR" altLang="en-US"/>
              <a:t>결제 페이지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545288" y="620688"/>
          <a:ext cx="230425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W=1184px ,</a:t>
                      </a:r>
                      <a:r>
                        <a:rPr lang="en-US" altLang="ko-KR" sz="1000" baseline="0"/>
                        <a:t> H=auto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사용자가 선택했던 내용이 맞는지 확인</a:t>
                      </a:r>
                      <a:r>
                        <a:rPr lang="en-US" altLang="ko-KR" sz="1000"/>
                        <a:t>.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수정 불가</a:t>
                      </a:r>
                      <a:r>
                        <a:rPr lang="en-US" altLang="ko-KR" sz="1000" baseline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예약자 이름과 예약자 연락처는 사용자 정보에서 가져온다</a:t>
                      </a:r>
                      <a:r>
                        <a:rPr lang="en-US" altLang="ko-KR" sz="1000" baseline="0"/>
                        <a:t>.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동의에 체크해야 결제 가능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미 체크시 </a:t>
                      </a:r>
                      <a:r>
                        <a:rPr lang="en-US" altLang="ko-KR" sz="1000"/>
                        <a:t>alert</a:t>
                      </a:r>
                      <a:r>
                        <a:rPr lang="ko-KR" altLang="en-US" sz="1000"/>
                        <a:t>창 발생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버튼을 누르면 카드 결제</a:t>
                      </a:r>
                      <a:r>
                        <a:rPr lang="ko-KR" altLang="en-US" sz="1000" baseline="0"/>
                        <a:t> 페이지가 새 창으로 뜸</a:t>
                      </a:r>
                      <a:r>
                        <a:rPr lang="en-US" altLang="ko-KR" sz="1000" baseline="0"/>
                        <a:t>.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‘</a:t>
                      </a:r>
                      <a:r>
                        <a:rPr lang="ko-KR" altLang="en-US" sz="1000"/>
                        <a:t>결제를 취소하시겠습니까</a:t>
                      </a:r>
                      <a:r>
                        <a:rPr lang="en-US" altLang="ko-KR" sz="1000"/>
                        <a:t>?’ alert</a:t>
                      </a:r>
                      <a:r>
                        <a:rPr lang="ko-KR" altLang="en-US" sz="1000"/>
                        <a:t>창 띄운 후 확인 누르면 해당 상품 상세보기로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8504" y="977701"/>
            <a:ext cx="1098361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800" b="1">
                <a:latin typeface="+mj-lt"/>
                <a:ea typeface="+mj-ea"/>
                <a:cs typeface="맑은 고딕"/>
              </a:rPr>
              <a:t>결제</a:t>
            </a:r>
            <a:r>
              <a:rPr kumimoji="0" lang="ko-KR" altLang="en-US" sz="1800" b="1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하기</a:t>
            </a:r>
            <a:endParaRPr kumimoji="0" lang="ko-KR" altLang="en-US" sz="1800" b="1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60223" y="1371032"/>
            <a:ext cx="6120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08944" y="1625773"/>
          <a:ext cx="5928232" cy="210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60"/>
                <a:gridCol w="4248472"/>
              </a:tblGrid>
              <a:tr h="29273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거제 체험 팡팡 파라세일링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027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선택한 패키지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체험 팡팡 파라세일링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개월 특가</a:t>
                      </a:r>
                      <a:endParaRPr lang="ko-KR" altLang="en-US" sz="110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027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예약일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2018-11-20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027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예약자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027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예약자 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010-1234-1234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027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총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027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총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120,000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6696" y="4218061"/>
            <a:ext cx="2289409" cy="2616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상기 내용으로 결제하시겠습니까</a:t>
            </a:r>
            <a:r>
              <a:rPr kumimoji="0" lang="en-US" altLang="ko-KR" sz="1100" b="0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?</a:t>
            </a:r>
            <a:endParaRPr kumimoji="0" lang="ko-KR" altLang="en-US" sz="11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512055" y="4218061"/>
            <a:ext cx="524460" cy="261610"/>
            <a:chOff x="4520952" y="2525231"/>
            <a:chExt cx="524460" cy="261610"/>
          </a:xfrm>
        </p:grpSpPr>
        <p:sp>
          <p:nvSpPr>
            <p:cNvPr id="54" name="직사각형 53"/>
            <p:cNvSpPr/>
            <p:nvPr/>
          </p:nvSpPr>
          <p:spPr>
            <a:xfrm>
              <a:off x="4520952" y="2600291"/>
              <a:ext cx="108012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8618" y="2525231"/>
              <a:ext cx="466794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동의</a:t>
              </a:r>
              <a:endParaRPr kumimoji="0" lang="ko-KR" altLang="en-US" sz="11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2258988" y="4787563"/>
            <a:ext cx="885234" cy="3696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카드결제</a:t>
            </a:r>
          </a:p>
        </p:txBody>
      </p:sp>
      <p:sp>
        <p:nvSpPr>
          <p:cNvPr id="58" name="Oval 115"/>
          <p:cNvSpPr>
            <a:spLocks noChangeArrowheads="1"/>
          </p:cNvSpPr>
          <p:nvPr/>
        </p:nvSpPr>
        <p:spPr>
          <a:xfrm>
            <a:off x="495384" y="148075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5" name="Oval 115"/>
          <p:cNvSpPr>
            <a:spLocks noChangeArrowheads="1"/>
          </p:cNvSpPr>
          <p:nvPr/>
        </p:nvSpPr>
        <p:spPr>
          <a:xfrm>
            <a:off x="2072680" y="41354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69" name="Oval 115"/>
          <p:cNvSpPr>
            <a:spLocks noChangeArrowheads="1"/>
          </p:cNvSpPr>
          <p:nvPr/>
        </p:nvSpPr>
        <p:spPr>
          <a:xfrm>
            <a:off x="2144688" y="467326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95758" y="4787563"/>
            <a:ext cx="885234" cy="3696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Oval 115"/>
          <p:cNvSpPr>
            <a:spLocks noChangeArrowheads="1"/>
          </p:cNvSpPr>
          <p:nvPr/>
        </p:nvSpPr>
        <p:spPr>
          <a:xfrm>
            <a:off x="3881458" y="467326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8654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381344"/>
              </p:ext>
            </p:extLst>
          </p:nvPr>
        </p:nvGraphicFramePr>
        <p:xfrm>
          <a:off x="7592491" y="620688"/>
          <a:ext cx="230425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2242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W=1184px ,</a:t>
                      </a:r>
                      <a:r>
                        <a:rPr lang="en-US" altLang="ko-KR" sz="1000" baseline="0" dirty="0" smtClean="0"/>
                        <a:t> H=200px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1:1</a:t>
                      </a:r>
                      <a:r>
                        <a:rPr lang="ko-KR" altLang="en-US" sz="1000" dirty="0" smtClean="0"/>
                        <a:t>문의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공지사항 페이지로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비회원 시 공지사항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관리자 페이지</a:t>
                      </a:r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공지사항 페이지로 이동</a:t>
                      </a:r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28464" y="2483843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1334" y="3448256"/>
            <a:ext cx="733498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altLang="ko-KR" sz="1400" b="1" dirty="0"/>
              <a:t>04704 </a:t>
            </a:r>
            <a:r>
              <a:rPr lang="ko-KR" altLang="en-US" sz="1400" b="1" dirty="0"/>
              <a:t>서울시 성동구 </a:t>
            </a:r>
            <a:r>
              <a:rPr lang="ko-KR" altLang="en-US" sz="1400" b="1" dirty="0" err="1"/>
              <a:t>무학로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길 </a:t>
            </a:r>
            <a:r>
              <a:rPr lang="en-US" altLang="ko-KR" sz="1400" b="1" dirty="0"/>
              <a:t>54 / </a:t>
            </a:r>
            <a:r>
              <a:rPr lang="ko-KR" altLang="en-US" sz="1400" b="1" dirty="0"/>
              <a:t>대표자명 정현준 </a:t>
            </a:r>
            <a:r>
              <a:rPr lang="ko-KR" altLang="en-US" sz="1400" b="1" dirty="0" err="1"/>
              <a:t>한만제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고종륜</a:t>
            </a:r>
            <a:r>
              <a:rPr lang="ko-KR" altLang="en-US" sz="1400" b="1" dirty="0"/>
              <a:t> 박우람 조성환 김정휘</a:t>
            </a:r>
            <a:r>
              <a:rPr lang="en-US" altLang="ko-KR" sz="1400" b="1" dirty="0"/>
              <a:t>/ Tel : 02) 441-6006 / Fax : 02) 428-9694 / zldehowlfj@naver.com / Copyright(c) 2018 All Rights Reserved</a:t>
            </a:r>
            <a:endParaRPr kumimoji="0" lang="ko-KR" altLang="en-US" sz="1300" b="1" dirty="0">
              <a:cs typeface="맑은 고딕" charset="0"/>
            </a:endParaRPr>
          </a:p>
        </p:txBody>
      </p:sp>
      <p:sp>
        <p:nvSpPr>
          <p:cNvPr id="9" name="Oval 115"/>
          <p:cNvSpPr>
            <a:spLocks noChangeArrowheads="1"/>
          </p:cNvSpPr>
          <p:nvPr/>
        </p:nvSpPr>
        <p:spPr bwMode="auto">
          <a:xfrm>
            <a:off x="6332088" y="249289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7015209" y="249289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99789" y="2644564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1:1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문의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공지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78192" y="1914985"/>
            <a:ext cx="2080675" cy="564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528477" y="2138426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noProof="0" dirty="0" smtClean="0">
                <a:latin typeface="+mj-lt"/>
                <a:ea typeface="+mj-ea"/>
                <a:cs typeface="맑은 고딕" charset="0"/>
              </a:rPr>
              <a:t>공지사</a:t>
            </a:r>
            <a:r>
              <a:rPr kumimoji="0" lang="ko-KR" altLang="en-US" sz="1300" noProof="0" dirty="0">
                <a:latin typeface="+mj-lt"/>
                <a:ea typeface="+mj-ea"/>
                <a:cs typeface="맑은 고딕" charset="0"/>
              </a:rPr>
              <a:t>항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관리자 페이지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5760328" y="194505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6668616" y="19522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5277604" y="178043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18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결제 페이지 </a:t>
            </a:r>
            <a:r>
              <a:rPr lang="en-US" altLang="ko-KR"/>
              <a:t>-&gt; </a:t>
            </a:r>
            <a:r>
              <a:rPr lang="ko-KR" altLang="en-US"/>
              <a:t>카드결제 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545288" y="620688"/>
          <a:ext cx="230425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W=1184px ,</a:t>
                      </a:r>
                      <a:r>
                        <a:rPr lang="en-US" altLang="ko-KR" sz="1000" baseline="0"/>
                        <a:t> H=auto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카드사 리스트</a:t>
                      </a:r>
                      <a:r>
                        <a:rPr lang="en-US" altLang="ko-KR" sz="1000"/>
                        <a:t>: </a:t>
                      </a:r>
                      <a:r>
                        <a:rPr lang="ko-KR" altLang="en-US" sz="1000"/>
                        <a:t>농협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국민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카카오뱅크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우리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현대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신한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카드번호 </a:t>
                      </a:r>
                      <a:r>
                        <a:rPr lang="en-US" altLang="ko-KR" sz="1000"/>
                        <a:t>16</a:t>
                      </a:r>
                      <a:r>
                        <a:rPr lang="ko-KR" altLang="en-US" sz="1000"/>
                        <a:t>자리 </a:t>
                      </a:r>
                      <a:r>
                        <a:rPr lang="en-US" altLang="ko-KR" sz="1000"/>
                        <a:t>‘-’</a:t>
                      </a:r>
                      <a:r>
                        <a:rPr lang="ko-KR" altLang="en-US" sz="1000"/>
                        <a:t>없이 입력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CVC</a:t>
                      </a:r>
                      <a:r>
                        <a:rPr lang="ko-KR" altLang="en-US" sz="1000"/>
                        <a:t>번호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자리 입력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비밀번호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자리 입력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총 예약금액을 가져와 표시한다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수정불가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약관 동의에 체크해야 결제 진행 가능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미 체크 시 </a:t>
                      </a:r>
                      <a:r>
                        <a:rPr lang="en-US" altLang="ko-KR" sz="1000"/>
                        <a:t>alert</a:t>
                      </a:r>
                      <a:r>
                        <a:rPr lang="ko-KR" altLang="en-US" sz="1000"/>
                        <a:t>창 발생</a:t>
                      </a:r>
                      <a:endParaRPr lang="en-US" altLang="ko-KR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카드결제 창을 닫은 후 결제 완료 페이지로 이동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미입력한 곳이 있거나 동의함에 체크하지 않았을 시 </a:t>
                      </a:r>
                      <a:r>
                        <a:rPr lang="en-US" altLang="ko-KR" sz="1000"/>
                        <a:t>alert</a:t>
                      </a:r>
                      <a:r>
                        <a:rPr lang="ko-KR" altLang="en-US" sz="1000"/>
                        <a:t>창 발생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결제 후 예약정보는 마이페이지에서 확인 가능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‘</a:t>
                      </a:r>
                      <a:r>
                        <a:rPr lang="ko-KR" altLang="en-US" sz="1000"/>
                        <a:t>결제를 취소하시겠습니까</a:t>
                      </a:r>
                      <a:r>
                        <a:rPr lang="en-US" altLang="ko-KR" sz="1000"/>
                        <a:t>?’ alert</a:t>
                      </a:r>
                      <a:r>
                        <a:rPr lang="ko-KR" altLang="en-US" sz="1000"/>
                        <a:t>창 띄운 후 확인 누르면 해당 상품 상세보기로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8504" y="977701"/>
            <a:ext cx="1107996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effectLst/>
                <a:uLnTx/>
                <a:uFillTx/>
                <a:latin typeface="+mj-lt"/>
                <a:ea typeface="+mj-ea"/>
                <a:cs typeface="맑은 고딕"/>
              </a:rPr>
              <a:t>카드결제</a:t>
            </a:r>
            <a:endParaRPr kumimoji="0" lang="ko-KR" altLang="en-US" sz="1800" b="1" i="0" u="none" strike="noStrike" kern="1200" cap="none" spc="0" normalizeH="0" baseline="0">
              <a:latin typeface="+mj-lt"/>
              <a:ea typeface="+mj-ea"/>
              <a:cs typeface="맑은 고딕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60223" y="1371032"/>
            <a:ext cx="6120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08944" y="1625773"/>
          <a:ext cx="5928232" cy="234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60"/>
                <a:gridCol w="4248472"/>
              </a:tblGrid>
              <a:tr h="2927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</a:rPr>
                        <a:t>카드사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27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카드번호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카드번호 </a:t>
                      </a:r>
                      <a:r>
                        <a:rPr lang="en-US" altLang="ko-KR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자리를 </a:t>
                      </a:r>
                      <a:r>
                        <a:rPr lang="en-US" altLang="ko-KR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‘-’</a:t>
                      </a:r>
                      <a:r>
                        <a:rPr lang="ko-KR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없이 입력해 주세요</a:t>
                      </a:r>
                      <a:r>
                        <a:rPr lang="en-US" altLang="ko-KR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11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27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b="1"/>
                        <a:t>CVC</a:t>
                      </a:r>
                      <a:r>
                        <a:rPr lang="ko-KR" altLang="en-US" sz="1050" b="1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27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27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120000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273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/>
                        <a:t>이용약관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73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0"/>
                        <a:t>약관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73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173582" y="3694373"/>
            <a:ext cx="838649" cy="261610"/>
            <a:chOff x="4520952" y="2525231"/>
            <a:chExt cx="838649" cy="261610"/>
          </a:xfrm>
        </p:grpSpPr>
        <p:sp>
          <p:nvSpPr>
            <p:cNvPr id="54" name="직사각형 53"/>
            <p:cNvSpPr/>
            <p:nvPr/>
          </p:nvSpPr>
          <p:spPr>
            <a:xfrm>
              <a:off x="4520952" y="2600291"/>
              <a:ext cx="108012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8618" y="2525231"/>
              <a:ext cx="780983" cy="2616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effectLst/>
                  <a:uLnTx/>
                  <a:uFillTx/>
                  <a:latin typeface="+mj-lt"/>
                  <a:ea typeface="+mj-ea"/>
                  <a:cs typeface="맑은 고딕"/>
                </a:rPr>
                <a:t>약관 동의</a:t>
              </a:r>
              <a:endParaRPr kumimoji="0" lang="ko-KR" altLang="en-US" sz="1100" b="1" i="0" u="none" strike="noStrike" kern="1200" cap="none" spc="0" normalizeH="0" baseline="0">
                <a:latin typeface="+mj-lt"/>
                <a:ea typeface="+mj-ea"/>
                <a:cs typeface="맑은 고딕"/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2550895" y="4191372"/>
            <a:ext cx="885234" cy="3696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8" name="Oval 115"/>
          <p:cNvSpPr>
            <a:spLocks noChangeArrowheads="1"/>
          </p:cNvSpPr>
          <p:nvPr/>
        </p:nvSpPr>
        <p:spPr>
          <a:xfrm>
            <a:off x="495384" y="148075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35718" y="4191372"/>
            <a:ext cx="885234" cy="3696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Oval 115"/>
          <p:cNvSpPr>
            <a:spLocks noChangeArrowheads="1"/>
          </p:cNvSpPr>
          <p:nvPr/>
        </p:nvSpPr>
        <p:spPr>
          <a:xfrm>
            <a:off x="3521418" y="40770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354854" y="1666328"/>
            <a:ext cx="1296144" cy="216024"/>
            <a:chOff x="776536" y="1340768"/>
            <a:chExt cx="1296144" cy="216024"/>
          </a:xfrm>
          <a:solidFill>
            <a:schemeClr val="bg1"/>
          </a:solidFill>
        </p:grpSpPr>
        <p:sp>
          <p:nvSpPr>
            <p:cNvPr id="20" name="직사각형 19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카드사 선택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순서도: 병합 21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Oval 115"/>
          <p:cNvSpPr>
            <a:spLocks noChangeArrowheads="1"/>
          </p:cNvSpPr>
          <p:nvPr/>
        </p:nvSpPr>
        <p:spPr>
          <a:xfrm>
            <a:off x="495384" y="18168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4" name="Oval 115"/>
          <p:cNvSpPr>
            <a:spLocks noChangeArrowheads="1"/>
          </p:cNvSpPr>
          <p:nvPr/>
        </p:nvSpPr>
        <p:spPr>
          <a:xfrm>
            <a:off x="495384" y="21328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25" name="Oval 115"/>
          <p:cNvSpPr>
            <a:spLocks noChangeArrowheads="1"/>
          </p:cNvSpPr>
          <p:nvPr/>
        </p:nvSpPr>
        <p:spPr>
          <a:xfrm>
            <a:off x="495384" y="244292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26" name="Oval 115"/>
          <p:cNvSpPr>
            <a:spLocks noChangeArrowheads="1"/>
          </p:cNvSpPr>
          <p:nvPr/>
        </p:nvSpPr>
        <p:spPr>
          <a:xfrm>
            <a:off x="495384" y="274369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27" name="Oval 115"/>
          <p:cNvSpPr>
            <a:spLocks noChangeArrowheads="1"/>
          </p:cNvSpPr>
          <p:nvPr/>
        </p:nvSpPr>
        <p:spPr>
          <a:xfrm>
            <a:off x="2864768" y="356044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28" name="Oval 115"/>
          <p:cNvSpPr>
            <a:spLocks noChangeArrowheads="1"/>
          </p:cNvSpPr>
          <p:nvPr/>
        </p:nvSpPr>
        <p:spPr>
          <a:xfrm>
            <a:off x="2441765" y="40770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9397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카드 결제 창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결제 완료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58925446"/>
              </p:ext>
            </p:extLst>
          </p:nvPr>
        </p:nvGraphicFramePr>
        <p:xfrm>
          <a:off x="7545288" y="620688"/>
          <a:ext cx="230425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W=1184px ,</a:t>
                      </a:r>
                      <a:r>
                        <a:rPr lang="en-US" altLang="ko-KR" sz="1000" baseline="0" dirty="0" smtClean="0"/>
                        <a:t> H=auto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사용자가 예약한 상품명을 가져와 표시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확인 버튼 클릭 시 </a:t>
                      </a:r>
                      <a:r>
                        <a:rPr lang="ko-KR" altLang="en-US" sz="1000" dirty="0" err="1" smtClean="0"/>
                        <a:t>메인페이지로</a:t>
                      </a:r>
                      <a:r>
                        <a:rPr lang="ko-KR" altLang="en-US" sz="1000" dirty="0" smtClean="0"/>
                        <a:t> 이동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88504" y="977701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결제 완료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560223" y="1371032"/>
            <a:ext cx="6120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615108" y="2041684"/>
            <a:ext cx="6066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거제 체험 팡팡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파라세일링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예약이 완료되었습니다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.</a:t>
            </a: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dirty="0" smtClean="0">
                <a:latin typeface="+mj-lt"/>
                <a:ea typeface="+mj-ea"/>
                <a:cs typeface="맑은 고딕" charset="0"/>
              </a:rPr>
              <a:t>상세내용은 </a:t>
            </a:r>
            <a:r>
              <a:rPr kumimoji="0"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맑은 고딕" charset="0"/>
              </a:rPr>
              <a:t>마이페이지</a:t>
            </a:r>
            <a:r>
              <a:rPr kumimoji="0"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맑은 고딕" charset="0"/>
              </a:rPr>
              <a:t> </a:t>
            </a:r>
            <a:r>
              <a:rPr kumimoji="0"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맑은 고딕" charset="0"/>
              </a:rPr>
              <a:t>–  </a:t>
            </a:r>
            <a:r>
              <a:rPr kumimoji="0"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맑은 고딕" charset="0"/>
              </a:rPr>
              <a:t>예약내역 확인 페이지</a:t>
            </a:r>
            <a:r>
              <a:rPr kumimoji="0" lang="ko-KR" altLang="en-US" sz="1400" dirty="0" smtClean="0">
                <a:latin typeface="+mj-lt"/>
                <a:ea typeface="+mj-ea"/>
                <a:cs typeface="맑은 고딕" charset="0"/>
              </a:rPr>
              <a:t>에서 확인하실 수 있습니다</a:t>
            </a:r>
            <a:r>
              <a:rPr kumimoji="0" lang="en-US" altLang="ko-KR" sz="1400" dirty="0" smtClean="0">
                <a:latin typeface="+mj-lt"/>
                <a:ea typeface="+mj-ea"/>
                <a:cs typeface="맑은 고딕" charset="0"/>
              </a:rPr>
              <a:t>.</a:t>
            </a:r>
            <a:endParaRPr kumimoji="0" lang="ko-KR" altLang="en-US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03670" y="3068960"/>
            <a:ext cx="885234" cy="3696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확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3089370" y="29546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412032" y="19273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12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12816847"/>
              </p:ext>
            </p:extLst>
          </p:nvPr>
        </p:nvGraphicFramePr>
        <p:xfrm>
          <a:off x="7545291" y="532616"/>
          <a:ext cx="23042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smtClean="0"/>
                        <a:t>마이 페이지 </a:t>
                      </a:r>
                      <a:r>
                        <a:rPr lang="ko-KR" altLang="en-US" sz="1000" dirty="0"/>
                        <a:t>카테고리 메뉴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baseline="0" dirty="0"/>
                        <a:t>정보변경</a:t>
                      </a:r>
                      <a:r>
                        <a:rPr lang="en-US" altLang="ko-KR" sz="1000" baseline="0" dirty="0"/>
                        <a:t>,  </a:t>
                      </a:r>
                      <a:r>
                        <a:rPr lang="ko-KR" altLang="en-US" sz="1000" baseline="0" dirty="0" smtClean="0"/>
                        <a:t>비밀번호변경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예약 확인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회원탈퇴로 구성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en-US" altLang="ko-KR" sz="1000" baseline="0" dirty="0"/>
                        <a:t> -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height : 350px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왼쪽 카테고리</a:t>
                      </a:r>
                      <a:r>
                        <a:rPr lang="ko-KR" altLang="en-US" sz="1000" baseline="0" dirty="0"/>
                        <a:t> 클릭 시 카테고리에 해당하는 페이지를 </a:t>
                      </a:r>
                      <a:r>
                        <a:rPr lang="ko-KR" altLang="en-US" sz="1000" baseline="0" dirty="0" smtClean="0"/>
                        <a:t>마이 페이지 </a:t>
                      </a:r>
                      <a:r>
                        <a:rPr lang="ko-KR" altLang="en-US" sz="1000" baseline="0" dirty="0"/>
                        <a:t>내 </a:t>
                      </a:r>
                      <a:r>
                        <a:rPr lang="en-US" altLang="ko-KR" sz="1000" baseline="0" dirty="0"/>
                        <a:t>content </a:t>
                      </a:r>
                      <a:r>
                        <a:rPr lang="ko-KR" altLang="en-US" sz="1000" baseline="0" dirty="0"/>
                        <a:t>영역에 불러옴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회사 로고이미지와 로그인 회원의 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smtClean="0"/>
                        <a:t>이 메일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</a:t>
                      </a:r>
                      <a:r>
                        <a:rPr lang="en-US" altLang="ko-KR" sz="1000" dirty="0"/>
                        <a:t>content </a:t>
                      </a:r>
                      <a:r>
                        <a:rPr lang="ko-KR" altLang="en-US" sz="1000" dirty="0" smtClean="0"/>
                        <a:t>영 역에 </a:t>
                      </a:r>
                      <a:r>
                        <a:rPr lang="ko-KR" altLang="en-US" sz="1000" dirty="0"/>
                        <a:t>표시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4436368" y="28403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805906" y="4058766"/>
            <a:ext cx="3659262" cy="306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2"/>
              </a:rPr>
              <a:t>act@naver.com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환영합니다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72880" y="2564904"/>
            <a:ext cx="1368152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24516" y="3068960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 charset="0"/>
              </a:rPr>
              <a:t>로고이미지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FF23CFFD-958A-4337-BE84-B96E3219035A}"/>
              </a:ext>
            </a:extLst>
          </p:cNvPr>
          <p:cNvCxnSpPr/>
          <p:nvPr/>
        </p:nvCxnSpPr>
        <p:spPr>
          <a:xfrm>
            <a:off x="1528283" y="1727702"/>
            <a:ext cx="98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5">
            <a:extLst>
              <a:ext uri="{FF2B5EF4-FFF2-40B4-BE49-F238E27FC236}">
                <a16:creationId xmlns:a16="http://schemas.microsoft.com/office/drawing/2014/main" xmlns="" id="{BCA324C5-48C2-481A-B7CB-2885A2F6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84482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0543" y="1486341"/>
            <a:ext cx="1308081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정보 변경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비밀번호 변경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예약 확인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회원탈퇴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1268016" y="161622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8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정보변경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97170038"/>
              </p:ext>
            </p:extLst>
          </p:nvPr>
        </p:nvGraphicFramePr>
        <p:xfrm>
          <a:off x="7545291" y="532616"/>
          <a:ext cx="23042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정보변경</a:t>
                      </a:r>
                      <a:r>
                        <a:rPr lang="en-US" altLang="ko-KR" sz="1000" baseline="0" dirty="0"/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로그인한 회원의 상세정보가 뜬다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아이디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이름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생년월일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err="1"/>
                        <a:t>readonly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이용하여 입력</a:t>
                      </a:r>
                      <a:r>
                        <a:rPr lang="en-US" altLang="ko-KR" sz="1000" baseline="0" dirty="0"/>
                        <a:t>/</a:t>
                      </a:r>
                      <a:r>
                        <a:rPr lang="ko-KR" altLang="en-US" sz="1000" baseline="0" dirty="0"/>
                        <a:t>수정 불가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휴대폰번호 수정 가능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저장 버튼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저장 버튼 클릭 시 변경된 정보 저장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ko-KR" altLang="en-US" sz="2000" b="1" dirty="0" smtClean="0">
                <a:solidFill>
                  <a:prstClr val="black"/>
                </a:solidFill>
                <a:cs typeface="맑은 고딕" charset="0"/>
              </a:rPr>
              <a:t>마이 페이지</a:t>
            </a:r>
            <a:endParaRPr kumimoji="0" lang="ko-KR" altLang="en-US" sz="2000" b="1" dirty="0">
              <a:solidFill>
                <a:prstClr val="black"/>
              </a:solidFill>
              <a:cs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58166" y="1909027"/>
            <a:ext cx="4032380" cy="345713"/>
            <a:chOff x="2660593" y="1644548"/>
            <a:chExt cx="4032380" cy="345713"/>
          </a:xfrm>
        </p:grpSpPr>
        <p:sp>
          <p:nvSpPr>
            <p:cNvPr id="21" name="직사각형 20"/>
            <p:cNvSpPr/>
            <p:nvPr/>
          </p:nvSpPr>
          <p:spPr>
            <a:xfrm>
              <a:off x="3949310" y="1644548"/>
              <a:ext cx="2743663" cy="306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act@naver.com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2660593" y="1651707"/>
              <a:ext cx="12160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  <a:cs typeface="맑은 고딕" charset="0"/>
                </a:rPr>
                <a:t>아이디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358167" y="2692675"/>
            <a:ext cx="4032381" cy="369332"/>
            <a:chOff x="2663970" y="2817842"/>
            <a:chExt cx="4032381" cy="369332"/>
          </a:xfrm>
        </p:grpSpPr>
        <p:sp>
          <p:nvSpPr>
            <p:cNvPr id="25" name="직사각형 24"/>
            <p:cNvSpPr/>
            <p:nvPr/>
          </p:nvSpPr>
          <p:spPr>
            <a:xfrm>
              <a:off x="3952688" y="2870996"/>
              <a:ext cx="2743663" cy="306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고길동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2663970" y="2817842"/>
              <a:ext cx="1216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  <a:cs typeface="맑은 고딕" charset="0"/>
                </a:rPr>
                <a:t>이름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358171" y="4307210"/>
            <a:ext cx="4034989" cy="345926"/>
            <a:chOff x="2660593" y="5294441"/>
            <a:chExt cx="4034989" cy="345926"/>
          </a:xfrm>
        </p:grpSpPr>
        <p:sp>
          <p:nvSpPr>
            <p:cNvPr id="34" name="직사각형 33"/>
            <p:cNvSpPr/>
            <p:nvPr/>
          </p:nvSpPr>
          <p:spPr>
            <a:xfrm>
              <a:off x="3951195" y="5334029"/>
              <a:ext cx="2744387" cy="306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010-XXXX-XXXX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2660593" y="5294441"/>
              <a:ext cx="12160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  <a:cs typeface="맑은 고딕" charset="0"/>
                </a:rPr>
                <a:t>휴대폰번호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976555" y="5305789"/>
            <a:ext cx="864096" cy="342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355561" y="3499942"/>
            <a:ext cx="4032381" cy="369332"/>
            <a:chOff x="2663970" y="2817842"/>
            <a:chExt cx="4032381" cy="369332"/>
          </a:xfrm>
        </p:grpSpPr>
        <p:sp>
          <p:nvSpPr>
            <p:cNvPr id="59" name="직사각형 58"/>
            <p:cNvSpPr/>
            <p:nvPr/>
          </p:nvSpPr>
          <p:spPr>
            <a:xfrm>
              <a:off x="3952688" y="2870996"/>
              <a:ext cx="2743663" cy="306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890503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2663970" y="2817842"/>
              <a:ext cx="1216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dirty="0">
                  <a:latin typeface="+mn-ea"/>
                  <a:ea typeface="+mn-ea"/>
                  <a:cs typeface="맑은 고딕" charset="0"/>
                </a:rPr>
                <a:t>생년월일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endParaRPr>
            </a:p>
          </p:txBody>
        </p:sp>
      </p:grp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6772245" y="31386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64" name="직선 연결선 63"/>
          <p:cNvCxnSpPr>
            <a:stCxn id="59" idx="3"/>
            <a:endCxn id="61" idx="2"/>
          </p:cNvCxnSpPr>
          <p:nvPr/>
        </p:nvCxnSpPr>
        <p:spPr>
          <a:xfrm flipV="1">
            <a:off x="6387942" y="3252956"/>
            <a:ext cx="384303" cy="453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1" idx="3"/>
            <a:endCxn id="61" idx="2"/>
          </p:cNvCxnSpPr>
          <p:nvPr/>
        </p:nvCxnSpPr>
        <p:spPr>
          <a:xfrm>
            <a:off x="6390546" y="2062196"/>
            <a:ext cx="381699" cy="119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5" idx="3"/>
            <a:endCxn id="61" idx="2"/>
          </p:cNvCxnSpPr>
          <p:nvPr/>
        </p:nvCxnSpPr>
        <p:spPr>
          <a:xfrm>
            <a:off x="6390548" y="2898998"/>
            <a:ext cx="381697" cy="35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4" idx="3"/>
            <a:endCxn id="61" idx="2"/>
          </p:cNvCxnSpPr>
          <p:nvPr/>
        </p:nvCxnSpPr>
        <p:spPr>
          <a:xfrm flipV="1">
            <a:off x="6393160" y="3252956"/>
            <a:ext cx="379085" cy="124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60543" y="1484784"/>
            <a:ext cx="1308081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변경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비밀번호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예약 확인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4012887" y="535113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214790" y="217797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76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정보변경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60545213"/>
              </p:ext>
            </p:extLst>
          </p:nvPr>
        </p:nvGraphicFramePr>
        <p:xfrm>
          <a:off x="7545291" y="532616"/>
          <a:ext cx="230425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smtClean="0"/>
                        <a:t>마이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smtClean="0"/>
                        <a:t>비밀번호 </a:t>
                      </a:r>
                      <a:r>
                        <a:rPr lang="ko-KR" altLang="en-US" sz="1000" baseline="0" dirty="0" err="1" smtClean="0"/>
                        <a:t>번경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비밀번호 입력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영문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숫자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특수문자로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구성된 </a:t>
                      </a:r>
                      <a:r>
                        <a:rPr lang="en-US" altLang="ko-KR" sz="1000" baseline="0" dirty="0"/>
                        <a:t>6~16</a:t>
                      </a:r>
                      <a:r>
                        <a:rPr lang="ko-KR" altLang="en-US" sz="1000" baseline="0" dirty="0"/>
                        <a:t>자의 비밀번호만 입력 가능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/>
                        <a:t>Placeholder</a:t>
                      </a:r>
                      <a:r>
                        <a:rPr lang="ko-KR" altLang="en-US" sz="1000" baseline="0" dirty="0"/>
                        <a:t>를 이용</a:t>
                      </a:r>
                      <a:r>
                        <a:rPr lang="en-US" altLang="ko-KR" sz="1000" baseline="0" dirty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새 비밀번호 입력 칸에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안내문을 넣는다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/>
                        <a:t>새 비밀번호 정규식 조건에 부합하지 않는다면 </a:t>
                      </a:r>
                      <a:r>
                        <a:rPr lang="en-US" altLang="ko-KR" sz="1000" baseline="0" dirty="0"/>
                        <a:t> Alert</a:t>
                      </a:r>
                      <a:r>
                        <a:rPr lang="ko-KR" altLang="en-US" sz="1000" baseline="0" dirty="0"/>
                        <a:t>창 발생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새 비밀번호를 다시 한번 입력하여 위에 입력한 비밀번호와 동일한지 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/>
                        <a:t>Placeholder</a:t>
                      </a:r>
                      <a:r>
                        <a:rPr lang="ko-KR" altLang="en-US" sz="1000" baseline="0" dirty="0"/>
                        <a:t>를 이용</a:t>
                      </a:r>
                      <a:r>
                        <a:rPr lang="en-US" altLang="ko-KR" sz="1000" baseline="0" dirty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새 비밀번호 확인 입력 칸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에 안내문을 넣는다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/>
                        <a:t>새 비밀번호 확인 정규식 조건에 부합하지 않는다면 </a:t>
                      </a:r>
                      <a:r>
                        <a:rPr lang="en-US" altLang="ko-KR" sz="1000" baseline="0" dirty="0"/>
                        <a:t> Alert</a:t>
                      </a:r>
                      <a:r>
                        <a:rPr lang="ko-KR" altLang="en-US" sz="1000" baseline="0" dirty="0"/>
                        <a:t>창 발생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 재지정</a:t>
                      </a:r>
                      <a:r>
                        <a:rPr lang="en-US" altLang="ko-KR" sz="1000" dirty="0" smtClean="0"/>
                        <a:t>: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정확한 입력 정보를 </a:t>
                      </a:r>
                      <a:r>
                        <a:rPr lang="ko-KR" altLang="en-US" sz="1000" dirty="0" err="1"/>
                        <a:t>받으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면 변경이 완료되었다는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 Alert</a:t>
                      </a:r>
                      <a:r>
                        <a:rPr lang="ko-KR" altLang="en-US" sz="1000" dirty="0"/>
                        <a:t>창이 발생되고 마이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페이지로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부정확한 입력정보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 err="1"/>
                        <a:t>미입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 err="1"/>
                        <a:t>력</a:t>
                      </a:r>
                      <a:r>
                        <a:rPr lang="ko-KR" altLang="en-US" sz="1000" baseline="0" dirty="0"/>
                        <a:t> 시 </a:t>
                      </a:r>
                      <a:r>
                        <a:rPr lang="en-US" altLang="ko-KR" sz="1000" baseline="0" dirty="0"/>
                        <a:t>Alert</a:t>
                      </a:r>
                      <a:r>
                        <a:rPr lang="ko-KR" altLang="en-US" sz="1000" baseline="0" dirty="0"/>
                        <a:t>창 발생</a:t>
                      </a:r>
                      <a:endParaRPr lang="en-US" altLang="ko-K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129590" y="2707155"/>
            <a:ext cx="2975538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새 비밀번호 입력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129590" y="3717032"/>
            <a:ext cx="2975538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비밀번호 확인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758867" y="4797152"/>
            <a:ext cx="1554173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smtClean="0">
                <a:solidFill>
                  <a:prstClr val="white"/>
                </a:solidFill>
              </a:rPr>
              <a:t>비밀번호 재지정</a:t>
            </a:r>
            <a:endParaRPr kumimoji="0"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74" name="Oval 115"/>
          <p:cNvSpPr>
            <a:spLocks noChangeArrowheads="1"/>
          </p:cNvSpPr>
          <p:nvPr/>
        </p:nvSpPr>
        <p:spPr bwMode="auto">
          <a:xfrm>
            <a:off x="3644280" y="47125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3037736" y="363740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6" name="Oval 115"/>
          <p:cNvSpPr>
            <a:spLocks noChangeArrowheads="1"/>
          </p:cNvSpPr>
          <p:nvPr/>
        </p:nvSpPr>
        <p:spPr bwMode="auto">
          <a:xfrm>
            <a:off x="3045356" y="25953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0543" y="1484784"/>
            <a:ext cx="1308081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정보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비밀번호 변경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예약 확인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197914" y="2547402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44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10443"/>
              </p:ext>
            </p:extLst>
          </p:nvPr>
        </p:nvGraphicFramePr>
        <p:xfrm>
          <a:off x="1826940" y="2785389"/>
          <a:ext cx="5301666" cy="1828800"/>
        </p:xfrm>
        <a:graphic>
          <a:graphicData uri="http://schemas.openxmlformats.org/drawingml/2006/table">
            <a:tbl>
              <a:tblPr/>
              <a:tblGrid>
                <a:gridCol w="746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1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2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61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08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00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2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상품명</a:t>
                      </a: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패키지명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결제일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결제 수량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패키지 가격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2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2018-12-21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2018-12-16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2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2018-12-22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2018-12-13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12,000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spc="-100" baseline="0" dirty="0">
                          <a:latin typeface="맑은 고딕" pitchFamily="50" charset="-127"/>
                          <a:ea typeface="맑은 고딕" pitchFamily="50" charset="-127"/>
                        </a:rPr>
                        <a:t>(2018.12.15)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2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2018-12-23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2018-12-11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26,000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2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2018-12-15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13,000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60543" y="1484784"/>
            <a:ext cx="1308081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정보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비밀번호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 확인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예약확인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510102347"/>
              </p:ext>
            </p:extLst>
          </p:nvPr>
        </p:nvGraphicFramePr>
        <p:xfrm>
          <a:off x="7545291" y="532616"/>
          <a:ext cx="230425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예약 확인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</a:t>
                      </a:r>
                      <a:r>
                        <a:rPr lang="en-US" altLang="ko-KR" sz="1000" dirty="0"/>
                        <a:t>. 5</a:t>
                      </a:r>
                      <a:r>
                        <a:rPr lang="ko-KR" altLang="en-US" sz="1000" dirty="0"/>
                        <a:t>개씩 보기</a:t>
                      </a:r>
                      <a:r>
                        <a:rPr lang="ko-KR" altLang="en-US" sz="1000" baseline="0" dirty="0"/>
                        <a:t> 설정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예약취소 버튼 </a:t>
                      </a:r>
                      <a:r>
                        <a:rPr lang="en-US" altLang="ko-KR" sz="1000" baseline="0" dirty="0"/>
                        <a:t>: </a:t>
                      </a:r>
                      <a:r>
                        <a:rPr lang="ko-KR" altLang="en-US" sz="1000" baseline="0" dirty="0"/>
                        <a:t>예약 당일까지 예약취소 버튼이 활성화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예약 취소 시 </a:t>
                      </a:r>
                      <a:r>
                        <a:rPr lang="en-US" altLang="ko-KR" sz="1000" baseline="0" dirty="0"/>
                        <a:t>alert</a:t>
                      </a:r>
                      <a:r>
                        <a:rPr lang="ko-KR" altLang="en-US" sz="1000" baseline="0" dirty="0"/>
                        <a:t>창 경고 띄움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 err="1"/>
                        <a:t>경고창에는</a:t>
                      </a:r>
                      <a:r>
                        <a:rPr lang="ko-KR" altLang="en-US" sz="1000" baseline="0" dirty="0"/>
                        <a:t> 환불규정 명시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확인 버튼 </a:t>
                      </a:r>
                      <a:r>
                        <a:rPr lang="en-US" altLang="ko-KR" sz="1000" baseline="0" dirty="0"/>
                        <a:t>: </a:t>
                      </a:r>
                      <a:r>
                        <a:rPr lang="ko-KR" altLang="en-US" sz="1000" baseline="0" dirty="0"/>
                        <a:t>환불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취소 </a:t>
                      </a:r>
                      <a:r>
                        <a:rPr lang="en-US" altLang="ko-KR" sz="1000" baseline="0" dirty="0"/>
                        <a:t>: </a:t>
                      </a:r>
                      <a:r>
                        <a:rPr lang="ko-KR" altLang="en-US" sz="1000" baseline="0" dirty="0"/>
                        <a:t>창 닫음</a:t>
                      </a:r>
                      <a:r>
                        <a:rPr lang="en-US" altLang="ko-KR" sz="1000" baseline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예약 취소가 완료된 패키지의 처리상태는 취소로 변경되고 취소날짜 표시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후기작성 버튼 </a:t>
                      </a:r>
                      <a:r>
                        <a:rPr lang="en-US" altLang="ko-KR" sz="1000" baseline="0" dirty="0"/>
                        <a:t>: </a:t>
                      </a:r>
                      <a:r>
                        <a:rPr lang="ko-KR" altLang="en-US" sz="1000" baseline="0" dirty="0"/>
                        <a:t>예약일 기준 익일부터 후기작성 가능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상품상세보기 버튼 </a:t>
                      </a:r>
                      <a:r>
                        <a:rPr lang="en-US" altLang="ko-KR" sz="1000" baseline="0" dirty="0"/>
                        <a:t>:  </a:t>
                      </a:r>
                      <a:r>
                        <a:rPr lang="ko-KR" altLang="en-US" sz="1000" baseline="0" dirty="0"/>
                        <a:t>작성한 후기가 있을 경우 상품상세보기 페이지로 이동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 기준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 묶음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</a:t>
                      </a:r>
                      <a:r>
                        <a:rPr lang="ko-KR" altLang="en-US" sz="1000" dirty="0"/>
                        <a:t>현재 페이지는 굵게 표시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 단위씩 다음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&lt;: 5</a:t>
                      </a:r>
                      <a:r>
                        <a:rPr lang="ko-KR" altLang="en-US" sz="1000" dirty="0"/>
                        <a:t>개 단위씩 이전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마지막</a:t>
                      </a: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&lt;&lt;: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처음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7064960" y="357628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ko-KR" altLang="en-US" sz="2000" b="1" dirty="0" smtClean="0">
                <a:solidFill>
                  <a:prstClr val="black"/>
                </a:solidFill>
                <a:cs typeface="맑은 고딕" charset="0"/>
              </a:rPr>
              <a:t>마이 페이지</a:t>
            </a:r>
            <a:endParaRPr kumimoji="0" lang="ko-KR" altLang="en-US" sz="2000" b="1" dirty="0">
              <a:solidFill>
                <a:prstClr val="black"/>
              </a:solidFill>
              <a:cs typeface="맑은 고딕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784648" y="1628800"/>
            <a:ext cx="1566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  <a:cs typeface="맑은 고딕" charset="0"/>
              </a:rPr>
              <a:t>예약 내역</a:t>
            </a: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3656856" y="4797152"/>
            <a:ext cx="12843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prstClr val="black"/>
                </a:solidFill>
                <a:ea typeface="나눔고딕" pitchFamily="50" charset="-127"/>
              </a:rPr>
              <a:t>&lt;&lt; &lt;  </a:t>
            </a:r>
            <a:r>
              <a:rPr kumimoji="0" lang="en-US" altLang="ko-KR" sz="1000" b="1" dirty="0">
                <a:solidFill>
                  <a:prstClr val="black"/>
                </a:solidFill>
                <a:ea typeface="나눔고딕" pitchFamily="50" charset="-127"/>
              </a:rPr>
              <a:t>1</a:t>
            </a:r>
            <a:r>
              <a:rPr kumimoji="0" lang="en-US" altLang="ko-KR" sz="800" dirty="0">
                <a:solidFill>
                  <a:prstClr val="black"/>
                </a:solidFill>
                <a:ea typeface="나눔고딕" pitchFamily="50" charset="-127"/>
              </a:rPr>
              <a:t> 2 3 4 5  &gt; &gt;&gt;</a:t>
            </a:r>
            <a:endParaRPr kumimoji="0" lang="ko-KR" altLang="en-US" sz="800" dirty="0">
              <a:solidFill>
                <a:prstClr val="black"/>
              </a:solidFill>
              <a:ea typeface="나눔고딕" pitchFamily="50" charset="-127"/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3430811" y="4827349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86339" y="2908082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7065939" y="3216960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17591" y="3204765"/>
            <a:ext cx="541861" cy="2438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>
                <a:solidFill>
                  <a:prstClr val="white"/>
                </a:solidFill>
              </a:rPr>
              <a:t>예약취소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11272" y="4310324"/>
            <a:ext cx="541861" cy="26821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>
                <a:solidFill>
                  <a:prstClr val="white"/>
                </a:solidFill>
              </a:rPr>
              <a:t>상품상세보기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272" y="3938590"/>
            <a:ext cx="541861" cy="2438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>
                <a:solidFill>
                  <a:prstClr val="white"/>
                </a:solidFill>
              </a:rPr>
              <a:t>후기작성</a:t>
            </a:r>
          </a:p>
        </p:txBody>
      </p:sp>
      <p:sp>
        <p:nvSpPr>
          <p:cNvPr id="28" name="Oval 115"/>
          <p:cNvSpPr>
            <a:spLocks noChangeArrowheads="1"/>
          </p:cNvSpPr>
          <p:nvPr/>
        </p:nvSpPr>
        <p:spPr bwMode="auto">
          <a:xfrm>
            <a:off x="7099685" y="393859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1727264" y="2648487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7099685" y="433012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4" name="이등변 삼각형 23"/>
          <p:cNvSpPr/>
          <p:nvPr/>
        </p:nvSpPr>
        <p:spPr>
          <a:xfrm rot="21600000">
            <a:off x="3266100" y="2934855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716124" y="2057574"/>
            <a:ext cx="587874" cy="188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906177" y="2030651"/>
            <a:ext cx="9162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한 페이지에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716124" y="2242984"/>
            <a:ext cx="587874" cy="489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1738348" y="2046715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3110509" y="2111149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928664" y="1484784"/>
            <a:ext cx="525289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상품</a:t>
            </a:r>
            <a:r>
              <a:rPr lang="en-US" altLang="ko-KR" dirty="0"/>
              <a:t>/</a:t>
            </a:r>
            <a:r>
              <a:rPr lang="ko-KR" altLang="en-US" dirty="0"/>
              <a:t>패키지등록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90672741"/>
              </p:ext>
            </p:extLst>
          </p:nvPr>
        </p:nvGraphicFramePr>
        <p:xfrm>
          <a:off x="7545291" y="532616"/>
          <a:ext cx="230425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마이페이지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smtClean="0"/>
                        <a:t>회원탈퇴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2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탈퇴 클릭 시 정규식 </a:t>
                      </a:r>
                      <a:r>
                        <a:rPr lang="ko-KR" altLang="en-US" sz="1000" dirty="0" err="1" smtClean="0"/>
                        <a:t>검사후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창이 나오고 </a:t>
                      </a:r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확인</a:t>
                      </a:r>
                      <a:r>
                        <a:rPr lang="en-US" altLang="ko-KR" sz="1000" dirty="0" smtClean="0"/>
                        <a:t>’ </a:t>
                      </a:r>
                      <a:r>
                        <a:rPr lang="ko-KR" altLang="en-US" sz="1000" dirty="0" smtClean="0"/>
                        <a:t>클릭 시 비밀번호가 일치하면 메인 페이지로 이동하고 </a:t>
                      </a:r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취소</a:t>
                      </a:r>
                      <a:r>
                        <a:rPr lang="en-US" altLang="ko-KR" sz="1000" dirty="0" smtClean="0"/>
                        <a:t>’ </a:t>
                      </a:r>
                      <a:r>
                        <a:rPr lang="ko-KR" altLang="en-US" sz="1000" dirty="0" smtClean="0"/>
                        <a:t>클릭 시 </a:t>
                      </a:r>
                      <a:r>
                        <a:rPr lang="en-US" altLang="ko-KR" sz="1000" dirty="0" smtClean="0"/>
                        <a:t>return </a:t>
                      </a:r>
                      <a:r>
                        <a:rPr lang="ko-KR" altLang="en-US" sz="1000" baseline="0" dirty="0" smtClean="0"/>
                        <a:t>예약자 존재할 경우 탈퇴 불가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64613B1-99DD-4652-90DB-B60A1DF4A15E}"/>
              </a:ext>
            </a:extLst>
          </p:cNvPr>
          <p:cNvSpPr/>
          <p:nvPr/>
        </p:nvSpPr>
        <p:spPr>
          <a:xfrm>
            <a:off x="2977099" y="1980331"/>
            <a:ext cx="2939995" cy="39774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79664" y="3548065"/>
            <a:ext cx="1327886" cy="287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비밀번호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9064" y="4262616"/>
            <a:ext cx="792088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888" y="41550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0543" y="1484784"/>
            <a:ext cx="1308081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정보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비밀번호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75000"/>
                  </a:schemeClr>
                </a:solidFill>
              </a:rPr>
              <a:t>예약 확인</a:t>
            </a:r>
            <a:endParaRPr kumimoji="0"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회원탈퇴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197914" y="3279057"/>
            <a:ext cx="228600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914400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62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공지사항 내용표시</a:t>
            </a:r>
          </a:p>
        </p:txBody>
      </p:sp>
      <p:sp>
        <p:nvSpPr>
          <p:cNvPr id="3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463065" y="643451"/>
          <a:ext cx="2447127" cy="279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87"/>
                <a:gridCol w="2148840"/>
              </a:tblGrid>
              <a:tr h="24384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40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session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265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글의 제목만 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43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버튼 클릭시 현재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022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버튼 클릭 시 </a:t>
                      </a: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      버튼 클릭 시 내용이 숨겨진다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해당 제목의 내용이 표시됩니다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23459" y="620650"/>
            <a:ext cx="936117" cy="554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1:1</a:t>
            </a:r>
            <a:r>
              <a:rPr lang="ko-KR" altLang="en-US" sz="1400" dirty="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6591" y="652491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1.</a:t>
            </a:r>
            <a:r>
              <a:rPr lang="ko-KR" altLang="en-US" sz="1400">
                <a:solidFill>
                  <a:schemeClr val="tx1"/>
                </a:solidFill>
              </a:rPr>
              <a:t> 사이트 규칙입니다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필독 해주세요</a:t>
            </a:r>
            <a:r>
              <a:rPr lang="en-US" altLang="ko-KR" sz="140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76590" y="4324950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2.</a:t>
            </a:r>
            <a:r>
              <a:rPr lang="ko-KR" altLang="en-US" sz="1400">
                <a:solidFill>
                  <a:schemeClr val="tx1"/>
                </a:solidFill>
              </a:rPr>
              <a:t> 불법사이트 금지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내용 참조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76590" y="4941189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3.</a:t>
            </a:r>
            <a:r>
              <a:rPr lang="ko-KR" altLang="en-US" sz="1400">
                <a:solidFill>
                  <a:schemeClr val="tx1"/>
                </a:solidFill>
              </a:rPr>
              <a:t>  </a:t>
            </a:r>
            <a:r>
              <a:rPr lang="en-US" altLang="ko-KR" sz="1400">
                <a:solidFill>
                  <a:schemeClr val="tx1"/>
                </a:solidFill>
              </a:rPr>
              <a:t>@#$%#@^@^@^@#?#*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76590" y="5621112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4509">
            <a:off x="5713581" y="764951"/>
            <a:ext cx="351044" cy="272115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84919">
            <a:off x="5679448" y="5090502"/>
            <a:ext cx="351044" cy="272115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84919">
            <a:off x="5710918" y="4442420"/>
            <a:ext cx="351044" cy="272115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676590" y="1340739"/>
            <a:ext cx="4460493" cy="288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ex) </a:t>
            </a:r>
            <a:r>
              <a:rPr lang="ko-KR" altLang="en-US" sz="1400">
                <a:solidFill>
                  <a:schemeClr val="tx1"/>
                </a:solidFill>
              </a:rPr>
              <a:t>사이트에 규칙에 대한 내용 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꼭 확인해주세요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/>
          <p:cNvSpPr/>
          <p:nvPr/>
        </p:nvSpPr>
        <p:spPr>
          <a:xfrm rot="21541482">
            <a:off x="7834736" y="2719559"/>
            <a:ext cx="175522" cy="167899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Oval 115"/>
          <p:cNvSpPr>
            <a:spLocks noChangeArrowheads="1"/>
          </p:cNvSpPr>
          <p:nvPr/>
        </p:nvSpPr>
        <p:spPr>
          <a:xfrm>
            <a:off x="1583721" y="47663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5" name="Oval 115"/>
          <p:cNvSpPr>
            <a:spLocks noChangeArrowheads="1"/>
          </p:cNvSpPr>
          <p:nvPr/>
        </p:nvSpPr>
        <p:spPr>
          <a:xfrm>
            <a:off x="532543" y="1566337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6" name="Oval 115"/>
          <p:cNvSpPr>
            <a:spLocks noChangeArrowheads="1"/>
          </p:cNvSpPr>
          <p:nvPr/>
        </p:nvSpPr>
        <p:spPr>
          <a:xfrm>
            <a:off x="532543" y="177485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8" name="Oval 115"/>
          <p:cNvSpPr>
            <a:spLocks noChangeArrowheads="1"/>
          </p:cNvSpPr>
          <p:nvPr/>
        </p:nvSpPr>
        <p:spPr>
          <a:xfrm>
            <a:off x="5597349" y="77421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39" name="Oval 115"/>
          <p:cNvSpPr>
            <a:spLocks noChangeArrowheads="1"/>
          </p:cNvSpPr>
          <p:nvPr/>
        </p:nvSpPr>
        <p:spPr>
          <a:xfrm>
            <a:off x="1583721" y="119672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2316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</a:t>
            </a:r>
            <a:r>
              <a:rPr lang="ko-KR" altLang="en-US"/>
              <a:t> 문의 페이지 </a:t>
            </a:r>
            <a:r>
              <a:rPr lang="en-US" altLang="ko-KR"/>
              <a:t>(</a:t>
            </a:r>
            <a:r>
              <a:rPr lang="ko-KR" altLang="en-US"/>
              <a:t>사업자</a:t>
            </a:r>
            <a:r>
              <a:rPr lang="en-US" altLang="ko-KR"/>
              <a:t>,</a:t>
            </a:r>
            <a:r>
              <a:rPr lang="ko-KR" altLang="en-US"/>
              <a:t> 일반사용자가 이용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905328" y="610005"/>
          <a:ext cx="1822281" cy="393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66"/>
                <a:gridCol w="1529715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제목만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43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해당 문의글에 답변이 있으면 </a:t>
                      </a:r>
                      <a:r>
                        <a:rPr lang="en-US" altLang="ko-KR" sz="1000"/>
                        <a:t>O,</a:t>
                      </a:r>
                      <a:r>
                        <a:rPr lang="ko-KR" altLang="en-US" sz="1000"/>
                        <a:t> 없으면</a:t>
                      </a:r>
                      <a:r>
                        <a:rPr lang="en-US" altLang="ko-KR" sz="1000"/>
                        <a:t>X</a:t>
                      </a:r>
                      <a:r>
                        <a:rPr lang="ko-KR" altLang="en-US" sz="1000"/>
                        <a:t> 처리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페이징 처리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~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까지 표시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&lt;,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&gt;</a:t>
                      </a:r>
                      <a:r>
                        <a:rPr lang="ko-KR" altLang="en-US" sz="1000"/>
                        <a:t>클릭 시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개씩 이동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&lt;&lt;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&gt;&gt;</a:t>
                      </a:r>
                      <a:r>
                        <a:rPr lang="ko-KR" altLang="en-US" sz="1000"/>
                        <a:t> 클릭 시 처음페이지와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마지막 페이지로 이동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</a:p>
                  </a:txBody>
                  <a:tcPr marL="74295" marR="74295"/>
                </a:tc>
              </a:tr>
              <a:tr h="55223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문의하기 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등록할수 있는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12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버튼 클릭 시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현재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1588608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1588608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844802"/>
            <a:ext cx="2997241" cy="331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글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Oval 115"/>
          <p:cNvSpPr>
            <a:spLocks noChangeArrowheads="1"/>
          </p:cNvSpPr>
          <p:nvPr/>
        </p:nvSpPr>
        <p:spPr>
          <a:xfrm>
            <a:off x="2261663" y="172423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378679" y="2384884"/>
            <a:ext cx="299724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378679" y="2960948"/>
            <a:ext cx="2997241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78679" y="3573016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356129" y="4149090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356129" y="4725162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356129" y="5301234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Oval 115"/>
          <p:cNvSpPr>
            <a:spLocks noChangeArrowheads="1"/>
          </p:cNvSpPr>
          <p:nvPr/>
        </p:nvSpPr>
        <p:spPr>
          <a:xfrm>
            <a:off x="5398470" y="588302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0" name="Oval 115"/>
          <p:cNvSpPr>
            <a:spLocks noChangeArrowheads="1"/>
          </p:cNvSpPr>
          <p:nvPr/>
        </p:nvSpPr>
        <p:spPr>
          <a:xfrm>
            <a:off x="1064568" y="2168860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13" name="TextBox 21"/>
          <p:cNvSpPr txBox="1">
            <a:spLocks noChangeArrowheads="1"/>
          </p:cNvSpPr>
          <p:nvPr/>
        </p:nvSpPr>
        <p:spPr>
          <a:xfrm>
            <a:off x="3744286" y="5997321"/>
            <a:ext cx="1215397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ea typeface="나눔고딕"/>
              </a:rPr>
              <a:t>&lt;&lt; &lt;  </a:t>
            </a:r>
            <a:r>
              <a:rPr lang="en-US" altLang="ko-KR" sz="1000" b="1">
                <a:ea typeface="나눔고딕"/>
              </a:rPr>
              <a:t>1</a:t>
            </a:r>
            <a:r>
              <a:rPr lang="en-US" altLang="ko-KR" sz="800">
                <a:ea typeface="나눔고딕"/>
              </a:rPr>
              <a:t> 2 3 4 5  &gt; &gt;&gt;</a:t>
            </a:r>
            <a:endParaRPr lang="ko-KR" altLang="en-US" sz="800">
              <a:ea typeface="나눔고딕"/>
            </a:endParaRPr>
          </a:p>
        </p:txBody>
      </p:sp>
      <p:sp>
        <p:nvSpPr>
          <p:cNvPr id="114" name="직사각형 63"/>
          <p:cNvSpPr/>
          <p:nvPr/>
        </p:nvSpPr>
        <p:spPr>
          <a:xfrm>
            <a:off x="5467457" y="1873013"/>
            <a:ext cx="952579" cy="331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117" name="직사각형 63"/>
          <p:cNvSpPr/>
          <p:nvPr/>
        </p:nvSpPr>
        <p:spPr>
          <a:xfrm>
            <a:off x="5463104" y="5301234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직사각형 63"/>
          <p:cNvSpPr/>
          <p:nvPr/>
        </p:nvSpPr>
        <p:spPr>
          <a:xfrm>
            <a:off x="5463104" y="4725162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직사각형 63"/>
          <p:cNvSpPr/>
          <p:nvPr/>
        </p:nvSpPr>
        <p:spPr>
          <a:xfrm>
            <a:off x="5463104" y="4149090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0" name="직사각형 63"/>
          <p:cNvSpPr/>
          <p:nvPr/>
        </p:nvSpPr>
        <p:spPr>
          <a:xfrm>
            <a:off x="5463104" y="3573016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1" name="직사각형 63"/>
          <p:cNvSpPr/>
          <p:nvPr/>
        </p:nvSpPr>
        <p:spPr>
          <a:xfrm>
            <a:off x="5463104" y="2960948"/>
            <a:ext cx="95257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2" name="직사각형 63"/>
          <p:cNvSpPr/>
          <p:nvPr/>
        </p:nvSpPr>
        <p:spPr>
          <a:xfrm>
            <a:off x="5463104" y="2384884"/>
            <a:ext cx="95257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3" name="Oval 115"/>
          <p:cNvSpPr>
            <a:spLocks noChangeArrowheads="1"/>
          </p:cNvSpPr>
          <p:nvPr/>
        </p:nvSpPr>
        <p:spPr>
          <a:xfrm>
            <a:off x="5375920" y="172423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24" name="Oval 115"/>
          <p:cNvSpPr>
            <a:spLocks noChangeArrowheads="1"/>
          </p:cNvSpPr>
          <p:nvPr/>
        </p:nvSpPr>
        <p:spPr>
          <a:xfrm>
            <a:off x="3558548" y="588302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25" name="직사각형 38"/>
          <p:cNvSpPr/>
          <p:nvPr/>
        </p:nvSpPr>
        <p:spPr>
          <a:xfrm>
            <a:off x="5662833" y="5904407"/>
            <a:ext cx="75285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문의하기</a:t>
            </a:r>
          </a:p>
        </p:txBody>
      </p:sp>
      <p:sp>
        <p:nvSpPr>
          <p:cNvPr id="126" name="Oval 115"/>
          <p:cNvSpPr>
            <a:spLocks noChangeArrowheads="1"/>
          </p:cNvSpPr>
          <p:nvPr/>
        </p:nvSpPr>
        <p:spPr>
          <a:xfrm>
            <a:off x="1064568" y="242088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3389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 </a:t>
            </a:r>
            <a:r>
              <a:rPr lang="ko-KR" altLang="en-US"/>
              <a:t>문의</a:t>
            </a:r>
            <a:r>
              <a:rPr lang="en-US" altLang="ko-KR"/>
              <a:t> </a:t>
            </a:r>
            <a:r>
              <a:rPr lang="ko-KR" altLang="en-US"/>
              <a:t>등록 창 </a:t>
            </a:r>
            <a:r>
              <a:rPr lang="en-US" altLang="ko-KR"/>
              <a:t>(</a:t>
            </a:r>
            <a:r>
              <a:rPr lang="ko-KR" altLang="en-US"/>
              <a:t>사업자</a:t>
            </a:r>
            <a:r>
              <a:rPr lang="en-US" altLang="ko-KR"/>
              <a:t>,</a:t>
            </a:r>
            <a:r>
              <a:rPr lang="ko-KR" altLang="en-US"/>
              <a:t> 일반사용자가 이용</a:t>
            </a:r>
            <a:r>
              <a:rPr lang="en-US" altLang="ko-KR"/>
              <a:t>)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886819" y="643128"/>
          <a:ext cx="18222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66"/>
                <a:gridCol w="1529715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session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작성자 본인의 아이디 출력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작성일 오늘날짜 출력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12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입력할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제목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필수 입력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입력할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내용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필수 입력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743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목록보기 버튼 클릭 시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505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제목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내용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ko-KR" altLang="en-US" sz="1000"/>
                        <a:t>입력이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완료되고 등록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/>
                        <a:t>버튼 클릭 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공지사항에 저장되고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 목록으로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취소 버튼 클릭 시 </a:t>
                      </a: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페이지로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버튼 클릭 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9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 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 창으로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1588608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1588608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31"/>
          <p:cNvSpPr/>
          <p:nvPr/>
        </p:nvSpPr>
        <p:spPr>
          <a:xfrm>
            <a:off x="6000469" y="5942385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2" name="직사각형 29"/>
          <p:cNvSpPr/>
          <p:nvPr/>
        </p:nvSpPr>
        <p:spPr>
          <a:xfrm>
            <a:off x="2378678" y="5942385"/>
            <a:ext cx="70211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목록보기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378679" y="2636901"/>
            <a:ext cx="4082103" cy="3096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문의사항을 등록해주세요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2132838"/>
            <a:ext cx="4082103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제목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 상품구성에 대해 </a:t>
            </a: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 문의 드립니다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378678" y="1716706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작성자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일반사용자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459942" y="1716706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작성일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작성일자를 표시</a:t>
            </a:r>
          </a:p>
        </p:txBody>
      </p:sp>
      <p:sp>
        <p:nvSpPr>
          <p:cNvPr id="91" name="Oval 115"/>
          <p:cNvSpPr>
            <a:spLocks noChangeArrowheads="1"/>
          </p:cNvSpPr>
          <p:nvPr/>
        </p:nvSpPr>
        <p:spPr>
          <a:xfrm>
            <a:off x="2261663" y="1602405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2" name="Oval 115"/>
          <p:cNvSpPr>
            <a:spLocks noChangeArrowheads="1"/>
          </p:cNvSpPr>
          <p:nvPr/>
        </p:nvSpPr>
        <p:spPr>
          <a:xfrm>
            <a:off x="4367074" y="1602405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3" name="Oval 115"/>
          <p:cNvSpPr>
            <a:spLocks noChangeArrowheads="1"/>
          </p:cNvSpPr>
          <p:nvPr/>
        </p:nvSpPr>
        <p:spPr>
          <a:xfrm>
            <a:off x="2261663" y="201853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4" name="Oval 115"/>
          <p:cNvSpPr>
            <a:spLocks noChangeArrowheads="1"/>
          </p:cNvSpPr>
          <p:nvPr/>
        </p:nvSpPr>
        <p:spPr>
          <a:xfrm>
            <a:off x="2309955" y="262432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95" name="Oval 115"/>
          <p:cNvSpPr>
            <a:spLocks noChangeArrowheads="1"/>
          </p:cNvSpPr>
          <p:nvPr/>
        </p:nvSpPr>
        <p:spPr>
          <a:xfrm>
            <a:off x="2261663" y="5805297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3" name="직사각형 38"/>
          <p:cNvSpPr/>
          <p:nvPr/>
        </p:nvSpPr>
        <p:spPr>
          <a:xfrm>
            <a:off x="5428804" y="5947127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05" name="Oval 115"/>
          <p:cNvSpPr>
            <a:spLocks noChangeArrowheads="1"/>
          </p:cNvSpPr>
          <p:nvPr/>
        </p:nvSpPr>
        <p:spPr>
          <a:xfrm>
            <a:off x="1043693" y="210769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06" name="Oval 115"/>
          <p:cNvSpPr>
            <a:spLocks noChangeArrowheads="1"/>
          </p:cNvSpPr>
          <p:nvPr/>
        </p:nvSpPr>
        <p:spPr>
          <a:xfrm>
            <a:off x="1043693" y="242049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107" name="Oval 115"/>
          <p:cNvSpPr>
            <a:spLocks noChangeArrowheads="1"/>
          </p:cNvSpPr>
          <p:nvPr/>
        </p:nvSpPr>
        <p:spPr>
          <a:xfrm>
            <a:off x="5937409" y="579272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08" name="Oval 115"/>
          <p:cNvSpPr>
            <a:spLocks noChangeArrowheads="1"/>
          </p:cNvSpPr>
          <p:nvPr/>
        </p:nvSpPr>
        <p:spPr>
          <a:xfrm>
            <a:off x="5304044" y="579272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4980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33029498"/>
              </p:ext>
            </p:extLst>
          </p:nvPr>
        </p:nvGraphicFramePr>
        <p:xfrm>
          <a:off x="7545288" y="620688"/>
          <a:ext cx="2304256" cy="354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5127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51279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이미지 </a:t>
                      </a:r>
                      <a:r>
                        <a:rPr lang="en-US" altLang="ko-KR" sz="1000" dirty="0" smtClean="0"/>
                        <a:t>: W=100%, </a:t>
                      </a:r>
                      <a:r>
                        <a:rPr lang="en-US" altLang="ko-KR" sz="1000" baseline="0" dirty="0" smtClean="0"/>
                        <a:t>H=300px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Body : W=1184px, H=auto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528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이미지 클릭 시 지역에 맞는 리스트를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검색 후 상품 리스트 페이지로 이동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aseline="0" dirty="0" smtClean="0"/>
                        <a:t>W=384.66px, H=252px </a:t>
                      </a:r>
                      <a:r>
                        <a:rPr lang="ko-KR" altLang="en-US" sz="1050" baseline="0" dirty="0" smtClean="0"/>
                        <a:t>상하좌우 </a:t>
                      </a:r>
                      <a:r>
                        <a:rPr lang="en-US" altLang="ko-KR" sz="1050" baseline="0" dirty="0" smtClean="0"/>
                        <a:t>padding=5px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6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상품 리스트 페이지로 이동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수 순으로  상품 출력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상위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개만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해당 상품 상세 페이지로 이동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aseline="0" dirty="0" smtClean="0"/>
                        <a:t>W=286px, H=348px </a:t>
                      </a:r>
                      <a:r>
                        <a:rPr lang="ko-KR" altLang="en-US" sz="1050" baseline="0" dirty="0" smtClean="0"/>
                        <a:t>상하좌우 </a:t>
                      </a:r>
                      <a:r>
                        <a:rPr lang="en-US" altLang="ko-KR" sz="1050" baseline="0" dirty="0" smtClean="0"/>
                        <a:t>padding=5px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388425" y="131833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8753" y="935782"/>
            <a:ext cx="7121733" cy="98105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</a:p>
        </p:txBody>
      </p:sp>
      <p:sp>
        <p:nvSpPr>
          <p:cNvPr id="187" name="Oval 115"/>
          <p:cNvSpPr>
            <a:spLocks noChangeArrowheads="1"/>
          </p:cNvSpPr>
          <p:nvPr/>
        </p:nvSpPr>
        <p:spPr bwMode="auto">
          <a:xfrm>
            <a:off x="1063560" y="201456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2" name="Rectangle 47"/>
          <p:cNvSpPr>
            <a:spLocks noChangeArrowheads="1"/>
          </p:cNvSpPr>
          <p:nvPr/>
        </p:nvSpPr>
        <p:spPr bwMode="auto">
          <a:xfrm>
            <a:off x="961884" y="1919138"/>
            <a:ext cx="5502489" cy="4678214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1885" y="1919138"/>
            <a:ext cx="5502488" cy="46466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28378" y="2420888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03215" y="2420888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4968" y="2420888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1204848" y="201456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지역별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055235" y="2014566"/>
            <a:ext cx="126591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전체보기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&gt;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8202" y="3378363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03215" y="3394149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2857" y="3394149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 bwMode="auto">
          <a:xfrm>
            <a:off x="1238201" y="4583306"/>
            <a:ext cx="85779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인기상품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39837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4981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48099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150559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 bwMode="auto">
          <a:xfrm>
            <a:off x="1579159" y="285803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경기도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79159" y="256054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1628469" y="3815511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전라도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628469" y="3518023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262089" y="2856359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강원도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3262089" y="2558871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5035408" y="287044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충청도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035408" y="2572960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62089" y="382894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경상도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3262089" y="353145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5023602" y="3831297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제주도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023602" y="3533809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1370227" y="5085184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676557" y="508227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3760" y="5085184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4013403" y="508227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1414082" y="554376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상품명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690829" y="554376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상품</a:t>
            </a:r>
            <a:r>
              <a:rPr kumimoji="0" lang="ko-KR" altLang="en-US" sz="1300" dirty="0">
                <a:latin typeface="+mj-lt"/>
                <a:ea typeface="+mj-ea"/>
                <a:cs typeface="맑은 고딕" charset="0"/>
              </a:rPr>
              <a:t>명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013851" y="554376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상품명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5282883" y="5514062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상품명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1622454" y="585673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2825712" y="5856732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4112821" y="5842580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388816" y="5856732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9" name="Oval 115"/>
          <p:cNvSpPr>
            <a:spLocks noChangeArrowheads="1"/>
          </p:cNvSpPr>
          <p:nvPr/>
        </p:nvSpPr>
        <p:spPr bwMode="auto">
          <a:xfrm>
            <a:off x="5244724" y="19321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1125537" y="45009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1170211" y="585673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3754673" y="585738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2449453" y="585673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023602" y="5836156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</a:t>
            </a:r>
            <a:r>
              <a:rPr lang="ko-KR" altLang="en-US"/>
              <a:t> 문의 내용보기 </a:t>
            </a:r>
            <a:r>
              <a:rPr lang="en-US" altLang="ko-KR"/>
              <a:t>(</a:t>
            </a:r>
            <a:r>
              <a:rPr lang="ko-KR" altLang="en-US"/>
              <a:t>사업자</a:t>
            </a:r>
            <a:r>
              <a:rPr lang="en-US" altLang="ko-KR"/>
              <a:t>,</a:t>
            </a:r>
            <a:r>
              <a:rPr lang="ko-KR" altLang="en-US"/>
              <a:t> 일반 사용자</a:t>
            </a:r>
            <a:r>
              <a:rPr lang="en-US" altLang="ko-KR"/>
              <a:t>)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32636737"/>
              </p:ext>
            </p:extLst>
          </p:nvPr>
        </p:nvGraphicFramePr>
        <p:xfrm>
          <a:off x="7905328" y="605041"/>
          <a:ext cx="1835798" cy="461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8"/>
                <a:gridCol w="1539240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session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일반 사용자 아이디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등록일자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12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제목표시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내용표시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43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관리자만 답변할 수 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내용 표시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743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 </a:t>
                      </a:r>
                      <a:r>
                        <a:rPr lang="ko-KR" altLang="en-US" sz="1000"/>
                        <a:t>문의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44160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목록보기버튼을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페이지로 이동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</a:tr>
              <a:tr h="2743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9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삭제버튼을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문의 전체내용을 삭제한다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관리자와 작성자가 삭제가능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980694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980694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679" y="2100996"/>
            <a:ext cx="4082103" cy="172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문의 내용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524924"/>
            <a:ext cx="4082103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제목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	</a:t>
            </a: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 문의 드립니다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378678" y="1108793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작성자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 일반사용자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459942" y="1108792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작성일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작성일자를 표시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378025" y="3973230"/>
            <a:ext cx="4077450" cy="1729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관리자 답변입니다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Oval 115"/>
          <p:cNvSpPr>
            <a:spLocks noChangeArrowheads="1"/>
          </p:cNvSpPr>
          <p:nvPr/>
        </p:nvSpPr>
        <p:spPr>
          <a:xfrm>
            <a:off x="2285156" y="98069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4" name="Oval 115"/>
          <p:cNvSpPr>
            <a:spLocks noChangeArrowheads="1"/>
          </p:cNvSpPr>
          <p:nvPr/>
        </p:nvSpPr>
        <p:spPr>
          <a:xfrm>
            <a:off x="4367074" y="99449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5" name="Oval 115"/>
          <p:cNvSpPr>
            <a:spLocks noChangeArrowheads="1"/>
          </p:cNvSpPr>
          <p:nvPr/>
        </p:nvSpPr>
        <p:spPr>
          <a:xfrm>
            <a:off x="2285156" y="1340739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6" name="Oval 115"/>
          <p:cNvSpPr>
            <a:spLocks noChangeArrowheads="1"/>
          </p:cNvSpPr>
          <p:nvPr/>
        </p:nvSpPr>
        <p:spPr>
          <a:xfrm>
            <a:off x="2261663" y="201641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97" name="Oval 115"/>
          <p:cNvSpPr>
            <a:spLocks noChangeArrowheads="1"/>
          </p:cNvSpPr>
          <p:nvPr/>
        </p:nvSpPr>
        <p:spPr>
          <a:xfrm>
            <a:off x="2285809" y="3858930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98" name="Oval 115"/>
          <p:cNvSpPr>
            <a:spLocks noChangeArrowheads="1"/>
          </p:cNvSpPr>
          <p:nvPr/>
        </p:nvSpPr>
        <p:spPr>
          <a:xfrm>
            <a:off x="1085278" y="150190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99" name="Oval 115"/>
          <p:cNvSpPr>
            <a:spLocks noChangeArrowheads="1"/>
          </p:cNvSpPr>
          <p:nvPr/>
        </p:nvSpPr>
        <p:spPr>
          <a:xfrm>
            <a:off x="1085278" y="174742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00" name="직사각형 29"/>
          <p:cNvSpPr/>
          <p:nvPr/>
        </p:nvSpPr>
        <p:spPr>
          <a:xfrm>
            <a:off x="1221926" y="6021327"/>
            <a:ext cx="70673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목록보기</a:t>
            </a:r>
          </a:p>
        </p:txBody>
      </p:sp>
      <p:sp>
        <p:nvSpPr>
          <p:cNvPr id="101" name="Oval 115"/>
          <p:cNvSpPr>
            <a:spLocks noChangeArrowheads="1"/>
          </p:cNvSpPr>
          <p:nvPr/>
        </p:nvSpPr>
        <p:spPr>
          <a:xfrm>
            <a:off x="1091517" y="58454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03" name="직사각형 38"/>
          <p:cNvSpPr/>
          <p:nvPr/>
        </p:nvSpPr>
        <p:spPr>
          <a:xfrm>
            <a:off x="6181654" y="5985321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5" name="Oval 115"/>
          <p:cNvSpPr>
            <a:spLocks noChangeArrowheads="1"/>
          </p:cNvSpPr>
          <p:nvPr/>
        </p:nvSpPr>
        <p:spPr>
          <a:xfrm>
            <a:off x="6033120" y="587730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5780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 smtClean="0"/>
              <a:t>헤더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페이</a:t>
            </a:r>
            <a:r>
              <a:rPr lang="ko-KR" altLang="en-US" dirty="0"/>
              <a:t>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77900560"/>
              </p:ext>
            </p:extLst>
          </p:nvPr>
        </p:nvGraphicFramePr>
        <p:xfrm>
          <a:off x="7527287" y="248122"/>
          <a:ext cx="232225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사업자 라디오 버튼을 누르고 로그인시 사업가 로그인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라디오 버튼을 누르고 로그인시 사용자 로그인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이 메일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비밀번호 </a:t>
                      </a: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아이디를 잊어버린 경우 </a:t>
                      </a:r>
                      <a:r>
                        <a:rPr lang="en-US" altLang="ko-KR" sz="1100" baseline="0" dirty="0" smtClean="0"/>
                        <a:t>: </a:t>
                      </a:r>
                    </a:p>
                    <a:p>
                      <a:pPr latinLnBrk="1"/>
                      <a:r>
                        <a:rPr lang="ko-KR" altLang="en-US" sz="1100" baseline="0" dirty="0" smtClean="0"/>
                        <a:t>입력된 전화번호로 아이디를 검색하여 찾는다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비밀번호를 잊어버린 경우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이 메일 과 전화번호를 입력하면 새로운 비밀번호를 지정 할 수 있다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로그인 버튼 클릭 시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일치하면 </a:t>
                      </a:r>
                      <a:r>
                        <a:rPr lang="ko-KR" altLang="en-US" sz="1100" dirty="0" smtClean="0"/>
                        <a:t>메인</a:t>
                      </a:r>
                      <a:r>
                        <a:rPr lang="ko-KR" altLang="en-US" sz="1100" baseline="0" dirty="0" smtClean="0"/>
                        <a:t> 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회원가입 버튼 클릭 시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일치하면 회원가입 페이지로 이동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854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62150" y="2393585"/>
            <a:ext cx="4056451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62150" y="3113665"/>
            <a:ext cx="4056451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62151" y="4175479"/>
            <a:ext cx="4056451" cy="522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로그</a:t>
            </a:r>
            <a:r>
              <a:rPr lang="ko-KR" altLang="en-US" sz="120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1723445" y="328707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1747236" y="256627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918167" y="2491301"/>
            <a:ext cx="17266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이 메 일 주소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918167" y="3211381"/>
            <a:ext cx="16381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비밀번</a:t>
            </a:r>
            <a:r>
              <a:rPr lang="ko-KR" altLang="en-US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호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762151" y="3727401"/>
            <a:ext cx="188270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u="sng" dirty="0" smtClean="0">
                <a:latin typeface="+mj-lt"/>
                <a:ea typeface="+mj-ea"/>
                <a:cs typeface="맑은 고딕" charset="0"/>
              </a:rPr>
              <a:t>아이디 찾기</a:t>
            </a:r>
            <a:endParaRPr kumimoji="0" lang="ko-KR" altLang="en-US" sz="150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169923" y="3726605"/>
            <a:ext cx="188270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비밀번호 찾기</a:t>
            </a: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611559" y="376173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4016793" y="37737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62150" y="4841857"/>
            <a:ext cx="4056451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3222094" y="430312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5" name="Oval 115"/>
          <p:cNvSpPr>
            <a:spLocks noChangeArrowheads="1"/>
          </p:cNvSpPr>
          <p:nvPr/>
        </p:nvSpPr>
        <p:spPr bwMode="auto">
          <a:xfrm>
            <a:off x="3197186" y="497863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" name="타원 3"/>
          <p:cNvSpPr/>
          <p:nvPr/>
        </p:nvSpPr>
        <p:spPr>
          <a:xfrm>
            <a:off x="1741021" y="2021435"/>
            <a:ext cx="272411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747706" y="2012291"/>
            <a:ext cx="272411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0474" y="1968015"/>
            <a:ext cx="91431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사업가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956469" y="1966871"/>
            <a:ext cx="91431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사용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자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1502046" y="200001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7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006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56266640"/>
              </p:ext>
            </p:extLst>
          </p:nvPr>
        </p:nvGraphicFramePr>
        <p:xfrm>
          <a:off x="7527287" y="248122"/>
          <a:ext cx="23222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사업자 등록 </a:t>
                      </a:r>
                      <a:r>
                        <a:rPr lang="en-US" altLang="ko-KR" sz="1100" baseline="0" dirty="0" smtClean="0"/>
                        <a:t>or</a:t>
                      </a:r>
                      <a:r>
                        <a:rPr lang="ko-KR" altLang="en-US" sz="1100" baseline="0" dirty="0" smtClean="0"/>
                        <a:t> 사용자회원가입 버튼 </a:t>
                      </a:r>
                      <a:r>
                        <a:rPr lang="en-US" altLang="ko-KR" sz="1100" baseline="0" dirty="0" smtClean="0"/>
                        <a:t>size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Height: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사업가 아이디 찾기 버튼 클릭 시 사업가 아이디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아이디 찾기 버튼 클릭 시 사용자 아이디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920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68231" y="3015401"/>
            <a:ext cx="1949705" cy="1475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사업자 아이디 찾기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612" y="3029863"/>
            <a:ext cx="1892366" cy="143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 아이디 찾기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534732" y="3320079"/>
            <a:ext cx="228600" cy="226337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4727276" y="3269571"/>
            <a:ext cx="304267" cy="27660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12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아이디 찾기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22854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98627" y="2970894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32654" y="3068610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화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 번호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(-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없이 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11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자리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762814" y="4191948"/>
            <a:ext cx="1849423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아이디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92198"/>
              </p:ext>
            </p:extLst>
          </p:nvPr>
        </p:nvGraphicFramePr>
        <p:xfrm>
          <a:off x="7527287" y="248122"/>
          <a:ext cx="232225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전화번호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아이디 찾기 버튼 클릭 시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일치하면 아이디가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로그인 버튼 클릭 시 </a:t>
                      </a:r>
                      <a:r>
                        <a:rPr lang="ko-KR" altLang="en-US" sz="1100" baseline="0" dirty="0" smtClean="0"/>
                        <a:t>로그인 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</a:t>
                      </a:r>
                      <a:endParaRPr lang="ko-KR" alt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1676636" y="315337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1761859" y="43540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70736" y="4792196"/>
            <a:ext cx="2454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noProof="0" dirty="0" smtClean="0">
                <a:latin typeface="+mj-lt"/>
                <a:ea typeface="+mj-ea"/>
                <a:cs typeface="맑은 고딕" charset="0"/>
              </a:rPr>
              <a:t>회원님의 아이디는 </a:t>
            </a:r>
            <a:r>
              <a:rPr lang="en-US" altLang="ko-KR" sz="1300" noProof="0" dirty="0" smtClean="0">
                <a:latin typeface="+mj-lt"/>
                <a:ea typeface="+mj-ea"/>
                <a:cs typeface="맑은 고딕" charset="0"/>
              </a:rPr>
              <a:t>000</a:t>
            </a:r>
            <a:r>
              <a:rPr lang="ko-KR" altLang="en-US" sz="1300" noProof="0" dirty="0" smtClean="0">
                <a:latin typeface="+mj-lt"/>
                <a:ea typeface="+mj-ea"/>
                <a:cs typeface="맑은 고딕" charset="0"/>
              </a:rPr>
              <a:t>입니다</a:t>
            </a:r>
            <a:r>
              <a:rPr lang="en-US" altLang="ko-KR" sz="1300" noProof="0" dirty="0" smtClean="0">
                <a:latin typeface="+mj-lt"/>
                <a:ea typeface="+mj-ea"/>
                <a:cs typeface="맑은 고딕" charset="0"/>
              </a:rPr>
              <a:t>.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23657" y="4194800"/>
            <a:ext cx="1849423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3728864" y="436510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75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006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02816792"/>
              </p:ext>
            </p:extLst>
          </p:nvPr>
        </p:nvGraphicFramePr>
        <p:xfrm>
          <a:off x="7527287" y="248122"/>
          <a:ext cx="23222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사업자 등록 </a:t>
                      </a:r>
                      <a:r>
                        <a:rPr lang="en-US" altLang="ko-KR" sz="1100" baseline="0" dirty="0" smtClean="0"/>
                        <a:t>or</a:t>
                      </a:r>
                      <a:r>
                        <a:rPr lang="ko-KR" altLang="en-US" sz="1100" baseline="0" dirty="0" smtClean="0"/>
                        <a:t> 사용자회원가입 버튼 </a:t>
                      </a:r>
                      <a:r>
                        <a:rPr lang="en-US" altLang="ko-KR" sz="1100" baseline="0" dirty="0" smtClean="0"/>
                        <a:t>size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Height: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사업가 비밀번호 찾기 버튼 클릭 시 사업가 비밀번호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비밀번호 찾기 버튼 클릭 시 사용자 비밀번호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920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68231" y="3015401"/>
            <a:ext cx="1949705" cy="1475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사업자 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비밀번호 찾기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612" y="3029863"/>
            <a:ext cx="1892366" cy="143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비밀번호 찾기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534732" y="3304839"/>
            <a:ext cx="228600" cy="226337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4727276" y="3261951"/>
            <a:ext cx="304267" cy="27660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09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찾기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004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32298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06133" y="3523868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40159" y="3621584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화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 번호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(-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없이 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11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자리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679" y="4556076"/>
            <a:ext cx="3276364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비밀번호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88506"/>
              </p:ext>
            </p:extLst>
          </p:nvPr>
        </p:nvGraphicFramePr>
        <p:xfrm>
          <a:off x="7527287" y="248122"/>
          <a:ext cx="2322258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이 메일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전화번호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비밀번호 찾기 버튼 클릭 시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일치하면 비밀번호 재지정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1684142" y="370635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2489218" y="473231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6133" y="2755700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40159" y="2853416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가입된 계정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(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이 메 일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684142" y="29381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97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비밀번호 재지정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22854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06133" y="2754386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40159" y="2852102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새로운 비밀번호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679" y="4539012"/>
            <a:ext cx="3276364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비밀번호 재지정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88118"/>
              </p:ext>
            </p:extLst>
          </p:nvPr>
        </p:nvGraphicFramePr>
        <p:xfrm>
          <a:off x="7527287" y="248122"/>
          <a:ext cx="232225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비밀번호암호화</a:t>
                      </a:r>
                      <a:r>
                        <a:rPr lang="en-US" altLang="ko-KR" sz="1100" baseline="0" dirty="0" smtClean="0"/>
                        <a:t>(sha256)</a:t>
                      </a:r>
                      <a:r>
                        <a:rPr lang="ko-KR" altLang="en-US" sz="1100" baseline="0" dirty="0" smtClean="0"/>
                        <a:t> 미 입력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 비밀번호 일치 확인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입력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 </a:t>
                      </a:r>
                      <a:r>
                        <a:rPr lang="ko-KR" altLang="en-US" sz="1100" baseline="0" dirty="0" smtClean="0"/>
                        <a:t>비밀번호 재지정 버튼 클릭 시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일치하면 로그인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1684142" y="293687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2489218" y="471525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98627" y="3523614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832654" y="3621330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새로운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비밀번호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확인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cs typeface="맑은 고딕" charset="0"/>
            </a:endParaRP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1676636" y="370609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맑은 고딕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30087</TotalTime>
  <Words>3728</Words>
  <Application>Microsoft Office PowerPoint</Application>
  <PresentationFormat>A4 용지(210x297mm)</PresentationFormat>
  <Paragraphs>1166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UBIVELOX Mobile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템플릿</dc:title>
  <dc:subject>pptx 템플릿</dc:subject>
  <dc:creator>ubivelox mobile 윤순언;윤순언</dc:creator>
  <cp:keywords>ppt; pptx; 템플릿;</cp:keywords>
  <dc:description>유비벨록스 모바일 MSP 개발1팀 문서 템플릿</dc:description>
  <cp:lastModifiedBy>alfo8-19</cp:lastModifiedBy>
  <cp:revision>2760</cp:revision>
  <dcterms:created xsi:type="dcterms:W3CDTF">2009-10-19T06:24:23Z</dcterms:created>
  <dcterms:modified xsi:type="dcterms:W3CDTF">2019-01-07T04:12:03Z</dcterms:modified>
  <cp:category>제안;내부발표</cp:category>
</cp:coreProperties>
</file>