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79975" cy="42808525"/>
  <p:notesSz cx="6797675" cy="9926638"/>
  <p:defaultTextStyle>
    <a:defPPr>
      <a:defRPr lang="zh-CN"/>
    </a:defPPr>
    <a:lvl1pPr marL="0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17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234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351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468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585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702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819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936" algn="l" defTabSz="417623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정훈" initials="황" lastIdx="1" clrIdx="0">
    <p:extLst>
      <p:ext uri="{19B8F6BF-5375-455C-9EA6-DF929625EA0E}">
        <p15:presenceInfo xmlns:p15="http://schemas.microsoft.com/office/powerpoint/2012/main" userId="황정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710" autoAdjust="0"/>
    <p:restoredTop sz="96054" autoAdjust="0"/>
  </p:normalViewPr>
  <p:slideViewPr>
    <p:cSldViewPr>
      <p:cViewPr>
        <p:scale>
          <a:sx n="33" d="100"/>
          <a:sy n="33" d="100"/>
        </p:scale>
        <p:origin x="1776" y="2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2EB4EF4-A5B3-49EB-AB01-F4C1058EABE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E5D939FA-7DEF-4670-A2F3-86E3414BE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17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234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351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468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585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702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819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936" algn="l" defTabSz="417623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9" y="13298397"/>
            <a:ext cx="25737979" cy="91760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3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464734" y="2289072"/>
            <a:ext cx="5109748" cy="486946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5502" y="2289072"/>
            <a:ext cx="14824573" cy="486946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4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11" y="2750844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11" y="18144085"/>
            <a:ext cx="25737979" cy="9364361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811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23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35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46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7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81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9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5502" y="13318210"/>
            <a:ext cx="9967158" cy="37665561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07327" y="13318210"/>
            <a:ext cx="9967158" cy="37665561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117" indent="0">
              <a:buNone/>
              <a:defRPr sz="9200" b="1"/>
            </a:lvl2pPr>
            <a:lvl3pPr marL="4176234" indent="0">
              <a:buNone/>
              <a:defRPr sz="8200" b="1"/>
            </a:lvl3pPr>
            <a:lvl4pPr marL="6264351" indent="0">
              <a:buNone/>
              <a:defRPr sz="7300" b="1"/>
            </a:lvl4pPr>
            <a:lvl5pPr marL="8352468" indent="0">
              <a:buNone/>
              <a:defRPr sz="7300" b="1"/>
            </a:lvl5pPr>
            <a:lvl6pPr marL="10440585" indent="0">
              <a:buNone/>
              <a:defRPr sz="7300" b="1"/>
            </a:lvl6pPr>
            <a:lvl7pPr marL="12528702" indent="0">
              <a:buNone/>
              <a:defRPr sz="7300" b="1"/>
            </a:lvl7pPr>
            <a:lvl8pPr marL="14616819" indent="0">
              <a:buNone/>
              <a:defRPr sz="7300" b="1"/>
            </a:lvl8pPr>
            <a:lvl9pPr marL="16704936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11" y="9582373"/>
            <a:ext cx="13384168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117" indent="0">
              <a:buNone/>
              <a:defRPr sz="9200" b="1"/>
            </a:lvl2pPr>
            <a:lvl3pPr marL="4176234" indent="0">
              <a:buNone/>
              <a:defRPr sz="8200" b="1"/>
            </a:lvl3pPr>
            <a:lvl4pPr marL="6264351" indent="0">
              <a:buNone/>
              <a:defRPr sz="7300" b="1"/>
            </a:lvl4pPr>
            <a:lvl5pPr marL="8352468" indent="0">
              <a:buNone/>
              <a:defRPr sz="7300" b="1"/>
            </a:lvl5pPr>
            <a:lvl6pPr marL="10440585" indent="0">
              <a:buNone/>
              <a:defRPr sz="7300" b="1"/>
            </a:lvl6pPr>
            <a:lvl7pPr marL="12528702" indent="0">
              <a:buNone/>
              <a:defRPr sz="7300" b="1"/>
            </a:lvl7pPr>
            <a:lvl8pPr marL="14616819" indent="0">
              <a:buNone/>
              <a:defRPr sz="7300" b="1"/>
            </a:lvl8pPr>
            <a:lvl9pPr marL="16704936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11" y="13575850"/>
            <a:ext cx="13384168" cy="24664452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6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1" y="1704416"/>
            <a:ext cx="9961904" cy="7253667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30" y="1704418"/>
            <a:ext cx="16927349" cy="3653589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4"/>
          </a:xfrm>
        </p:spPr>
        <p:txBody>
          <a:bodyPr/>
          <a:lstStyle>
            <a:lvl1pPr marL="0" indent="0">
              <a:buNone/>
              <a:defRPr sz="6400"/>
            </a:lvl1pPr>
            <a:lvl2pPr marL="2088117" indent="0">
              <a:buNone/>
              <a:defRPr sz="5500"/>
            </a:lvl2pPr>
            <a:lvl3pPr marL="4176234" indent="0">
              <a:buNone/>
              <a:defRPr sz="4500"/>
            </a:lvl3pPr>
            <a:lvl4pPr marL="6264351" indent="0">
              <a:buNone/>
              <a:defRPr sz="4200"/>
            </a:lvl4pPr>
            <a:lvl5pPr marL="8352468" indent="0">
              <a:buNone/>
              <a:defRPr sz="4200"/>
            </a:lvl5pPr>
            <a:lvl6pPr marL="10440585" indent="0">
              <a:buNone/>
              <a:defRPr sz="4200"/>
            </a:lvl6pPr>
            <a:lvl7pPr marL="12528702" indent="0">
              <a:buNone/>
              <a:defRPr sz="4200"/>
            </a:lvl7pPr>
            <a:lvl8pPr marL="14616819" indent="0">
              <a:buNone/>
              <a:defRPr sz="4200"/>
            </a:lvl8pPr>
            <a:lvl9pPr marL="16704936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7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117" indent="0">
              <a:buNone/>
              <a:defRPr sz="12800"/>
            </a:lvl2pPr>
            <a:lvl3pPr marL="4176234" indent="0">
              <a:buNone/>
              <a:defRPr sz="10900"/>
            </a:lvl3pPr>
            <a:lvl4pPr marL="6264351" indent="0">
              <a:buNone/>
              <a:defRPr sz="9200"/>
            </a:lvl4pPr>
            <a:lvl5pPr marL="8352468" indent="0">
              <a:buNone/>
              <a:defRPr sz="9200"/>
            </a:lvl5pPr>
            <a:lvl6pPr marL="10440585" indent="0">
              <a:buNone/>
              <a:defRPr sz="9200"/>
            </a:lvl6pPr>
            <a:lvl7pPr marL="12528702" indent="0">
              <a:buNone/>
              <a:defRPr sz="9200"/>
            </a:lvl7pPr>
            <a:lvl8pPr marL="14616819" indent="0">
              <a:buNone/>
              <a:defRPr sz="9200"/>
            </a:lvl8pPr>
            <a:lvl9pPr marL="16704936" indent="0">
              <a:buNone/>
              <a:defRPr sz="9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117" indent="0">
              <a:buNone/>
              <a:defRPr sz="5500"/>
            </a:lvl2pPr>
            <a:lvl3pPr marL="4176234" indent="0">
              <a:buNone/>
              <a:defRPr sz="4500"/>
            </a:lvl3pPr>
            <a:lvl4pPr marL="6264351" indent="0">
              <a:buNone/>
              <a:defRPr sz="4200"/>
            </a:lvl4pPr>
            <a:lvl5pPr marL="8352468" indent="0">
              <a:buNone/>
              <a:defRPr sz="4200"/>
            </a:lvl5pPr>
            <a:lvl6pPr marL="10440585" indent="0">
              <a:buNone/>
              <a:defRPr sz="4200"/>
            </a:lvl6pPr>
            <a:lvl7pPr marL="12528702" indent="0">
              <a:buNone/>
              <a:defRPr sz="4200"/>
            </a:lvl7pPr>
            <a:lvl8pPr marL="14616819" indent="0">
              <a:buNone/>
              <a:defRPr sz="4200"/>
            </a:lvl8pPr>
            <a:lvl9pPr marL="16704936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23" tIns="208812" rIns="417623" bIns="2088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23" tIns="208812" rIns="417623" bIns="2088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23" tIns="208812" rIns="417623" bIns="20881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4C83-8653-4CAA-BAC3-C506F7BF06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9" y="39677166"/>
            <a:ext cx="9588659" cy="2279156"/>
          </a:xfrm>
          <a:prstGeom prst="rect">
            <a:avLst/>
          </a:prstGeom>
        </p:spPr>
        <p:txBody>
          <a:bodyPr vert="horz" lIns="417623" tIns="208812" rIns="417623" bIns="20881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23" tIns="208812" rIns="417623" bIns="20881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E4BA-DEF8-47D9-8B69-3082B5AD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5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23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88" indent="-1566088" algn="l" defTabSz="417623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90" indent="-1305073" algn="l" defTabSz="417623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92" indent="-1044058" algn="l" defTabSz="417623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409" indent="-1044058" algn="l" defTabSz="417623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526" indent="-1044058" algn="l" defTabSz="417623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643" indent="-1044058" algn="l" defTabSz="417623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760" indent="-1044058" algn="l" defTabSz="417623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877" indent="-1044058" algn="l" defTabSz="417623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994" indent="-1044058" algn="l" defTabSz="417623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17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234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351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468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585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702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819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936" algn="l" defTabSz="417623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7648655" y="19153090"/>
            <a:ext cx="9241177" cy="13249472"/>
            <a:chOff x="17521871" y="18078939"/>
            <a:chExt cx="9721080" cy="13937532"/>
          </a:xfrm>
        </p:grpSpPr>
        <p:pic>
          <p:nvPicPr>
            <p:cNvPr id="1027" name="_x220235840" descr="EMB000024ac4a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1871" y="18078939"/>
              <a:ext cx="9721080" cy="1377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矩形 32"/>
            <p:cNvSpPr/>
            <p:nvPr/>
          </p:nvSpPr>
          <p:spPr>
            <a:xfrm>
              <a:off x="17746076" y="31407398"/>
              <a:ext cx="9272669" cy="60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times" panose="02020603050405020304" pitchFamily="18" charset="0"/>
                  <a:cs typeface="times" panose="02020603050405020304" pitchFamily="18" charset="0"/>
                </a:rPr>
                <a:t>그림 </a:t>
              </a:r>
              <a:r>
                <a:rPr lang="en-US" altLang="ko-KR" sz="2400" dirty="0">
                  <a:latin typeface="times" panose="02020603050405020304" pitchFamily="18" charset="0"/>
                  <a:cs typeface="times" panose="02020603050405020304" pitchFamily="18" charset="0"/>
                </a:rPr>
                <a:t>6. </a:t>
              </a:r>
              <a:r>
                <a:rPr lang="ko-KR" altLang="en-US" sz="2400" dirty="0">
                  <a:latin typeface="times" panose="02020603050405020304" pitchFamily="18" charset="0"/>
                  <a:cs typeface="times" panose="02020603050405020304" pitchFamily="18" charset="0"/>
                </a:rPr>
                <a:t>아트 플랫폼의 </a:t>
              </a:r>
              <a:r>
                <a:rPr lang="en-US" altLang="ko-KR" sz="2400" dirty="0">
                  <a:latin typeface="times" panose="02020603050405020304" pitchFamily="18" charset="0"/>
                  <a:cs typeface="times" panose="02020603050405020304" pitchFamily="18" charset="0"/>
                </a:rPr>
                <a:t>UI </a:t>
              </a:r>
              <a:r>
                <a:rPr lang="ko-KR" altLang="en-US" sz="2400" dirty="0">
                  <a:latin typeface="times" panose="02020603050405020304" pitchFamily="18" charset="0"/>
                  <a:cs typeface="times" panose="02020603050405020304" pitchFamily="18" charset="0"/>
                </a:rPr>
                <a:t>및 동작</a:t>
              </a:r>
              <a:endParaRPr lang="en-US" altLang="ko-KR" sz="2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6014452" y="18451934"/>
            <a:ext cx="12429153" cy="845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199592" y="22805513"/>
            <a:ext cx="11953329" cy="845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250554" y="14183477"/>
            <a:ext cx="11953329" cy="845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818507" y="13084433"/>
            <a:ext cx="12429153" cy="845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806568" y="4986438"/>
            <a:ext cx="12429153" cy="845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矩形 28"/>
          <p:cNvSpPr/>
          <p:nvPr/>
        </p:nvSpPr>
        <p:spPr>
          <a:xfrm rot="10800000">
            <a:off x="-53708" y="41582948"/>
            <a:ext cx="30333682" cy="12255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5"/>
          <p:cNvSpPr/>
          <p:nvPr/>
        </p:nvSpPr>
        <p:spPr>
          <a:xfrm>
            <a:off x="0" y="0"/>
            <a:ext cx="30279975" cy="4633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-53708" y="809974"/>
            <a:ext cx="3033368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Times New Roman" panose="02020603050405020304" pitchFamily="18" charset="0"/>
                <a:ea typeface="Adobe 고딕 Std B" panose="020B0800000000000000" pitchFamily="34" charset="-127"/>
                <a:cs typeface="Times New Roman" panose="02020603050405020304" pitchFamily="18" charset="0"/>
              </a:rPr>
              <a:t>그림 분위기에 따라 음악을 생성하는 아트 플랫폼</a:t>
            </a:r>
            <a:endParaRPr lang="en-US" altLang="ko-KR" sz="8000" b="1" dirty="0">
              <a:solidFill>
                <a:schemeClr val="bg1"/>
              </a:solidFill>
              <a:latin typeface="Times New Roman" panose="02020603050405020304" pitchFamily="18" charset="0"/>
              <a:ea typeface="Adobe 고딕 Std B" panose="020B0800000000000000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ea typeface="Adobe 고딕 Std B" panose="020B0800000000000000" pitchFamily="34" charset="-127"/>
                <a:cs typeface="Times New Roman" panose="02020603050405020304" pitchFamily="18" charset="0"/>
              </a:rPr>
              <a:t>Platform to Generate Music based on Mood of the Painting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53708" y="41702967"/>
            <a:ext cx="3027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경북대학교</a:t>
            </a:r>
            <a:endParaRPr lang="zh-CN" altLang="en-US" sz="54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0" name="矩形 74"/>
          <p:cNvSpPr/>
          <p:nvPr/>
        </p:nvSpPr>
        <p:spPr>
          <a:xfrm>
            <a:off x="14892404" y="3691397"/>
            <a:ext cx="1515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0" lvl="1" algn="r">
              <a:spcBef>
                <a:spcPct val="20000"/>
              </a:spcBef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최희주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황정훈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류신혜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김상욱</a:t>
            </a:r>
            <a:endParaRPr lang="zh-CN" altLang="en-US" sz="28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7510" y="5113272"/>
            <a:ext cx="13161123" cy="7214292"/>
            <a:chOff x="810396" y="12728291"/>
            <a:chExt cx="13161123" cy="7214292"/>
          </a:xfrm>
        </p:grpSpPr>
        <p:sp>
          <p:nvSpPr>
            <p:cNvPr id="171" name="矩形 32"/>
            <p:cNvSpPr/>
            <p:nvPr/>
          </p:nvSpPr>
          <p:spPr>
            <a:xfrm>
              <a:off x="1962523" y="13465553"/>
              <a:ext cx="12008996" cy="64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lvl="0" indent="-457200" fontAlgn="base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배경 및 문제점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fontAlgn="base" latinLnBrk="1">
                <a:lnSpc>
                  <a:spcPct val="150000"/>
                </a:lnSpc>
              </a:pP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오늘날 컴퓨터로 감정을 표현하는 것이 중요하게 되었다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특히 공감각의 표현으로 인한 융합은 창의력 개발의 기회를 제공한다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그러나 공감각에 대한 연구나 이를 이용한 교육은 활발히 이뤄지지 않고 있다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최근에는 이미지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-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소리변환에 관련된 연구가 있었으나 음악적인 요소가 배제되어 있어 듣기에 부족한 점이 있었다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</a:t>
              </a:r>
            </a:p>
            <a:p>
              <a:pPr marL="457200" indent="-457200" fontAlgn="base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제안 및 방법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 이러한 문제점을 해결하기위해 그림의 분위기에 따라 음악을 생성하는 아트 플랫폼을 제안한다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그림의 분위기를 나타내는 평균색과 그림의 형태와 부분의 색을 통해 음악적인 요소를 포함하는 음악을 생성한다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.</a:t>
              </a:r>
              <a:endParaRPr lang="ko-KR" altLang="en-US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4" name="矩形 37"/>
            <p:cNvSpPr/>
            <p:nvPr/>
          </p:nvSpPr>
          <p:spPr>
            <a:xfrm>
              <a:off x="810396" y="12728291"/>
              <a:ext cx="544583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073150" lvl="1">
                <a:spcBef>
                  <a:spcPct val="20000"/>
                </a:spcBef>
              </a:pPr>
              <a:r>
                <a:rPr lang="en-US" altLang="ko-KR" sz="3600" b="1" dirty="0">
                  <a:solidFill>
                    <a:schemeClr val="dk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1. </a:t>
              </a:r>
              <a:r>
                <a:rPr lang="ko-KR" altLang="en-US" sz="3600" b="1" dirty="0">
                  <a:solidFill>
                    <a:schemeClr val="dk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서론</a:t>
              </a:r>
              <a:endParaRPr lang="zh-CN" altLang="en-US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147878" y="36328842"/>
            <a:ext cx="12429153" cy="845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282674" y="36363002"/>
            <a:ext cx="14259272" cy="4187044"/>
            <a:chOff x="15216784" y="35932697"/>
            <a:chExt cx="14259272" cy="4187044"/>
          </a:xfrm>
        </p:grpSpPr>
        <p:sp>
          <p:nvSpPr>
            <p:cNvPr id="108" name="矩形 32"/>
            <p:cNvSpPr/>
            <p:nvPr/>
          </p:nvSpPr>
          <p:spPr>
            <a:xfrm>
              <a:off x="16314033" y="36874365"/>
              <a:ext cx="12633690" cy="3245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그림의 분위기를 파악하여 음악을 생성하는 아트 플랫폼 제안 및 개발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기존의 색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-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음 변환 연구에서 음악적 요소 추가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변환 가능 매체 확장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새로운 예술장르 및 교육시장 개척 기대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인간의 감정을 이해하고 분류하는 인공지능 개발에 활용 가능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457200" lvl="0" indent="-457200" fontAlgn="base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오감발달을 동반한 흥미와 학습 동기부여</a:t>
              </a:r>
            </a:p>
          </p:txBody>
        </p:sp>
        <p:sp>
          <p:nvSpPr>
            <p:cNvPr id="120" name="矩形 37"/>
            <p:cNvSpPr/>
            <p:nvPr/>
          </p:nvSpPr>
          <p:spPr>
            <a:xfrm>
              <a:off x="15216784" y="35932697"/>
              <a:ext cx="14259272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073150" lvl="1">
                <a:spcBef>
                  <a:spcPct val="20000"/>
                </a:spcBef>
              </a:pPr>
              <a:r>
                <a:rPr lang="en-US" altLang="ko-KR" sz="3600" b="1" dirty="0">
                  <a:solidFill>
                    <a:schemeClr val="dk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4. </a:t>
              </a:r>
              <a:r>
                <a:rPr lang="ko-KR" altLang="en-US" sz="3600" b="1" dirty="0">
                  <a:solidFill>
                    <a:schemeClr val="dk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결론</a:t>
              </a:r>
              <a:endParaRPr lang="zh-CN" altLang="en-US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矩形 32"/>
          <p:cNvSpPr/>
          <p:nvPr/>
        </p:nvSpPr>
        <p:spPr>
          <a:xfrm>
            <a:off x="16580146" y="16927786"/>
            <a:ext cx="13092596" cy="660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 - 2.2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의 생성 과정을 순서도로 나타내면 위와 같음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8" name="矩形 32"/>
          <p:cNvSpPr/>
          <p:nvPr/>
        </p:nvSpPr>
        <p:spPr>
          <a:xfrm>
            <a:off x="2634001" y="29899897"/>
            <a:ext cx="119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/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표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1. </a:t>
            </a:r>
            <a:r>
              <a:rPr lang="ko-KR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스크리아빈의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색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음 변환 표</a:t>
            </a:r>
          </a:p>
        </p:txBody>
      </p:sp>
      <p:sp>
        <p:nvSpPr>
          <p:cNvPr id="187" name="矩形 32"/>
          <p:cNvSpPr/>
          <p:nvPr/>
        </p:nvSpPr>
        <p:spPr>
          <a:xfrm>
            <a:off x="16346942" y="32493494"/>
            <a:ext cx="12840731" cy="324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기능</a:t>
            </a: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1 -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이미지를 입력으로 받음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기능</a:t>
            </a: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2 -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사용자의 그림을 입력으로 받음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                -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그리기 도구 및 꾸미기 도구 제공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기능</a:t>
            </a: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3 -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영상을 입력으로 받음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                -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영상을 일정한 시간으로 분할하여 개별처리</a:t>
            </a:r>
            <a:endParaRPr lang="en-US" altLang="ko-KR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0" name="矩形 37"/>
          <p:cNvSpPr/>
          <p:nvPr/>
        </p:nvSpPr>
        <p:spPr>
          <a:xfrm>
            <a:off x="15139608" y="18505018"/>
            <a:ext cx="1425927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073150" lvl="1">
              <a:spcBef>
                <a:spcPct val="20000"/>
              </a:spcBef>
            </a:pPr>
            <a:r>
              <a:rPr lang="en-US" altLang="ko-KR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ko-KR" altLang="en-US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rPr>
              <a:t>아트 플랫폼 동작</a:t>
            </a:r>
            <a:endParaRPr lang="zh-CN" altLang="en-US" sz="3600" b="1" dirty="0">
              <a:solidFill>
                <a:schemeClr val="dk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78762" y="15309055"/>
            <a:ext cx="10684764" cy="4403354"/>
            <a:chOff x="2250554" y="16223003"/>
            <a:chExt cx="11311791" cy="5174454"/>
          </a:xfrm>
        </p:grpSpPr>
        <p:pic>
          <p:nvPicPr>
            <p:cNvPr id="1025" name="_x232203776" descr="EMB000024ac4a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54" y="16223003"/>
              <a:ext cx="11311791" cy="4605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136539" y="20831515"/>
              <a:ext cx="9793088" cy="565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그림</a:t>
              </a:r>
              <a:r>
                <a:rPr lang="en-US" altLang="ko-KR" sz="2400" dirty="0"/>
                <a:t>1. </a:t>
              </a:r>
              <a:r>
                <a:rPr lang="ko-KR" altLang="en-US" sz="2400" dirty="0"/>
                <a:t>아트플랫폼 구조</a:t>
              </a:r>
            </a:p>
          </p:txBody>
        </p:sp>
      </p:grpSp>
      <p:pic>
        <p:nvPicPr>
          <p:cNvPr id="1029" name="_x220232880" descr="EMB000024ac4a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59" y="24976234"/>
            <a:ext cx="2543037" cy="18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矩形 32"/>
          <p:cNvSpPr/>
          <p:nvPr/>
        </p:nvSpPr>
        <p:spPr>
          <a:xfrm>
            <a:off x="2399684" y="19763097"/>
            <a:ext cx="11842125" cy="25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Identify Color: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입력된 그림으로부터 </a:t>
            </a: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RGB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값 분석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Identify Sound: DB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로부터 값을 불러와 음 출력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Database: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다양한 악기소리를 저장하고 색에 대응되는 음 탐색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Interface: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간단한 그리기 도구 및 직관적인 </a:t>
            </a:r>
            <a:r>
              <a:rPr lang="en-US" altLang="ko-KR" sz="2800" dirty="0">
                <a:latin typeface="times" panose="02020603050405020304" pitchFamily="18" charset="0"/>
                <a:cs typeface="times" panose="02020603050405020304" pitchFamily="18" charset="0"/>
              </a:rPr>
              <a:t>UI </a:t>
            </a:r>
            <a:r>
              <a:rPr lang="ko-KR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제공</a:t>
            </a:r>
            <a:endParaRPr lang="en-US" altLang="ko-KR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4" name="矩形 32"/>
          <p:cNvSpPr/>
          <p:nvPr/>
        </p:nvSpPr>
        <p:spPr>
          <a:xfrm>
            <a:off x="2039319" y="14124594"/>
            <a:ext cx="12840731" cy="97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+mj-ea"/>
                <a:ea typeface="+mj-ea"/>
                <a:cs typeface="times" panose="02020603050405020304" pitchFamily="18" charset="0"/>
              </a:rPr>
              <a:t>  2. 1 </a:t>
            </a:r>
            <a:r>
              <a:rPr lang="ko-KR" altLang="en-US" sz="3200" b="1" dirty="0">
                <a:latin typeface="+mj-ea"/>
                <a:ea typeface="+mj-ea"/>
                <a:cs typeface="times" panose="02020603050405020304" pitchFamily="18" charset="0"/>
              </a:rPr>
              <a:t>아트 플랫폼 구조</a:t>
            </a:r>
            <a:endParaRPr lang="en-US" altLang="ko-KR" sz="3200" b="1" dirty="0">
              <a:latin typeface="+mj-ea"/>
              <a:ea typeface="+mj-ea"/>
              <a:cs typeface="times" panose="02020603050405020304" pitchFamily="18" charset="0"/>
            </a:endParaRPr>
          </a:p>
        </p:txBody>
      </p:sp>
      <p:sp>
        <p:nvSpPr>
          <p:cNvPr id="107" name="矩形 37"/>
          <p:cNvSpPr/>
          <p:nvPr/>
        </p:nvSpPr>
        <p:spPr>
          <a:xfrm>
            <a:off x="957510" y="13084425"/>
            <a:ext cx="14259272" cy="854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073150" lvl="1">
              <a:spcBef>
                <a:spcPct val="20000"/>
              </a:spcBef>
            </a:pPr>
            <a:r>
              <a:rPr lang="en-US" altLang="ko-KR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ko-KR" altLang="en-US" sz="3600" b="1" dirty="0">
                <a:solidFill>
                  <a:schemeClr val="dk1"/>
                </a:solidFill>
                <a:latin typeface="+mj-ea"/>
                <a:ea typeface="+mj-ea"/>
                <a:cs typeface="Times New Roman" panose="02020603050405020304" pitchFamily="18" charset="0"/>
              </a:rPr>
              <a:t>플랫폼 설계</a:t>
            </a:r>
            <a:endParaRPr lang="zh-CN" altLang="en-US" sz="3600" b="1" dirty="0">
              <a:solidFill>
                <a:schemeClr val="dk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39318" y="22805513"/>
            <a:ext cx="12840731" cy="2160240"/>
            <a:chOff x="2039318" y="23983360"/>
            <a:chExt cx="12840731" cy="2160240"/>
          </a:xfrm>
        </p:grpSpPr>
        <p:sp>
          <p:nvSpPr>
            <p:cNvPr id="51" name="矩形 32"/>
            <p:cNvSpPr/>
            <p:nvPr/>
          </p:nvSpPr>
          <p:spPr>
            <a:xfrm>
              <a:off x="2039318" y="23983360"/>
              <a:ext cx="12840731" cy="905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latin typeface="+mj-ea"/>
                  <a:ea typeface="+mj-ea"/>
                  <a:cs typeface="times" panose="02020603050405020304" pitchFamily="18" charset="0"/>
                </a:rPr>
                <a:t>  2. 2 </a:t>
              </a:r>
              <a:r>
                <a:rPr lang="ko-KR" altLang="en-US" sz="3200" b="1" dirty="0">
                  <a:latin typeface="+mj-ea"/>
                  <a:ea typeface="+mj-ea"/>
                  <a:cs typeface="times" panose="02020603050405020304" pitchFamily="18" charset="0"/>
                </a:rPr>
                <a:t>그림의 분위기에 맞는 음악을 생성하는 방법</a:t>
              </a:r>
              <a:endParaRPr lang="en-US" altLang="ko-KR" sz="3200" b="1" dirty="0">
                <a:latin typeface="+mj-ea"/>
                <a:ea typeface="+mj-ea"/>
                <a:cs typeface="times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2627" y="24837217"/>
              <a:ext cx="11713094" cy="130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Step1: </a:t>
              </a:r>
              <a:r>
                <a:rPr lang="ko-KR" altLang="en-US" sz="2800" b="1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그림의 평균 색 추출</a:t>
              </a:r>
              <a:endParaRPr lang="en-US" altLang="ko-KR" sz="28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그림</a:t>
              </a:r>
              <a:r>
                <a:rPr lang="en-US" altLang="ko-KR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2</a:t>
              </a:r>
              <a:r>
                <a:rPr lang="ko-KR" altLang="en-US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와 같이 각 픽셀의 </a:t>
              </a:r>
              <a:r>
                <a:rPr lang="en-US" altLang="ko-KR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RGB</a:t>
              </a:r>
              <a:r>
                <a:rPr lang="ko-KR" altLang="en-US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값을 통한 그림 전체의</a:t>
              </a:r>
              <a:r>
                <a:rPr lang="en-US" altLang="ko-KR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800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평균 색 추출</a:t>
              </a:r>
              <a:endParaRPr lang="en-US" altLang="ko-KR" sz="28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9968"/>
              </p:ext>
            </p:extLst>
          </p:nvPr>
        </p:nvGraphicFramePr>
        <p:xfrm>
          <a:off x="2871359" y="28342503"/>
          <a:ext cx="10904977" cy="1406780"/>
        </p:xfrm>
        <a:graphic>
          <a:graphicData uri="http://schemas.openxmlformats.org/drawingml/2006/table">
            <a:tbl>
              <a:tblPr/>
              <a:tblGrid>
                <a:gridCol w="80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97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6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3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C#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D#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F#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G#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A#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0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빨강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자주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노랑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살색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하늘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진한 빨강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밝은 파랑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/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보라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오렌지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보라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하늘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장미색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/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철색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바탕"/>
                          <a:cs typeface="times" panose="02020603050405020304" pitchFamily="18" charset="0"/>
                        </a:rPr>
                        <a:t>파랑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660267" y="6047634"/>
            <a:ext cx="9284100" cy="10830817"/>
            <a:chOff x="17330314" y="5881159"/>
            <a:chExt cx="9793088" cy="11424602"/>
          </a:xfrm>
        </p:grpSpPr>
        <p:pic>
          <p:nvPicPr>
            <p:cNvPr id="1032" name="_x230571408" descr="EMB000024ac4a7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6800" y="5881159"/>
              <a:ext cx="7875024" cy="1103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17330314" y="16818786"/>
              <a:ext cx="9793088" cy="48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그림</a:t>
              </a:r>
              <a:r>
                <a:rPr lang="en-US" altLang="ko-KR" sz="2400" dirty="0"/>
                <a:t>5. </a:t>
              </a:r>
              <a:r>
                <a:rPr lang="ko-KR" altLang="en-US" sz="2400" dirty="0"/>
                <a:t>플랫폼 음악 생성 과정</a:t>
              </a:r>
            </a:p>
          </p:txBody>
        </p:sp>
      </p:grpSp>
      <p:sp>
        <p:nvSpPr>
          <p:cNvPr id="82" name="矩形 74"/>
          <p:cNvSpPr/>
          <p:nvPr/>
        </p:nvSpPr>
        <p:spPr>
          <a:xfrm>
            <a:off x="329995" y="3693663"/>
            <a:ext cx="1515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0" lvl="1">
              <a:spcBef>
                <a:spcPct val="20000"/>
              </a:spcBef>
            </a:pPr>
            <a:r>
              <a:rPr lang="en-US" altLang="ko-KR" sz="3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2019 </a:t>
            </a:r>
            <a:r>
              <a:rPr lang="ko-KR" altLang="en-US" sz="3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춘계 멀티 미디어 학회</a:t>
            </a:r>
            <a:endParaRPr lang="zh-CN" altLang="en-US" sz="3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FE00E26-A323-4B8F-B313-974943DE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4B2FAA93-B4E1-4C72-8F83-0BE4A99F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矩形 32">
            <a:extLst>
              <a:ext uri="{FF2B5EF4-FFF2-40B4-BE49-F238E27FC236}">
                <a16:creationId xmlns:a16="http://schemas.microsoft.com/office/drawing/2014/main" id="{595F3409-2CE9-444F-9B28-40333B3BF396}"/>
              </a:ext>
            </a:extLst>
          </p:cNvPr>
          <p:cNvSpPr/>
          <p:nvPr/>
        </p:nvSpPr>
        <p:spPr>
          <a:xfrm>
            <a:off x="1967985" y="26515605"/>
            <a:ext cx="119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/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그림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2. 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평균 색 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73AB4B-0621-4F42-9FF8-82DDFCA70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892" y="33714130"/>
            <a:ext cx="4669306" cy="3808951"/>
          </a:xfrm>
          <a:prstGeom prst="rect">
            <a:avLst/>
          </a:prstGeom>
        </p:spPr>
      </p:pic>
      <p:sp>
        <p:nvSpPr>
          <p:cNvPr id="61" name="矩形 32">
            <a:extLst>
              <a:ext uri="{FF2B5EF4-FFF2-40B4-BE49-F238E27FC236}">
                <a16:creationId xmlns:a16="http://schemas.microsoft.com/office/drawing/2014/main" id="{0ACD5BEA-C209-411E-948E-0835E626044C}"/>
              </a:ext>
            </a:extLst>
          </p:cNvPr>
          <p:cNvSpPr/>
          <p:nvPr/>
        </p:nvSpPr>
        <p:spPr>
          <a:xfrm>
            <a:off x="-496911" y="37770230"/>
            <a:ext cx="11966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/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그림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3. 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코드진행이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C-Am-Dm-G 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인</a:t>
            </a:r>
            <a:endParaRPr lang="en-US" altLang="ko-K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 fontAlgn="base" latinLnBrk="1"/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경우의 각 구간별 음 배치 예시</a:t>
            </a:r>
          </a:p>
        </p:txBody>
      </p:sp>
      <p:sp>
        <p:nvSpPr>
          <p:cNvPr id="69" name="矩形 32">
            <a:extLst>
              <a:ext uri="{FF2B5EF4-FFF2-40B4-BE49-F238E27FC236}">
                <a16:creationId xmlns:a16="http://schemas.microsoft.com/office/drawing/2014/main" id="{88C6FE8A-F988-42C9-9F04-5A3DAFDF2FA0}"/>
              </a:ext>
            </a:extLst>
          </p:cNvPr>
          <p:cNvSpPr/>
          <p:nvPr/>
        </p:nvSpPr>
        <p:spPr>
          <a:xfrm>
            <a:off x="5202883" y="37989719"/>
            <a:ext cx="119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/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그림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4. </a:t>
            </a:r>
            <a:r>
              <a:rPr lang="ko-K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외곽선을 통한 멜로디 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6AB31C-A702-497E-8326-AADB36407B80}"/>
              </a:ext>
            </a:extLst>
          </p:cNvPr>
          <p:cNvGrpSpPr/>
          <p:nvPr/>
        </p:nvGrpSpPr>
        <p:grpSpPr>
          <a:xfrm>
            <a:off x="2405535" y="26929518"/>
            <a:ext cx="11842125" cy="14147641"/>
            <a:chOff x="2039318" y="26902857"/>
            <a:chExt cx="11842125" cy="14147641"/>
          </a:xfrm>
        </p:grpSpPr>
        <p:sp>
          <p:nvSpPr>
            <p:cNvPr id="134" name="矩形 32"/>
            <p:cNvSpPr/>
            <p:nvPr/>
          </p:nvSpPr>
          <p:spPr>
            <a:xfrm>
              <a:off x="2039318" y="30308354"/>
              <a:ext cx="11713097" cy="1306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Step3: </a:t>
              </a:r>
              <a:r>
                <a:rPr lang="ko-KR" altLang="en-US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코드진행 결정</a:t>
              </a:r>
              <a:endPara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결정된 조를 루트코드로 하는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800" dirty="0" err="1">
                  <a:latin typeface="times" panose="02020603050405020304" pitchFamily="18" charset="0"/>
                  <a:cs typeface="times" panose="02020603050405020304" pitchFamily="18" charset="0"/>
                </a:rPr>
                <a:t>다이어토닉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 코드진행 결정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39318" y="26902857"/>
              <a:ext cx="11842125" cy="130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Step2: </a:t>
              </a:r>
              <a:r>
                <a:rPr lang="ko-KR" altLang="en-US" sz="2800" b="1" dirty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생성할 음악의 조 결정</a:t>
              </a:r>
              <a:endParaRPr lang="en-US" altLang="ko-KR" sz="28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표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1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에서 평균 색과 가장 인접한 색 선택하여 해당하는 코드로 조 결정</a:t>
              </a:r>
            </a:p>
          </p:txBody>
        </p:sp>
        <p:sp>
          <p:nvSpPr>
            <p:cNvPr id="60" name="矩形 32">
              <a:extLst>
                <a:ext uri="{FF2B5EF4-FFF2-40B4-BE49-F238E27FC236}">
                  <a16:creationId xmlns:a16="http://schemas.microsoft.com/office/drawing/2014/main" id="{2C518341-0E0E-43E5-AA44-721C32CA1813}"/>
                </a:ext>
              </a:extLst>
            </p:cNvPr>
            <p:cNvSpPr/>
            <p:nvPr/>
          </p:nvSpPr>
          <p:spPr>
            <a:xfrm>
              <a:off x="2039318" y="31614736"/>
              <a:ext cx="11713097" cy="1952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Step4: </a:t>
              </a:r>
              <a:r>
                <a:rPr lang="ko-KR" altLang="en-US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악기선택 및 반주생성</a:t>
              </a:r>
              <a:endPara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조 결정 이후 각 픽셀의 색을 악기와 대응시켜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그림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3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과 같이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정해 놓은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구간의 음을 출력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1" name="矩形 32">
              <a:extLst>
                <a:ext uri="{FF2B5EF4-FFF2-40B4-BE49-F238E27FC236}">
                  <a16:creationId xmlns:a16="http://schemas.microsoft.com/office/drawing/2014/main" id="{C97FD9B5-415E-418A-9688-72B361CE3132}"/>
                </a:ext>
              </a:extLst>
            </p:cNvPr>
            <p:cNvSpPr/>
            <p:nvPr/>
          </p:nvSpPr>
          <p:spPr>
            <a:xfrm>
              <a:off x="2039318" y="38451453"/>
              <a:ext cx="11713097" cy="2599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Step5: </a:t>
              </a:r>
              <a:r>
                <a:rPr lang="ko-KR" altLang="en-US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멜로디 생성</a:t>
              </a:r>
              <a:endPara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그림</a:t>
              </a:r>
              <a:r>
                <a:rPr lang="en-US" altLang="ko-KR" sz="2800" dirty="0">
                  <a:latin typeface="times" panose="02020603050405020304" pitchFamily="18" charset="0"/>
                  <a:cs typeface="times" panose="02020603050405020304" pitchFamily="18" charset="0"/>
                </a:rPr>
                <a:t>4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와 같이 </a:t>
              </a:r>
              <a:r>
                <a:rPr lang="ko-KR" altLang="en-US" sz="2800" dirty="0" err="1">
                  <a:latin typeface="times" panose="02020603050405020304" pitchFamily="18" charset="0"/>
                  <a:cs typeface="times" panose="02020603050405020304" pitchFamily="18" charset="0"/>
                </a:rPr>
                <a:t>엣지</a:t>
              </a: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 필터로 변환하여 외곽선 추출 후 단일 악기로 음 출력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Step6: </a:t>
              </a:r>
              <a:r>
                <a:rPr lang="ko-KR" altLang="en-US" sz="2800" b="1" dirty="0">
                  <a:latin typeface="times" panose="02020603050405020304" pitchFamily="18" charset="0"/>
                  <a:cs typeface="times" panose="02020603050405020304" pitchFamily="18" charset="0"/>
                </a:rPr>
                <a:t>그림의 분위기에 맞는 음악 생성</a:t>
              </a:r>
              <a:endPara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times" panose="02020603050405020304" pitchFamily="18" charset="0"/>
                  <a:cs typeface="times" panose="02020603050405020304" pitchFamily="18" charset="0"/>
                </a:rPr>
                <a:t>생성된 반주에 멜로디를 추가하여 음악 생성</a:t>
              </a:r>
              <a:endParaRPr lang="en-US" altLang="ko-KR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922564-ADE0-481F-962F-8247ED7FFC14}"/>
              </a:ext>
            </a:extLst>
          </p:cNvPr>
          <p:cNvSpPr/>
          <p:nvPr/>
        </p:nvSpPr>
        <p:spPr>
          <a:xfrm>
            <a:off x="16580146" y="4986438"/>
            <a:ext cx="11953329" cy="845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矩形 32">
            <a:extLst>
              <a:ext uri="{FF2B5EF4-FFF2-40B4-BE49-F238E27FC236}">
                <a16:creationId xmlns:a16="http://schemas.microsoft.com/office/drawing/2014/main" id="{816021D6-967A-4A7A-AB7B-53CF663BE1FC}"/>
              </a:ext>
            </a:extLst>
          </p:cNvPr>
          <p:cNvSpPr/>
          <p:nvPr/>
        </p:nvSpPr>
        <p:spPr>
          <a:xfrm>
            <a:off x="16484832" y="4986438"/>
            <a:ext cx="1284073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+mj-ea"/>
                <a:ea typeface="+mj-ea"/>
                <a:cs typeface="times" panose="02020603050405020304" pitchFamily="18" charset="0"/>
              </a:rPr>
              <a:t>  2. 3 </a:t>
            </a:r>
            <a:r>
              <a:rPr lang="ko-KR" altLang="en-US" sz="3200" b="1" dirty="0">
                <a:latin typeface="+mj-ea"/>
                <a:ea typeface="+mj-ea"/>
                <a:cs typeface="times" panose="02020603050405020304" pitchFamily="18" charset="0"/>
              </a:rPr>
              <a:t>플랫폼 음악 생성 과정</a:t>
            </a:r>
            <a:endParaRPr lang="en-US" altLang="ko-KR" sz="3200" b="1" dirty="0">
              <a:latin typeface="+mj-ea"/>
              <a:ea typeface="+mj-ea"/>
              <a:cs typeface="times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CB8317-B5EB-44AC-8E3A-86B63E3B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147" y="24462427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459131528" descr="DRW0000251c2649">
            <a:extLst>
              <a:ext uri="{FF2B5EF4-FFF2-40B4-BE49-F238E27FC236}">
                <a16:creationId xmlns:a16="http://schemas.microsoft.com/office/drawing/2014/main" id="{446393D8-CDD1-4152-982F-EC505541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80" y="25419335"/>
            <a:ext cx="7453898" cy="8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B8CABA-7376-4973-9ACF-F491287A3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05" y="33493126"/>
            <a:ext cx="5337230" cy="45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0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14860</TotalTime>
  <Words>467</Words>
  <Application>Microsoft Office PowerPoint</Application>
  <PresentationFormat>사용자 지정</PresentationFormat>
  <Paragraphs>75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宋体</vt:lpstr>
      <vt:lpstr>맑은 고딕</vt:lpstr>
      <vt:lpstr>Arial</vt:lpstr>
      <vt:lpstr>Calibri</vt:lpstr>
      <vt:lpstr>times</vt:lpstr>
      <vt:lpstr>Times New Roman</vt:lpstr>
      <vt:lpstr>Wingdings</vt:lpstr>
      <vt:lpstr>Office 主题​​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Jmtang</dc:creator>
  <cp:lastModifiedBy>정훈 황</cp:lastModifiedBy>
  <cp:revision>263</cp:revision>
  <cp:lastPrinted>2018-01-22T06:15:18Z</cp:lastPrinted>
  <dcterms:created xsi:type="dcterms:W3CDTF">2013-01-24T06:55:46Z</dcterms:created>
  <dcterms:modified xsi:type="dcterms:W3CDTF">2020-06-03T21:17:33Z</dcterms:modified>
</cp:coreProperties>
</file>