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32399288" cy="43200638"/>
  <p:notesSz cx="6858000" cy="9144000"/>
  <p:defaultTextStyle>
    <a:defPPr>
      <a:defRPr lang="ko-KR"/>
    </a:defPPr>
    <a:lvl1pPr marL="0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1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0F2"/>
    <a:srgbClr val="C50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736" autoAdjust="0"/>
  </p:normalViewPr>
  <p:slideViewPr>
    <p:cSldViewPr snapToGrid="0">
      <p:cViewPr>
        <p:scale>
          <a:sx n="25" d="100"/>
          <a:sy n="25" d="100"/>
        </p:scale>
        <p:origin x="1306" y="-1200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6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2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6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9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8A51-76E8-459F-9F70-48B0EBF2F820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419C-61A5-4523-93DD-303DAF97E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ngedu@cbnu.ac.k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3205" t="16391" r="18152" b="12888"/>
          <a:stretch/>
        </p:blipFill>
        <p:spPr>
          <a:xfrm>
            <a:off x="-1" y="1"/>
            <a:ext cx="32399289" cy="43200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-1" y="7839893"/>
            <a:ext cx="32399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캡스톤</a:t>
            </a:r>
            <a:r>
              <a:rPr lang="ko-KR" altLang="en-US" sz="16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디자인 작품 포스터 작성 요령 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0" y="14011631"/>
            <a:ext cx="323992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기본 작성 내용은 </a:t>
            </a:r>
            <a:r>
              <a:rPr lang="ko-KR" altLang="en-US" sz="9600" b="1" dirty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목적</a:t>
            </a:r>
            <a:r>
              <a:rPr lang="en-US" altLang="ko-KR" sz="9600" b="1" dirty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</a:t>
            </a:r>
            <a:r>
              <a:rPr lang="ko-KR" altLang="en-US" sz="9600" b="1" dirty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작품내용</a:t>
            </a:r>
            <a:r>
              <a:rPr lang="en-US" altLang="ko-KR" sz="9600" b="1" dirty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</a:t>
            </a:r>
            <a:r>
              <a:rPr lang="ko-KR" altLang="en-US" sz="9600" b="1" dirty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결론 </a:t>
            </a:r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순으로 </a:t>
            </a:r>
            <a:endParaRPr lang="en-US" altLang="ko-KR" sz="9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작성하되 추가적으로 표현하고 싶은 내용은 추가해도 됨</a:t>
            </a:r>
            <a:endParaRPr lang="en-US" altLang="ko-KR" sz="9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작년 작품포스터 참고하여 작성 </a:t>
            </a:r>
            <a:r>
              <a:rPr lang="en-US" altLang="ko-KR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2~3p)</a:t>
            </a:r>
            <a:endParaRPr lang="ko-KR" altLang="en-US" sz="9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-2" y="22236474"/>
            <a:ext cx="32399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★★ 다만 글씨체 및 크기는 추후 센터에서 </a:t>
            </a:r>
            <a:r>
              <a:rPr lang="en-US" altLang="ko-KR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 편집을 </a:t>
            </a:r>
            <a:endParaRPr lang="en-US" altLang="ko-KR" sz="9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통해 통일할 </a:t>
            </a:r>
            <a:r>
              <a:rPr lang="ko-KR" altLang="en-US" sz="96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예정으로 다운로드 글씨체를 사용하더라도 </a:t>
            </a:r>
            <a:endParaRPr lang="en-US" altLang="ko-KR" sz="96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96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반영되지 않음</a:t>
            </a:r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참고하여 주시기 바랍니다</a:t>
            </a:r>
            <a:r>
              <a:rPr lang="en-US" altLang="ko-KR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★★</a:t>
            </a:r>
            <a:r>
              <a:rPr lang="en-US" altLang="ko-KR" sz="9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ko-KR" altLang="en-US" sz="9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2857" y="29643169"/>
            <a:ext cx="28999543" cy="7750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▶ 작품 포스터 제출 기한 </a:t>
            </a:r>
            <a:r>
              <a:rPr lang="en-US" altLang="ko-KR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9600" b="1" u="sng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2019. 12. 4.(</a:t>
            </a:r>
            <a:r>
              <a:rPr lang="ko-KR" altLang="en-US" sz="9600" b="1" u="sng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</a:t>
            </a:r>
            <a:r>
              <a:rPr lang="en-US" altLang="ko-KR" sz="9600" b="1" u="sng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9600" b="1" u="sng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까지</a:t>
            </a:r>
            <a:endParaRPr lang="en-US" altLang="ko-KR" sz="9600" b="1" u="sng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just"/>
            <a:r>
              <a:rPr lang="ko-KR" altLang="en-US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▶ </a:t>
            </a:r>
            <a:r>
              <a:rPr lang="ko-KR" altLang="en-US" sz="96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제출처</a:t>
            </a:r>
            <a:r>
              <a:rPr lang="ko-KR" altLang="en-US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engedu@cbnu.ac.kr</a:t>
            </a:r>
            <a:r>
              <a:rPr lang="en-US" altLang="ko-KR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제출</a:t>
            </a:r>
            <a:endParaRPr lang="en-US" altLang="ko-KR" sz="9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just"/>
            <a:r>
              <a:rPr lang="ko-KR" altLang="en-US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▶ 포스터 서식 </a:t>
            </a:r>
            <a:r>
              <a:rPr lang="en-US" altLang="ko-KR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4p</a:t>
            </a:r>
            <a:r>
              <a:rPr lang="ko-KR" altLang="en-US" sz="96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작성</a:t>
            </a:r>
            <a:endParaRPr lang="en-US" altLang="ko-KR" sz="9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5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7092"/>
            <a:ext cx="3239928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2018 </a:t>
            </a:r>
            <a:r>
              <a:rPr lang="en-US" altLang="ko-KR" sz="8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Hi-TECH</a:t>
            </a:r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공학콘서트 </a:t>
            </a:r>
            <a:r>
              <a:rPr lang="ko-KR" altLang="en-US" sz="8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캡스톤</a:t>
            </a:r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디자인 작품 포스터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198" y="3348833"/>
            <a:ext cx="16902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00B050"/>
                </a:solidFill>
                <a:latin typeface="THE수수깡" panose="02020603020101020101" pitchFamily="18" charset="-127"/>
                <a:ea typeface="THE수수깡" panose="02020603020101020101" pitchFamily="18" charset="-127"/>
              </a:rPr>
              <a:t>※ </a:t>
            </a:r>
            <a:r>
              <a:rPr lang="ko-KR" altLang="en-US" sz="6600" dirty="0">
                <a:solidFill>
                  <a:srgbClr val="00B050"/>
                </a:solidFill>
              </a:rPr>
              <a:t>센터차원에서 아래와 같이 </a:t>
            </a:r>
            <a:r>
              <a:rPr lang="en-US" altLang="ko-KR" sz="6600" dirty="0">
                <a:solidFill>
                  <a:srgbClr val="00B050"/>
                </a:solidFill>
              </a:rPr>
              <a:t>2</a:t>
            </a:r>
            <a:r>
              <a:rPr lang="ko-KR" altLang="en-US" sz="6600" dirty="0">
                <a:solidFill>
                  <a:srgbClr val="00B050"/>
                </a:solidFill>
              </a:rPr>
              <a:t>차 편집할 예정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81198" y="5730308"/>
            <a:ext cx="28324630" cy="35909344"/>
            <a:chOff x="1981198" y="5991564"/>
            <a:chExt cx="28324630" cy="3590934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199" y="5991564"/>
              <a:ext cx="13890171" cy="1639811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0179" y="5991564"/>
              <a:ext cx="13085649" cy="1619834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198" y="23205961"/>
              <a:ext cx="13890171" cy="1869494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20179" y="23205960"/>
              <a:ext cx="13085649" cy="18694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50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7092"/>
            <a:ext cx="3239928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2018 </a:t>
            </a:r>
            <a:r>
              <a:rPr lang="en-US" altLang="ko-KR" sz="8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Hi-TECH</a:t>
            </a:r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공학콘서트 </a:t>
            </a:r>
            <a:r>
              <a:rPr lang="ko-KR" altLang="en-US" sz="8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캡스톤</a:t>
            </a:r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디자인 작품 포스터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198" y="3348832"/>
            <a:ext cx="16902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00B050"/>
                </a:solidFill>
                <a:latin typeface="THE수수깡" panose="02020603020101020101" pitchFamily="18" charset="-127"/>
                <a:ea typeface="THE수수깡" panose="02020603020101020101" pitchFamily="18" charset="-127"/>
              </a:rPr>
              <a:t>※ </a:t>
            </a:r>
            <a:r>
              <a:rPr lang="ko-KR" altLang="en-US" sz="6600" dirty="0">
                <a:solidFill>
                  <a:srgbClr val="00B050"/>
                </a:solidFill>
              </a:rPr>
              <a:t>센터차원에서 아래와 같이 </a:t>
            </a:r>
            <a:r>
              <a:rPr lang="en-US" altLang="ko-KR" sz="6600" dirty="0">
                <a:solidFill>
                  <a:srgbClr val="00B050"/>
                </a:solidFill>
              </a:rPr>
              <a:t>2</a:t>
            </a:r>
            <a:r>
              <a:rPr lang="ko-KR" altLang="en-US" sz="6600" dirty="0">
                <a:solidFill>
                  <a:srgbClr val="00B050"/>
                </a:solidFill>
              </a:rPr>
              <a:t>차 편집할 예정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71155" y="4098310"/>
            <a:ext cx="14602166" cy="177500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446" y="4610078"/>
            <a:ext cx="14106184" cy="17750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7115" y="24294636"/>
            <a:ext cx="14602166" cy="19631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011" y="23854798"/>
            <a:ext cx="14106184" cy="196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3205" t="16391" r="18357" b="12888"/>
          <a:stretch/>
        </p:blipFill>
        <p:spPr>
          <a:xfrm>
            <a:off x="0" y="-416766"/>
            <a:ext cx="32399289" cy="43200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270174"/>
            <a:ext cx="32399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연구주제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8315" y="8850486"/>
            <a:ext cx="8399206" cy="521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600" b="1" dirty="0">
                <a:solidFill>
                  <a:srgbClr val="FC70F2"/>
                </a:solidFill>
              </a:rPr>
              <a:t>▪ Team Information</a:t>
            </a:r>
          </a:p>
          <a:p>
            <a:pPr algn="just">
              <a:lnSpc>
                <a:spcPct val="150000"/>
              </a:lnSpc>
            </a:pPr>
            <a:r>
              <a:rPr lang="en-US" altLang="ko-KR" sz="5400" dirty="0"/>
              <a:t> </a:t>
            </a:r>
            <a:r>
              <a:rPr lang="ko-KR" altLang="en-US" sz="5400" dirty="0"/>
              <a:t>팀         명 </a:t>
            </a:r>
            <a:r>
              <a:rPr lang="en-US" altLang="ko-KR" sz="5400" dirty="0"/>
              <a:t>: HIPAS</a:t>
            </a:r>
          </a:p>
          <a:p>
            <a:pPr algn="just">
              <a:lnSpc>
                <a:spcPct val="150000"/>
              </a:lnSpc>
            </a:pPr>
            <a:r>
              <a:rPr lang="en-US" altLang="ko-KR" sz="5400" dirty="0"/>
              <a:t> </a:t>
            </a:r>
            <a:r>
              <a:rPr lang="ko-KR" altLang="en-US" sz="5400" dirty="0"/>
              <a:t>팀구성원 </a:t>
            </a:r>
            <a:r>
              <a:rPr lang="en-US" altLang="ko-KR" sz="5400" dirty="0"/>
              <a:t>: </a:t>
            </a:r>
            <a:r>
              <a:rPr lang="ko-KR" altLang="en-US" sz="5400" dirty="0"/>
              <a:t>황동현</a:t>
            </a:r>
            <a:r>
              <a:rPr lang="en-US" altLang="ko-KR" sz="5400" dirty="0"/>
              <a:t>, </a:t>
            </a:r>
            <a:r>
              <a:rPr lang="ko-KR" altLang="en-US" sz="5400" dirty="0"/>
              <a:t>박지환</a:t>
            </a:r>
            <a:r>
              <a:rPr lang="en-US" altLang="ko-KR" sz="5400" dirty="0"/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ko-KR" sz="5400" dirty="0"/>
              <a:t>                     </a:t>
            </a:r>
            <a:r>
              <a:rPr lang="ko-KR" altLang="en-US" sz="5400" dirty="0"/>
              <a:t>정해경</a:t>
            </a:r>
            <a:r>
              <a:rPr lang="en-US" altLang="ko-KR" sz="5400" dirty="0"/>
              <a:t>, </a:t>
            </a:r>
            <a:r>
              <a:rPr lang="ko-KR" altLang="en-US" sz="5400" dirty="0" err="1"/>
              <a:t>황준해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C3002E-F420-484B-96ED-DA59223417AA}"/>
              </a:ext>
            </a:extLst>
          </p:cNvPr>
          <p:cNvSpPr txBox="1"/>
          <p:nvPr/>
        </p:nvSpPr>
        <p:spPr>
          <a:xfrm>
            <a:off x="1007806" y="8850486"/>
            <a:ext cx="13137894" cy="1442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600" b="1" dirty="0">
                <a:solidFill>
                  <a:srgbClr val="FC70F2"/>
                </a:solidFill>
              </a:rPr>
              <a:t>▪ </a:t>
            </a:r>
            <a:r>
              <a:rPr lang="ko-KR" altLang="en-US" sz="6600" b="1" dirty="0" smtClean="0">
                <a:solidFill>
                  <a:srgbClr val="FC70F2"/>
                </a:solidFill>
              </a:rPr>
              <a:t>목적</a:t>
            </a:r>
            <a:endParaRPr lang="en-US" altLang="ko-KR" sz="6600" b="1" dirty="0">
              <a:solidFill>
                <a:srgbClr val="FC70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732BE4-B3BF-44B1-81E3-7E553E30BC12}"/>
              </a:ext>
            </a:extLst>
          </p:cNvPr>
          <p:cNvSpPr txBox="1"/>
          <p:nvPr/>
        </p:nvSpPr>
        <p:spPr>
          <a:xfrm>
            <a:off x="1007806" y="19279059"/>
            <a:ext cx="13137894" cy="145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600" b="1" dirty="0">
                <a:solidFill>
                  <a:srgbClr val="FC70F2"/>
                </a:solidFill>
              </a:rPr>
              <a:t>▪ </a:t>
            </a:r>
            <a:r>
              <a:rPr lang="ko-KR" altLang="en-US" sz="6600" b="1" dirty="0">
                <a:solidFill>
                  <a:srgbClr val="FC70F2"/>
                </a:solidFill>
              </a:rPr>
              <a:t>작품 내용</a:t>
            </a:r>
            <a:endParaRPr lang="en-US" altLang="ko-KR" sz="6600" b="1" dirty="0">
              <a:solidFill>
                <a:srgbClr val="FC70F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CC5127-0E7C-48B5-82A8-A0FE614F5414}"/>
              </a:ext>
            </a:extLst>
          </p:cNvPr>
          <p:cNvSpPr txBox="1"/>
          <p:nvPr/>
        </p:nvSpPr>
        <p:spPr>
          <a:xfrm>
            <a:off x="17938971" y="28375861"/>
            <a:ext cx="13137894" cy="1258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6600" b="1" dirty="0">
                <a:solidFill>
                  <a:srgbClr val="FC70F2"/>
                </a:solidFill>
              </a:rPr>
              <a:t>▪ </a:t>
            </a:r>
            <a:r>
              <a:rPr lang="ko-KR" altLang="en-US" sz="6600" b="1" dirty="0">
                <a:solidFill>
                  <a:srgbClr val="FC70F2"/>
                </a:solidFill>
              </a:rPr>
              <a:t>기대효과</a:t>
            </a:r>
            <a:endParaRPr lang="en-US" altLang="ko-KR" sz="6600" b="1" dirty="0">
              <a:solidFill>
                <a:srgbClr val="FC70F2"/>
              </a:solidFill>
            </a:endParaRPr>
          </a:p>
          <a:p>
            <a:pPr marL="914400" indent="-914400" algn="just">
              <a:lnSpc>
                <a:spcPct val="150000"/>
              </a:lnSpc>
              <a:buAutoNum type="arabicParenR"/>
            </a:pPr>
            <a:r>
              <a:rPr lang="ko-KR" altLang="en-US" sz="5400" dirty="0"/>
              <a:t>기능적 효과</a:t>
            </a:r>
            <a:endParaRPr lang="en-US" altLang="ko-KR" sz="5400" dirty="0"/>
          </a:p>
          <a:p>
            <a:pPr algn="just">
              <a:lnSpc>
                <a:spcPct val="150000"/>
              </a:lnSpc>
            </a:pPr>
            <a:r>
              <a:rPr lang="en-US" altLang="ko-KR" sz="5400" dirty="0"/>
              <a:t>  </a:t>
            </a:r>
            <a:r>
              <a:rPr lang="en-US" altLang="ko-KR" sz="4400" dirty="0"/>
              <a:t>- </a:t>
            </a:r>
            <a:r>
              <a:rPr lang="ko-KR" altLang="en-US" sz="4400" dirty="0"/>
              <a:t>실시간 푸시 알림을 통한 청각 장애인의        </a:t>
            </a:r>
            <a:endParaRPr lang="en-US" altLang="ko-KR" sz="4400" dirty="0"/>
          </a:p>
          <a:p>
            <a:pPr algn="just">
              <a:lnSpc>
                <a:spcPct val="150000"/>
              </a:lnSpc>
            </a:pPr>
            <a:r>
              <a:rPr lang="en-US" altLang="ko-KR" sz="4400" dirty="0"/>
              <a:t>     </a:t>
            </a:r>
            <a:r>
              <a:rPr lang="ko-KR" altLang="en-US" sz="4400" dirty="0"/>
              <a:t>화재 상황 인식 상승</a:t>
            </a:r>
            <a:endParaRPr lang="en-US" altLang="ko-KR" sz="4400" dirty="0"/>
          </a:p>
          <a:p>
            <a:pPr algn="just">
              <a:lnSpc>
                <a:spcPct val="150000"/>
              </a:lnSpc>
            </a:pPr>
            <a:r>
              <a:rPr lang="en-US" altLang="ko-KR" sz="4400" dirty="0"/>
              <a:t>  - </a:t>
            </a:r>
            <a:r>
              <a:rPr lang="ko-KR" altLang="en-US" sz="4400" dirty="0"/>
              <a:t>외출 시에도 화재상황에 대한 인지 가능</a:t>
            </a:r>
            <a:endParaRPr lang="en-US" altLang="ko-KR" sz="4400" dirty="0"/>
          </a:p>
          <a:p>
            <a:pPr algn="just">
              <a:lnSpc>
                <a:spcPct val="150000"/>
              </a:lnSpc>
            </a:pPr>
            <a:r>
              <a:rPr lang="en-US" altLang="ko-KR" sz="5400" dirty="0"/>
              <a:t>2) </a:t>
            </a:r>
            <a:r>
              <a:rPr lang="ko-KR" altLang="en-US" sz="5400" dirty="0"/>
              <a:t>비용적 효과</a:t>
            </a:r>
            <a:endParaRPr lang="en-US" altLang="ko-KR" sz="5400" dirty="0"/>
          </a:p>
          <a:p>
            <a:pPr algn="just">
              <a:lnSpc>
                <a:spcPct val="150000"/>
              </a:lnSpc>
            </a:pPr>
            <a:r>
              <a:rPr lang="en-US" altLang="ko-KR" sz="4400" dirty="0"/>
              <a:t>  - </a:t>
            </a:r>
            <a:r>
              <a:rPr lang="ko-KR" altLang="en-US" sz="4400" dirty="0"/>
              <a:t>저렴한 가격의 센서</a:t>
            </a:r>
            <a:r>
              <a:rPr lang="en-US" altLang="ko-KR" sz="4400" dirty="0"/>
              <a:t>,</a:t>
            </a:r>
            <a:r>
              <a:rPr lang="ko-KR" altLang="en-US" sz="4400" dirty="0"/>
              <a:t> 하드웨어로 비용적 </a:t>
            </a:r>
            <a:endParaRPr lang="en-US" altLang="ko-KR" sz="4400" dirty="0"/>
          </a:p>
          <a:p>
            <a:pPr algn="just">
              <a:lnSpc>
                <a:spcPct val="150000"/>
              </a:lnSpc>
            </a:pPr>
            <a:r>
              <a:rPr lang="en-US" altLang="ko-KR" sz="4400" dirty="0"/>
              <a:t>     </a:t>
            </a:r>
            <a:r>
              <a:rPr lang="ko-KR" altLang="en-US" sz="4400" dirty="0"/>
              <a:t>측면의 부담 감소</a:t>
            </a:r>
            <a:endParaRPr lang="en-US" altLang="ko-KR" sz="4400" dirty="0"/>
          </a:p>
          <a:p>
            <a:pPr algn="just">
              <a:lnSpc>
                <a:spcPct val="150000"/>
              </a:lnSpc>
            </a:pPr>
            <a:r>
              <a:rPr lang="en-US" altLang="ko-KR" sz="5400" dirty="0"/>
              <a:t>3) </a:t>
            </a:r>
            <a:r>
              <a:rPr lang="ko-KR" altLang="en-US" sz="5400" dirty="0"/>
              <a:t>활용성</a:t>
            </a:r>
            <a:endParaRPr lang="en-US" altLang="ko-KR" sz="5400" dirty="0"/>
          </a:p>
          <a:p>
            <a:pPr algn="just">
              <a:lnSpc>
                <a:spcPct val="150000"/>
              </a:lnSpc>
            </a:pPr>
            <a:r>
              <a:rPr lang="en-US" altLang="ko-KR" sz="4400" dirty="0"/>
              <a:t>  - </a:t>
            </a:r>
            <a:r>
              <a:rPr lang="ko-KR" altLang="en-US" sz="4400" dirty="0"/>
              <a:t>소리 알림을 추가하여 시각장애인을 위한 화재 </a:t>
            </a:r>
            <a:endParaRPr lang="en-US" altLang="ko-KR" sz="4400" dirty="0"/>
          </a:p>
          <a:p>
            <a:pPr algn="just">
              <a:lnSpc>
                <a:spcPct val="150000"/>
              </a:lnSpc>
            </a:pPr>
            <a:r>
              <a:rPr lang="en-US" altLang="ko-KR" sz="4400" dirty="0"/>
              <a:t>     </a:t>
            </a:r>
            <a:r>
              <a:rPr lang="ko-KR" altLang="en-US" sz="4400" dirty="0"/>
              <a:t>알림으로 활용성 확대 가능</a:t>
            </a:r>
            <a:endParaRPr lang="en-US" altLang="ko-KR" sz="4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9699CA4-5017-4DEA-BC15-4D364A3B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6" y="21183553"/>
            <a:ext cx="15191838" cy="10108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F68AC5-9321-46FA-9F1B-9C479DF4C00C}"/>
              </a:ext>
            </a:extLst>
          </p:cNvPr>
          <p:cNvSpPr txBox="1"/>
          <p:nvPr/>
        </p:nvSpPr>
        <p:spPr>
          <a:xfrm>
            <a:off x="7056121" y="31361628"/>
            <a:ext cx="3733800" cy="7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&lt;</a:t>
            </a:r>
            <a:r>
              <a:rPr lang="ko-KR" altLang="en-US" sz="4400" dirty="0"/>
              <a:t>작품 설계도</a:t>
            </a:r>
            <a:r>
              <a:rPr lang="en-US" altLang="ko-KR" sz="4400" dirty="0"/>
              <a:t>&gt;</a:t>
            </a:r>
            <a:endParaRPr lang="ko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15215C6-8EB7-4289-8CDB-E7852938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327" y="32970141"/>
            <a:ext cx="4021393" cy="25390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196540C-6C65-4BC3-BBAC-0D1A3D090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527" y="32970141"/>
            <a:ext cx="4021394" cy="25390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AB3777F-820D-48EC-B969-7D6517C49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7728" y="32970143"/>
            <a:ext cx="4021393" cy="2539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F122BBE-4FEF-4E80-B105-FF1E36B9D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327" y="36265341"/>
            <a:ext cx="4021393" cy="4695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6E6CE4-1525-4678-9360-D4B2AC4BE026}"/>
              </a:ext>
            </a:extLst>
          </p:cNvPr>
          <p:cNvSpPr txBox="1"/>
          <p:nvPr/>
        </p:nvSpPr>
        <p:spPr>
          <a:xfrm>
            <a:off x="6768527" y="36348273"/>
            <a:ext cx="9050594" cy="448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이미지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F0E9F58-9DA0-40F0-BD13-BD6304AB6C74}"/>
              </a:ext>
            </a:extLst>
          </p:cNvPr>
          <p:cNvSpPr/>
          <p:nvPr/>
        </p:nvSpPr>
        <p:spPr>
          <a:xfrm>
            <a:off x="6768527" y="36265341"/>
            <a:ext cx="9050594" cy="469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09B4500-E838-418C-9D7D-680BCB797B7D}"/>
              </a:ext>
            </a:extLst>
          </p:cNvPr>
          <p:cNvSpPr/>
          <p:nvPr/>
        </p:nvSpPr>
        <p:spPr>
          <a:xfrm>
            <a:off x="17983200" y="14832699"/>
            <a:ext cx="13408282" cy="13003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 smtClean="0">
                <a:solidFill>
                  <a:schemeClr val="tx1"/>
                </a:solidFill>
              </a:rPr>
              <a:t>가스를 감지하고 측정하는 센서를 통해 일산화탄소의 양을 측정합니다</a:t>
            </a:r>
            <a:r>
              <a:rPr lang="en-US" altLang="ko-KR" sz="4800" dirty="0">
                <a:solidFill>
                  <a:schemeClr val="tx1"/>
                </a:solidFill>
              </a:rPr>
              <a:t>.</a:t>
            </a:r>
            <a:r>
              <a:rPr lang="ko-KR" altLang="ko-KR" sz="4800" dirty="0" smtClean="0">
                <a:solidFill>
                  <a:schemeClr val="tx1"/>
                </a:solidFill>
              </a:rPr>
              <a:t>이 </a:t>
            </a:r>
            <a:r>
              <a:rPr lang="ko-KR" altLang="ko-KR" sz="4800" dirty="0">
                <a:solidFill>
                  <a:schemeClr val="tx1"/>
                </a:solidFill>
              </a:rPr>
              <a:t>센서는 민감하게 즉각적으로 반응하기 때문에 빠르게 작동이 </a:t>
            </a:r>
            <a:r>
              <a:rPr lang="ko-KR" altLang="ko-KR" sz="4800" dirty="0" smtClean="0">
                <a:solidFill>
                  <a:schemeClr val="tx1"/>
                </a:solidFill>
              </a:rPr>
              <a:t>가능</a:t>
            </a:r>
            <a:r>
              <a:rPr lang="ko-KR" altLang="en-US" sz="4800" dirty="0" smtClean="0">
                <a:solidFill>
                  <a:schemeClr val="tx1"/>
                </a:solidFill>
              </a:rPr>
              <a:t>합니다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 </a:t>
            </a:r>
            <a:r>
              <a:rPr lang="ko-KR" altLang="ko-KR" sz="4800" dirty="0">
                <a:solidFill>
                  <a:schemeClr val="tx1"/>
                </a:solidFill>
              </a:rPr>
              <a:t>이와 동시에 열 감지 센서를 사용하여 화재의 발생여부를 감지할 수 있게 </a:t>
            </a:r>
            <a:r>
              <a:rPr lang="ko-KR" altLang="en-US" sz="4800" dirty="0" smtClean="0">
                <a:solidFill>
                  <a:schemeClr val="tx1"/>
                </a:solidFill>
              </a:rPr>
              <a:t>합니다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 </a:t>
            </a:r>
            <a:r>
              <a:rPr lang="ko-KR" altLang="ko-KR" sz="4800" dirty="0">
                <a:solidFill>
                  <a:schemeClr val="tx1"/>
                </a:solidFill>
              </a:rPr>
              <a:t>이 두 가지 방법으로 화재를 감지하면 이 값들을 전달하여</a:t>
            </a:r>
            <a:r>
              <a:rPr lang="en-US" altLang="ko-KR" sz="4800" dirty="0">
                <a:solidFill>
                  <a:schemeClr val="tx1"/>
                </a:solidFill>
              </a:rPr>
              <a:t> LED</a:t>
            </a:r>
            <a:r>
              <a:rPr lang="ko-KR" altLang="ko-KR" sz="4800" dirty="0">
                <a:solidFill>
                  <a:schemeClr val="tx1"/>
                </a:solidFill>
              </a:rPr>
              <a:t>의</a:t>
            </a:r>
            <a:r>
              <a:rPr lang="en-US" altLang="ko-KR" sz="4800" dirty="0">
                <a:solidFill>
                  <a:schemeClr val="tx1"/>
                </a:solidFill>
              </a:rPr>
              <a:t> ON/OFF</a:t>
            </a:r>
            <a:r>
              <a:rPr lang="ko-KR" altLang="ko-KR" sz="4800" dirty="0">
                <a:solidFill>
                  <a:schemeClr val="tx1"/>
                </a:solidFill>
              </a:rPr>
              <a:t>를 </a:t>
            </a:r>
            <a:r>
              <a:rPr lang="ko-KR" altLang="ko-KR" sz="4800" dirty="0" smtClean="0">
                <a:solidFill>
                  <a:schemeClr val="tx1"/>
                </a:solidFill>
              </a:rPr>
              <a:t>제어</a:t>
            </a:r>
            <a:r>
              <a:rPr lang="ko-KR" altLang="en-US" sz="4800" dirty="0" smtClean="0">
                <a:solidFill>
                  <a:schemeClr val="tx1"/>
                </a:solidFill>
              </a:rPr>
              <a:t>합니다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 </a:t>
            </a:r>
            <a:r>
              <a:rPr lang="ko-KR" altLang="ko-KR" sz="4800" dirty="0" smtClean="0">
                <a:solidFill>
                  <a:schemeClr val="tx1"/>
                </a:solidFill>
              </a:rPr>
              <a:t>대상이 청각장애인이기 때문에 소리가 아닌 시각적인 효과를 사용하여 화재의 발생여부를 알려</a:t>
            </a:r>
            <a:r>
              <a:rPr lang="ko-KR" altLang="en-US" sz="4800" dirty="0" smtClean="0">
                <a:solidFill>
                  <a:schemeClr val="tx1"/>
                </a:solidFill>
              </a:rPr>
              <a:t>줍니다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 </a:t>
            </a:r>
            <a:r>
              <a:rPr lang="ko-KR" altLang="ko-KR" sz="4800" dirty="0" smtClean="0">
                <a:solidFill>
                  <a:schemeClr val="tx1"/>
                </a:solidFill>
              </a:rPr>
              <a:t>기존에 </a:t>
            </a:r>
            <a:r>
              <a:rPr lang="ko-KR" altLang="ko-KR" sz="4800" dirty="0">
                <a:solidFill>
                  <a:schemeClr val="tx1"/>
                </a:solidFill>
              </a:rPr>
              <a:t>있는 화재경보센서를 통한 알림보다 빠르고 정확하게 알림을 받을 수 </a:t>
            </a:r>
            <a:r>
              <a:rPr lang="ko-KR" altLang="en-US" sz="4800" dirty="0" smtClean="0">
                <a:solidFill>
                  <a:schemeClr val="tx1"/>
                </a:solidFill>
              </a:rPr>
              <a:t>있습니다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</a:t>
            </a:r>
            <a:r>
              <a:rPr lang="ko-KR" altLang="ko-KR" sz="4800" dirty="0" smtClean="0">
                <a:solidFill>
                  <a:schemeClr val="tx1"/>
                </a:solidFill>
              </a:rPr>
              <a:t>설치한 </a:t>
            </a:r>
            <a:r>
              <a:rPr lang="ko-KR" altLang="ko-KR" sz="4800" dirty="0">
                <a:solidFill>
                  <a:schemeClr val="tx1"/>
                </a:solidFill>
              </a:rPr>
              <a:t>공간에 있지 않은 경우 화재가 발생하면 </a:t>
            </a:r>
            <a:r>
              <a:rPr lang="ko-KR" altLang="ko-KR" sz="4800" dirty="0" err="1">
                <a:solidFill>
                  <a:schemeClr val="tx1"/>
                </a:solidFill>
              </a:rPr>
              <a:t>모바일</a:t>
            </a:r>
            <a:r>
              <a:rPr lang="ko-KR" altLang="ko-KR" sz="4800" dirty="0">
                <a:solidFill>
                  <a:schemeClr val="tx1"/>
                </a:solidFill>
              </a:rPr>
              <a:t> 어플리케이션을 이용하여 화재의 발생여부를 알려줄 수 있게 </a:t>
            </a:r>
            <a:r>
              <a:rPr lang="ko-KR" altLang="en-US" sz="4800" dirty="0" smtClean="0">
                <a:solidFill>
                  <a:schemeClr val="tx1"/>
                </a:solidFill>
              </a:rPr>
              <a:t>합니다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 </a:t>
            </a:r>
            <a:r>
              <a:rPr lang="ko-KR" altLang="en-US" sz="4800" dirty="0" smtClean="0">
                <a:solidFill>
                  <a:schemeClr val="tx1"/>
                </a:solidFill>
              </a:rPr>
              <a:t>이를 통해 알림을 받을 수 있을 뿐만 아니라 현재 온도와 가스의 농도를 그래프로 확인할 수 있습니다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 </a:t>
            </a:r>
            <a:r>
              <a:rPr lang="en-US" altLang="ko-KR" sz="4800" dirty="0">
                <a:solidFill>
                  <a:schemeClr val="tx1"/>
                </a:solidFill>
              </a:rPr>
              <a:t>LED</a:t>
            </a:r>
            <a:r>
              <a:rPr lang="ko-KR" altLang="ko-KR" sz="4800" dirty="0">
                <a:solidFill>
                  <a:schemeClr val="tx1"/>
                </a:solidFill>
              </a:rPr>
              <a:t>의 고장여부를 </a:t>
            </a:r>
            <a:r>
              <a:rPr lang="ko-KR" altLang="en-US" sz="4800" dirty="0" smtClean="0">
                <a:solidFill>
                  <a:schemeClr val="tx1"/>
                </a:solidFill>
              </a:rPr>
              <a:t>확인을 위해 </a:t>
            </a:r>
            <a:r>
              <a:rPr lang="en-US" altLang="ko-KR" sz="4800" dirty="0" smtClean="0">
                <a:solidFill>
                  <a:schemeClr val="tx1"/>
                </a:solidFill>
              </a:rPr>
              <a:t>LED</a:t>
            </a:r>
            <a:r>
              <a:rPr lang="ko-KR" altLang="en-US" sz="4800" dirty="0" smtClean="0">
                <a:solidFill>
                  <a:schemeClr val="tx1"/>
                </a:solidFill>
              </a:rPr>
              <a:t>를 작동 시켜 볼 수 있어 오작동의 경우를 예방 할 수 있습니다</a:t>
            </a:r>
            <a:r>
              <a:rPr lang="en-US" altLang="ko-KR" sz="4800" dirty="0" smtClean="0">
                <a:solidFill>
                  <a:schemeClr val="tx1"/>
                </a:solidFill>
              </a:rPr>
              <a:t>.</a:t>
            </a:r>
            <a:endParaRPr lang="ko-KR" altLang="ko-KR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95468EA-7328-461D-BD2E-B145C56BB2D5}"/>
              </a:ext>
            </a:extLst>
          </p:cNvPr>
          <p:cNvSpPr/>
          <p:nvPr/>
        </p:nvSpPr>
        <p:spPr>
          <a:xfrm>
            <a:off x="1007806" y="10292676"/>
            <a:ext cx="14811315" cy="853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dirty="0">
                <a:solidFill>
                  <a:schemeClr val="tx1"/>
                </a:solidFill>
              </a:rPr>
              <a:t>최근 화재 사고에서 장애인의 재난 대비 상황이 어려워 사고 발생이 잦았습니다</a:t>
            </a:r>
            <a:r>
              <a:rPr lang="en-US" altLang="ko-KR" sz="5400" dirty="0">
                <a:solidFill>
                  <a:schemeClr val="tx1"/>
                </a:solidFill>
              </a:rPr>
              <a:t>. </a:t>
            </a:r>
            <a:r>
              <a:rPr lang="ko-KR" altLang="en-US" sz="5400" dirty="0">
                <a:solidFill>
                  <a:schemeClr val="tx1"/>
                </a:solidFill>
              </a:rPr>
              <a:t>그래서 기존의 화재경보장치와 달리 열과 가스의 농도에 따라 </a:t>
            </a:r>
            <a:r>
              <a:rPr lang="ko-KR" altLang="en-US" sz="5400" dirty="0" smtClean="0">
                <a:solidFill>
                  <a:schemeClr val="tx1"/>
                </a:solidFill>
              </a:rPr>
              <a:t>화재를 감지할 수 있고 </a:t>
            </a:r>
            <a:r>
              <a:rPr lang="ko-KR" altLang="en-US" sz="54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5400" dirty="0" smtClean="0">
                <a:solidFill>
                  <a:schemeClr val="tx1"/>
                </a:solidFill>
              </a:rPr>
              <a:t> 어플리케이션으로 알림 서비스를 받을 수 있도록 하여 청각 장애인의 빠른 대처와  대비가 이뤄질 수 있도록 했습니다</a:t>
            </a:r>
            <a:r>
              <a:rPr lang="en-US" altLang="ko-KR" sz="5400" dirty="0" smtClean="0">
                <a:solidFill>
                  <a:schemeClr val="tx1"/>
                </a:solidFill>
              </a:rPr>
              <a:t>. </a:t>
            </a:r>
            <a:r>
              <a:rPr lang="ko-KR" altLang="en-US" sz="5400" dirty="0" smtClean="0">
                <a:solidFill>
                  <a:schemeClr val="tx1"/>
                </a:solidFill>
              </a:rPr>
              <a:t>또한 저비용의 </a:t>
            </a:r>
            <a:r>
              <a:rPr lang="ko-KR" altLang="en-US" sz="5400" dirty="0" err="1" smtClean="0">
                <a:solidFill>
                  <a:schemeClr val="tx1"/>
                </a:solidFill>
              </a:rPr>
              <a:t>아두이노</a:t>
            </a:r>
            <a:r>
              <a:rPr lang="ko-KR" altLang="en-US" sz="5400" dirty="0" smtClean="0">
                <a:solidFill>
                  <a:schemeClr val="tx1"/>
                </a:solidFill>
              </a:rPr>
              <a:t> 센서들을 사용하여 비용적인 부분의 부담을 줄일 수 있고 크기에 대한 부담 또한 없어 장소의 제약을 받지 않도록 하는 것이  목적입니다</a:t>
            </a:r>
            <a:r>
              <a:rPr lang="en-US" altLang="ko-KR" sz="5400" dirty="0" smtClean="0">
                <a:solidFill>
                  <a:schemeClr val="tx1"/>
                </a:solidFill>
              </a:rPr>
              <a:t>.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0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399</Words>
  <Application>Microsoft Office PowerPoint</Application>
  <PresentationFormat>사용자 지정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HY견고딕</vt:lpstr>
      <vt:lpstr>THE수수깡</vt:lpstr>
      <vt:lpstr>경기천년제목 Bold</vt:lpstr>
      <vt:lpstr>맑은 고딕</vt:lpstr>
      <vt:lpstr>에스코어 드림 3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 해경</cp:lastModifiedBy>
  <cp:revision>26</cp:revision>
  <dcterms:created xsi:type="dcterms:W3CDTF">2018-11-29T04:52:30Z</dcterms:created>
  <dcterms:modified xsi:type="dcterms:W3CDTF">2019-12-03T16:14:01Z</dcterms:modified>
</cp:coreProperties>
</file>