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20" r:id="rId3"/>
    <p:sldId id="323" r:id="rId4"/>
    <p:sldId id="312" r:id="rId5"/>
    <p:sldId id="318" r:id="rId6"/>
    <p:sldId id="319" r:id="rId7"/>
    <p:sldId id="321" r:id="rId8"/>
    <p:sldId id="317" r:id="rId9"/>
    <p:sldId id="322" r:id="rId10"/>
    <p:sldId id="324" r:id="rId11"/>
    <p:sldId id="32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B2B"/>
    <a:srgbClr val="F9CCC3"/>
    <a:srgbClr val="FF9999"/>
    <a:srgbClr val="272C31"/>
    <a:srgbClr val="23282C"/>
    <a:srgbClr val="F3F3F3"/>
    <a:srgbClr val="9177A5"/>
    <a:srgbClr val="1F4B7B"/>
    <a:srgbClr val="1950C7"/>
    <a:srgbClr val="484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406215" y="1952843"/>
            <a:ext cx="7113494" cy="1888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청각장애인을 위한</a:t>
            </a:r>
            <a:endParaRPr lang="en-US" altLang="ko-KR" sz="36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화재 알림 서비스</a:t>
            </a:r>
            <a:endParaRPr lang="en-US" altLang="ko-KR" sz="4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B3FEC2-FCA1-4009-95E5-04B854B0D0CC}"/>
              </a:ext>
            </a:extLst>
          </p:cNvPr>
          <p:cNvGrpSpPr/>
          <p:nvPr/>
        </p:nvGrpSpPr>
        <p:grpSpPr>
          <a:xfrm>
            <a:off x="4540622" y="3909237"/>
            <a:ext cx="3693886" cy="1701281"/>
            <a:chOff x="3581400" y="3599015"/>
            <a:chExt cx="3693886" cy="1701281"/>
          </a:xfrm>
        </p:grpSpPr>
        <p:sp>
          <p:nvSpPr>
            <p:cNvPr id="16" name="직사각형 15"/>
            <p:cNvSpPr/>
            <p:nvPr/>
          </p:nvSpPr>
          <p:spPr>
            <a:xfrm>
              <a:off x="4851400" y="3599015"/>
              <a:ext cx="2100832" cy="85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250000"/>
                </a:lnSpc>
              </a:pPr>
              <a:r>
                <a:rPr lang="ko-KR" altLang="en-US" sz="2400" b="1" dirty="0"/>
                <a:t>팀 명 </a:t>
              </a:r>
              <a:r>
                <a:rPr lang="en-US" altLang="ko-KR" sz="2400" b="1" dirty="0"/>
                <a:t>: HIPAS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81400" y="3962400"/>
              <a:ext cx="546100" cy="1337896"/>
              <a:chOff x="3581400" y="3962400"/>
              <a:chExt cx="546100" cy="133789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581400" y="3962400"/>
                <a:ext cx="546100" cy="5461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Group 20"/>
              <p:cNvGrpSpPr>
                <a:grpSpLocks noChangeAspect="1"/>
              </p:cNvGrpSpPr>
              <p:nvPr/>
            </p:nvGrpSpPr>
            <p:grpSpPr bwMode="auto">
              <a:xfrm>
                <a:off x="3753286" y="4097458"/>
                <a:ext cx="202327" cy="27598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10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1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2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13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  <p:cxnSp>
            <p:nvCxnSpPr>
              <p:cNvPr id="18" name="직선 연결선 17"/>
              <p:cNvCxnSpPr>
                <a:cxnSpLocks/>
              </p:cNvCxnSpPr>
              <p:nvPr/>
            </p:nvCxnSpPr>
            <p:spPr>
              <a:xfrm>
                <a:off x="3581400" y="4508500"/>
                <a:ext cx="0" cy="79179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4216400" y="3962400"/>
              <a:ext cx="3058886" cy="546100"/>
              <a:chOff x="4216400" y="3962400"/>
              <a:chExt cx="3058886" cy="5461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216400" y="3962400"/>
                <a:ext cx="546100" cy="5461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4350390" y="4126861"/>
                <a:ext cx="278120" cy="24658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 rot="16200000">
                <a:off x="6015286" y="3224258"/>
                <a:ext cx="0" cy="25200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8AE678-D096-47A4-809A-8BFA4816DD63}"/>
                </a:ext>
              </a:extLst>
            </p:cNvPr>
            <p:cNvSpPr txBox="1"/>
            <p:nvPr/>
          </p:nvSpPr>
          <p:spPr>
            <a:xfrm>
              <a:off x="3644900" y="4574652"/>
              <a:ext cx="30906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팀장 </a:t>
              </a:r>
              <a:r>
                <a:rPr lang="en-US" altLang="ko-KR" sz="1600" b="1" dirty="0"/>
                <a:t>: </a:t>
              </a:r>
              <a:r>
                <a:rPr lang="ko-KR" altLang="en-US" sz="1600" b="1" dirty="0"/>
                <a:t>황동현</a:t>
              </a:r>
              <a:endParaRPr lang="en-US" altLang="ko-KR" sz="1600" b="1" dirty="0"/>
            </a:p>
            <a:p>
              <a:r>
                <a:rPr lang="ko-KR" altLang="en-US" sz="1600" b="1" dirty="0"/>
                <a:t>팀원 </a:t>
              </a:r>
              <a:r>
                <a:rPr lang="en-US" altLang="ko-KR" sz="1600" b="1" dirty="0"/>
                <a:t>: </a:t>
              </a:r>
              <a:r>
                <a:rPr lang="ko-KR" altLang="en-US" sz="1600" b="1" dirty="0"/>
                <a:t>박지환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정해경</a:t>
              </a:r>
              <a:r>
                <a:rPr lang="en-US" altLang="ko-KR" sz="1600" b="1" dirty="0"/>
                <a:t>, </a:t>
              </a:r>
              <a:r>
                <a:rPr lang="ko-KR" altLang="en-US" sz="1600" b="1" dirty="0" err="1"/>
                <a:t>황준해</a:t>
              </a:r>
              <a:endParaRPr lang="ko-KR" altLang="en-US" sz="1600" b="1" dirty="0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15D6CF6-BACE-459A-AD7A-255B34F07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50" y="1785347"/>
            <a:ext cx="1115552" cy="1115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DD0D66F-AF7E-4B20-8962-5720FA7D7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91" y="3152858"/>
            <a:ext cx="2223827" cy="245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673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3508" y="1555750"/>
            <a:ext cx="31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1F6572-1703-4FD9-BB3C-3BE803FE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2171700" cy="2647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CE659B-B46F-432E-947F-298EAD25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676400"/>
            <a:ext cx="2171699" cy="2647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BFE7C5-5FF9-4046-B1F4-19A5A053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676400"/>
            <a:ext cx="2171700" cy="26479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09B587-EA5F-42E0-AF48-D1C64E9C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1" y="1676400"/>
            <a:ext cx="2171699" cy="2647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C303CD-915E-4AB5-865F-45F9D0EFFA32}"/>
              </a:ext>
            </a:extLst>
          </p:cNvPr>
          <p:cNvSpPr txBox="1"/>
          <p:nvPr/>
        </p:nvSpPr>
        <p:spPr>
          <a:xfrm>
            <a:off x="284804" y="4710410"/>
            <a:ext cx="339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황동현</a:t>
            </a:r>
            <a:r>
              <a:rPr lang="en-US" altLang="ko-KR" b="1" dirty="0"/>
              <a:t>(</a:t>
            </a:r>
            <a:r>
              <a:rPr lang="ko-KR" altLang="en-US" b="1" dirty="0"/>
              <a:t>팀장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dirty="0"/>
              <a:t>총괄 책임</a:t>
            </a:r>
            <a:endParaRPr lang="en-US" altLang="ko-KR" dirty="0"/>
          </a:p>
          <a:p>
            <a:pPr algn="ctr"/>
            <a:r>
              <a:rPr lang="en-US" altLang="ko-KR" dirty="0"/>
              <a:t>     (</a:t>
            </a:r>
            <a:r>
              <a:rPr lang="ko-KR" altLang="en-US" dirty="0"/>
              <a:t>어플</a:t>
            </a:r>
            <a:r>
              <a:rPr lang="en-US" altLang="ko-KR" dirty="0"/>
              <a:t>, </a:t>
            </a:r>
            <a:r>
              <a:rPr lang="ko-KR" altLang="en-US" dirty="0"/>
              <a:t>데이터베이스 담당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E6D1F-945F-4E99-AE66-6868CE389733}"/>
              </a:ext>
            </a:extLst>
          </p:cNvPr>
          <p:cNvSpPr txBox="1"/>
          <p:nvPr/>
        </p:nvSpPr>
        <p:spPr>
          <a:xfrm>
            <a:off x="3613474" y="4710410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박지환</a:t>
            </a:r>
            <a:endParaRPr lang="en-US" altLang="ko-KR" b="1" dirty="0"/>
          </a:p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648BC5-5756-4383-98B5-AA91BC68C9EF}"/>
              </a:ext>
            </a:extLst>
          </p:cNvPr>
          <p:cNvSpPr txBox="1"/>
          <p:nvPr/>
        </p:nvSpPr>
        <p:spPr>
          <a:xfrm>
            <a:off x="6144571" y="4710410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황준해</a:t>
            </a:r>
            <a:endParaRPr lang="en-US" altLang="ko-KR" b="1" dirty="0"/>
          </a:p>
          <a:p>
            <a:pPr algn="ctr"/>
            <a:r>
              <a:rPr lang="ko-KR" altLang="en-US" dirty="0"/>
              <a:t>어플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5C3370-427E-490C-80FF-D381EAD16E7C}"/>
              </a:ext>
            </a:extLst>
          </p:cNvPr>
          <p:cNvSpPr txBox="1"/>
          <p:nvPr/>
        </p:nvSpPr>
        <p:spPr>
          <a:xfrm>
            <a:off x="8888574" y="4667250"/>
            <a:ext cx="245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정해경</a:t>
            </a:r>
            <a:endParaRPr lang="en-US" altLang="ko-KR" b="1" dirty="0"/>
          </a:p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개발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D25AED-DC33-44FA-99B1-49B0DB25F833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79522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673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3508" y="1555750"/>
            <a:ext cx="31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D25AED-DC33-44FA-99B1-49B0DB25F833}"/>
              </a:ext>
            </a:extLst>
          </p:cNvPr>
          <p:cNvSpPr/>
          <p:nvPr/>
        </p:nvSpPr>
        <p:spPr>
          <a:xfrm>
            <a:off x="4016458" y="1808084"/>
            <a:ext cx="6096000" cy="2505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  <a:endParaRPr lang="ko-KR" altLang="en-US" sz="12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9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" y="1410177"/>
            <a:ext cx="2911391" cy="20908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5" y="3602904"/>
            <a:ext cx="3105869" cy="2263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91" y="1271458"/>
            <a:ext cx="3590795" cy="44564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743" y="1381503"/>
            <a:ext cx="3170257" cy="2606722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6533490" y="2748192"/>
            <a:ext cx="1316726" cy="715992"/>
          </a:xfrm>
          <a:prstGeom prst="rightArrow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07" y="3822546"/>
            <a:ext cx="3652326" cy="1927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10811" y="5929729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산불로 인한 장애인 관련 기사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59174" y="5735419"/>
            <a:ext cx="23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화재 시 청각 장애인 빠른 대피 불가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D75055-93FD-43F4-A177-1FA142E5D5D6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동기 및 필요성</a:t>
            </a:r>
          </a:p>
        </p:txBody>
      </p:sp>
    </p:spTree>
    <p:extLst>
      <p:ext uri="{BB962C8B-B14F-4D97-AF65-F5344CB8AC3E}">
        <p14:creationId xmlns:p14="http://schemas.microsoft.com/office/powerpoint/2010/main" val="37035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구현방안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03017-B43A-437C-B654-07061DD7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75" b="89509" l="3986" r="92572">
                        <a14:foregroundMark x1="7971" y1="37723" x2="7971" y2="37723"/>
                        <a14:foregroundMark x1="7971" y1="31473" x2="7971" y2="31473"/>
                        <a14:foregroundMark x1="3986" y1="38170" x2="3986" y2="38170"/>
                        <a14:foregroundMark x1="92572" y1="41071" x2="92572" y2="41071"/>
                        <a14:foregroundMark x1="73007" y1="39286" x2="73007" y2="39286"/>
                        <a14:foregroundMark x1="23370" y1="37723" x2="23370" y2="37723"/>
                        <a14:foregroundMark x1="11051" y1="71652" x2="11051" y2="71652"/>
                        <a14:foregroundMark x1="20109" y1="78571" x2="20109" y2="78571"/>
                        <a14:foregroundMark x1="32428" y1="81920" x2="32428" y2="81920"/>
                        <a14:foregroundMark x1="46196" y1="85268" x2="46196" y2="85268"/>
                        <a14:foregroundMark x1="61957" y1="76563" x2="61957" y2="76563"/>
                        <a14:foregroundMark x1="74457" y1="77009" x2="74457" y2="77009"/>
                        <a14:foregroundMark x1="83877" y1="76563" x2="83877" y2="76563"/>
                        <a14:foregroundMark x1="89855" y1="15402" x2="89855" y2="15402"/>
                        <a14:foregroundMark x1="91123" y1="14063" x2="91123" y2="14063"/>
                        <a14:backgroundMark x1="10326" y1="79911" x2="10326" y2="799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2836" y="1411543"/>
            <a:ext cx="2686700" cy="218051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3937FC-7108-4EB7-B94C-1E4E66BE8ABD}"/>
              </a:ext>
            </a:extLst>
          </p:cNvPr>
          <p:cNvGrpSpPr/>
          <p:nvPr/>
        </p:nvGrpSpPr>
        <p:grpSpPr>
          <a:xfrm>
            <a:off x="6067425" y="1150807"/>
            <a:ext cx="4492231" cy="2666667"/>
            <a:chOff x="6230971" y="1065777"/>
            <a:chExt cx="4492231" cy="266666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626CBBA-6C1A-49B8-8AB7-95DBBC613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0971" y="1065777"/>
              <a:ext cx="2666667" cy="2666667"/>
            </a:xfrm>
            <a:prstGeom prst="rect">
              <a:avLst/>
            </a:prstGeom>
          </p:spPr>
        </p:pic>
        <p:pic>
          <p:nvPicPr>
            <p:cNvPr id="14" name="그림 13" descr="개체이(가) 표시된 사진&#10;&#10;자동 생성된 설명">
              <a:extLst>
                <a:ext uri="{FF2B5EF4-FFF2-40B4-BE49-F238E27FC236}">
                  <a16:creationId xmlns:a16="http://schemas.microsoft.com/office/drawing/2014/main" id="{4F167AFF-3302-46AA-8AB8-189FB988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844" y="2033107"/>
              <a:ext cx="3292358" cy="1699337"/>
            </a:xfrm>
            <a:prstGeom prst="rect">
              <a:avLst/>
            </a:prstGeom>
          </p:spPr>
        </p:pic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91B0CC4B-0505-4254-A965-76742E266878}"/>
                </a:ext>
              </a:extLst>
            </p:cNvPr>
            <p:cNvSpPr/>
            <p:nvPr/>
          </p:nvSpPr>
          <p:spPr>
            <a:xfrm>
              <a:off x="8678339" y="2399110"/>
              <a:ext cx="699247" cy="614715"/>
            </a:xfrm>
            <a:prstGeom prst="mathPlus">
              <a:avLst/>
            </a:prstGeom>
            <a:solidFill>
              <a:schemeClr val="bg2">
                <a:lumMod val="50000"/>
              </a:schemeClr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6ACA8E2-7903-47E7-86DF-75EB5EC0AE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0" y="3848294"/>
            <a:ext cx="1859280" cy="206837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4492C76-5F89-44CF-868F-1B408D7F91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71" y="3848294"/>
            <a:ext cx="1683498" cy="19700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E30831E-2508-47F7-B32B-A414A6B03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98" y="4373693"/>
            <a:ext cx="3305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구현방안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02D34E-5102-4C1D-9556-C83BE056D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08" y="1902289"/>
            <a:ext cx="1440000" cy="1440000"/>
          </a:xfrm>
          <a:prstGeom prst="ellipse">
            <a:avLst/>
          </a:prstGeom>
          <a:noFill/>
          <a:ln w="63500" cap="rnd">
            <a:solidFill>
              <a:srgbClr val="23282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그림 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2FAFD595-BF7A-4BAA-B3C3-B257AD77FB1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08" y="3783100"/>
            <a:ext cx="1440000" cy="1481700"/>
          </a:xfrm>
          <a:prstGeom prst="ellipse">
            <a:avLst/>
          </a:prstGeom>
          <a:ln w="63500" cap="rnd">
            <a:solidFill>
              <a:srgbClr val="272C3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0385B6C-7541-4BD0-BD42-874CA1179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8" y="2188047"/>
            <a:ext cx="3076753" cy="30767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C2BEFE-EA02-4845-8D7E-49145DC28366}"/>
              </a:ext>
            </a:extLst>
          </p:cNvPr>
          <p:cNvSpPr txBox="1"/>
          <p:nvPr/>
        </p:nvSpPr>
        <p:spPr>
          <a:xfrm>
            <a:off x="6633057" y="4120576"/>
            <a:ext cx="838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비 접촉 온도 센서</a:t>
            </a:r>
            <a:endParaRPr lang="en-US" altLang="ko-KR" b="1" i="1" dirty="0"/>
          </a:p>
          <a:p>
            <a:r>
              <a:rPr lang="ko-KR" altLang="en-US" dirty="0"/>
              <a:t>일정 온도에 도달했을 때 열 인식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99AA17-0552-44DA-A739-0E9C007C82C4}"/>
              </a:ext>
            </a:extLst>
          </p:cNvPr>
          <p:cNvSpPr txBox="1"/>
          <p:nvPr/>
        </p:nvSpPr>
        <p:spPr>
          <a:xfrm>
            <a:off x="6633058" y="2197603"/>
            <a:ext cx="838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dirty="0"/>
              <a:t>가스 센서 </a:t>
            </a:r>
            <a:endParaRPr lang="en-US" altLang="ko-KR" b="1" i="1" dirty="0"/>
          </a:p>
          <a:p>
            <a:r>
              <a:rPr lang="en-US" altLang="ko-KR" dirty="0"/>
              <a:t>10 ~ 1,000ppm</a:t>
            </a:r>
            <a:r>
              <a:rPr lang="ko-KR" altLang="en-US" dirty="0"/>
              <a:t>의 농도의 </a:t>
            </a:r>
            <a:r>
              <a:rPr lang="en-US" altLang="ko-KR" dirty="0"/>
              <a:t>CO </a:t>
            </a:r>
            <a:r>
              <a:rPr lang="ko-KR" altLang="en-US" dirty="0"/>
              <a:t>가스를 측정</a:t>
            </a:r>
          </a:p>
        </p:txBody>
      </p:sp>
    </p:spTree>
    <p:extLst>
      <p:ext uri="{BB962C8B-B14F-4D97-AF65-F5344CB8AC3E}">
        <p14:creationId xmlns:p14="http://schemas.microsoft.com/office/powerpoint/2010/main" val="270940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구현방안</a:t>
            </a:r>
          </a:p>
        </p:txBody>
      </p:sp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A8E8174C-F1EC-4CCD-AC26-1457BA795DE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44" y="1643564"/>
            <a:ext cx="2751044" cy="2880000"/>
          </a:xfrm>
          <a:prstGeom prst="ellipse">
            <a:avLst/>
          </a:prstGeom>
          <a:solidFill>
            <a:srgbClr val="272C31"/>
          </a:solidFill>
          <a:ln w="63500" cap="rnd">
            <a:solidFill>
              <a:srgbClr val="E94B2B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D804A9-33C1-4E95-BB23-82E52557F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63" y="1714357"/>
            <a:ext cx="2738413" cy="2738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379028-EDAF-44D3-B57A-05796DE1B81A}"/>
              </a:ext>
            </a:extLst>
          </p:cNvPr>
          <p:cNvSpPr txBox="1"/>
          <p:nvPr/>
        </p:nvSpPr>
        <p:spPr>
          <a:xfrm>
            <a:off x="1105348" y="4908938"/>
            <a:ext cx="426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/>
              <a:t>LED</a:t>
            </a:r>
          </a:p>
          <a:p>
            <a:pPr algn="ctr"/>
            <a:endParaRPr lang="en-US" altLang="ko-KR" sz="1200" b="1" i="1" dirty="0"/>
          </a:p>
          <a:p>
            <a:r>
              <a:rPr lang="en-US" altLang="ko-KR" dirty="0"/>
              <a:t>LED</a:t>
            </a:r>
            <a:r>
              <a:rPr lang="ko-KR" altLang="en-US" dirty="0"/>
              <a:t>의 </a:t>
            </a:r>
            <a:r>
              <a:rPr lang="en-US" altLang="ko-KR" dirty="0"/>
              <a:t>ON/OFF</a:t>
            </a:r>
            <a:r>
              <a:rPr lang="ko-KR" altLang="en-US" dirty="0"/>
              <a:t>를 제어하여 시각적 경보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8CCA90-D4C1-4882-9B0D-2E720CC4EE26}"/>
              </a:ext>
            </a:extLst>
          </p:cNvPr>
          <p:cNvSpPr txBox="1"/>
          <p:nvPr/>
        </p:nvSpPr>
        <p:spPr>
          <a:xfrm>
            <a:off x="6568677" y="4908938"/>
            <a:ext cx="426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/>
              <a:t>어플리케이션 알림</a:t>
            </a:r>
            <a:endParaRPr lang="en-US" altLang="ko-KR" sz="2400" b="1" i="1" dirty="0"/>
          </a:p>
          <a:p>
            <a:pPr algn="ctr"/>
            <a:endParaRPr lang="en-US" altLang="ko-KR" sz="1200" b="1" i="1" dirty="0"/>
          </a:p>
          <a:p>
            <a:pPr algn="ctr"/>
            <a:r>
              <a:rPr lang="ko-KR" altLang="en-US" dirty="0"/>
              <a:t>진동 및 알림 화면을 통한 경보 </a:t>
            </a:r>
          </a:p>
        </p:txBody>
      </p:sp>
    </p:spTree>
    <p:extLst>
      <p:ext uri="{BB962C8B-B14F-4D97-AF65-F5344CB8AC3E}">
        <p14:creationId xmlns:p14="http://schemas.microsoft.com/office/powerpoint/2010/main" val="158294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4D6374-8D05-48DA-BBD6-7D326A66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6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CC7BEA-68DC-4D0F-B635-213ECCC9B43A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구현방안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183C422-FA8E-467B-B76C-84EB5435B499}"/>
              </a:ext>
            </a:extLst>
          </p:cNvPr>
          <p:cNvSpPr/>
          <p:nvPr/>
        </p:nvSpPr>
        <p:spPr>
          <a:xfrm>
            <a:off x="1679070" y="1770923"/>
            <a:ext cx="2085788" cy="507885"/>
          </a:xfrm>
          <a:prstGeom prst="flowChartTerminator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37F314B-FC28-403E-B3CC-85417BCF0F67}"/>
              </a:ext>
            </a:extLst>
          </p:cNvPr>
          <p:cNvSpPr/>
          <p:nvPr/>
        </p:nvSpPr>
        <p:spPr>
          <a:xfrm>
            <a:off x="6604572" y="4701040"/>
            <a:ext cx="2085788" cy="507885"/>
          </a:xfrm>
          <a:prstGeom prst="flowChartTerminator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STOP</a:t>
            </a:r>
            <a:endParaRPr lang="ko-KR" altLang="en-US" b="1" dirty="0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7D9D8D4-ED96-4BE1-908F-FBAC59662690}"/>
              </a:ext>
            </a:extLst>
          </p:cNvPr>
          <p:cNvSpPr/>
          <p:nvPr/>
        </p:nvSpPr>
        <p:spPr>
          <a:xfrm>
            <a:off x="1003501" y="2572071"/>
            <a:ext cx="3442073" cy="698757"/>
          </a:xfrm>
          <a:prstGeom prst="flowChartInputOutpu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비 접촉 온도센서 수치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가스 센서 수치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89A5BCAD-7DE5-4975-B573-644AAA932114}"/>
              </a:ext>
            </a:extLst>
          </p:cNvPr>
          <p:cNvSpPr/>
          <p:nvPr/>
        </p:nvSpPr>
        <p:spPr>
          <a:xfrm>
            <a:off x="936974" y="3699559"/>
            <a:ext cx="3436925" cy="1716433"/>
          </a:xfrm>
          <a:prstGeom prst="flowChartProcess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OFF</a:t>
            </a:r>
          </a:p>
          <a:p>
            <a:pPr algn="ctr"/>
            <a:r>
              <a:rPr lang="ko-KR" altLang="en-US" b="1" dirty="0"/>
              <a:t>온도 센서 </a:t>
            </a:r>
            <a:r>
              <a:rPr lang="en-US" altLang="ko-KR" b="1" dirty="0"/>
              <a:t>ON</a:t>
            </a:r>
          </a:p>
          <a:p>
            <a:pPr algn="ctr"/>
            <a:r>
              <a:rPr lang="ko-KR" altLang="en-US" b="1" dirty="0"/>
              <a:t>가스 센서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3F52E9BF-E3B7-4D25-BDC1-7891365D26D2}"/>
              </a:ext>
            </a:extLst>
          </p:cNvPr>
          <p:cNvSpPr/>
          <p:nvPr/>
        </p:nvSpPr>
        <p:spPr>
          <a:xfrm>
            <a:off x="5590258" y="1658312"/>
            <a:ext cx="4117325" cy="801660"/>
          </a:xfrm>
          <a:prstGeom prst="flowChartDecision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비 접촉 온도센서 감지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가스 센서 수치 감지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49AC85A-5A5D-4DFD-8726-A8505889DB9A}"/>
              </a:ext>
            </a:extLst>
          </p:cNvPr>
          <p:cNvSpPr/>
          <p:nvPr/>
        </p:nvSpPr>
        <p:spPr>
          <a:xfrm>
            <a:off x="6347585" y="2802872"/>
            <a:ext cx="2599765" cy="582706"/>
          </a:xfrm>
          <a:prstGeom prst="flowChartProcess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762289D9-6C2D-4DD4-887D-4676BF48E086}"/>
              </a:ext>
            </a:extLst>
          </p:cNvPr>
          <p:cNvSpPr/>
          <p:nvPr/>
        </p:nvSpPr>
        <p:spPr>
          <a:xfrm>
            <a:off x="6347584" y="3674193"/>
            <a:ext cx="2599765" cy="582706"/>
          </a:xfrm>
          <a:prstGeom prst="flowChartProcess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어플리케이션 알림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822CFCF-7511-4EDF-A4AE-969A608D5B0C}"/>
              </a:ext>
            </a:extLst>
          </p:cNvPr>
          <p:cNvCxnSpPr>
            <a:cxnSpLocks/>
          </p:cNvCxnSpPr>
          <p:nvPr/>
        </p:nvCxnSpPr>
        <p:spPr>
          <a:xfrm>
            <a:off x="2678077" y="2278808"/>
            <a:ext cx="2574" cy="2932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F8ED57-236D-42DF-BC5E-DA9AC23A2400}"/>
              </a:ext>
            </a:extLst>
          </p:cNvPr>
          <p:cNvCxnSpPr>
            <a:cxnSpLocks/>
          </p:cNvCxnSpPr>
          <p:nvPr/>
        </p:nvCxnSpPr>
        <p:spPr>
          <a:xfrm flipH="1">
            <a:off x="2671604" y="3270828"/>
            <a:ext cx="2574" cy="39753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924BCE0A-24B4-42BF-995F-6571D8C827EC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5400000" flipH="1" flipV="1">
            <a:off x="2444422" y="2270156"/>
            <a:ext cx="3356850" cy="2934821"/>
          </a:xfrm>
          <a:prstGeom prst="bentConnector4">
            <a:avLst>
              <a:gd name="adj1" fmla="val -6810"/>
              <a:gd name="adj2" fmla="val 7927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CC97C68C-A01E-469C-85B5-1064E450F18C}"/>
              </a:ext>
            </a:extLst>
          </p:cNvPr>
          <p:cNvCxnSpPr>
            <a:cxnSpLocks/>
          </p:cNvCxnSpPr>
          <p:nvPr/>
        </p:nvCxnSpPr>
        <p:spPr>
          <a:xfrm flipH="1">
            <a:off x="7647466" y="2473080"/>
            <a:ext cx="1453" cy="34290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2EEA807-C9A6-482A-8D77-9319ABB4C7D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647468" y="3385578"/>
            <a:ext cx="0" cy="275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13A83B8-BD2C-4EF6-956D-655F9C9A89F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647466" y="4251073"/>
            <a:ext cx="0" cy="4499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연결선: 꺾임 1053">
            <a:extLst>
              <a:ext uri="{FF2B5EF4-FFF2-40B4-BE49-F238E27FC236}">
                <a16:creationId xmlns:a16="http://schemas.microsoft.com/office/drawing/2014/main" id="{D82EECE7-5C96-4B0C-A1D7-6616DE0387F4}"/>
              </a:ext>
            </a:extLst>
          </p:cNvPr>
          <p:cNvCxnSpPr>
            <a:endCxn id="11" idx="0"/>
          </p:cNvCxnSpPr>
          <p:nvPr/>
        </p:nvCxnSpPr>
        <p:spPr>
          <a:xfrm rot="10800000">
            <a:off x="7648921" y="1658313"/>
            <a:ext cx="2058662" cy="400829"/>
          </a:xfrm>
          <a:prstGeom prst="bentConnector4">
            <a:avLst>
              <a:gd name="adj1" fmla="val -47125"/>
              <a:gd name="adj2" fmla="val 242021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6D99F2-5C8E-496A-BD55-29C9A3FBA3CC}"/>
              </a:ext>
            </a:extLst>
          </p:cNvPr>
          <p:cNvSpPr txBox="1"/>
          <p:nvPr/>
        </p:nvSpPr>
        <p:spPr>
          <a:xfrm>
            <a:off x="7720853" y="2481987"/>
            <a:ext cx="1017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YES</a:t>
            </a:r>
            <a:endParaRPr lang="ko-KR" altLang="en-US" sz="1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83A4F1-3D6C-4184-A2A0-45C171463876}"/>
              </a:ext>
            </a:extLst>
          </p:cNvPr>
          <p:cNvSpPr txBox="1"/>
          <p:nvPr/>
        </p:nvSpPr>
        <p:spPr>
          <a:xfrm>
            <a:off x="10030909" y="1717088"/>
            <a:ext cx="47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NO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208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673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3508" y="1555750"/>
            <a:ext cx="31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8" y="2213037"/>
            <a:ext cx="2162090" cy="245270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9" y="1925082"/>
            <a:ext cx="2813682" cy="2922126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3447697" y="645914"/>
            <a:ext cx="8025435" cy="4834854"/>
            <a:chOff x="3447697" y="645914"/>
            <a:chExt cx="8025435" cy="4834854"/>
          </a:xfrm>
        </p:grpSpPr>
        <p:sp>
          <p:nvSpPr>
            <p:cNvPr id="23" name="오른쪽 화살표 22"/>
            <p:cNvSpPr/>
            <p:nvPr/>
          </p:nvSpPr>
          <p:spPr>
            <a:xfrm>
              <a:off x="3447697" y="2877247"/>
              <a:ext cx="1477267" cy="755073"/>
            </a:xfrm>
            <a:prstGeom prst="rightArrow">
              <a:avLst/>
            </a:prstGeom>
            <a:solidFill>
              <a:srgbClr val="E94B2B"/>
            </a:solidFill>
            <a:ln>
              <a:solidFill>
                <a:srgbClr val="E94B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60" y="930086"/>
              <a:ext cx="6394972" cy="455068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4851" y="645914"/>
              <a:ext cx="1294618" cy="1279168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972378" y="5480565"/>
            <a:ext cx="174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화재 경보 장치 </a:t>
            </a:r>
            <a:endParaRPr lang="en-US" altLang="ko-KR" b="1" dirty="0"/>
          </a:p>
          <a:p>
            <a:pPr algn="ctr"/>
            <a:r>
              <a:rPr lang="ko-KR" altLang="en-US" b="1" dirty="0"/>
              <a:t>오작동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29509" y="5480768"/>
            <a:ext cx="309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청각 장애인용 화재장치</a:t>
            </a:r>
            <a:endParaRPr lang="en-US" altLang="ko-KR" b="1" dirty="0"/>
          </a:p>
          <a:p>
            <a:pPr algn="ctr"/>
            <a:r>
              <a:rPr lang="en-US" altLang="ko-KR" b="1" dirty="0"/>
              <a:t>=&gt;</a:t>
            </a:r>
            <a:r>
              <a:rPr lang="ko-KR" altLang="en-US" b="1" dirty="0"/>
              <a:t>재빠른 대피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0FD73F-3B32-403D-8224-592540876E11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기대 효과</a:t>
            </a:r>
            <a:r>
              <a:rPr lang="en-US" altLang="ko-KR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endParaRPr lang="ko-KR" altLang="en-US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3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673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3508" y="1555750"/>
            <a:ext cx="31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00" y="1414460"/>
            <a:ext cx="3550776" cy="33507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37" y="1896839"/>
            <a:ext cx="3417139" cy="23859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44165" y="1970606"/>
            <a:ext cx="3504975" cy="2920620"/>
            <a:chOff x="754833" y="2321720"/>
            <a:chExt cx="3054141" cy="257417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2847" y="2934012"/>
              <a:ext cx="966127" cy="147637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833" y="2321720"/>
              <a:ext cx="2828496" cy="2574173"/>
            </a:xfrm>
            <a:prstGeom prst="rect">
              <a:avLst/>
            </a:prstGeom>
          </p:spPr>
        </p:pic>
      </p:grpSp>
      <p:sp>
        <p:nvSpPr>
          <p:cNvPr id="12" name="오른쪽 화살표 11"/>
          <p:cNvSpPr/>
          <p:nvPr/>
        </p:nvSpPr>
        <p:spPr>
          <a:xfrm>
            <a:off x="5200470" y="3089826"/>
            <a:ext cx="1733910" cy="914333"/>
          </a:xfrm>
          <a:prstGeom prst="rightArrow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22450" y="4964993"/>
            <a:ext cx="16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집에 없을 때 </a:t>
            </a:r>
            <a:endParaRPr lang="en-US" altLang="ko-KR" b="1" dirty="0"/>
          </a:p>
          <a:p>
            <a:r>
              <a:rPr lang="ko-KR" altLang="en-US" b="1" dirty="0"/>
              <a:t>화제 발생 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3888" y="5103492"/>
            <a:ext cx="213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어플</a:t>
            </a:r>
            <a:r>
              <a:rPr lang="ko-KR" altLang="en-US" b="1" dirty="0"/>
              <a:t> </a:t>
            </a:r>
            <a:r>
              <a:rPr lang="ko-KR" altLang="en-US" b="1" dirty="0" err="1"/>
              <a:t>알람</a:t>
            </a:r>
            <a:r>
              <a:rPr lang="ko-KR" altLang="en-US" b="1" dirty="0"/>
              <a:t> 서비스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8DD79-055A-4174-8B26-BD5485B47AAA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기대 효과</a:t>
            </a:r>
            <a:r>
              <a:rPr lang="en-US" altLang="ko-KR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</a:t>
            </a:r>
            <a:endParaRPr lang="ko-KR" altLang="en-US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21673"/>
            <a:ext cx="11772900" cy="6381750"/>
            <a:chOff x="0" y="0"/>
            <a:chExt cx="11772900" cy="6381750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1950" y="342900"/>
              <a:ext cx="11410950" cy="60388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33508" y="1555750"/>
            <a:ext cx="313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35" y="1819135"/>
            <a:ext cx="3017830" cy="2621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32" y="2815104"/>
            <a:ext cx="872293" cy="8923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91" y="2081859"/>
            <a:ext cx="2044187" cy="235883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490" y="1255590"/>
            <a:ext cx="2119764" cy="3631721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7125419" y="2674189"/>
            <a:ext cx="1965617" cy="1052084"/>
          </a:xfrm>
          <a:prstGeom prst="rightArrow">
            <a:avLst/>
          </a:prstGeom>
          <a:solidFill>
            <a:srgbClr val="E94B2B"/>
          </a:solidFill>
          <a:ln>
            <a:solidFill>
              <a:srgbClr val="E94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9605" y="4887311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음성 서비스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8268" y="4887311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</a:t>
            </a:r>
            <a:r>
              <a:rPr lang="ko-KR" altLang="en-US" b="1" dirty="0" err="1"/>
              <a:t>알람</a:t>
            </a:r>
            <a:r>
              <a:rPr lang="ko-KR" altLang="en-US" b="1" dirty="0"/>
              <a:t> 서비스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4008" y="4887311"/>
            <a:ext cx="151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시각 장애인</a:t>
            </a:r>
            <a:endParaRPr lang="en-US" altLang="ko-KR" b="1" dirty="0"/>
          </a:p>
          <a:p>
            <a:r>
              <a:rPr lang="ko-KR" altLang="en-US" b="1" dirty="0"/>
              <a:t> 활용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29948F-EB68-4402-8BCB-19F5F78E63D8}"/>
              </a:ext>
            </a:extLst>
          </p:cNvPr>
          <p:cNvSpPr/>
          <p:nvPr/>
        </p:nvSpPr>
        <p:spPr>
          <a:xfrm>
            <a:off x="1000928" y="518814"/>
            <a:ext cx="6096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380413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164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동현 황</cp:lastModifiedBy>
  <cp:revision>189</cp:revision>
  <dcterms:created xsi:type="dcterms:W3CDTF">2018-03-06T08:13:05Z</dcterms:created>
  <dcterms:modified xsi:type="dcterms:W3CDTF">2019-05-31T04:04:03Z</dcterms:modified>
</cp:coreProperties>
</file>