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4" r:id="rId4"/>
    <p:sldId id="259" r:id="rId5"/>
    <p:sldId id="260" r:id="rId6"/>
    <p:sldId id="261" r:id="rId7"/>
    <p:sldId id="25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26CCD-8DBD-35F8-06C0-7BF683E70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F1D0DC-0A0B-B330-13AF-28DB32F92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125275-8F3C-DE2F-D634-0878A1A6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23724B-4A09-EC6F-1079-20103495A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ADEA88-F644-9045-010B-05C47BAA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51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B2569-EE9F-656E-1A2F-078A1A5A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2F15D4-9A88-D7EB-ED29-B29EC6C3D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817F0-7366-E5C1-845B-CE6B9049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596150-AD58-4B04-794F-4E7A10D3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4C350-88E1-10CD-B114-7916A6F4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8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D12700-A2DB-41CA-1039-04B4B859E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B9B1B-A40D-1C25-653C-188F7853A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BCFFD-59DE-C31B-F8FC-E903EA26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B5B119-D8C9-EBF2-E1F4-2F108BFE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7DAB7-778B-D066-6B9A-79046FDD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10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03609-E8D2-0F1D-88E2-7B30C2CF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F5F41F-80AF-12EB-5B80-6C73307BF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6C4369-1B5B-D871-030A-86C7F3B5C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A3690-F9DB-A514-61EE-8BC1E8B6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EF427-33CD-9973-E56C-DA2F96E0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50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EC956-5D90-5D93-9EC5-6E12F1ED1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1F22B6-1F66-E7B7-006C-3DCC5B6AB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A1B3F-12FA-A0BA-880A-8C556EE9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DCC4E-4E85-C543-4D8D-EBF2FF9D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8B8BAF-1DA7-BE77-AF93-3BA957EE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69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B7EF8-8528-D540-D40E-8CAA5FF1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27B94-5CEE-DF59-7094-E4DBF810A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8314A7-D436-1E43-A352-F12C87A1F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305139-70E3-8354-AFEC-3A13F058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8F1DEC-2A63-859A-FFD6-E2B125514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24B38-7C8F-A970-F7DD-29B1615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82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300F4-D578-E184-6BC2-E56F1294E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3240D4-EEC6-9DF2-93B5-A1BB6D9CC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0BC1D4-23F8-C67D-617A-CDD8BBA46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5B34B8-73D5-09A5-A524-8CC55E307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4647EF-F157-318A-6D88-EF649248A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1DC792-C67B-FD57-FAFB-D192E9C9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A6F9F1-2D1D-4673-106D-CFCC74CCC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E80A21-9ADA-6827-A1E4-93A8DFB6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8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D179C-35BE-957F-FA68-C5D86233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33F9D6-6811-143D-978D-56C3781EA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4146F1-BEA8-5E3C-BB0E-F525D66E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B9C4FF-8110-7983-C205-C2E1CFDE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72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F4761A-54BB-0EF9-5DAB-BA3D62EF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4AA083-6690-4712-8BA7-16C6BBD99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468AEF-C653-98B8-81AE-417D3687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11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3D91A-E35C-89E4-4DCC-3BA909E2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E2A5E-34A2-60A7-7EAE-164015584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9D8631-2478-A375-4E78-D4EB2AF6D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793DF-1BDC-CD66-FD10-9A4FD424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83D988-D127-7E25-DD36-5EE398E7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2A4C76-AC9F-E7AC-99AB-B641CBFF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99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36AD-E27B-7622-0264-E91E9378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A70B4A-5F37-1CFB-1682-0FA2FA0FB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D0C7FD-306E-E5C6-50A3-479BD822C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02F58-CBC8-E32F-514B-505588FA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3DD089-5AAF-F630-F300-15D54175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D474CA-4839-BB37-BB56-9E351E89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08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0DE091-9333-874C-4CE4-067848ED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123F53-1B7B-57AE-AB92-5EEE56240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64933C-D70D-4FF8-EF7E-5B600D3CD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E7013-B495-447A-835D-1567710294B5}" type="datetimeFigureOut">
              <a:rPr lang="ko-KR" altLang="en-US" smtClean="0"/>
              <a:t>2025-10-08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618C3-05A9-C5CD-A037-3E7FB6DEE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5EF256-3A49-6F75-C620-CFDA0BAD9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2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A3B944-6DD2-4C78-B1D3-08D8E1F277A3}"/>
              </a:ext>
            </a:extLst>
          </p:cNvPr>
          <p:cNvSpPr/>
          <p:nvPr/>
        </p:nvSpPr>
        <p:spPr>
          <a:xfrm>
            <a:off x="8122519" y="643968"/>
            <a:ext cx="355143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  <a:r>
              <a:rPr lang="en-US" altLang="ko-KR" sz="2000" dirty="0"/>
              <a:t>2025.10.08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0B036D-A4FF-0D1C-39B6-1B95F9E81949}"/>
              </a:ext>
            </a:extLst>
          </p:cNvPr>
          <p:cNvSpPr/>
          <p:nvPr/>
        </p:nvSpPr>
        <p:spPr>
          <a:xfrm>
            <a:off x="586852" y="655472"/>
            <a:ext cx="360858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원자재 품목 조회 페이지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04F97F0-A2E3-0919-E514-C33475881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240880"/>
              </p:ext>
            </p:extLst>
          </p:nvPr>
        </p:nvGraphicFramePr>
        <p:xfrm>
          <a:off x="716999" y="2116182"/>
          <a:ext cx="10510638" cy="3712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773">
                  <a:extLst>
                    <a:ext uri="{9D8B030D-6E8A-4147-A177-3AD203B41FA5}">
                      <a16:colId xmlns:a16="http://schemas.microsoft.com/office/drawing/2014/main" val="1469891135"/>
                    </a:ext>
                  </a:extLst>
                </a:gridCol>
                <a:gridCol w="1751773">
                  <a:extLst>
                    <a:ext uri="{9D8B030D-6E8A-4147-A177-3AD203B41FA5}">
                      <a16:colId xmlns:a16="http://schemas.microsoft.com/office/drawing/2014/main" val="1671104318"/>
                    </a:ext>
                  </a:extLst>
                </a:gridCol>
                <a:gridCol w="1751773">
                  <a:extLst>
                    <a:ext uri="{9D8B030D-6E8A-4147-A177-3AD203B41FA5}">
                      <a16:colId xmlns:a16="http://schemas.microsoft.com/office/drawing/2014/main" val="4135831801"/>
                    </a:ext>
                  </a:extLst>
                </a:gridCol>
                <a:gridCol w="2632036">
                  <a:extLst>
                    <a:ext uri="{9D8B030D-6E8A-4147-A177-3AD203B41FA5}">
                      <a16:colId xmlns:a16="http://schemas.microsoft.com/office/drawing/2014/main" val="513259599"/>
                    </a:ext>
                  </a:extLst>
                </a:gridCol>
                <a:gridCol w="1184223">
                  <a:extLst>
                    <a:ext uri="{9D8B030D-6E8A-4147-A177-3AD203B41FA5}">
                      <a16:colId xmlns:a16="http://schemas.microsoft.com/office/drawing/2014/main" val="3536895802"/>
                    </a:ext>
                  </a:extLst>
                </a:gridCol>
                <a:gridCol w="1439060">
                  <a:extLst>
                    <a:ext uri="{9D8B030D-6E8A-4147-A177-3AD203B41FA5}">
                      <a16:colId xmlns:a16="http://schemas.microsoft.com/office/drawing/2014/main" val="1219990314"/>
                    </a:ext>
                  </a:extLst>
                </a:gridCol>
              </a:tblGrid>
              <a:tr h="4963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매입처명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품목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원자재 규격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양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단위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60769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88437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6778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85052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92324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0717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5372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352021"/>
                  </a:ext>
                </a:extLst>
              </a:tr>
            </a:tbl>
          </a:graphicData>
        </a:graphic>
      </p:graphicFrame>
      <p:pic>
        <p:nvPicPr>
          <p:cNvPr id="6" name="그래픽 5" descr="돋보기">
            <a:extLst>
              <a:ext uri="{FF2B5EF4-FFF2-40B4-BE49-F238E27FC236}">
                <a16:creationId xmlns:a16="http://schemas.microsoft.com/office/drawing/2014/main" id="{796F13D6-9BD3-2AA2-FF1E-B09F988B9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9962" y="1696693"/>
            <a:ext cx="198954" cy="198954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2BA81CF-5109-CB44-A4A1-F3397EB8225C}"/>
              </a:ext>
            </a:extLst>
          </p:cNvPr>
          <p:cNvSpPr/>
          <p:nvPr/>
        </p:nvSpPr>
        <p:spPr>
          <a:xfrm>
            <a:off x="716999" y="1620177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매입처명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1E9599F-34C7-61F6-E25C-4823F1572970}"/>
              </a:ext>
            </a:extLst>
          </p:cNvPr>
          <p:cNvSpPr/>
          <p:nvPr/>
        </p:nvSpPr>
        <p:spPr>
          <a:xfrm>
            <a:off x="2198957" y="1618430"/>
            <a:ext cx="1485430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 번호 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6063438-1534-6A40-172A-E58C5B1415D0}"/>
              </a:ext>
            </a:extLst>
          </p:cNvPr>
          <p:cNvSpPr/>
          <p:nvPr/>
        </p:nvSpPr>
        <p:spPr>
          <a:xfrm>
            <a:off x="3890083" y="1618430"/>
            <a:ext cx="1052315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pic>
        <p:nvPicPr>
          <p:cNvPr id="10" name="그래픽 9" descr="돋보기">
            <a:extLst>
              <a:ext uri="{FF2B5EF4-FFF2-40B4-BE49-F238E27FC236}">
                <a16:creationId xmlns:a16="http://schemas.microsoft.com/office/drawing/2014/main" id="{51F895EF-DBD6-314B-5ECB-EDE8B6CA5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9358" y="1699940"/>
            <a:ext cx="198954" cy="198954"/>
          </a:xfrm>
          <a:prstGeom prst="rect">
            <a:avLst/>
          </a:prstGeom>
        </p:spPr>
      </p:pic>
      <p:pic>
        <p:nvPicPr>
          <p:cNvPr id="11" name="그래픽 10" descr="돋보기">
            <a:extLst>
              <a:ext uri="{FF2B5EF4-FFF2-40B4-BE49-F238E27FC236}">
                <a16:creationId xmlns:a16="http://schemas.microsoft.com/office/drawing/2014/main" id="{C45DA3D2-81A7-9514-1273-5A7940C1A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7178" y="1693196"/>
            <a:ext cx="198954" cy="198954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9340071-F5E8-4764-B68D-D1F801A716D8}"/>
              </a:ext>
            </a:extLst>
          </p:cNvPr>
          <p:cNvSpPr/>
          <p:nvPr/>
        </p:nvSpPr>
        <p:spPr>
          <a:xfrm>
            <a:off x="5248398" y="1633190"/>
            <a:ext cx="134122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540F45D-125D-DF8A-5C27-FB92D36752D4}"/>
              </a:ext>
            </a:extLst>
          </p:cNvPr>
          <p:cNvSpPr/>
          <p:nvPr/>
        </p:nvSpPr>
        <p:spPr>
          <a:xfrm>
            <a:off x="9915056" y="1644404"/>
            <a:ext cx="92795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Excel</a:t>
            </a:r>
            <a:endParaRPr lang="ko-KR" altLang="en-US" dirty="0"/>
          </a:p>
        </p:txBody>
      </p:sp>
      <p:pic>
        <p:nvPicPr>
          <p:cNvPr id="14" name="그래픽 13" descr="다운로드">
            <a:extLst>
              <a:ext uri="{FF2B5EF4-FFF2-40B4-BE49-F238E27FC236}">
                <a16:creationId xmlns:a16="http://schemas.microsoft.com/office/drawing/2014/main" id="{F1B125A1-206F-6032-0F1E-0CF39A5EC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1688" y="1682660"/>
            <a:ext cx="275467" cy="275467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83F3BD9-A218-08E3-3C15-2D16428DDFA8}"/>
              </a:ext>
            </a:extLst>
          </p:cNvPr>
          <p:cNvCxnSpPr>
            <a:cxnSpLocks/>
          </p:cNvCxnSpPr>
          <p:nvPr/>
        </p:nvCxnSpPr>
        <p:spPr>
          <a:xfrm>
            <a:off x="671141" y="1489164"/>
            <a:ext cx="1012601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90C6532-EC5A-4B72-B3F8-3E4286B625F0}"/>
              </a:ext>
            </a:extLst>
          </p:cNvPr>
          <p:cNvSpPr/>
          <p:nvPr/>
        </p:nvSpPr>
        <p:spPr>
          <a:xfrm>
            <a:off x="9826881" y="2623401"/>
            <a:ext cx="1389614" cy="397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 등록</a:t>
            </a:r>
          </a:p>
        </p:txBody>
      </p:sp>
    </p:spTree>
    <p:extLst>
      <p:ext uri="{BB962C8B-B14F-4D97-AF65-F5344CB8AC3E}">
        <p14:creationId xmlns:p14="http://schemas.microsoft.com/office/powerpoint/2010/main" val="381812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FF916D0-C614-4769-A68C-7871AAB55CE5}"/>
              </a:ext>
            </a:extLst>
          </p:cNvPr>
          <p:cNvSpPr/>
          <p:nvPr/>
        </p:nvSpPr>
        <p:spPr>
          <a:xfrm>
            <a:off x="1079583" y="2022799"/>
            <a:ext cx="2904587" cy="3753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원자재명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8C93938-56F9-4892-9049-80199095B060}"/>
              </a:ext>
            </a:extLst>
          </p:cNvPr>
          <p:cNvSpPr/>
          <p:nvPr/>
        </p:nvSpPr>
        <p:spPr>
          <a:xfrm>
            <a:off x="1079584" y="2627930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 수량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ECD6A91-914B-4B91-ABC3-9A813AA5C496}"/>
              </a:ext>
            </a:extLst>
          </p:cNvPr>
          <p:cNvSpPr/>
          <p:nvPr/>
        </p:nvSpPr>
        <p:spPr>
          <a:xfrm>
            <a:off x="2983254" y="4486813"/>
            <a:ext cx="1000916" cy="3237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F3037-EA45-4B58-BF99-5CDA9C840F5A}"/>
              </a:ext>
            </a:extLst>
          </p:cNvPr>
          <p:cNvSpPr txBox="1"/>
          <p:nvPr/>
        </p:nvSpPr>
        <p:spPr>
          <a:xfrm>
            <a:off x="1079584" y="1114571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원자재 입고 등록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BBA6C6C-A6E1-42CB-8D00-07941A3010F1}"/>
              </a:ext>
            </a:extLst>
          </p:cNvPr>
          <p:cNvCxnSpPr>
            <a:cxnSpLocks/>
          </p:cNvCxnSpPr>
          <p:nvPr/>
        </p:nvCxnSpPr>
        <p:spPr>
          <a:xfrm>
            <a:off x="800451" y="1755025"/>
            <a:ext cx="33470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F076E78-4FC5-4B65-9F16-EFDBAF19F084}"/>
              </a:ext>
            </a:extLst>
          </p:cNvPr>
          <p:cNvSpPr/>
          <p:nvPr/>
        </p:nvSpPr>
        <p:spPr>
          <a:xfrm>
            <a:off x="1079584" y="3244191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입고 </a:t>
            </a:r>
            <a:r>
              <a:rPr lang="ko-KR" altLang="en-US" dirty="0"/>
              <a:t>일자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2C1AB99-4D3D-43F3-988B-322A2C57B3D7}"/>
              </a:ext>
            </a:extLst>
          </p:cNvPr>
          <p:cNvSpPr/>
          <p:nvPr/>
        </p:nvSpPr>
        <p:spPr>
          <a:xfrm>
            <a:off x="1079584" y="3865502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제조 일자</a:t>
            </a:r>
          </a:p>
        </p:txBody>
      </p:sp>
    </p:spTree>
    <p:extLst>
      <p:ext uri="{BB962C8B-B14F-4D97-AF65-F5344CB8AC3E}">
        <p14:creationId xmlns:p14="http://schemas.microsoft.com/office/powerpoint/2010/main" val="11271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4C4E64C5-3771-4412-B8B6-394A0A85C2A9}"/>
              </a:ext>
            </a:extLst>
          </p:cNvPr>
          <p:cNvSpPr/>
          <p:nvPr/>
        </p:nvSpPr>
        <p:spPr>
          <a:xfrm>
            <a:off x="8122519" y="643968"/>
            <a:ext cx="355143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  <a:r>
              <a:rPr lang="en-US" altLang="ko-KR" sz="2000" dirty="0"/>
              <a:t>2025.10.08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170AED-16C5-4FC4-B44E-508A5122D066}"/>
              </a:ext>
            </a:extLst>
          </p:cNvPr>
          <p:cNvSpPr/>
          <p:nvPr/>
        </p:nvSpPr>
        <p:spPr>
          <a:xfrm>
            <a:off x="586851" y="655472"/>
            <a:ext cx="401390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입고된 </a:t>
            </a:r>
            <a:r>
              <a:rPr lang="ko-KR" altLang="en-US" sz="2000"/>
              <a:t>원자재 이력조회 페이지</a:t>
            </a:r>
            <a:endParaRPr lang="ko-KR" altLang="en-US" sz="2000" dirty="0"/>
          </a:p>
        </p:txBody>
      </p:sp>
      <p:pic>
        <p:nvPicPr>
          <p:cNvPr id="19" name="그래픽 18" descr="돋보기">
            <a:extLst>
              <a:ext uri="{FF2B5EF4-FFF2-40B4-BE49-F238E27FC236}">
                <a16:creationId xmlns:a16="http://schemas.microsoft.com/office/drawing/2014/main" id="{811D0D03-8C21-4A62-904F-FDDDF30F3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8009" y="1709937"/>
            <a:ext cx="198954" cy="198954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E68CB59-1866-4F87-B9F7-C464158FD0A1}"/>
              </a:ext>
            </a:extLst>
          </p:cNvPr>
          <p:cNvSpPr/>
          <p:nvPr/>
        </p:nvSpPr>
        <p:spPr>
          <a:xfrm>
            <a:off x="725046" y="1633421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매입처명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E44022F-73C1-45D8-9B8C-A188DA20025C}"/>
              </a:ext>
            </a:extLst>
          </p:cNvPr>
          <p:cNvSpPr/>
          <p:nvPr/>
        </p:nvSpPr>
        <p:spPr>
          <a:xfrm>
            <a:off x="2207004" y="1631674"/>
            <a:ext cx="1485430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 번호 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8B9F9EC-2AFB-4263-BAF4-723DE969499E}"/>
              </a:ext>
            </a:extLst>
          </p:cNvPr>
          <p:cNvSpPr/>
          <p:nvPr/>
        </p:nvSpPr>
        <p:spPr>
          <a:xfrm>
            <a:off x="3898130" y="1631674"/>
            <a:ext cx="1052315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pic>
        <p:nvPicPr>
          <p:cNvPr id="23" name="그래픽 22" descr="돋보기">
            <a:extLst>
              <a:ext uri="{FF2B5EF4-FFF2-40B4-BE49-F238E27FC236}">
                <a16:creationId xmlns:a16="http://schemas.microsoft.com/office/drawing/2014/main" id="{F613FB24-ABC9-4280-9FE4-BC6D17B0B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7405" y="1713184"/>
            <a:ext cx="198954" cy="198954"/>
          </a:xfrm>
          <a:prstGeom prst="rect">
            <a:avLst/>
          </a:prstGeom>
        </p:spPr>
      </p:pic>
      <p:pic>
        <p:nvPicPr>
          <p:cNvPr id="24" name="그래픽 23" descr="돋보기">
            <a:extLst>
              <a:ext uri="{FF2B5EF4-FFF2-40B4-BE49-F238E27FC236}">
                <a16:creationId xmlns:a16="http://schemas.microsoft.com/office/drawing/2014/main" id="{A0DDA67F-2F14-4B7C-B6C0-793E383C8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5225" y="1706440"/>
            <a:ext cx="198954" cy="198954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3B71921-0FF7-4955-B40B-1A0259CE70FB}"/>
              </a:ext>
            </a:extLst>
          </p:cNvPr>
          <p:cNvSpPr/>
          <p:nvPr/>
        </p:nvSpPr>
        <p:spPr>
          <a:xfrm>
            <a:off x="8293871" y="1633190"/>
            <a:ext cx="134122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DCE65E2-CDF1-4A68-A6E3-B5468303330F}"/>
              </a:ext>
            </a:extLst>
          </p:cNvPr>
          <p:cNvSpPr/>
          <p:nvPr/>
        </p:nvSpPr>
        <p:spPr>
          <a:xfrm>
            <a:off x="10246552" y="1629927"/>
            <a:ext cx="92795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Excel</a:t>
            </a:r>
            <a:endParaRPr lang="ko-KR" altLang="en-US" dirty="0"/>
          </a:p>
        </p:txBody>
      </p:sp>
      <p:pic>
        <p:nvPicPr>
          <p:cNvPr id="27" name="그래픽 26" descr="다운로드">
            <a:extLst>
              <a:ext uri="{FF2B5EF4-FFF2-40B4-BE49-F238E27FC236}">
                <a16:creationId xmlns:a16="http://schemas.microsoft.com/office/drawing/2014/main" id="{2637DC5C-5530-4833-B9FE-BB3F28E50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53184" y="1668183"/>
            <a:ext cx="275467" cy="275467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FD50D92-C612-4C6A-82EB-A4D0A3F77A18}"/>
              </a:ext>
            </a:extLst>
          </p:cNvPr>
          <p:cNvSpPr/>
          <p:nvPr/>
        </p:nvSpPr>
        <p:spPr>
          <a:xfrm>
            <a:off x="6640134" y="1631674"/>
            <a:ext cx="1373779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입고 일자</a:t>
            </a:r>
          </a:p>
        </p:txBody>
      </p:sp>
      <p:pic>
        <p:nvPicPr>
          <p:cNvPr id="29" name="그래픽 28" descr="돋보기">
            <a:extLst>
              <a:ext uri="{FF2B5EF4-FFF2-40B4-BE49-F238E27FC236}">
                <a16:creationId xmlns:a16="http://schemas.microsoft.com/office/drawing/2014/main" id="{FACFAD65-1A77-4E4D-ACBE-1166E6E1E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402" y="1707956"/>
            <a:ext cx="198954" cy="198954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82603E2-291A-4D97-9781-32F402370321}"/>
              </a:ext>
            </a:extLst>
          </p:cNvPr>
          <p:cNvCxnSpPr>
            <a:cxnSpLocks/>
          </p:cNvCxnSpPr>
          <p:nvPr/>
        </p:nvCxnSpPr>
        <p:spPr>
          <a:xfrm>
            <a:off x="671141" y="1489164"/>
            <a:ext cx="104960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169F67C-F426-427E-A719-D3307FC5E3B0}"/>
              </a:ext>
            </a:extLst>
          </p:cNvPr>
          <p:cNvSpPr/>
          <p:nvPr/>
        </p:nvSpPr>
        <p:spPr>
          <a:xfrm>
            <a:off x="5108400" y="1638187"/>
            <a:ext cx="1373779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입고 번호</a:t>
            </a:r>
          </a:p>
        </p:txBody>
      </p:sp>
      <p:pic>
        <p:nvPicPr>
          <p:cNvPr id="32" name="그래픽 31" descr="돋보기">
            <a:extLst>
              <a:ext uri="{FF2B5EF4-FFF2-40B4-BE49-F238E27FC236}">
                <a16:creationId xmlns:a16="http://schemas.microsoft.com/office/drawing/2014/main" id="{5D642CB0-CE9F-4DEC-A67F-82ADD5384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0668" y="1714469"/>
            <a:ext cx="198954" cy="198954"/>
          </a:xfrm>
          <a:prstGeom prst="rect">
            <a:avLst/>
          </a:prstGeom>
        </p:spPr>
      </p:pic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1E8445DB-A1FD-4D44-B20A-79541E3F8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529744"/>
              </p:ext>
            </p:extLst>
          </p:nvPr>
        </p:nvGraphicFramePr>
        <p:xfrm>
          <a:off x="671138" y="2151623"/>
          <a:ext cx="10503372" cy="3432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852">
                  <a:extLst>
                    <a:ext uri="{9D8B030D-6E8A-4147-A177-3AD203B41FA5}">
                      <a16:colId xmlns:a16="http://schemas.microsoft.com/office/drawing/2014/main" val="596793402"/>
                    </a:ext>
                  </a:extLst>
                </a:gridCol>
                <a:gridCol w="954852">
                  <a:extLst>
                    <a:ext uri="{9D8B030D-6E8A-4147-A177-3AD203B41FA5}">
                      <a16:colId xmlns:a16="http://schemas.microsoft.com/office/drawing/2014/main" val="712381058"/>
                    </a:ext>
                  </a:extLst>
                </a:gridCol>
                <a:gridCol w="954852">
                  <a:extLst>
                    <a:ext uri="{9D8B030D-6E8A-4147-A177-3AD203B41FA5}">
                      <a16:colId xmlns:a16="http://schemas.microsoft.com/office/drawing/2014/main" val="2647306092"/>
                    </a:ext>
                  </a:extLst>
                </a:gridCol>
                <a:gridCol w="954852">
                  <a:extLst>
                    <a:ext uri="{9D8B030D-6E8A-4147-A177-3AD203B41FA5}">
                      <a16:colId xmlns:a16="http://schemas.microsoft.com/office/drawing/2014/main" val="1428691103"/>
                    </a:ext>
                  </a:extLst>
                </a:gridCol>
                <a:gridCol w="954852">
                  <a:extLst>
                    <a:ext uri="{9D8B030D-6E8A-4147-A177-3AD203B41FA5}">
                      <a16:colId xmlns:a16="http://schemas.microsoft.com/office/drawing/2014/main" val="2221482959"/>
                    </a:ext>
                  </a:extLst>
                </a:gridCol>
                <a:gridCol w="954852">
                  <a:extLst>
                    <a:ext uri="{9D8B030D-6E8A-4147-A177-3AD203B41FA5}">
                      <a16:colId xmlns:a16="http://schemas.microsoft.com/office/drawing/2014/main" val="760051932"/>
                    </a:ext>
                  </a:extLst>
                </a:gridCol>
                <a:gridCol w="954852">
                  <a:extLst>
                    <a:ext uri="{9D8B030D-6E8A-4147-A177-3AD203B41FA5}">
                      <a16:colId xmlns:a16="http://schemas.microsoft.com/office/drawing/2014/main" val="3661703957"/>
                    </a:ext>
                  </a:extLst>
                </a:gridCol>
                <a:gridCol w="954852">
                  <a:extLst>
                    <a:ext uri="{9D8B030D-6E8A-4147-A177-3AD203B41FA5}">
                      <a16:colId xmlns:a16="http://schemas.microsoft.com/office/drawing/2014/main" val="1482102986"/>
                    </a:ext>
                  </a:extLst>
                </a:gridCol>
                <a:gridCol w="954852">
                  <a:extLst>
                    <a:ext uri="{9D8B030D-6E8A-4147-A177-3AD203B41FA5}">
                      <a16:colId xmlns:a16="http://schemas.microsoft.com/office/drawing/2014/main" val="783284265"/>
                    </a:ext>
                  </a:extLst>
                </a:gridCol>
                <a:gridCol w="954852">
                  <a:extLst>
                    <a:ext uri="{9D8B030D-6E8A-4147-A177-3AD203B41FA5}">
                      <a16:colId xmlns:a16="http://schemas.microsoft.com/office/drawing/2014/main" val="4258831057"/>
                    </a:ext>
                  </a:extLst>
                </a:gridCol>
                <a:gridCol w="954852">
                  <a:extLst>
                    <a:ext uri="{9D8B030D-6E8A-4147-A177-3AD203B41FA5}">
                      <a16:colId xmlns:a16="http://schemas.microsoft.com/office/drawing/2014/main" val="601278395"/>
                    </a:ext>
                  </a:extLst>
                </a:gridCol>
              </a:tblGrid>
              <a:tr h="4903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입고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품목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매입처명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원자재규격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양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단위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입고 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입고 총량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입고일자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제조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818709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수정가능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수정가능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수정가능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수정가능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92039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69950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878172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902388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316911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041773"/>
                  </a:ext>
                </a:extLst>
              </a:tr>
            </a:tbl>
          </a:graphicData>
        </a:graphic>
      </p:graphicFrame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240C16E-2009-4FAA-979A-939AE8B681B6}"/>
              </a:ext>
            </a:extLst>
          </p:cNvPr>
          <p:cNvSpPr/>
          <p:nvPr/>
        </p:nvSpPr>
        <p:spPr>
          <a:xfrm>
            <a:off x="10246552" y="2772472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9F9D3A1-A0A6-4F76-B0DE-BEC77F28AB7D}"/>
              </a:ext>
            </a:extLst>
          </p:cNvPr>
          <p:cNvSpPr/>
          <p:nvPr/>
        </p:nvSpPr>
        <p:spPr>
          <a:xfrm>
            <a:off x="10715709" y="2772472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355192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9AD14B-7A01-4FB3-8F49-B32FD454286F}"/>
              </a:ext>
            </a:extLst>
          </p:cNvPr>
          <p:cNvSpPr/>
          <p:nvPr/>
        </p:nvSpPr>
        <p:spPr>
          <a:xfrm>
            <a:off x="8122519" y="643968"/>
            <a:ext cx="355143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  <a:r>
              <a:rPr lang="en-US" altLang="ko-KR" sz="2000" dirty="0"/>
              <a:t>2025.10.08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AEA98D3-65E8-4F07-B7E7-A2A730DD440F}"/>
              </a:ext>
            </a:extLst>
          </p:cNvPr>
          <p:cNvSpPr/>
          <p:nvPr/>
        </p:nvSpPr>
        <p:spPr>
          <a:xfrm>
            <a:off x="586852" y="655472"/>
            <a:ext cx="360858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입고된 원자재 정보 페이지</a:t>
            </a: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8C1817B8-3674-42CD-8981-069FE9142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777964"/>
              </p:ext>
            </p:extLst>
          </p:nvPr>
        </p:nvGraphicFramePr>
        <p:xfrm>
          <a:off x="717002" y="2116182"/>
          <a:ext cx="10168710" cy="3675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785">
                  <a:extLst>
                    <a:ext uri="{9D8B030D-6E8A-4147-A177-3AD203B41FA5}">
                      <a16:colId xmlns:a16="http://schemas.microsoft.com/office/drawing/2014/main" val="1469891135"/>
                    </a:ext>
                  </a:extLst>
                </a:gridCol>
                <a:gridCol w="1694785">
                  <a:extLst>
                    <a:ext uri="{9D8B030D-6E8A-4147-A177-3AD203B41FA5}">
                      <a16:colId xmlns:a16="http://schemas.microsoft.com/office/drawing/2014/main" val="4135831801"/>
                    </a:ext>
                  </a:extLst>
                </a:gridCol>
                <a:gridCol w="1694785">
                  <a:extLst>
                    <a:ext uri="{9D8B030D-6E8A-4147-A177-3AD203B41FA5}">
                      <a16:colId xmlns:a16="http://schemas.microsoft.com/office/drawing/2014/main" val="3536895802"/>
                    </a:ext>
                  </a:extLst>
                </a:gridCol>
                <a:gridCol w="2008518">
                  <a:extLst>
                    <a:ext uri="{9D8B030D-6E8A-4147-A177-3AD203B41FA5}">
                      <a16:colId xmlns:a16="http://schemas.microsoft.com/office/drawing/2014/main" val="3276492231"/>
                    </a:ext>
                  </a:extLst>
                </a:gridCol>
                <a:gridCol w="1633928">
                  <a:extLst>
                    <a:ext uri="{9D8B030D-6E8A-4147-A177-3AD203B41FA5}">
                      <a16:colId xmlns:a16="http://schemas.microsoft.com/office/drawing/2014/main" val="2504897725"/>
                    </a:ext>
                  </a:extLst>
                </a:gridCol>
                <a:gridCol w="1441909">
                  <a:extLst>
                    <a:ext uri="{9D8B030D-6E8A-4147-A177-3AD203B41FA5}">
                      <a16:colId xmlns:a16="http://schemas.microsoft.com/office/drawing/2014/main" val="1899529830"/>
                    </a:ext>
                  </a:extLst>
                </a:gridCol>
              </a:tblGrid>
              <a:tr h="45937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매입처명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재고량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양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단위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60769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88437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6778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85052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92324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0717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5372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352021"/>
                  </a:ext>
                </a:extLst>
              </a:tr>
            </a:tbl>
          </a:graphicData>
        </a:graphic>
      </p:graphicFrame>
      <p:pic>
        <p:nvPicPr>
          <p:cNvPr id="68" name="그래픽 67" descr="돋보기">
            <a:extLst>
              <a:ext uri="{FF2B5EF4-FFF2-40B4-BE49-F238E27FC236}">
                <a16:creationId xmlns:a16="http://schemas.microsoft.com/office/drawing/2014/main" id="{1C4D402E-65E1-4EE6-B227-0BB4F798B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9965" y="1722666"/>
            <a:ext cx="198954" cy="198954"/>
          </a:xfrm>
          <a:prstGeom prst="rect">
            <a:avLst/>
          </a:prstGeom>
        </p:spPr>
      </p:pic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A868D0F-133E-4A6F-BD13-27BEAD66AF1F}"/>
              </a:ext>
            </a:extLst>
          </p:cNvPr>
          <p:cNvSpPr/>
          <p:nvPr/>
        </p:nvSpPr>
        <p:spPr>
          <a:xfrm>
            <a:off x="717002" y="1646150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매입처명 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958B6FC2-D112-4ACB-A6BD-3B0647BEBB90}"/>
              </a:ext>
            </a:extLst>
          </p:cNvPr>
          <p:cNvSpPr/>
          <p:nvPr/>
        </p:nvSpPr>
        <p:spPr>
          <a:xfrm>
            <a:off x="2465675" y="1646150"/>
            <a:ext cx="1485430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품목 번호 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782A83E8-ED5E-4F6B-8A43-772E77B0E479}"/>
              </a:ext>
            </a:extLst>
          </p:cNvPr>
          <p:cNvSpPr/>
          <p:nvPr/>
        </p:nvSpPr>
        <p:spPr>
          <a:xfrm>
            <a:off x="4355927" y="1646150"/>
            <a:ext cx="1052315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pic>
        <p:nvPicPr>
          <p:cNvPr id="72" name="그래픽 71" descr="돋보기">
            <a:extLst>
              <a:ext uri="{FF2B5EF4-FFF2-40B4-BE49-F238E27FC236}">
                <a16:creationId xmlns:a16="http://schemas.microsoft.com/office/drawing/2014/main" id="{51624B0D-DA80-48ED-AB18-19E3073A5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6076" y="1727660"/>
            <a:ext cx="198954" cy="198954"/>
          </a:xfrm>
          <a:prstGeom prst="rect">
            <a:avLst/>
          </a:prstGeom>
        </p:spPr>
      </p:pic>
      <p:pic>
        <p:nvPicPr>
          <p:cNvPr id="73" name="그래픽 72" descr="돋보기">
            <a:extLst>
              <a:ext uri="{FF2B5EF4-FFF2-40B4-BE49-F238E27FC236}">
                <a16:creationId xmlns:a16="http://schemas.microsoft.com/office/drawing/2014/main" id="{E4023825-5451-4A9B-8F95-D16EE3AA9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3022" y="1720916"/>
            <a:ext cx="198954" cy="198954"/>
          </a:xfrm>
          <a:prstGeom prst="rect">
            <a:avLst/>
          </a:prstGeom>
        </p:spPr>
      </p:pic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5EBCD708-D9C4-407A-B010-435B0D049A12}"/>
              </a:ext>
            </a:extLst>
          </p:cNvPr>
          <p:cNvSpPr/>
          <p:nvPr/>
        </p:nvSpPr>
        <p:spPr>
          <a:xfrm>
            <a:off x="5813064" y="1644403"/>
            <a:ext cx="134122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E204577C-E5A1-449C-A4A2-4FC5CA5EFE94}"/>
              </a:ext>
            </a:extLst>
          </p:cNvPr>
          <p:cNvSpPr/>
          <p:nvPr/>
        </p:nvSpPr>
        <p:spPr>
          <a:xfrm>
            <a:off x="9915056" y="1644404"/>
            <a:ext cx="92795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Excel</a:t>
            </a:r>
            <a:endParaRPr lang="ko-KR" altLang="en-US" dirty="0"/>
          </a:p>
        </p:txBody>
      </p:sp>
      <p:pic>
        <p:nvPicPr>
          <p:cNvPr id="76" name="그래픽 75" descr="다운로드">
            <a:extLst>
              <a:ext uri="{FF2B5EF4-FFF2-40B4-BE49-F238E27FC236}">
                <a16:creationId xmlns:a16="http://schemas.microsoft.com/office/drawing/2014/main" id="{C17C28F0-FEAE-4613-A5C7-E468B7FFA5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1688" y="1682660"/>
            <a:ext cx="275467" cy="275467"/>
          </a:xfrm>
          <a:prstGeom prst="rect">
            <a:avLst/>
          </a:prstGeom>
        </p:spPr>
      </p:pic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E12313FF-EDED-4978-B431-001570F92DC6}"/>
              </a:ext>
            </a:extLst>
          </p:cNvPr>
          <p:cNvCxnSpPr>
            <a:cxnSpLocks/>
          </p:cNvCxnSpPr>
          <p:nvPr/>
        </p:nvCxnSpPr>
        <p:spPr>
          <a:xfrm>
            <a:off x="728708" y="1506582"/>
            <a:ext cx="101687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18F66A-4ACB-4202-B358-6D8530ABC7FC}"/>
              </a:ext>
            </a:extLst>
          </p:cNvPr>
          <p:cNvSpPr/>
          <p:nvPr/>
        </p:nvSpPr>
        <p:spPr>
          <a:xfrm>
            <a:off x="9453400" y="2567726"/>
            <a:ext cx="1389614" cy="397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출고 등록</a:t>
            </a:r>
          </a:p>
        </p:txBody>
      </p:sp>
    </p:spTree>
    <p:extLst>
      <p:ext uri="{BB962C8B-B14F-4D97-AF65-F5344CB8AC3E}">
        <p14:creationId xmlns:p14="http://schemas.microsoft.com/office/powerpoint/2010/main" val="87595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661CEDF-7EA1-4890-A54E-A47C32A5371F}"/>
              </a:ext>
            </a:extLst>
          </p:cNvPr>
          <p:cNvSpPr/>
          <p:nvPr/>
        </p:nvSpPr>
        <p:spPr>
          <a:xfrm>
            <a:off x="1079583" y="2022799"/>
            <a:ext cx="2904587" cy="3753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원자재명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3F49BD7-AD9A-4140-89BC-000DB19B3330}"/>
              </a:ext>
            </a:extLst>
          </p:cNvPr>
          <p:cNvSpPr/>
          <p:nvPr/>
        </p:nvSpPr>
        <p:spPr>
          <a:xfrm>
            <a:off x="1079584" y="2627930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출고 수량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425B179-D717-45CF-9007-E4254169C009}"/>
              </a:ext>
            </a:extLst>
          </p:cNvPr>
          <p:cNvSpPr/>
          <p:nvPr/>
        </p:nvSpPr>
        <p:spPr>
          <a:xfrm>
            <a:off x="2983254" y="3860452"/>
            <a:ext cx="1000916" cy="3237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출고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3BF2CB-687A-489C-A3FA-550146AD8D66}"/>
              </a:ext>
            </a:extLst>
          </p:cNvPr>
          <p:cNvSpPr txBox="1"/>
          <p:nvPr/>
        </p:nvSpPr>
        <p:spPr>
          <a:xfrm>
            <a:off x="1079584" y="1114571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원자재 출고 등록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AD1F655-3D93-468E-BFFE-2DE62C04D429}"/>
              </a:ext>
            </a:extLst>
          </p:cNvPr>
          <p:cNvCxnSpPr>
            <a:cxnSpLocks/>
          </p:cNvCxnSpPr>
          <p:nvPr/>
        </p:nvCxnSpPr>
        <p:spPr>
          <a:xfrm>
            <a:off x="800451" y="1755025"/>
            <a:ext cx="33470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7578D25-FC85-48F1-B06A-212F9485FECA}"/>
              </a:ext>
            </a:extLst>
          </p:cNvPr>
          <p:cNvSpPr/>
          <p:nvPr/>
        </p:nvSpPr>
        <p:spPr>
          <a:xfrm>
            <a:off x="1079584" y="3244191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출고 일자</a:t>
            </a:r>
          </a:p>
        </p:txBody>
      </p:sp>
    </p:spTree>
    <p:extLst>
      <p:ext uri="{BB962C8B-B14F-4D97-AF65-F5344CB8AC3E}">
        <p14:creationId xmlns:p14="http://schemas.microsoft.com/office/powerpoint/2010/main" val="213683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0282CCD8-A736-4AFE-9E6E-4163CA6E2E3E}"/>
              </a:ext>
            </a:extLst>
          </p:cNvPr>
          <p:cNvSpPr/>
          <p:nvPr/>
        </p:nvSpPr>
        <p:spPr>
          <a:xfrm>
            <a:off x="8122519" y="643968"/>
            <a:ext cx="355143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  <a:r>
              <a:rPr lang="en-US" altLang="ko-KR" sz="2000" dirty="0"/>
              <a:t>2025.10.08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5B4EC0-E3B3-4ECD-A1C2-595293CA0710}"/>
              </a:ext>
            </a:extLst>
          </p:cNvPr>
          <p:cNvSpPr/>
          <p:nvPr/>
        </p:nvSpPr>
        <p:spPr>
          <a:xfrm>
            <a:off x="586852" y="655472"/>
            <a:ext cx="360858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원자재 출고 이력 조회 페이지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E40C789-3DC9-4EF2-A0D6-D7E7F1748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665130"/>
              </p:ext>
            </p:extLst>
          </p:nvPr>
        </p:nvGraphicFramePr>
        <p:xfrm>
          <a:off x="716999" y="2116182"/>
          <a:ext cx="10126014" cy="3675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851">
                  <a:extLst>
                    <a:ext uri="{9D8B030D-6E8A-4147-A177-3AD203B41FA5}">
                      <a16:colId xmlns:a16="http://schemas.microsoft.com/office/drawing/2014/main" val="146989113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671104318"/>
                    </a:ext>
                  </a:extLst>
                </a:gridCol>
                <a:gridCol w="1250950">
                  <a:extLst>
                    <a:ext uri="{9D8B030D-6E8A-4147-A177-3AD203B41FA5}">
                      <a16:colId xmlns:a16="http://schemas.microsoft.com/office/drawing/2014/main" val="41358318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513259599"/>
                    </a:ext>
                  </a:extLst>
                </a:gridCol>
                <a:gridCol w="2241550">
                  <a:extLst>
                    <a:ext uri="{9D8B030D-6E8A-4147-A177-3AD203B41FA5}">
                      <a16:colId xmlns:a16="http://schemas.microsoft.com/office/drawing/2014/main" val="3536895802"/>
                    </a:ext>
                  </a:extLst>
                </a:gridCol>
                <a:gridCol w="1289050">
                  <a:extLst>
                    <a:ext uri="{9D8B030D-6E8A-4147-A177-3AD203B41FA5}">
                      <a16:colId xmlns:a16="http://schemas.microsoft.com/office/drawing/2014/main" val="22359035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276492231"/>
                    </a:ext>
                  </a:extLst>
                </a:gridCol>
                <a:gridCol w="1203713">
                  <a:extLst>
                    <a:ext uri="{9D8B030D-6E8A-4147-A177-3AD203B41FA5}">
                      <a16:colId xmlns:a16="http://schemas.microsoft.com/office/drawing/2014/main" val="1682441145"/>
                    </a:ext>
                  </a:extLst>
                </a:gridCol>
              </a:tblGrid>
              <a:tr h="4593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매입처명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품목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출고 수량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양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단위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출고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60769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수정가능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수정가능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88437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6778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85052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92324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0717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5372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352021"/>
                  </a:ext>
                </a:extLst>
              </a:tr>
            </a:tbl>
          </a:graphicData>
        </a:graphic>
      </p:graphicFrame>
      <p:pic>
        <p:nvPicPr>
          <p:cNvPr id="6" name="그래픽 5" descr="돋보기">
            <a:extLst>
              <a:ext uri="{FF2B5EF4-FFF2-40B4-BE49-F238E27FC236}">
                <a16:creationId xmlns:a16="http://schemas.microsoft.com/office/drawing/2014/main" id="{78C70BBC-8826-42A5-BF9A-8FB4B0851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1317" y="1711453"/>
            <a:ext cx="198954" cy="198954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D7D1703-28CE-4BA3-8E38-9E6729E716D8}"/>
              </a:ext>
            </a:extLst>
          </p:cNvPr>
          <p:cNvSpPr/>
          <p:nvPr/>
        </p:nvSpPr>
        <p:spPr>
          <a:xfrm>
            <a:off x="2228354" y="1634937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매입처명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9A180A5-30FE-4A7F-BD25-FB7DBC8B1E87}"/>
              </a:ext>
            </a:extLst>
          </p:cNvPr>
          <p:cNvSpPr/>
          <p:nvPr/>
        </p:nvSpPr>
        <p:spPr>
          <a:xfrm>
            <a:off x="3710312" y="1633190"/>
            <a:ext cx="1485430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 번호 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6E86B98-F7D0-45D7-8681-4D238DC7D466}"/>
              </a:ext>
            </a:extLst>
          </p:cNvPr>
          <p:cNvSpPr/>
          <p:nvPr/>
        </p:nvSpPr>
        <p:spPr>
          <a:xfrm>
            <a:off x="5401438" y="1633190"/>
            <a:ext cx="1052315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pic>
        <p:nvPicPr>
          <p:cNvPr id="10" name="그래픽 9" descr="돋보기">
            <a:extLst>
              <a:ext uri="{FF2B5EF4-FFF2-40B4-BE49-F238E27FC236}">
                <a16:creationId xmlns:a16="http://schemas.microsoft.com/office/drawing/2014/main" id="{351ECDAD-38DE-4D68-A837-60E80F1DA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0713" y="1714700"/>
            <a:ext cx="198954" cy="198954"/>
          </a:xfrm>
          <a:prstGeom prst="rect">
            <a:avLst/>
          </a:prstGeom>
        </p:spPr>
      </p:pic>
      <p:pic>
        <p:nvPicPr>
          <p:cNvPr id="11" name="그래픽 10" descr="돋보기">
            <a:extLst>
              <a:ext uri="{FF2B5EF4-FFF2-40B4-BE49-F238E27FC236}">
                <a16:creationId xmlns:a16="http://schemas.microsoft.com/office/drawing/2014/main" id="{801F62C9-0AD6-4519-9489-D7D41DED7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8533" y="1707956"/>
            <a:ext cx="198954" cy="198954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669BCD0-A503-4C4A-8530-BC36B85E6504}"/>
              </a:ext>
            </a:extLst>
          </p:cNvPr>
          <p:cNvSpPr/>
          <p:nvPr/>
        </p:nvSpPr>
        <p:spPr>
          <a:xfrm>
            <a:off x="8293871" y="1633190"/>
            <a:ext cx="134122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D02A1BD-5B75-48BD-8D61-59B630032A3D}"/>
              </a:ext>
            </a:extLst>
          </p:cNvPr>
          <p:cNvSpPr/>
          <p:nvPr/>
        </p:nvSpPr>
        <p:spPr>
          <a:xfrm>
            <a:off x="9915056" y="1644404"/>
            <a:ext cx="92795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Excel</a:t>
            </a:r>
            <a:endParaRPr lang="ko-KR" altLang="en-US" dirty="0"/>
          </a:p>
        </p:txBody>
      </p:sp>
      <p:pic>
        <p:nvPicPr>
          <p:cNvPr id="14" name="그래픽 13" descr="다운로드">
            <a:extLst>
              <a:ext uri="{FF2B5EF4-FFF2-40B4-BE49-F238E27FC236}">
                <a16:creationId xmlns:a16="http://schemas.microsoft.com/office/drawing/2014/main" id="{0F98412E-FE8E-47F2-BC1C-38D20ECB3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1688" y="1682660"/>
            <a:ext cx="275467" cy="275467"/>
          </a:xfrm>
          <a:prstGeom prst="rect">
            <a:avLst/>
          </a:prstGeom>
        </p:spPr>
      </p:pic>
      <p:pic>
        <p:nvPicPr>
          <p:cNvPr id="15" name="그래픽 14" descr="돋보기">
            <a:extLst>
              <a:ext uri="{FF2B5EF4-FFF2-40B4-BE49-F238E27FC236}">
                <a16:creationId xmlns:a16="http://schemas.microsoft.com/office/drawing/2014/main" id="{D7E6237C-42B4-4F99-B9A4-30FC47540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9443" y="1709706"/>
            <a:ext cx="198954" cy="198954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CFA7D08-4674-43FF-8E1B-869D6C129A9A}"/>
              </a:ext>
            </a:extLst>
          </p:cNvPr>
          <p:cNvSpPr/>
          <p:nvPr/>
        </p:nvSpPr>
        <p:spPr>
          <a:xfrm>
            <a:off x="696480" y="1633190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출고번호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DCBB7AF-88D1-4D08-8908-2C8F18FA9B2C}"/>
              </a:ext>
            </a:extLst>
          </p:cNvPr>
          <p:cNvSpPr/>
          <p:nvPr/>
        </p:nvSpPr>
        <p:spPr>
          <a:xfrm>
            <a:off x="6640134" y="1631674"/>
            <a:ext cx="1373779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출고 일자</a:t>
            </a:r>
          </a:p>
        </p:txBody>
      </p:sp>
      <p:pic>
        <p:nvPicPr>
          <p:cNvPr id="18" name="그래픽 17" descr="돋보기">
            <a:extLst>
              <a:ext uri="{FF2B5EF4-FFF2-40B4-BE49-F238E27FC236}">
                <a16:creationId xmlns:a16="http://schemas.microsoft.com/office/drawing/2014/main" id="{423D8189-3C7A-4769-A2EE-B0B610964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402" y="1707956"/>
            <a:ext cx="198954" cy="198954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36B0FC1-3856-45AD-8EBE-7CB0B69E54BD}"/>
              </a:ext>
            </a:extLst>
          </p:cNvPr>
          <p:cNvSpPr/>
          <p:nvPr/>
        </p:nvSpPr>
        <p:spPr>
          <a:xfrm>
            <a:off x="9745896" y="2719204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EA6ACCF-AA73-49AB-8A6D-3D8F3BF2072E}"/>
              </a:ext>
            </a:extLst>
          </p:cNvPr>
          <p:cNvSpPr/>
          <p:nvPr/>
        </p:nvSpPr>
        <p:spPr>
          <a:xfrm>
            <a:off x="10305982" y="2719205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D282610-C287-45BE-BB74-76106A41CA0B}"/>
              </a:ext>
            </a:extLst>
          </p:cNvPr>
          <p:cNvCxnSpPr>
            <a:cxnSpLocks/>
          </p:cNvCxnSpPr>
          <p:nvPr/>
        </p:nvCxnSpPr>
        <p:spPr>
          <a:xfrm>
            <a:off x="671141" y="1489164"/>
            <a:ext cx="1012601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19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868223-42FC-4592-B97D-F585861095E7}"/>
              </a:ext>
            </a:extLst>
          </p:cNvPr>
          <p:cNvSpPr/>
          <p:nvPr/>
        </p:nvSpPr>
        <p:spPr>
          <a:xfrm>
            <a:off x="8122519" y="643968"/>
            <a:ext cx="355143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  <a:r>
              <a:rPr lang="en-US" altLang="ko-KR" sz="2000" dirty="0"/>
              <a:t>2025.10.08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BA7876-5040-B02F-A6D0-F199537488C7}"/>
              </a:ext>
            </a:extLst>
          </p:cNvPr>
          <p:cNvSpPr/>
          <p:nvPr/>
        </p:nvSpPr>
        <p:spPr>
          <a:xfrm>
            <a:off x="577500" y="668432"/>
            <a:ext cx="3029386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원자재 재고 조회 페이지 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5AD776E-FBFF-3F16-F05F-8631BB1F9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412403"/>
              </p:ext>
            </p:extLst>
          </p:nvPr>
        </p:nvGraphicFramePr>
        <p:xfrm>
          <a:off x="717002" y="2134203"/>
          <a:ext cx="10168712" cy="3675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2178">
                  <a:extLst>
                    <a:ext uri="{9D8B030D-6E8A-4147-A177-3AD203B41FA5}">
                      <a16:colId xmlns:a16="http://schemas.microsoft.com/office/drawing/2014/main" val="1469891135"/>
                    </a:ext>
                  </a:extLst>
                </a:gridCol>
                <a:gridCol w="2542178">
                  <a:extLst>
                    <a:ext uri="{9D8B030D-6E8A-4147-A177-3AD203B41FA5}">
                      <a16:colId xmlns:a16="http://schemas.microsoft.com/office/drawing/2014/main" val="4135831801"/>
                    </a:ext>
                  </a:extLst>
                </a:gridCol>
                <a:gridCol w="2542178">
                  <a:extLst>
                    <a:ext uri="{9D8B030D-6E8A-4147-A177-3AD203B41FA5}">
                      <a16:colId xmlns:a16="http://schemas.microsoft.com/office/drawing/2014/main" val="3536895802"/>
                    </a:ext>
                  </a:extLst>
                </a:gridCol>
                <a:gridCol w="2542178">
                  <a:extLst>
                    <a:ext uri="{9D8B030D-6E8A-4147-A177-3AD203B41FA5}">
                      <a16:colId xmlns:a16="http://schemas.microsoft.com/office/drawing/2014/main" val="3276492231"/>
                    </a:ext>
                  </a:extLst>
                </a:gridCol>
              </a:tblGrid>
              <a:tr h="4593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매입처명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재고량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양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단위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60769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88437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6778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85052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92324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0717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5372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352021"/>
                  </a:ext>
                </a:extLst>
              </a:tr>
            </a:tbl>
          </a:graphicData>
        </a:graphic>
      </p:graphicFrame>
      <p:pic>
        <p:nvPicPr>
          <p:cNvPr id="23" name="그래픽 22" descr="돋보기">
            <a:extLst>
              <a:ext uri="{FF2B5EF4-FFF2-40B4-BE49-F238E27FC236}">
                <a16:creationId xmlns:a16="http://schemas.microsoft.com/office/drawing/2014/main" id="{D00D7BEB-ACF8-C4AA-AB7D-C3D5F2E4E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9965" y="1722666"/>
            <a:ext cx="198954" cy="198954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9DEB2CB-3585-66C9-6F84-ACC8D74F9C93}"/>
              </a:ext>
            </a:extLst>
          </p:cNvPr>
          <p:cNvSpPr/>
          <p:nvPr/>
        </p:nvSpPr>
        <p:spPr>
          <a:xfrm>
            <a:off x="717002" y="1646150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매입처명 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CEF8FD6-D7C1-BB86-E9AA-B2496751CE54}"/>
              </a:ext>
            </a:extLst>
          </p:cNvPr>
          <p:cNvSpPr/>
          <p:nvPr/>
        </p:nvSpPr>
        <p:spPr>
          <a:xfrm>
            <a:off x="2465675" y="1646150"/>
            <a:ext cx="1485430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품목 번호 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CAAF5F4-08EF-EB31-08A9-EA263557E109}"/>
              </a:ext>
            </a:extLst>
          </p:cNvPr>
          <p:cNvSpPr/>
          <p:nvPr/>
        </p:nvSpPr>
        <p:spPr>
          <a:xfrm>
            <a:off x="4355927" y="1646150"/>
            <a:ext cx="1052315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pic>
        <p:nvPicPr>
          <p:cNvPr id="27" name="그래픽 26" descr="돋보기">
            <a:extLst>
              <a:ext uri="{FF2B5EF4-FFF2-40B4-BE49-F238E27FC236}">
                <a16:creationId xmlns:a16="http://schemas.microsoft.com/office/drawing/2014/main" id="{8DD612BF-C4AD-BD1C-3A29-9B884FF0C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6076" y="1727660"/>
            <a:ext cx="198954" cy="198954"/>
          </a:xfrm>
          <a:prstGeom prst="rect">
            <a:avLst/>
          </a:prstGeom>
        </p:spPr>
      </p:pic>
      <p:pic>
        <p:nvPicPr>
          <p:cNvPr id="28" name="그래픽 27" descr="돋보기">
            <a:extLst>
              <a:ext uri="{FF2B5EF4-FFF2-40B4-BE49-F238E27FC236}">
                <a16:creationId xmlns:a16="http://schemas.microsoft.com/office/drawing/2014/main" id="{F88D8B47-3859-A043-6622-ED7BE825D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3022" y="1720916"/>
            <a:ext cx="198954" cy="198954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59B405A-C645-8FEE-2556-756E7041BE05}"/>
              </a:ext>
            </a:extLst>
          </p:cNvPr>
          <p:cNvSpPr/>
          <p:nvPr/>
        </p:nvSpPr>
        <p:spPr>
          <a:xfrm>
            <a:off x="5813064" y="1644403"/>
            <a:ext cx="134122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DD008D6-4929-A253-5703-5A7CBFCB70A5}"/>
              </a:ext>
            </a:extLst>
          </p:cNvPr>
          <p:cNvSpPr/>
          <p:nvPr/>
        </p:nvSpPr>
        <p:spPr>
          <a:xfrm>
            <a:off x="9915056" y="1644404"/>
            <a:ext cx="92795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Excel</a:t>
            </a:r>
            <a:endParaRPr lang="ko-KR" altLang="en-US" dirty="0"/>
          </a:p>
        </p:txBody>
      </p:sp>
      <p:pic>
        <p:nvPicPr>
          <p:cNvPr id="32" name="그래픽 31" descr="다운로드">
            <a:extLst>
              <a:ext uri="{FF2B5EF4-FFF2-40B4-BE49-F238E27FC236}">
                <a16:creationId xmlns:a16="http://schemas.microsoft.com/office/drawing/2014/main" id="{F0005317-F5DC-E67B-8527-E01F5D8E8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1688" y="1682660"/>
            <a:ext cx="275467" cy="275467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7B2F188-3C33-C20E-948E-4C4ED411D7C0}"/>
              </a:ext>
            </a:extLst>
          </p:cNvPr>
          <p:cNvCxnSpPr>
            <a:cxnSpLocks/>
          </p:cNvCxnSpPr>
          <p:nvPr/>
        </p:nvCxnSpPr>
        <p:spPr>
          <a:xfrm>
            <a:off x="728708" y="1506582"/>
            <a:ext cx="101687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65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180</Words>
  <Application>Microsoft Office PowerPoint</Application>
  <PresentationFormat>와이드스크린</PresentationFormat>
  <Paragraphs>93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해성 정</dc:creator>
  <cp:lastModifiedBy>해성</cp:lastModifiedBy>
  <cp:revision>12</cp:revision>
  <dcterms:created xsi:type="dcterms:W3CDTF">2025-10-02T06:37:29Z</dcterms:created>
  <dcterms:modified xsi:type="dcterms:W3CDTF">2025-10-08T05:57:07Z</dcterms:modified>
</cp:coreProperties>
</file>