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69" r:id="rId3"/>
    <p:sldId id="263" r:id="rId4"/>
    <p:sldId id="271" r:id="rId5"/>
    <p:sldId id="272" r:id="rId6"/>
    <p:sldId id="273" r:id="rId7"/>
    <p:sldId id="275" r:id="rId8"/>
    <p:sldId id="274" r:id="rId9"/>
    <p:sldId id="276" r:id="rId10"/>
    <p:sldId id="277" r:id="rId11"/>
    <p:sldId id="281" r:id="rId12"/>
    <p:sldId id="278" r:id="rId13"/>
    <p:sldId id="279" r:id="rId14"/>
    <p:sldId id="280" r:id="rId15"/>
    <p:sldId id="282"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91"/>
    <p:restoredTop sz="91054"/>
  </p:normalViewPr>
  <p:slideViewPr>
    <p:cSldViewPr snapToGrid="0" snapToObjects="1">
      <p:cViewPr varScale="1">
        <p:scale>
          <a:sx n="203" d="100"/>
          <a:sy n="203" d="100"/>
        </p:scale>
        <p:origin x="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F1DF6-7942-D245-8E2A-82481E4D325F}"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CB4D-E16E-E545-9924-0DE65AC31A0B}" type="slidenum">
              <a:rPr lang="en-US" smtClean="0"/>
              <a:t>‹#›</a:t>
            </a:fld>
            <a:endParaRPr lang="en-US"/>
          </a:p>
        </p:txBody>
      </p:sp>
    </p:spTree>
    <p:extLst>
      <p:ext uri="{BB962C8B-B14F-4D97-AF65-F5344CB8AC3E}">
        <p14:creationId xmlns:p14="http://schemas.microsoft.com/office/powerpoint/2010/main" val="3187692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ercent</a:t>
            </a:r>
            <a:r>
              <a:rPr lang="en-US" dirty="0"/>
              <a:t> of the developers surveyed that use the specific language regularly</a:t>
            </a:r>
          </a:p>
          <a:p>
            <a:pPr marL="171450" indent="-171450">
              <a:buFontTx/>
              <a:buChar char="-"/>
            </a:pPr>
            <a:r>
              <a:rPr lang="en-US" dirty="0"/>
              <a:t>Obviously web based development is not going anywhere so its good you are in this class</a:t>
            </a:r>
          </a:p>
        </p:txBody>
      </p:sp>
      <p:sp>
        <p:nvSpPr>
          <p:cNvPr id="4" name="Slide Number Placeholder 3"/>
          <p:cNvSpPr>
            <a:spLocks noGrp="1"/>
          </p:cNvSpPr>
          <p:nvPr>
            <p:ph type="sldNum" sz="quarter" idx="5"/>
          </p:nvPr>
        </p:nvSpPr>
        <p:spPr/>
        <p:txBody>
          <a:bodyPr/>
          <a:lstStyle/>
          <a:p>
            <a:fld id="{528BCB4D-E16E-E545-9924-0DE65AC31A0B}" type="slidenum">
              <a:rPr lang="en-US" smtClean="0"/>
              <a:t>1</a:t>
            </a:fld>
            <a:endParaRPr lang="en-US"/>
          </a:p>
        </p:txBody>
      </p:sp>
    </p:spTree>
    <p:extLst>
      <p:ext uri="{BB962C8B-B14F-4D97-AF65-F5344CB8AC3E}">
        <p14:creationId xmlns:p14="http://schemas.microsoft.com/office/powerpoint/2010/main" val="134889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Evan was an ex google employee working on their experimental team</a:t>
            </a:r>
          </a:p>
          <a:p>
            <a:pPr marL="171450" indent="-171450">
              <a:buFontTx/>
              <a:buChar char="-"/>
            </a:pPr>
            <a:r>
              <a:rPr lang="en-US" dirty="0"/>
              <a:t>Decided to make </a:t>
            </a:r>
            <a:r>
              <a:rPr lang="en-US" dirty="0" err="1"/>
              <a:t>vue</a:t>
            </a:r>
            <a:r>
              <a:rPr lang="en-US" dirty="0"/>
              <a:t> because he was unsatisfied with current features of react, angular and svelte and wanted to take the best aspects of each</a:t>
            </a:r>
          </a:p>
          <a:p>
            <a:pPr marL="171450" indent="-171450">
              <a:buFontTx/>
              <a:buChar char="-"/>
            </a:pPr>
            <a:r>
              <a:rPr lang="en-US" dirty="0"/>
              <a:t>Vue is not owned by </a:t>
            </a:r>
            <a:r>
              <a:rPr lang="en-US" dirty="0" err="1"/>
              <a:t>facebook</a:t>
            </a:r>
            <a:r>
              <a:rPr lang="en-US" dirty="0"/>
              <a:t> or google so it is totally community driven development. Many of the framework decisions and plans are decided by the community</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10</a:t>
            </a:fld>
            <a:endParaRPr lang="en-US"/>
          </a:p>
        </p:txBody>
      </p:sp>
    </p:spTree>
    <p:extLst>
      <p:ext uri="{BB962C8B-B14F-4D97-AF65-F5344CB8AC3E}">
        <p14:creationId xmlns:p14="http://schemas.microsoft.com/office/powerpoint/2010/main" val="341673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Maybe show a minute or two of the documentary?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11</a:t>
            </a:fld>
            <a:endParaRPr lang="en-US"/>
          </a:p>
        </p:txBody>
      </p:sp>
    </p:spTree>
    <p:extLst>
      <p:ext uri="{BB962C8B-B14F-4D97-AF65-F5344CB8AC3E}">
        <p14:creationId xmlns:p14="http://schemas.microsoft.com/office/powerpoint/2010/main" val="59953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Vue is a little more opinionated than react but it has excellent documentation which is translated to dozens of languages</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12</a:t>
            </a:fld>
            <a:endParaRPr lang="en-US"/>
          </a:p>
        </p:txBody>
      </p:sp>
    </p:spTree>
    <p:extLst>
      <p:ext uri="{BB962C8B-B14F-4D97-AF65-F5344CB8AC3E}">
        <p14:creationId xmlns:p14="http://schemas.microsoft.com/office/powerpoint/2010/main" val="140298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I’ve worked with both but I think Vue is much easier to scaffold a project and the Vue CLI is awesome</a:t>
            </a:r>
          </a:p>
          <a:p>
            <a:pPr marL="171450" indent="-171450">
              <a:buFontTx/>
              <a:buChar char="-"/>
            </a:pPr>
            <a:r>
              <a:rPr lang="en-US" dirty="0"/>
              <a:t>I also like </a:t>
            </a:r>
            <a:r>
              <a:rPr lang="en-US" dirty="0" err="1"/>
              <a:t>Vuex</a:t>
            </a:r>
            <a:r>
              <a:rPr lang="en-US" dirty="0"/>
              <a:t> a lot more than Redux </a:t>
            </a:r>
          </a:p>
          <a:p>
            <a:pPr marL="171450" indent="-171450">
              <a:buFontTx/>
              <a:buChar char="-"/>
            </a:pPr>
            <a:r>
              <a:rPr lang="en-US" dirty="0"/>
              <a:t>Syntax is my opinion is much cleaner and easier to read</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13</a:t>
            </a:fld>
            <a:endParaRPr lang="en-US"/>
          </a:p>
        </p:txBody>
      </p:sp>
    </p:spTree>
    <p:extLst>
      <p:ext uri="{BB962C8B-B14F-4D97-AF65-F5344CB8AC3E}">
        <p14:creationId xmlns:p14="http://schemas.microsoft.com/office/powerpoint/2010/main" val="128544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tons of ways you can define components in Vue – Strings, Template Literals, X templates, inline templates, Render functions, JSX</a:t>
            </a:r>
          </a:p>
        </p:txBody>
      </p:sp>
      <p:sp>
        <p:nvSpPr>
          <p:cNvPr id="4" name="Slide Number Placeholder 3"/>
          <p:cNvSpPr>
            <a:spLocks noGrp="1"/>
          </p:cNvSpPr>
          <p:nvPr>
            <p:ph type="sldNum" sz="quarter" idx="5"/>
          </p:nvPr>
        </p:nvSpPr>
        <p:spPr/>
        <p:txBody>
          <a:bodyPr/>
          <a:lstStyle/>
          <a:p>
            <a:fld id="{528BCB4D-E16E-E545-9924-0DE65AC31A0B}" type="slidenum">
              <a:rPr lang="en-US" smtClean="0"/>
              <a:t>14</a:t>
            </a:fld>
            <a:endParaRPr lang="en-US"/>
          </a:p>
        </p:txBody>
      </p:sp>
    </p:spTree>
    <p:extLst>
      <p:ext uri="{BB962C8B-B14F-4D97-AF65-F5344CB8AC3E}">
        <p14:creationId xmlns:p14="http://schemas.microsoft.com/office/powerpoint/2010/main" val="394919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a question that gets asked a lot and can be pretty confusing to understand at first, but components are an integral part of building an web application or site</a:t>
            </a:r>
          </a:p>
          <a:p>
            <a:pPr marL="171450" indent="-171450">
              <a:buFontTx/>
              <a:buChar char="-"/>
            </a:pPr>
            <a:r>
              <a:rPr lang="en-US" dirty="0"/>
              <a:t>The </a:t>
            </a:r>
            <a:r>
              <a:rPr lang="en-US" dirty="0" err="1"/>
              <a:t>mozilla</a:t>
            </a:r>
            <a:r>
              <a:rPr lang="en-US" dirty="0"/>
              <a:t> definition is the big boy definition</a:t>
            </a:r>
          </a:p>
        </p:txBody>
      </p:sp>
      <p:sp>
        <p:nvSpPr>
          <p:cNvPr id="4" name="Slide Number Placeholder 3"/>
          <p:cNvSpPr>
            <a:spLocks noGrp="1"/>
          </p:cNvSpPr>
          <p:nvPr>
            <p:ph type="sldNum" sz="quarter" idx="5"/>
          </p:nvPr>
        </p:nvSpPr>
        <p:spPr/>
        <p:txBody>
          <a:bodyPr/>
          <a:lstStyle/>
          <a:p>
            <a:fld id="{528BCB4D-E16E-E545-9924-0DE65AC31A0B}" type="slidenum">
              <a:rPr lang="en-US" smtClean="0"/>
              <a:t>15</a:t>
            </a:fld>
            <a:endParaRPr lang="en-US"/>
          </a:p>
        </p:txBody>
      </p:sp>
    </p:spTree>
    <p:extLst>
      <p:ext uri="{BB962C8B-B14F-4D97-AF65-F5344CB8AC3E}">
        <p14:creationId xmlns:p14="http://schemas.microsoft.com/office/powerpoint/2010/main" val="356897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very simple component that just displays a name, making it green and italics</a:t>
            </a:r>
          </a:p>
        </p:txBody>
      </p:sp>
      <p:sp>
        <p:nvSpPr>
          <p:cNvPr id="4" name="Slide Number Placeholder 3"/>
          <p:cNvSpPr>
            <a:spLocks noGrp="1"/>
          </p:cNvSpPr>
          <p:nvPr>
            <p:ph type="sldNum" sz="quarter" idx="5"/>
          </p:nvPr>
        </p:nvSpPr>
        <p:spPr/>
        <p:txBody>
          <a:bodyPr/>
          <a:lstStyle/>
          <a:p>
            <a:fld id="{528BCB4D-E16E-E545-9924-0DE65AC31A0B}" type="slidenum">
              <a:rPr lang="en-US" smtClean="0"/>
              <a:t>16</a:t>
            </a:fld>
            <a:endParaRPr lang="en-US"/>
          </a:p>
        </p:txBody>
      </p:sp>
    </p:spTree>
    <p:extLst>
      <p:ext uri="{BB962C8B-B14F-4D97-AF65-F5344CB8AC3E}">
        <p14:creationId xmlns:p14="http://schemas.microsoft.com/office/powerpoint/2010/main" val="2908361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Template will house all of your HTML for the component….to access data in the component use double curly braces {{}}</a:t>
            </a:r>
          </a:p>
          <a:p>
            <a:pPr marL="171450" indent="-171450">
              <a:buFontTx/>
              <a:buChar char="-"/>
            </a:pPr>
            <a:r>
              <a:rPr lang="en-US" dirty="0"/>
              <a:t>Script houses all of your </a:t>
            </a:r>
            <a:r>
              <a:rPr lang="en-US" dirty="0" err="1"/>
              <a:t>javascript</a:t>
            </a:r>
            <a:r>
              <a:rPr lang="en-US" dirty="0"/>
              <a:t>, </a:t>
            </a:r>
            <a:r>
              <a:rPr lang="en-US" dirty="0" err="1"/>
              <a:t>theres</a:t>
            </a:r>
            <a:r>
              <a:rPr lang="en-US" dirty="0"/>
              <a:t> a lot more to unpack here</a:t>
            </a:r>
          </a:p>
          <a:p>
            <a:pPr marL="171450" indent="-171450">
              <a:buFontTx/>
              <a:buChar char="-"/>
            </a:pPr>
            <a:r>
              <a:rPr lang="en-US" dirty="0"/>
              <a:t>Style houses all of your </a:t>
            </a:r>
            <a:r>
              <a:rPr lang="en-US" dirty="0" err="1"/>
              <a:t>css</a:t>
            </a:r>
            <a:r>
              <a:rPr lang="en-US" dirty="0"/>
              <a:t>, scoped will make it bind to only this component. You can omit style tag if you want to use global </a:t>
            </a:r>
            <a:r>
              <a:rPr lang="en-US" dirty="0" err="1"/>
              <a:t>css</a:t>
            </a: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17</a:t>
            </a:fld>
            <a:endParaRPr lang="en-US"/>
          </a:p>
        </p:txBody>
      </p:sp>
    </p:spTree>
    <p:extLst>
      <p:ext uri="{BB962C8B-B14F-4D97-AF65-F5344CB8AC3E}">
        <p14:creationId xmlns:p14="http://schemas.microsoft.com/office/powerpoint/2010/main" val="425291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Initially went to UMD then ended up at Towson</a:t>
            </a:r>
          </a:p>
          <a:p>
            <a:pPr marL="171450" indent="-171450">
              <a:buFontTx/>
              <a:buChar char="-"/>
            </a:pPr>
            <a:r>
              <a:rPr lang="en-US" dirty="0"/>
              <a:t>Loved it here, published some papers and worked pretty closely with a lot of the professors</a:t>
            </a:r>
          </a:p>
          <a:p>
            <a:pPr marL="171450" indent="-171450">
              <a:buFontTx/>
              <a:buChar char="-"/>
            </a:pPr>
            <a:r>
              <a:rPr lang="en-US" dirty="0"/>
              <a:t>Talk about </a:t>
            </a:r>
            <a:r>
              <a:rPr lang="en-US" dirty="0" err="1"/>
              <a:t>Medifor</a:t>
            </a:r>
            <a:r>
              <a:rPr lang="en-US" dirty="0"/>
              <a:t> and </a:t>
            </a:r>
            <a:r>
              <a:rPr lang="en-US" dirty="0" err="1"/>
              <a:t>Deepfake</a:t>
            </a:r>
            <a:r>
              <a:rPr lang="en-US" dirty="0"/>
              <a:t> detection a little bit, can touch on working in the defense industry</a:t>
            </a:r>
          </a:p>
          <a:p>
            <a:pPr marL="171450" indent="-171450">
              <a:buFontTx/>
              <a:buChar char="-"/>
            </a:pPr>
            <a:r>
              <a:rPr lang="en-US" dirty="0"/>
              <a:t>Give credit to Jays class, very relevant in the working world</a:t>
            </a:r>
          </a:p>
        </p:txBody>
      </p:sp>
      <p:sp>
        <p:nvSpPr>
          <p:cNvPr id="4" name="Slide Number Placeholder 3"/>
          <p:cNvSpPr>
            <a:spLocks noGrp="1"/>
          </p:cNvSpPr>
          <p:nvPr>
            <p:ph type="sldNum" sz="quarter" idx="5"/>
          </p:nvPr>
        </p:nvSpPr>
        <p:spPr/>
        <p:txBody>
          <a:bodyPr/>
          <a:lstStyle/>
          <a:p>
            <a:fld id="{528BCB4D-E16E-E545-9924-0DE65AC31A0B}" type="slidenum">
              <a:rPr lang="en-US" smtClean="0"/>
              <a:t>2</a:t>
            </a:fld>
            <a:endParaRPr lang="en-US"/>
          </a:p>
        </p:txBody>
      </p:sp>
    </p:spTree>
    <p:extLst>
      <p:ext uri="{BB962C8B-B14F-4D97-AF65-F5344CB8AC3E}">
        <p14:creationId xmlns:p14="http://schemas.microsoft.com/office/powerpoint/2010/main" val="71497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Javascript</a:t>
            </a:r>
            <a:r>
              <a:rPr lang="en-US" dirty="0"/>
              <a:t> is not going anywhere, its very important that you are in this class</a:t>
            </a:r>
          </a:p>
          <a:p>
            <a:pPr marL="171450" indent="-171450">
              <a:buFontTx/>
              <a:buChar char="-"/>
            </a:pPr>
            <a:r>
              <a:rPr lang="en-US" dirty="0"/>
              <a:t>Whether its front end, backend or just general scripting </a:t>
            </a:r>
            <a:r>
              <a:rPr lang="en-US" dirty="0" err="1"/>
              <a:t>javascript</a:t>
            </a:r>
            <a:r>
              <a:rPr lang="en-US" dirty="0"/>
              <a:t> is never going away</a:t>
            </a:r>
          </a:p>
          <a:p>
            <a:pPr marL="171450" indent="-171450">
              <a:buFontTx/>
              <a:buChar char="-"/>
            </a:pPr>
            <a:r>
              <a:rPr lang="en-US" dirty="0"/>
              <a:t>Atwood cofounded stack overflow</a:t>
            </a:r>
          </a:p>
          <a:p>
            <a:pPr marL="171450" indent="-171450">
              <a:buFontTx/>
              <a:buChar char="-"/>
            </a:pPr>
            <a:r>
              <a:rPr lang="en-US" dirty="0"/>
              <a:t>Talk about </a:t>
            </a:r>
            <a:r>
              <a:rPr lang="en-US" dirty="0" err="1"/>
              <a:t>whitebox</a:t>
            </a:r>
            <a:r>
              <a:rPr lang="en-US" dirty="0"/>
              <a:t> and how they used </a:t>
            </a:r>
            <a:r>
              <a:rPr lang="en-US" dirty="0" err="1"/>
              <a:t>nodejs</a:t>
            </a:r>
            <a:r>
              <a:rPr lang="en-US" dirty="0"/>
              <a:t> to control </a:t>
            </a:r>
            <a:r>
              <a:rPr lang="en-US" dirty="0" err="1"/>
              <a:t>pis</a:t>
            </a:r>
            <a:r>
              <a:rPr lang="en-US" dirty="0"/>
              <a:t> which handled all their shipping and label printing </a:t>
            </a:r>
            <a:r>
              <a:rPr lang="en-US" dirty="0" err="1"/>
              <a:t>etc</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3</a:t>
            </a:fld>
            <a:endParaRPr lang="en-US"/>
          </a:p>
        </p:txBody>
      </p:sp>
    </p:spTree>
    <p:extLst>
      <p:ext uri="{BB962C8B-B14F-4D97-AF65-F5344CB8AC3E}">
        <p14:creationId xmlns:p14="http://schemas.microsoft.com/office/powerpoint/2010/main" val="296017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These are the technologies I work with on a daily basis, full stack all day</a:t>
            </a:r>
          </a:p>
          <a:p>
            <a:pPr marL="171450" indent="-171450">
              <a:buFontTx/>
              <a:buChar char="-"/>
            </a:pPr>
            <a:r>
              <a:rPr lang="en-US" dirty="0"/>
              <a:t>Mention a little bit how important docker is for modern development</a:t>
            </a:r>
          </a:p>
        </p:txBody>
      </p:sp>
      <p:sp>
        <p:nvSpPr>
          <p:cNvPr id="4" name="Slide Number Placeholder 3"/>
          <p:cNvSpPr>
            <a:spLocks noGrp="1"/>
          </p:cNvSpPr>
          <p:nvPr>
            <p:ph type="sldNum" sz="quarter" idx="5"/>
          </p:nvPr>
        </p:nvSpPr>
        <p:spPr/>
        <p:txBody>
          <a:bodyPr/>
          <a:lstStyle/>
          <a:p>
            <a:fld id="{528BCB4D-E16E-E545-9924-0DE65AC31A0B}" type="slidenum">
              <a:rPr lang="en-US" smtClean="0"/>
              <a:t>4</a:t>
            </a:fld>
            <a:endParaRPr lang="en-US"/>
          </a:p>
        </p:txBody>
      </p:sp>
    </p:spTree>
    <p:extLst>
      <p:ext uri="{BB962C8B-B14F-4D97-AF65-F5344CB8AC3E}">
        <p14:creationId xmlns:p14="http://schemas.microsoft.com/office/powerpoint/2010/main" val="298835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Going to be going through all of this then give a live demo</a:t>
            </a:r>
          </a:p>
        </p:txBody>
      </p:sp>
      <p:sp>
        <p:nvSpPr>
          <p:cNvPr id="4" name="Slide Number Placeholder 3"/>
          <p:cNvSpPr>
            <a:spLocks noGrp="1"/>
          </p:cNvSpPr>
          <p:nvPr>
            <p:ph type="sldNum" sz="quarter" idx="5"/>
          </p:nvPr>
        </p:nvSpPr>
        <p:spPr/>
        <p:txBody>
          <a:bodyPr/>
          <a:lstStyle/>
          <a:p>
            <a:fld id="{528BCB4D-E16E-E545-9924-0DE65AC31A0B}" type="slidenum">
              <a:rPr lang="en-US" smtClean="0"/>
              <a:t>5</a:t>
            </a:fld>
            <a:endParaRPr lang="en-US"/>
          </a:p>
        </p:txBody>
      </p:sp>
    </p:spTree>
    <p:extLst>
      <p:ext uri="{BB962C8B-B14F-4D97-AF65-F5344CB8AC3E}">
        <p14:creationId xmlns:p14="http://schemas.microsoft.com/office/powerpoint/2010/main" val="94564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Other popular frameworks: Svelte, Ember Meteor but the three on the screen are kind</a:t>
            </a:r>
          </a:p>
          <a:p>
            <a:pPr marL="171450" indent="-171450">
              <a:buFontTx/>
              <a:buChar char="-"/>
            </a:pPr>
            <a:r>
              <a:rPr lang="en-US" dirty="0"/>
              <a:t>React – Facebook, Angular – Google, Vue is grassroots open source</a:t>
            </a:r>
          </a:p>
        </p:txBody>
      </p:sp>
      <p:sp>
        <p:nvSpPr>
          <p:cNvPr id="4" name="Slide Number Placeholder 3"/>
          <p:cNvSpPr>
            <a:spLocks noGrp="1"/>
          </p:cNvSpPr>
          <p:nvPr>
            <p:ph type="sldNum" sz="quarter" idx="5"/>
          </p:nvPr>
        </p:nvSpPr>
        <p:spPr/>
        <p:txBody>
          <a:bodyPr/>
          <a:lstStyle/>
          <a:p>
            <a:fld id="{528BCB4D-E16E-E545-9924-0DE65AC31A0B}" type="slidenum">
              <a:rPr lang="en-US" smtClean="0"/>
              <a:t>6</a:t>
            </a:fld>
            <a:endParaRPr lang="en-US"/>
          </a:p>
        </p:txBody>
      </p:sp>
    </p:spTree>
    <p:extLst>
      <p:ext uri="{BB962C8B-B14F-4D97-AF65-F5344CB8AC3E}">
        <p14:creationId xmlns:p14="http://schemas.microsoft.com/office/powerpoint/2010/main" val="212330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Vue has a built in compiler which precompiles all of your </a:t>
            </a:r>
            <a:r>
              <a:rPr lang="en-US" dirty="0" err="1"/>
              <a:t>vue</a:t>
            </a:r>
            <a:r>
              <a:rPr lang="en-US" dirty="0"/>
              <a:t> files to HTML files and </a:t>
            </a:r>
            <a:r>
              <a:rPr lang="en-US" dirty="0" err="1"/>
              <a:t>javascript</a:t>
            </a:r>
            <a:r>
              <a:rPr lang="en-US" dirty="0"/>
              <a:t> files which are then embedded as &lt;script&gt; tags into your </a:t>
            </a:r>
            <a:r>
              <a:rPr lang="en-US" dirty="0" err="1"/>
              <a:t>index.html</a:t>
            </a:r>
            <a:endParaRPr lang="en-US" dirty="0"/>
          </a:p>
          <a:p>
            <a:pPr marL="171450" indent="-171450">
              <a:buFontTx/>
              <a:buChar char="-"/>
            </a:pPr>
            <a:r>
              <a:rPr lang="en-US" dirty="0"/>
              <a:t>Also embeds &lt;style&gt; tags</a:t>
            </a:r>
          </a:p>
          <a:p>
            <a:pPr marL="171450" indent="-171450">
              <a:buFontTx/>
              <a:buChar char="-"/>
            </a:pPr>
            <a:r>
              <a:rPr lang="en-US" dirty="0"/>
              <a:t>Manipulates the virtual DOM</a:t>
            </a:r>
          </a:p>
        </p:txBody>
      </p:sp>
      <p:sp>
        <p:nvSpPr>
          <p:cNvPr id="4" name="Slide Number Placeholder 3"/>
          <p:cNvSpPr>
            <a:spLocks noGrp="1"/>
          </p:cNvSpPr>
          <p:nvPr>
            <p:ph type="sldNum" sz="quarter" idx="5"/>
          </p:nvPr>
        </p:nvSpPr>
        <p:spPr/>
        <p:txBody>
          <a:bodyPr/>
          <a:lstStyle/>
          <a:p>
            <a:fld id="{528BCB4D-E16E-E545-9924-0DE65AC31A0B}" type="slidenum">
              <a:rPr lang="en-US" smtClean="0"/>
              <a:t>7</a:t>
            </a:fld>
            <a:endParaRPr lang="en-US"/>
          </a:p>
        </p:txBody>
      </p:sp>
    </p:spTree>
    <p:extLst>
      <p:ext uri="{BB962C8B-B14F-4D97-AF65-F5344CB8AC3E}">
        <p14:creationId xmlns:p14="http://schemas.microsoft.com/office/powerpoint/2010/main" val="159852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https://</a:t>
            </a:r>
            <a:r>
              <a:rPr lang="en-US" dirty="0" err="1"/>
              <a:t>github.com</a:t>
            </a:r>
            <a:r>
              <a:rPr lang="en-US" dirty="0"/>
              <a:t>/</a:t>
            </a:r>
            <a:r>
              <a:rPr lang="en-US" dirty="0" err="1"/>
              <a:t>vuejs</a:t>
            </a:r>
            <a:r>
              <a:rPr lang="en-US" dirty="0"/>
              <a:t>/awesome-</a:t>
            </a:r>
            <a:r>
              <a:rPr lang="en-US" dirty="0" err="1"/>
              <a:t>vue</a:t>
            </a: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8</a:t>
            </a:fld>
            <a:endParaRPr lang="en-US"/>
          </a:p>
        </p:txBody>
      </p:sp>
    </p:spTree>
    <p:extLst>
      <p:ext uri="{BB962C8B-B14F-4D97-AF65-F5344CB8AC3E}">
        <p14:creationId xmlns:p14="http://schemas.microsoft.com/office/powerpoint/2010/main" val="364649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Percentage of developers currently working with framework you want to continue working with it</a:t>
            </a:r>
          </a:p>
          <a:p>
            <a:pPr marL="171450" indent="-171450">
              <a:buFontTx/>
              <a:buChar char="-"/>
            </a:pPr>
            <a:r>
              <a:rPr lang="en-US" dirty="0"/>
              <a:t>Percentage of developers who aren’t working with the framework but expressed interesting in developing with it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9</a:t>
            </a:fld>
            <a:endParaRPr lang="en-US"/>
          </a:p>
        </p:txBody>
      </p:sp>
    </p:spTree>
    <p:extLst>
      <p:ext uri="{BB962C8B-B14F-4D97-AF65-F5344CB8AC3E}">
        <p14:creationId xmlns:p14="http://schemas.microsoft.com/office/powerpoint/2010/main" val="378187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67B3-2BB3-1942-A7D9-314737FA2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F3AB2-2A16-9141-9B08-FC05739E0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3ED70-B1A2-0048-B45F-D1C71123441B}"/>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5" name="Footer Placeholder 4">
            <a:extLst>
              <a:ext uri="{FF2B5EF4-FFF2-40B4-BE49-F238E27FC236}">
                <a16:creationId xmlns:a16="http://schemas.microsoft.com/office/drawing/2014/main" id="{E7C1949D-EBAA-A349-AF56-D2AEE2369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D6919-B09D-D84D-AB54-7830ED1DAF19}"/>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223195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93AF-8E35-1346-9720-BC4E49001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EA9B6-49A4-074F-8944-815B30F96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F9A1-EFE3-2240-98FD-A13089EE14F7}"/>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5" name="Footer Placeholder 4">
            <a:extLst>
              <a:ext uri="{FF2B5EF4-FFF2-40B4-BE49-F238E27FC236}">
                <a16:creationId xmlns:a16="http://schemas.microsoft.com/office/drawing/2014/main" id="{E9FC76A3-1405-4B41-9084-3A666714B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07356-98B4-0742-AF92-0D05BA16E0E1}"/>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251298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24CA1-A980-0343-B801-D280DAF12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C7C7AB-4406-4349-901D-8B5093CD0F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66422-AF44-CD4A-9FC1-46E9887A03A0}"/>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5" name="Footer Placeholder 4">
            <a:extLst>
              <a:ext uri="{FF2B5EF4-FFF2-40B4-BE49-F238E27FC236}">
                <a16:creationId xmlns:a16="http://schemas.microsoft.com/office/drawing/2014/main" id="{D34FE5EF-01A8-5548-9FBD-D59989B39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38E36-1C27-E940-9EF3-ECD96A9CACBA}"/>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51241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9BC7-441D-7F48-9C4F-387CB2604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063B2-8485-5A48-8959-17F95F4D1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66D7B-E06B-DC49-B5F1-46F470C77DB9}"/>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5" name="Footer Placeholder 4">
            <a:extLst>
              <a:ext uri="{FF2B5EF4-FFF2-40B4-BE49-F238E27FC236}">
                <a16:creationId xmlns:a16="http://schemas.microsoft.com/office/drawing/2014/main" id="{D13FAD8F-D3D7-E542-96B6-2B9139CF5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96476-D135-5D47-A56B-6FD016DF429E}"/>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96767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54E8-4AA1-9A46-BC2A-FF757EF0C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9B4A8D-2FBF-8F40-96E6-91ADF57FE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9D6717-FFD8-DB4C-BCBC-5882F6EDC729}"/>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5" name="Footer Placeholder 4">
            <a:extLst>
              <a:ext uri="{FF2B5EF4-FFF2-40B4-BE49-F238E27FC236}">
                <a16:creationId xmlns:a16="http://schemas.microsoft.com/office/drawing/2014/main" id="{89E1CBD7-A65D-6F43-863C-39A9C8557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98A45-C0E2-9F4B-BA82-5FA8C0A536E0}"/>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11474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470F-5494-7C41-96CC-F439050B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3A158-AA6E-A548-9984-EBFDEBC90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98179-854E-8749-BE9F-A9E396117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D91A4-5C98-054E-9D72-A9D5520FB053}"/>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6" name="Footer Placeholder 5">
            <a:extLst>
              <a:ext uri="{FF2B5EF4-FFF2-40B4-BE49-F238E27FC236}">
                <a16:creationId xmlns:a16="http://schemas.microsoft.com/office/drawing/2014/main" id="{4AA97713-74A7-2844-95DA-F933F7CE1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329D0-E87B-1E45-8856-D969F0A01C0C}"/>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83048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CCCF-073F-344D-A8E7-CFAEC8025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4A95A1-2E92-9546-B1E2-A136974CF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1A418-4AFE-C546-807C-24598525C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CBE87-832A-494A-BD4F-B964CE225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7EDC3-ECDF-0B41-AACD-AF91BFEB0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8412F4-3740-B142-93FB-408A7236D352}"/>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8" name="Footer Placeholder 7">
            <a:extLst>
              <a:ext uri="{FF2B5EF4-FFF2-40B4-BE49-F238E27FC236}">
                <a16:creationId xmlns:a16="http://schemas.microsoft.com/office/drawing/2014/main" id="{9500C40E-23C3-5E43-B619-859BA8842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FB9E83-1ABA-B643-AA87-8B99E17F0E6E}"/>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294197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5FBF-3716-6E47-8C2C-C71E4C877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10297-E759-C043-AA94-93D4B30771EF}"/>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4" name="Footer Placeholder 3">
            <a:extLst>
              <a:ext uri="{FF2B5EF4-FFF2-40B4-BE49-F238E27FC236}">
                <a16:creationId xmlns:a16="http://schemas.microsoft.com/office/drawing/2014/main" id="{63DB7EF4-2A32-A94F-AF27-6C928C902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DFE07-1F5E-BB47-BBD6-56729D3DAFE4}"/>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56643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B17D4-55EF-0742-A8E2-55995E3EEB3F}"/>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3" name="Footer Placeholder 2">
            <a:extLst>
              <a:ext uri="{FF2B5EF4-FFF2-40B4-BE49-F238E27FC236}">
                <a16:creationId xmlns:a16="http://schemas.microsoft.com/office/drawing/2014/main" id="{FACD36B9-4CEB-7A4C-B204-789353AFB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790CFF-3236-E14F-82FE-7B53CCB32437}"/>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429453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3298-83BA-304E-BDAF-F1E15A195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FE355-55EB-AE49-B52E-9D6D03967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95B8A-4AB2-984C-B605-3640DC93F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BFF96-E254-4B4C-BD10-8D5D47E01AF5}"/>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6" name="Footer Placeholder 5">
            <a:extLst>
              <a:ext uri="{FF2B5EF4-FFF2-40B4-BE49-F238E27FC236}">
                <a16:creationId xmlns:a16="http://schemas.microsoft.com/office/drawing/2014/main" id="{C321EF69-A84C-814C-B3D5-9E22E264F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C29DF-78BD-D448-858E-8361DA2ECC53}"/>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388467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BC87-6EBC-7946-8656-32A5DF60B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A8683-72ED-2445-8F17-D8E1C1BE8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09DC6-A621-7345-BAAA-8A1145D6D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7F35D-050F-234E-A5D5-1B9B23955397}"/>
              </a:ext>
            </a:extLst>
          </p:cNvPr>
          <p:cNvSpPr>
            <a:spLocks noGrp="1"/>
          </p:cNvSpPr>
          <p:nvPr>
            <p:ph type="dt" sz="half" idx="10"/>
          </p:nvPr>
        </p:nvSpPr>
        <p:spPr/>
        <p:txBody>
          <a:bodyPr/>
          <a:lstStyle/>
          <a:p>
            <a:fld id="{E974D286-EC02-3748-9112-0F3A5220F3DC}" type="datetimeFigureOut">
              <a:rPr lang="en-US" smtClean="0"/>
              <a:t>2/15/21</a:t>
            </a:fld>
            <a:endParaRPr lang="en-US"/>
          </a:p>
        </p:txBody>
      </p:sp>
      <p:sp>
        <p:nvSpPr>
          <p:cNvPr id="6" name="Footer Placeholder 5">
            <a:extLst>
              <a:ext uri="{FF2B5EF4-FFF2-40B4-BE49-F238E27FC236}">
                <a16:creationId xmlns:a16="http://schemas.microsoft.com/office/drawing/2014/main" id="{48A69B3B-0F7B-824F-9E5C-FFC09F847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470E4-81A9-5944-BCDC-A82DE5B78A16}"/>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370755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B37E7-F46F-3A4A-BE27-72C24924C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4BA4E4-BA33-594D-B703-4FE00654F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D0C42-47BD-DD46-9238-2D3283107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4D286-EC02-3748-9112-0F3A5220F3DC}" type="datetimeFigureOut">
              <a:rPr lang="en-US" smtClean="0"/>
              <a:t>2/15/21</a:t>
            </a:fld>
            <a:endParaRPr lang="en-US"/>
          </a:p>
        </p:txBody>
      </p:sp>
      <p:sp>
        <p:nvSpPr>
          <p:cNvPr id="5" name="Footer Placeholder 4">
            <a:extLst>
              <a:ext uri="{FF2B5EF4-FFF2-40B4-BE49-F238E27FC236}">
                <a16:creationId xmlns:a16="http://schemas.microsoft.com/office/drawing/2014/main" id="{B4E04C74-B917-F94A-9155-9B7911036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436DB3-8408-0545-BC69-414191159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1C9ED-018E-C447-AC8A-7A2CFDDE242D}" type="slidenum">
              <a:rPr lang="en-US" smtClean="0"/>
              <a:t>‹#›</a:t>
            </a:fld>
            <a:endParaRPr lang="en-US"/>
          </a:p>
        </p:txBody>
      </p:sp>
    </p:spTree>
    <p:extLst>
      <p:ext uri="{BB962C8B-B14F-4D97-AF65-F5344CB8AC3E}">
        <p14:creationId xmlns:p14="http://schemas.microsoft.com/office/powerpoint/2010/main" val="409852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ideo" Target="https://www.youtube.com/embed/OrxmtDw4pVI?feature=oembed" TargetMode="Externa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darpa.mil/program/media-forens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Logo&#10;&#10;Description automatically generated with low confidence">
            <a:extLst>
              <a:ext uri="{FF2B5EF4-FFF2-40B4-BE49-F238E27FC236}">
                <a16:creationId xmlns:a16="http://schemas.microsoft.com/office/drawing/2014/main" id="{7814221F-3E23-9247-8B97-009E9D048B55}"/>
              </a:ext>
            </a:extLst>
          </p:cNvPr>
          <p:cNvPicPr>
            <a:picLocks noChangeAspect="1"/>
          </p:cNvPicPr>
          <p:nvPr/>
        </p:nvPicPr>
        <p:blipFill>
          <a:blip r:embed="rId3"/>
          <a:stretch>
            <a:fillRect/>
          </a:stretch>
        </p:blipFill>
        <p:spPr>
          <a:xfrm>
            <a:off x="4134633" y="255740"/>
            <a:ext cx="3810000" cy="3401860"/>
          </a:xfrm>
          <a:prstGeom prst="rect">
            <a:avLst/>
          </a:prstGeom>
        </p:spPr>
      </p:pic>
      <p:sp>
        <p:nvSpPr>
          <p:cNvPr id="10" name="Subtitle 2">
            <a:extLst>
              <a:ext uri="{FF2B5EF4-FFF2-40B4-BE49-F238E27FC236}">
                <a16:creationId xmlns:a16="http://schemas.microsoft.com/office/drawing/2014/main" id="{8B2010B2-7746-E247-933E-9C45FD99F6E7}"/>
              </a:ext>
            </a:extLst>
          </p:cNvPr>
          <p:cNvSpPr>
            <a:spLocks noGrp="1"/>
          </p:cNvSpPr>
          <p:nvPr>
            <p:ph type="subTitle" idx="1"/>
          </p:nvPr>
        </p:nvSpPr>
        <p:spPr>
          <a:xfrm>
            <a:off x="1524000" y="3776597"/>
            <a:ext cx="9144000" cy="1152396"/>
          </a:xfrm>
        </p:spPr>
        <p:txBody>
          <a:bodyPr>
            <a:normAutofit fontScale="92500" lnSpcReduction="10000"/>
          </a:bodyPr>
          <a:lstStyle/>
          <a:p>
            <a:r>
              <a:rPr lang="en-US" dirty="0">
                <a:latin typeface="Avenir Light" panose="020B0402020203020204" pitchFamily="34" charset="77"/>
              </a:rPr>
              <a:t>An Introduction to Vue</a:t>
            </a:r>
          </a:p>
          <a:p>
            <a:endParaRPr lang="en-US" dirty="0">
              <a:latin typeface="Avenir Light" panose="020B0402020203020204" pitchFamily="34" charset="77"/>
            </a:endParaRPr>
          </a:p>
          <a:p>
            <a:r>
              <a:rPr lang="en-US" sz="1800" dirty="0">
                <a:latin typeface="Avenir Light" panose="020B0402020203020204" pitchFamily="34" charset="77"/>
              </a:rPr>
              <a:t>Wes Dingman</a:t>
            </a:r>
          </a:p>
        </p:txBody>
      </p:sp>
    </p:spTree>
    <p:extLst>
      <p:ext uri="{BB962C8B-B14F-4D97-AF65-F5344CB8AC3E}">
        <p14:creationId xmlns:p14="http://schemas.microsoft.com/office/powerpoint/2010/main" val="48989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12DE9870-9A15-6C42-BE5A-44688427EBD8}"/>
              </a:ext>
            </a:extLst>
          </p:cNvPr>
          <p:cNvPicPr>
            <a:picLocks noChangeAspect="1"/>
          </p:cNvPicPr>
          <p:nvPr/>
        </p:nvPicPr>
        <p:blipFill>
          <a:blip r:embed="rId3"/>
          <a:stretch>
            <a:fillRect/>
          </a:stretch>
        </p:blipFill>
        <p:spPr>
          <a:xfrm>
            <a:off x="376849" y="1840518"/>
            <a:ext cx="5228548" cy="2537329"/>
          </a:xfrm>
          <a:prstGeom prst="rect">
            <a:avLst/>
          </a:prstGeom>
        </p:spPr>
      </p:pic>
      <p:sp>
        <p:nvSpPr>
          <p:cNvPr id="8" name="TextBox 7">
            <a:extLst>
              <a:ext uri="{FF2B5EF4-FFF2-40B4-BE49-F238E27FC236}">
                <a16:creationId xmlns:a16="http://schemas.microsoft.com/office/drawing/2014/main" id="{E9F1037A-4954-4B4C-998F-3693C6A20794}"/>
              </a:ext>
            </a:extLst>
          </p:cNvPr>
          <p:cNvSpPr txBox="1"/>
          <p:nvPr/>
        </p:nvSpPr>
        <p:spPr>
          <a:xfrm>
            <a:off x="6096000" y="2244060"/>
            <a:ext cx="3858016" cy="2369880"/>
          </a:xfrm>
          <a:prstGeom prst="rect">
            <a:avLst/>
          </a:prstGeom>
          <a:noFill/>
        </p:spPr>
        <p:txBody>
          <a:bodyPr wrap="square" rtlCol="0">
            <a:spAutoFit/>
          </a:bodyPr>
          <a:lstStyle/>
          <a:p>
            <a:r>
              <a:rPr lang="en-US" sz="1400" dirty="0">
                <a:latin typeface="Avenir Light" panose="020B0402020203020204" pitchFamily="34" charset="77"/>
              </a:rPr>
              <a:t>Created in 2014 by Evan You</a:t>
            </a:r>
          </a:p>
          <a:p>
            <a:endParaRPr lang="en-US" sz="1400" dirty="0">
              <a:latin typeface="Avenir Light" panose="020B0402020203020204" pitchFamily="34" charset="77"/>
            </a:endParaRPr>
          </a:p>
          <a:p>
            <a:r>
              <a:rPr lang="en-US" sz="1400" dirty="0">
                <a:latin typeface="Avenir Light" panose="020B0402020203020204" pitchFamily="34" charset="77"/>
              </a:rPr>
              <a:t>Completely grassroots open-source project</a:t>
            </a:r>
          </a:p>
          <a:p>
            <a:endParaRPr lang="en-US" sz="1400" dirty="0">
              <a:latin typeface="Avenir Light" panose="020B0402020203020204" pitchFamily="34" charset="77"/>
            </a:endParaRPr>
          </a:p>
          <a:p>
            <a:r>
              <a:rPr lang="en-US" sz="1400" dirty="0">
                <a:latin typeface="Avenir Light" panose="020B0402020203020204" pitchFamily="34" charset="77"/>
              </a:rPr>
              <a:t>Currently maintained by Evan and a team of 24 developers financed via crowdfunding</a:t>
            </a:r>
          </a:p>
          <a:p>
            <a:endParaRPr lang="en-US" sz="1400" dirty="0">
              <a:latin typeface="Avenir Light" panose="020B0402020203020204" pitchFamily="34" charset="77"/>
            </a:endParaRPr>
          </a:p>
          <a:p>
            <a:r>
              <a:rPr lang="en-US" sz="1400" dirty="0">
                <a:latin typeface="Avenir Light" panose="020B0402020203020204" pitchFamily="34" charset="77"/>
              </a:rPr>
              <a:t>Excellent Documentary on YouTube</a:t>
            </a:r>
          </a:p>
          <a:p>
            <a:endParaRPr lang="en-US" dirty="0">
              <a:latin typeface="Avenir Light" panose="020B0402020203020204" pitchFamily="34" charset="77"/>
            </a:endParaRPr>
          </a:p>
          <a:p>
            <a:endParaRPr lang="en-US" dirty="0">
              <a:latin typeface="Avenir Light" panose="020B0402020203020204" pitchFamily="34" charset="77"/>
            </a:endParaRPr>
          </a:p>
        </p:txBody>
      </p:sp>
      <p:sp>
        <p:nvSpPr>
          <p:cNvPr id="9" name="TextBox 8">
            <a:extLst>
              <a:ext uri="{FF2B5EF4-FFF2-40B4-BE49-F238E27FC236}">
                <a16:creationId xmlns:a16="http://schemas.microsoft.com/office/drawing/2014/main" id="{55125FCE-E9D8-484F-992C-BA4D0ABF6AB5}"/>
              </a:ext>
            </a:extLst>
          </p:cNvPr>
          <p:cNvSpPr txBox="1"/>
          <p:nvPr/>
        </p:nvSpPr>
        <p:spPr>
          <a:xfrm>
            <a:off x="4845485" y="432148"/>
            <a:ext cx="2501030" cy="461665"/>
          </a:xfrm>
          <a:prstGeom prst="rect">
            <a:avLst/>
          </a:prstGeom>
          <a:noFill/>
        </p:spPr>
        <p:txBody>
          <a:bodyPr wrap="square" rtlCol="0">
            <a:spAutoFit/>
          </a:bodyPr>
          <a:lstStyle/>
          <a:p>
            <a:r>
              <a:rPr lang="en-US" sz="2400" dirty="0">
                <a:latin typeface="Avenir Light" panose="020B0402020203020204" pitchFamily="34" charset="77"/>
              </a:rPr>
              <a:t>Vue Origin Story</a:t>
            </a:r>
          </a:p>
        </p:txBody>
      </p:sp>
    </p:spTree>
    <p:extLst>
      <p:ext uri="{BB962C8B-B14F-4D97-AF65-F5344CB8AC3E}">
        <p14:creationId xmlns:p14="http://schemas.microsoft.com/office/powerpoint/2010/main" val="2115950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Online Media 1" descr="Vue.js: The Documentary">
            <a:hlinkClick r:id="" action="ppaction://media"/>
            <a:extLst>
              <a:ext uri="{FF2B5EF4-FFF2-40B4-BE49-F238E27FC236}">
                <a16:creationId xmlns:a16="http://schemas.microsoft.com/office/drawing/2014/main" id="{A245DB93-B9F2-D140-ADA1-F0A80930EA7C}"/>
              </a:ext>
            </a:extLst>
          </p:cNvPr>
          <p:cNvPicPr>
            <a:picLocks noRot="1" noChangeAspect="1"/>
          </p:cNvPicPr>
          <p:nvPr>
            <a:videoFile r:link="rId1"/>
          </p:nvPr>
        </p:nvPicPr>
        <p:blipFill>
          <a:blip r:embed="rId4"/>
          <a:stretch>
            <a:fillRect/>
          </a:stretch>
        </p:blipFill>
        <p:spPr>
          <a:xfrm>
            <a:off x="519830" y="1080369"/>
            <a:ext cx="7828767" cy="4697261"/>
          </a:xfrm>
          <a:prstGeom prst="rect">
            <a:avLst/>
          </a:prstGeom>
        </p:spPr>
      </p:pic>
    </p:spTree>
    <p:extLst>
      <p:ext uri="{BB962C8B-B14F-4D97-AF65-F5344CB8AC3E}">
        <p14:creationId xmlns:p14="http://schemas.microsoft.com/office/powerpoint/2010/main" val="2003532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9F4FACD-9FCC-744C-A324-C880F904EB2C}"/>
              </a:ext>
            </a:extLst>
          </p:cNvPr>
          <p:cNvPicPr>
            <a:picLocks noChangeAspect="1"/>
          </p:cNvPicPr>
          <p:nvPr/>
        </p:nvPicPr>
        <p:blipFill>
          <a:blip r:embed="rId3"/>
          <a:stretch>
            <a:fillRect/>
          </a:stretch>
        </p:blipFill>
        <p:spPr>
          <a:xfrm>
            <a:off x="621082" y="2138907"/>
            <a:ext cx="4101230" cy="1618901"/>
          </a:xfrm>
          <a:prstGeom prst="rect">
            <a:avLst/>
          </a:prstGeom>
        </p:spPr>
      </p:pic>
      <p:pic>
        <p:nvPicPr>
          <p:cNvPr id="10" name="Picture 9">
            <a:extLst>
              <a:ext uri="{FF2B5EF4-FFF2-40B4-BE49-F238E27FC236}">
                <a16:creationId xmlns:a16="http://schemas.microsoft.com/office/drawing/2014/main" id="{1EC41C35-2F71-6849-9A1A-5456E62E93B9}"/>
              </a:ext>
            </a:extLst>
          </p:cNvPr>
          <p:cNvPicPr>
            <a:picLocks noChangeAspect="1"/>
          </p:cNvPicPr>
          <p:nvPr/>
        </p:nvPicPr>
        <p:blipFill>
          <a:blip r:embed="rId4"/>
          <a:stretch>
            <a:fillRect/>
          </a:stretch>
        </p:blipFill>
        <p:spPr>
          <a:xfrm>
            <a:off x="5689769" y="2138907"/>
            <a:ext cx="3823570" cy="1618901"/>
          </a:xfrm>
          <a:prstGeom prst="rect">
            <a:avLst/>
          </a:prstGeom>
        </p:spPr>
      </p:pic>
      <p:pic>
        <p:nvPicPr>
          <p:cNvPr id="11" name="Picture 10">
            <a:extLst>
              <a:ext uri="{FF2B5EF4-FFF2-40B4-BE49-F238E27FC236}">
                <a16:creationId xmlns:a16="http://schemas.microsoft.com/office/drawing/2014/main" id="{D8428128-C6FE-5748-AF8C-8E61725C456F}"/>
              </a:ext>
            </a:extLst>
          </p:cNvPr>
          <p:cNvPicPr>
            <a:picLocks noChangeAspect="1"/>
          </p:cNvPicPr>
          <p:nvPr/>
        </p:nvPicPr>
        <p:blipFill>
          <a:blip r:embed="rId5"/>
          <a:stretch>
            <a:fillRect/>
          </a:stretch>
        </p:blipFill>
        <p:spPr>
          <a:xfrm>
            <a:off x="1990776" y="4026596"/>
            <a:ext cx="1286686" cy="1077760"/>
          </a:xfrm>
          <a:prstGeom prst="rect">
            <a:avLst/>
          </a:prstGeom>
        </p:spPr>
      </p:pic>
      <p:pic>
        <p:nvPicPr>
          <p:cNvPr id="12" name="Picture 11">
            <a:extLst>
              <a:ext uri="{FF2B5EF4-FFF2-40B4-BE49-F238E27FC236}">
                <a16:creationId xmlns:a16="http://schemas.microsoft.com/office/drawing/2014/main" id="{F7BFFB82-4400-E54D-B07F-50300778DE54}"/>
              </a:ext>
            </a:extLst>
          </p:cNvPr>
          <p:cNvPicPr>
            <a:picLocks noChangeAspect="1"/>
          </p:cNvPicPr>
          <p:nvPr/>
        </p:nvPicPr>
        <p:blipFill>
          <a:blip r:embed="rId6"/>
          <a:stretch>
            <a:fillRect/>
          </a:stretch>
        </p:blipFill>
        <p:spPr>
          <a:xfrm>
            <a:off x="6892625" y="4026596"/>
            <a:ext cx="1286692" cy="1077760"/>
          </a:xfrm>
          <a:prstGeom prst="rect">
            <a:avLst/>
          </a:prstGeom>
        </p:spPr>
      </p:pic>
      <p:cxnSp>
        <p:nvCxnSpPr>
          <p:cNvPr id="13" name="Straight Connector 12">
            <a:extLst>
              <a:ext uri="{FF2B5EF4-FFF2-40B4-BE49-F238E27FC236}">
                <a16:creationId xmlns:a16="http://schemas.microsoft.com/office/drawing/2014/main" id="{E2EF25FB-B98B-FE48-AE7C-9529971E849C}"/>
              </a:ext>
            </a:extLst>
          </p:cNvPr>
          <p:cNvCxnSpPr/>
          <p:nvPr/>
        </p:nvCxnSpPr>
        <p:spPr>
          <a:xfrm>
            <a:off x="5185775" y="713461"/>
            <a:ext cx="0" cy="4816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621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8900DD7-8E3F-1E4D-88C8-8A1A99D61315}"/>
              </a:ext>
            </a:extLst>
          </p:cNvPr>
          <p:cNvPicPr>
            <a:picLocks noChangeAspect="1"/>
          </p:cNvPicPr>
          <p:nvPr/>
        </p:nvPicPr>
        <p:blipFill>
          <a:blip r:embed="rId3"/>
          <a:stretch>
            <a:fillRect/>
          </a:stretch>
        </p:blipFill>
        <p:spPr>
          <a:xfrm>
            <a:off x="894567" y="463463"/>
            <a:ext cx="6670110" cy="5931074"/>
          </a:xfrm>
          <a:prstGeom prst="rect">
            <a:avLst/>
          </a:prstGeom>
        </p:spPr>
      </p:pic>
    </p:spTree>
    <p:extLst>
      <p:ext uri="{BB962C8B-B14F-4D97-AF65-F5344CB8AC3E}">
        <p14:creationId xmlns:p14="http://schemas.microsoft.com/office/powerpoint/2010/main" val="2690092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567D65C-1786-2A4A-BDB5-33F4D5F348B2}"/>
              </a:ext>
            </a:extLst>
          </p:cNvPr>
          <p:cNvSpPr txBox="1"/>
          <p:nvPr/>
        </p:nvSpPr>
        <p:spPr>
          <a:xfrm>
            <a:off x="3932129" y="507304"/>
            <a:ext cx="4327741" cy="461665"/>
          </a:xfrm>
          <a:prstGeom prst="rect">
            <a:avLst/>
          </a:prstGeom>
          <a:noFill/>
        </p:spPr>
        <p:txBody>
          <a:bodyPr wrap="square" rtlCol="0">
            <a:spAutoFit/>
          </a:bodyPr>
          <a:lstStyle/>
          <a:p>
            <a:r>
              <a:rPr lang="en-US" sz="2400" dirty="0">
                <a:latin typeface="Avenir Book" panose="02000503020000020003" pitchFamily="2" charset="0"/>
              </a:rPr>
              <a:t>So why is Vue so popular?</a:t>
            </a:r>
          </a:p>
        </p:txBody>
      </p:sp>
      <p:sp>
        <p:nvSpPr>
          <p:cNvPr id="5" name="TextBox 4">
            <a:extLst>
              <a:ext uri="{FF2B5EF4-FFF2-40B4-BE49-F238E27FC236}">
                <a16:creationId xmlns:a16="http://schemas.microsoft.com/office/drawing/2014/main" id="{F60AEE82-E038-7B4B-B5A0-0F4F37B03263}"/>
              </a:ext>
            </a:extLst>
          </p:cNvPr>
          <p:cNvSpPr txBox="1"/>
          <p:nvPr/>
        </p:nvSpPr>
        <p:spPr>
          <a:xfrm>
            <a:off x="3415429" y="2215165"/>
            <a:ext cx="5361140" cy="584775"/>
          </a:xfrm>
          <a:prstGeom prst="rect">
            <a:avLst/>
          </a:prstGeom>
          <a:noFill/>
        </p:spPr>
        <p:txBody>
          <a:bodyPr wrap="square" rtlCol="0">
            <a:spAutoFit/>
          </a:bodyPr>
          <a:lstStyle/>
          <a:p>
            <a:r>
              <a:rPr lang="en-US" sz="3200" dirty="0">
                <a:latin typeface="Avenir Light" panose="020B0402020203020204" pitchFamily="34" charset="77"/>
              </a:rPr>
              <a:t>Single File Components.</a:t>
            </a:r>
          </a:p>
        </p:txBody>
      </p:sp>
      <p:sp>
        <p:nvSpPr>
          <p:cNvPr id="6" name="TextBox 5">
            <a:extLst>
              <a:ext uri="{FF2B5EF4-FFF2-40B4-BE49-F238E27FC236}">
                <a16:creationId xmlns:a16="http://schemas.microsoft.com/office/drawing/2014/main" id="{3200F638-9599-1C48-B533-B5E509788EBD}"/>
              </a:ext>
            </a:extLst>
          </p:cNvPr>
          <p:cNvSpPr txBox="1"/>
          <p:nvPr/>
        </p:nvSpPr>
        <p:spPr>
          <a:xfrm>
            <a:off x="4922727" y="3319396"/>
            <a:ext cx="1622122" cy="369332"/>
          </a:xfrm>
          <a:prstGeom prst="rect">
            <a:avLst/>
          </a:prstGeom>
          <a:noFill/>
        </p:spPr>
        <p:txBody>
          <a:bodyPr wrap="square" rtlCol="0">
            <a:spAutoFit/>
          </a:bodyPr>
          <a:lstStyle/>
          <a:p>
            <a:r>
              <a:rPr lang="en-US" dirty="0">
                <a:latin typeface="Avenir Light" panose="020B0402020203020204" pitchFamily="34" charset="77"/>
              </a:rPr>
              <a:t>No more JSX </a:t>
            </a:r>
          </a:p>
        </p:txBody>
      </p:sp>
      <p:sp>
        <p:nvSpPr>
          <p:cNvPr id="9" name="TextBox 8">
            <a:extLst>
              <a:ext uri="{FF2B5EF4-FFF2-40B4-BE49-F238E27FC236}">
                <a16:creationId xmlns:a16="http://schemas.microsoft.com/office/drawing/2014/main" id="{AF69A01F-C663-C743-8DB5-A39D155FC77C}"/>
              </a:ext>
            </a:extLst>
          </p:cNvPr>
          <p:cNvSpPr txBox="1"/>
          <p:nvPr/>
        </p:nvSpPr>
        <p:spPr>
          <a:xfrm>
            <a:off x="4327741" y="3688728"/>
            <a:ext cx="2812095" cy="369332"/>
          </a:xfrm>
          <a:prstGeom prst="rect">
            <a:avLst/>
          </a:prstGeom>
          <a:noFill/>
        </p:spPr>
        <p:txBody>
          <a:bodyPr wrap="square" rtlCol="0">
            <a:spAutoFit/>
          </a:bodyPr>
          <a:lstStyle/>
          <a:p>
            <a:r>
              <a:rPr lang="en-US" dirty="0">
                <a:latin typeface="Avenir Light" panose="020B0402020203020204" pitchFamily="34" charset="77"/>
              </a:rPr>
              <a:t>No more render functions </a:t>
            </a:r>
          </a:p>
        </p:txBody>
      </p:sp>
      <p:sp>
        <p:nvSpPr>
          <p:cNvPr id="10" name="TextBox 9">
            <a:extLst>
              <a:ext uri="{FF2B5EF4-FFF2-40B4-BE49-F238E27FC236}">
                <a16:creationId xmlns:a16="http://schemas.microsoft.com/office/drawing/2014/main" id="{AFEADCF4-BEE0-424A-A53A-4FBDB7B0744C}"/>
              </a:ext>
            </a:extLst>
          </p:cNvPr>
          <p:cNvSpPr txBox="1"/>
          <p:nvPr/>
        </p:nvSpPr>
        <p:spPr>
          <a:xfrm>
            <a:off x="4233796" y="4058060"/>
            <a:ext cx="3118982" cy="369332"/>
          </a:xfrm>
          <a:prstGeom prst="rect">
            <a:avLst/>
          </a:prstGeom>
          <a:noFill/>
        </p:spPr>
        <p:txBody>
          <a:bodyPr wrap="square" rtlCol="0">
            <a:spAutoFit/>
          </a:bodyPr>
          <a:lstStyle/>
          <a:p>
            <a:r>
              <a:rPr lang="en-US" dirty="0">
                <a:latin typeface="Avenir Light" panose="020B0402020203020204" pitchFamily="34" charset="77"/>
              </a:rPr>
              <a:t>Easy to read template syntax </a:t>
            </a:r>
          </a:p>
        </p:txBody>
      </p:sp>
      <p:sp>
        <p:nvSpPr>
          <p:cNvPr id="11" name="TextBox 10">
            <a:extLst>
              <a:ext uri="{FF2B5EF4-FFF2-40B4-BE49-F238E27FC236}">
                <a16:creationId xmlns:a16="http://schemas.microsoft.com/office/drawing/2014/main" id="{A4070CB9-4C2A-344D-ADC5-C3C77B7BAD13}"/>
              </a:ext>
            </a:extLst>
          </p:cNvPr>
          <p:cNvSpPr txBox="1"/>
          <p:nvPr/>
        </p:nvSpPr>
        <p:spPr>
          <a:xfrm>
            <a:off x="4371583" y="4427392"/>
            <a:ext cx="2899775" cy="369332"/>
          </a:xfrm>
          <a:prstGeom prst="rect">
            <a:avLst/>
          </a:prstGeom>
          <a:noFill/>
        </p:spPr>
        <p:txBody>
          <a:bodyPr wrap="square" rtlCol="0">
            <a:spAutoFit/>
          </a:bodyPr>
          <a:lstStyle/>
          <a:p>
            <a:r>
              <a:rPr lang="en-US" dirty="0">
                <a:latin typeface="Avenir Light" panose="020B0402020203020204" pitchFamily="34" charset="77"/>
              </a:rPr>
              <a:t>HTML, CSS &amp; JS in one file </a:t>
            </a:r>
          </a:p>
        </p:txBody>
      </p:sp>
    </p:spTree>
    <p:extLst>
      <p:ext uri="{BB962C8B-B14F-4D97-AF65-F5344CB8AC3E}">
        <p14:creationId xmlns:p14="http://schemas.microsoft.com/office/powerpoint/2010/main" val="3316039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900" decel="100000" fill="hold"/>
                                        <p:tgtEl>
                                          <p:spTgt spid="6"/>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900" decel="100000" fill="hold"/>
                                        <p:tgtEl>
                                          <p:spTgt spid="9"/>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900" decel="100000" fill="hold"/>
                                        <p:tgtEl>
                                          <p:spTgt spid="1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900" decel="100000" fill="hold"/>
                                        <p:tgtEl>
                                          <p:spTgt spid="11"/>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AFDA45F-6401-454A-90BB-1E64E5E7FE15}"/>
              </a:ext>
            </a:extLst>
          </p:cNvPr>
          <p:cNvSpPr txBox="1"/>
          <p:nvPr/>
        </p:nvSpPr>
        <p:spPr>
          <a:xfrm>
            <a:off x="3606961" y="400833"/>
            <a:ext cx="4795381" cy="461665"/>
          </a:xfrm>
          <a:prstGeom prst="rect">
            <a:avLst/>
          </a:prstGeom>
          <a:noFill/>
        </p:spPr>
        <p:txBody>
          <a:bodyPr wrap="square" rtlCol="0">
            <a:spAutoFit/>
          </a:bodyPr>
          <a:lstStyle/>
          <a:p>
            <a:r>
              <a:rPr lang="en-US" sz="2400" dirty="0">
                <a:latin typeface="Avenir Light" panose="020B0402020203020204" pitchFamily="34" charset="77"/>
              </a:rPr>
              <a:t>What </a:t>
            </a:r>
            <a:r>
              <a:rPr lang="en-US" sz="2400" i="1" dirty="0">
                <a:latin typeface="Avenir Light" panose="020B0402020203020204" pitchFamily="34" charset="77"/>
              </a:rPr>
              <a:t>actually </a:t>
            </a:r>
            <a:r>
              <a:rPr lang="en-US" sz="2400" dirty="0">
                <a:latin typeface="Avenir Light" panose="020B0402020203020204" pitchFamily="34" charset="77"/>
              </a:rPr>
              <a:t>is a component?</a:t>
            </a:r>
          </a:p>
        </p:txBody>
      </p:sp>
      <p:sp>
        <p:nvSpPr>
          <p:cNvPr id="3" name="TextBox 2">
            <a:extLst>
              <a:ext uri="{FF2B5EF4-FFF2-40B4-BE49-F238E27FC236}">
                <a16:creationId xmlns:a16="http://schemas.microsoft.com/office/drawing/2014/main" id="{8F3BFD7D-E537-5246-852D-CD81C9F3EFCE}"/>
              </a:ext>
            </a:extLst>
          </p:cNvPr>
          <p:cNvSpPr txBox="1"/>
          <p:nvPr/>
        </p:nvSpPr>
        <p:spPr>
          <a:xfrm>
            <a:off x="594987" y="1478071"/>
            <a:ext cx="4277638" cy="2308324"/>
          </a:xfrm>
          <a:prstGeom prst="rect">
            <a:avLst/>
          </a:prstGeom>
          <a:noFill/>
        </p:spPr>
        <p:txBody>
          <a:bodyPr wrap="square" rtlCol="0">
            <a:spAutoFit/>
          </a:bodyPr>
          <a:lstStyle/>
          <a:p>
            <a:r>
              <a:rPr lang="en-US" i="1" dirty="0">
                <a:latin typeface="Avenir Light Oblique" panose="020B0402020203090204" pitchFamily="34" charset="77"/>
              </a:rPr>
              <a:t>“Web components are a suite of different technologies allowing to create reusable custom elements – with their functionality encapsulated away from the rest of your code – and utilize them in your web APP” </a:t>
            </a:r>
          </a:p>
          <a:p>
            <a:endParaRPr lang="en-US" i="1" dirty="0">
              <a:latin typeface="Avenir Light Oblique" panose="020B0402020203090204" pitchFamily="34" charset="77"/>
            </a:endParaRPr>
          </a:p>
          <a:p>
            <a:r>
              <a:rPr lang="en-US" i="1" dirty="0">
                <a:latin typeface="Avenir Light Oblique" panose="020B0402020203090204" pitchFamily="34" charset="77"/>
              </a:rPr>
              <a:t>- Mozilla Developer Network Web Docs</a:t>
            </a:r>
          </a:p>
        </p:txBody>
      </p:sp>
      <p:sp>
        <p:nvSpPr>
          <p:cNvPr id="7" name="TextBox 6">
            <a:extLst>
              <a:ext uri="{FF2B5EF4-FFF2-40B4-BE49-F238E27FC236}">
                <a16:creationId xmlns:a16="http://schemas.microsoft.com/office/drawing/2014/main" id="{FFA0748A-C78F-704D-AC86-7FB8D50AF3A7}"/>
              </a:ext>
            </a:extLst>
          </p:cNvPr>
          <p:cNvSpPr txBox="1"/>
          <p:nvPr/>
        </p:nvSpPr>
        <p:spPr>
          <a:xfrm>
            <a:off x="5467612" y="1384126"/>
            <a:ext cx="4096011" cy="3139321"/>
          </a:xfrm>
          <a:prstGeom prst="rect">
            <a:avLst/>
          </a:prstGeom>
          <a:noFill/>
        </p:spPr>
        <p:txBody>
          <a:bodyPr wrap="square" rtlCol="0">
            <a:spAutoFit/>
          </a:bodyPr>
          <a:lstStyle/>
          <a:p>
            <a:r>
              <a:rPr lang="en-US" dirty="0">
                <a:latin typeface="Avenir Light" panose="020B0402020203020204" pitchFamily="34" charset="77"/>
              </a:rPr>
              <a:t>You can somewhat liken them to classes in Java. </a:t>
            </a:r>
          </a:p>
          <a:p>
            <a:endParaRPr lang="en-US" dirty="0">
              <a:latin typeface="Avenir Light" panose="020B0402020203020204" pitchFamily="34" charset="77"/>
            </a:endParaRPr>
          </a:p>
          <a:p>
            <a:r>
              <a:rPr lang="en-US" dirty="0">
                <a:latin typeface="Avenir Light" panose="020B0402020203020204" pitchFamily="34" charset="77"/>
              </a:rPr>
              <a:t>They are meant to be modular and reusable through your web application.</a:t>
            </a:r>
          </a:p>
          <a:p>
            <a:endParaRPr lang="en-US" dirty="0">
              <a:latin typeface="Avenir Light" panose="020B0402020203020204" pitchFamily="34" charset="77"/>
            </a:endParaRPr>
          </a:p>
          <a:p>
            <a:r>
              <a:rPr lang="en-US" dirty="0">
                <a:latin typeface="Avenir Light" panose="020B0402020203020204" pitchFamily="34" charset="77"/>
              </a:rPr>
              <a:t>Typically have some ‘state’ which can be updated or modified which will ultimately determine what the user sees.</a:t>
            </a:r>
          </a:p>
        </p:txBody>
      </p:sp>
    </p:spTree>
    <p:extLst>
      <p:ext uri="{BB962C8B-B14F-4D97-AF65-F5344CB8AC3E}">
        <p14:creationId xmlns:p14="http://schemas.microsoft.com/office/powerpoint/2010/main" val="1493600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EB113CB6-5834-1543-9993-7610B66F7000}"/>
              </a:ext>
            </a:extLst>
          </p:cNvPr>
          <p:cNvPicPr>
            <a:picLocks noChangeAspect="1"/>
          </p:cNvPicPr>
          <p:nvPr/>
        </p:nvPicPr>
        <p:blipFill>
          <a:blip r:embed="rId3"/>
          <a:stretch>
            <a:fillRect/>
          </a:stretch>
        </p:blipFill>
        <p:spPr>
          <a:xfrm>
            <a:off x="596567" y="319414"/>
            <a:ext cx="4971252" cy="5730658"/>
          </a:xfrm>
          <a:prstGeom prst="rect">
            <a:avLst/>
          </a:prstGeom>
        </p:spPr>
      </p:pic>
      <p:sp>
        <p:nvSpPr>
          <p:cNvPr id="6" name="TextBox 5">
            <a:extLst>
              <a:ext uri="{FF2B5EF4-FFF2-40B4-BE49-F238E27FC236}">
                <a16:creationId xmlns:a16="http://schemas.microsoft.com/office/drawing/2014/main" id="{ACA0721A-06B0-0244-97B9-AD5743D62B67}"/>
              </a:ext>
            </a:extLst>
          </p:cNvPr>
          <p:cNvSpPr txBox="1"/>
          <p:nvPr/>
        </p:nvSpPr>
        <p:spPr>
          <a:xfrm>
            <a:off x="2030006" y="6169068"/>
            <a:ext cx="2104373" cy="369518"/>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8" name="Right Arrow 7">
            <a:extLst>
              <a:ext uri="{FF2B5EF4-FFF2-40B4-BE49-F238E27FC236}">
                <a16:creationId xmlns:a16="http://schemas.microsoft.com/office/drawing/2014/main" id="{42113BDD-F0CF-C44A-AB89-25A9BE48EBDC}"/>
              </a:ext>
            </a:extLst>
          </p:cNvPr>
          <p:cNvSpPr/>
          <p:nvPr/>
        </p:nvSpPr>
        <p:spPr>
          <a:xfrm>
            <a:off x="5924811" y="2974932"/>
            <a:ext cx="1597068" cy="607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6EF224-885B-9743-9965-1E5CC313255E}"/>
              </a:ext>
            </a:extLst>
          </p:cNvPr>
          <p:cNvSpPr txBox="1"/>
          <p:nvPr/>
        </p:nvSpPr>
        <p:spPr>
          <a:xfrm>
            <a:off x="8098078" y="3105834"/>
            <a:ext cx="1872640" cy="369332"/>
          </a:xfrm>
          <a:prstGeom prst="rect">
            <a:avLst/>
          </a:prstGeom>
          <a:noFill/>
        </p:spPr>
        <p:txBody>
          <a:bodyPr wrap="square" rtlCol="0">
            <a:spAutoFit/>
          </a:bodyPr>
          <a:lstStyle/>
          <a:p>
            <a:r>
              <a:rPr lang="en-US" i="1" dirty="0">
                <a:solidFill>
                  <a:schemeClr val="accent6">
                    <a:lumMod val="75000"/>
                  </a:schemeClr>
                </a:solidFill>
                <a:latin typeface="Avenir Light" panose="020B0402020203020204" pitchFamily="34" charset="77"/>
              </a:rPr>
              <a:t>Wes Dingman</a:t>
            </a:r>
          </a:p>
        </p:txBody>
      </p:sp>
    </p:spTree>
    <p:extLst>
      <p:ext uri="{BB962C8B-B14F-4D97-AF65-F5344CB8AC3E}">
        <p14:creationId xmlns:p14="http://schemas.microsoft.com/office/powerpoint/2010/main" val="327994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EB113CB6-5834-1543-9993-7610B66F7000}"/>
              </a:ext>
            </a:extLst>
          </p:cNvPr>
          <p:cNvPicPr>
            <a:picLocks noChangeAspect="1"/>
          </p:cNvPicPr>
          <p:nvPr/>
        </p:nvPicPr>
        <p:blipFill>
          <a:blip r:embed="rId3"/>
          <a:stretch>
            <a:fillRect/>
          </a:stretch>
        </p:blipFill>
        <p:spPr>
          <a:xfrm>
            <a:off x="596567" y="319414"/>
            <a:ext cx="4971252" cy="5730658"/>
          </a:xfrm>
          <a:prstGeom prst="rect">
            <a:avLst/>
          </a:prstGeom>
        </p:spPr>
      </p:pic>
      <p:sp>
        <p:nvSpPr>
          <p:cNvPr id="6" name="TextBox 5">
            <a:extLst>
              <a:ext uri="{FF2B5EF4-FFF2-40B4-BE49-F238E27FC236}">
                <a16:creationId xmlns:a16="http://schemas.microsoft.com/office/drawing/2014/main" id="{ACA0721A-06B0-0244-97B9-AD5743D62B67}"/>
              </a:ext>
            </a:extLst>
          </p:cNvPr>
          <p:cNvSpPr txBox="1"/>
          <p:nvPr/>
        </p:nvSpPr>
        <p:spPr>
          <a:xfrm>
            <a:off x="2030006" y="6169068"/>
            <a:ext cx="2104373" cy="369518"/>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2" name="TextBox 1">
            <a:extLst>
              <a:ext uri="{FF2B5EF4-FFF2-40B4-BE49-F238E27FC236}">
                <a16:creationId xmlns:a16="http://schemas.microsoft.com/office/drawing/2014/main" id="{93123DC2-0E68-B449-97BA-24CE89203B9B}"/>
              </a:ext>
            </a:extLst>
          </p:cNvPr>
          <p:cNvSpPr txBox="1"/>
          <p:nvPr/>
        </p:nvSpPr>
        <p:spPr>
          <a:xfrm>
            <a:off x="5829288" y="538619"/>
            <a:ext cx="3039140" cy="646331"/>
          </a:xfrm>
          <a:prstGeom prst="rect">
            <a:avLst/>
          </a:prstGeom>
          <a:noFill/>
        </p:spPr>
        <p:txBody>
          <a:bodyPr wrap="square" rtlCol="0">
            <a:spAutoFit/>
          </a:bodyPr>
          <a:lstStyle/>
          <a:p>
            <a:r>
              <a:rPr lang="en-US" dirty="0">
                <a:latin typeface="Avenir Light" panose="020B0402020203020204" pitchFamily="34" charset="77"/>
              </a:rPr>
              <a:t>Three Essentials of Vue Component</a:t>
            </a:r>
          </a:p>
        </p:txBody>
      </p:sp>
      <p:sp>
        <p:nvSpPr>
          <p:cNvPr id="3" name="TextBox 2">
            <a:extLst>
              <a:ext uri="{FF2B5EF4-FFF2-40B4-BE49-F238E27FC236}">
                <a16:creationId xmlns:a16="http://schemas.microsoft.com/office/drawing/2014/main" id="{3D0EEC43-5A5C-8B46-BAB5-57EF6441BD54}"/>
              </a:ext>
            </a:extLst>
          </p:cNvPr>
          <p:cNvSpPr txBox="1"/>
          <p:nvPr/>
        </p:nvSpPr>
        <p:spPr>
          <a:xfrm>
            <a:off x="5866958" y="1795077"/>
            <a:ext cx="1842171" cy="338554"/>
          </a:xfrm>
          <a:prstGeom prst="rect">
            <a:avLst/>
          </a:prstGeom>
          <a:noFill/>
        </p:spPr>
        <p:txBody>
          <a:bodyPr wrap="none" rtlCol="0">
            <a:spAutoFit/>
          </a:bodyPr>
          <a:lstStyle/>
          <a:p>
            <a:r>
              <a:rPr lang="en-US" sz="1400" dirty="0">
                <a:latin typeface="Avenir Light" panose="020B0402020203020204" pitchFamily="34" charset="77"/>
              </a:rPr>
              <a:t>&lt;template&gt; - </a:t>
            </a:r>
            <a:r>
              <a:rPr lang="en-US" sz="1600" dirty="0">
                <a:latin typeface="Avenir Light" panose="020B0402020203020204" pitchFamily="34" charset="77"/>
              </a:rPr>
              <a:t>HTML</a:t>
            </a:r>
          </a:p>
        </p:txBody>
      </p:sp>
      <p:sp>
        <p:nvSpPr>
          <p:cNvPr id="10" name="TextBox 9">
            <a:extLst>
              <a:ext uri="{FF2B5EF4-FFF2-40B4-BE49-F238E27FC236}">
                <a16:creationId xmlns:a16="http://schemas.microsoft.com/office/drawing/2014/main" id="{A952BF8B-802E-4D4D-A1B4-ADFB22010570}"/>
              </a:ext>
            </a:extLst>
          </p:cNvPr>
          <p:cNvSpPr txBox="1"/>
          <p:nvPr/>
        </p:nvSpPr>
        <p:spPr>
          <a:xfrm>
            <a:off x="5791616" y="2815261"/>
            <a:ext cx="1917513" cy="338554"/>
          </a:xfrm>
          <a:prstGeom prst="rect">
            <a:avLst/>
          </a:prstGeom>
          <a:noFill/>
        </p:spPr>
        <p:txBody>
          <a:bodyPr wrap="none" rtlCol="0">
            <a:spAutoFit/>
          </a:bodyPr>
          <a:lstStyle/>
          <a:p>
            <a:r>
              <a:rPr lang="en-US" sz="1400" dirty="0">
                <a:latin typeface="Avenir Light" panose="020B0402020203020204" pitchFamily="34" charset="77"/>
              </a:rPr>
              <a:t>&lt;script&gt; - </a:t>
            </a:r>
            <a:r>
              <a:rPr lang="en-US" sz="1600" dirty="0" err="1">
                <a:latin typeface="Avenir Light" panose="020B0402020203020204" pitchFamily="34" charset="77"/>
              </a:rPr>
              <a:t>Javascript</a:t>
            </a:r>
            <a:endParaRPr lang="en-US" sz="1600" dirty="0">
              <a:latin typeface="Avenir Light" panose="020B0402020203020204" pitchFamily="34" charset="77"/>
            </a:endParaRPr>
          </a:p>
        </p:txBody>
      </p:sp>
      <p:sp>
        <p:nvSpPr>
          <p:cNvPr id="11" name="TextBox 10">
            <a:extLst>
              <a:ext uri="{FF2B5EF4-FFF2-40B4-BE49-F238E27FC236}">
                <a16:creationId xmlns:a16="http://schemas.microsoft.com/office/drawing/2014/main" id="{921E83E0-AF10-4842-868D-2011AE2CE2B1}"/>
              </a:ext>
            </a:extLst>
          </p:cNvPr>
          <p:cNvSpPr txBox="1"/>
          <p:nvPr/>
        </p:nvSpPr>
        <p:spPr>
          <a:xfrm>
            <a:off x="5866958" y="3816446"/>
            <a:ext cx="1311578" cy="338554"/>
          </a:xfrm>
          <a:prstGeom prst="rect">
            <a:avLst/>
          </a:prstGeom>
          <a:noFill/>
        </p:spPr>
        <p:txBody>
          <a:bodyPr wrap="none" rtlCol="0">
            <a:spAutoFit/>
          </a:bodyPr>
          <a:lstStyle/>
          <a:p>
            <a:r>
              <a:rPr lang="en-US" sz="1400" dirty="0">
                <a:latin typeface="Avenir Light" panose="020B0402020203020204" pitchFamily="34" charset="77"/>
              </a:rPr>
              <a:t>&lt;style&gt; - </a:t>
            </a:r>
            <a:r>
              <a:rPr lang="en-US" sz="1600" dirty="0">
                <a:latin typeface="Avenir Light" panose="020B0402020203020204" pitchFamily="34" charset="77"/>
              </a:rPr>
              <a:t>CSS</a:t>
            </a:r>
          </a:p>
        </p:txBody>
      </p:sp>
    </p:spTree>
    <p:extLst>
      <p:ext uri="{BB962C8B-B14F-4D97-AF65-F5344CB8AC3E}">
        <p14:creationId xmlns:p14="http://schemas.microsoft.com/office/powerpoint/2010/main" val="2563718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900" decel="100000" fill="hold"/>
                                        <p:tgtEl>
                                          <p:spTgt spid="1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erson wearing glasses&#10;&#10;Description automatically generated with low confidence">
            <a:extLst>
              <a:ext uri="{FF2B5EF4-FFF2-40B4-BE49-F238E27FC236}">
                <a16:creationId xmlns:a16="http://schemas.microsoft.com/office/drawing/2014/main" id="{C3CB37F6-F701-6C47-A5AA-62B9F26EF34C}"/>
              </a:ext>
            </a:extLst>
          </p:cNvPr>
          <p:cNvPicPr>
            <a:picLocks noChangeAspect="1"/>
          </p:cNvPicPr>
          <p:nvPr/>
        </p:nvPicPr>
        <p:blipFill>
          <a:blip r:embed="rId3"/>
          <a:stretch>
            <a:fillRect/>
          </a:stretch>
        </p:blipFill>
        <p:spPr>
          <a:xfrm>
            <a:off x="1280438" y="1659700"/>
            <a:ext cx="2107851" cy="2630466"/>
          </a:xfrm>
          <a:prstGeom prst="rect">
            <a:avLst/>
          </a:prstGeom>
        </p:spPr>
      </p:pic>
      <p:sp>
        <p:nvSpPr>
          <p:cNvPr id="2" name="Rectangle 1">
            <a:extLst>
              <a:ext uri="{FF2B5EF4-FFF2-40B4-BE49-F238E27FC236}">
                <a16:creationId xmlns:a16="http://schemas.microsoft.com/office/drawing/2014/main" id="{9A6D63CC-A9A6-944F-8B0B-BFCFF6F902EC}"/>
              </a:ext>
            </a:extLst>
          </p:cNvPr>
          <p:cNvSpPr/>
          <p:nvPr/>
        </p:nvSpPr>
        <p:spPr>
          <a:xfrm>
            <a:off x="3874717" y="1395163"/>
            <a:ext cx="6096000" cy="3416320"/>
          </a:xfrm>
          <a:prstGeom prst="rect">
            <a:avLst/>
          </a:prstGeom>
        </p:spPr>
        <p:txBody>
          <a:bodyPr>
            <a:spAutoFit/>
          </a:bodyPr>
          <a:lstStyle/>
          <a:p>
            <a:pPr marL="285750" indent="-285750">
              <a:buFont typeface="Arial" panose="020B0604020202020204" pitchFamily="34" charset="0"/>
              <a:buChar char="•"/>
            </a:pPr>
            <a:r>
              <a:rPr lang="en-US" dirty="0">
                <a:latin typeface="Avenir Light" panose="020B0402020203020204" pitchFamily="34" charset="77"/>
              </a:rPr>
              <a:t>Towson University Class of 2019 – BS Computer Science</a:t>
            </a:r>
          </a:p>
          <a:p>
            <a:pPr marL="285750" indent="-285750">
              <a:buFont typeface="Arial" panose="020B0604020202020204" pitchFamily="34" charset="0"/>
              <a:buChar char="•"/>
            </a:pPr>
            <a:endParaRPr lang="en-US" dirty="0">
              <a:latin typeface="Avenir Light" panose="020B0402020203020204" pitchFamily="34" charset="77"/>
            </a:endParaRPr>
          </a:p>
          <a:p>
            <a:pPr marL="285750" indent="-285750">
              <a:buFont typeface="Arial" panose="020B0604020202020204" pitchFamily="34" charset="0"/>
              <a:buChar char="•"/>
            </a:pPr>
            <a:r>
              <a:rPr lang="en-US" dirty="0">
                <a:latin typeface="Avenir Light" panose="020B0402020203020204" pitchFamily="34" charset="77"/>
              </a:rPr>
              <a:t>Johns Hopkins University Class of 2022 – MS Computer Science</a:t>
            </a:r>
          </a:p>
          <a:p>
            <a:pPr marL="285750" indent="-285750">
              <a:buFont typeface="Arial" panose="020B0604020202020204" pitchFamily="34" charset="0"/>
              <a:buChar char="•"/>
            </a:pPr>
            <a:endParaRPr lang="en-US" dirty="0">
              <a:latin typeface="Avenir Light" panose="020B0402020203020204" pitchFamily="34" charset="77"/>
            </a:endParaRPr>
          </a:p>
          <a:p>
            <a:pPr marL="285750" indent="-285750">
              <a:buFont typeface="Arial" panose="020B0604020202020204" pitchFamily="34" charset="0"/>
              <a:buChar char="•"/>
            </a:pPr>
            <a:r>
              <a:rPr lang="en-US" dirty="0">
                <a:latin typeface="Avenir Light" panose="020B0402020203020204" pitchFamily="34" charset="77"/>
              </a:rPr>
              <a:t>Full stack software engineer at Next Century Corporation working on the DARPA (Defense Advanced Research Projects Agency) </a:t>
            </a:r>
            <a:r>
              <a:rPr lang="en-US" dirty="0">
                <a:latin typeface="Avenir Light" panose="020B0402020203020204" pitchFamily="34" charset="77"/>
                <a:hlinkClick r:id="rId4"/>
              </a:rPr>
              <a:t>Medifor</a:t>
            </a:r>
            <a:r>
              <a:rPr lang="en-US" dirty="0">
                <a:latin typeface="Avenir Light" panose="020B0402020203020204" pitchFamily="34" charset="77"/>
              </a:rPr>
              <a:t> Platform </a:t>
            </a:r>
          </a:p>
          <a:p>
            <a:pPr marL="285750" indent="-285750">
              <a:buFont typeface="Arial" panose="020B0604020202020204" pitchFamily="34" charset="0"/>
              <a:buChar char="•"/>
            </a:pPr>
            <a:endParaRPr lang="en-US" dirty="0">
              <a:latin typeface="Avenir Light" panose="020B0402020203020204" pitchFamily="34" charset="77"/>
            </a:endParaRPr>
          </a:p>
          <a:p>
            <a:pPr marL="285750" indent="-285750">
              <a:buFont typeface="Arial" panose="020B0604020202020204" pitchFamily="34" charset="0"/>
              <a:buChar char="•"/>
            </a:pPr>
            <a:r>
              <a:rPr lang="en-US" dirty="0">
                <a:latin typeface="Avenir Light" panose="020B0402020203020204" pitchFamily="34" charset="77"/>
              </a:rPr>
              <a:t>Prior students of Jay’s for his undergraduate web development course</a:t>
            </a:r>
          </a:p>
        </p:txBody>
      </p:sp>
      <p:sp>
        <p:nvSpPr>
          <p:cNvPr id="8" name="Subtitle 3">
            <a:extLst>
              <a:ext uri="{FF2B5EF4-FFF2-40B4-BE49-F238E27FC236}">
                <a16:creationId xmlns:a16="http://schemas.microsoft.com/office/drawing/2014/main" id="{E5604551-9D65-4E46-9E67-DDCC5CAF5E83}"/>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Who am I ?</a:t>
            </a:r>
          </a:p>
        </p:txBody>
      </p:sp>
    </p:spTree>
    <p:extLst>
      <p:ext uri="{BB962C8B-B14F-4D97-AF65-F5344CB8AC3E}">
        <p14:creationId xmlns:p14="http://schemas.microsoft.com/office/powerpoint/2010/main" val="3348492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9616DF5-8EBB-FF43-9110-2F863095260B}"/>
              </a:ext>
            </a:extLst>
          </p:cNvPr>
          <p:cNvPicPr>
            <a:picLocks noChangeAspect="1"/>
          </p:cNvPicPr>
          <p:nvPr/>
        </p:nvPicPr>
        <p:blipFill>
          <a:blip r:embed="rId3"/>
          <a:stretch>
            <a:fillRect/>
          </a:stretch>
        </p:blipFill>
        <p:spPr>
          <a:xfrm>
            <a:off x="1835150" y="965200"/>
            <a:ext cx="4829175" cy="4910138"/>
          </a:xfrm>
          <a:prstGeom prst="rect">
            <a:avLst/>
          </a:prstGeom>
        </p:spPr>
      </p:pic>
      <p:sp>
        <p:nvSpPr>
          <p:cNvPr id="6" name="TextBox 5">
            <a:extLst>
              <a:ext uri="{FF2B5EF4-FFF2-40B4-BE49-F238E27FC236}">
                <a16:creationId xmlns:a16="http://schemas.microsoft.com/office/drawing/2014/main" id="{CE2A24FC-A159-EF4C-AC19-CB99179A4CE1}"/>
              </a:ext>
            </a:extLst>
          </p:cNvPr>
          <p:cNvSpPr txBox="1"/>
          <p:nvPr/>
        </p:nvSpPr>
        <p:spPr>
          <a:xfrm>
            <a:off x="1835150" y="4892675"/>
            <a:ext cx="4829175" cy="982663"/>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i="1">
                <a:solidFill>
                  <a:srgbClr val="FFFFFF"/>
                </a:solidFill>
                <a:latin typeface="Avenir Light Oblique" panose="020B0402020203090204" pitchFamily="34" charset="77"/>
              </a:rPr>
              <a:t>Stack Overflow 2020 Survey - Most Used Languages</a:t>
            </a:r>
          </a:p>
        </p:txBody>
      </p:sp>
      <p:sp>
        <p:nvSpPr>
          <p:cNvPr id="2" name="TextBox 1">
            <a:extLst>
              <a:ext uri="{FF2B5EF4-FFF2-40B4-BE49-F238E27FC236}">
                <a16:creationId xmlns:a16="http://schemas.microsoft.com/office/drawing/2014/main" id="{6A69E0AF-A7B6-BF4C-A11D-6702F5DBD437}"/>
              </a:ext>
            </a:extLst>
          </p:cNvPr>
          <p:cNvSpPr txBox="1"/>
          <p:nvPr/>
        </p:nvSpPr>
        <p:spPr>
          <a:xfrm>
            <a:off x="7095994" y="2536521"/>
            <a:ext cx="3162822" cy="1477328"/>
          </a:xfrm>
          <a:prstGeom prst="rect">
            <a:avLst/>
          </a:prstGeom>
          <a:noFill/>
        </p:spPr>
        <p:txBody>
          <a:bodyPr wrap="square" rtlCol="0">
            <a:spAutoFit/>
          </a:bodyPr>
          <a:lstStyle/>
          <a:p>
            <a:r>
              <a:rPr lang="en-US" i="1" dirty="0">
                <a:latin typeface="Avenir Light Oblique" panose="020B0402020203090204" pitchFamily="34" charset="77"/>
              </a:rPr>
              <a:t>“Any application that can be written in JavaScript, will eventually be written in JavaScript” - </a:t>
            </a:r>
            <a:r>
              <a:rPr lang="en-US" i="1" dirty="0" err="1">
                <a:latin typeface="Avenir Light Oblique" panose="020B0402020203090204" pitchFamily="34" charset="77"/>
              </a:rPr>
              <a:t>Atwoods</a:t>
            </a:r>
            <a:r>
              <a:rPr lang="en-US" i="1" dirty="0">
                <a:latin typeface="Avenir Light Oblique" panose="020B0402020203090204" pitchFamily="34" charset="77"/>
              </a:rPr>
              <a:t> Law 2007</a:t>
            </a:r>
          </a:p>
        </p:txBody>
      </p:sp>
    </p:spTree>
    <p:extLst>
      <p:ext uri="{BB962C8B-B14F-4D97-AF65-F5344CB8AC3E}">
        <p14:creationId xmlns:p14="http://schemas.microsoft.com/office/powerpoint/2010/main" val="315511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AA548ED5-BD2D-C64E-BFB3-7FDCCCF25294}"/>
              </a:ext>
            </a:extLst>
          </p:cNvPr>
          <p:cNvPicPr>
            <a:picLocks noChangeAspect="1"/>
          </p:cNvPicPr>
          <p:nvPr/>
        </p:nvPicPr>
        <p:blipFill>
          <a:blip r:embed="rId3"/>
          <a:stretch>
            <a:fillRect/>
          </a:stretch>
        </p:blipFill>
        <p:spPr>
          <a:xfrm>
            <a:off x="632565" y="1543675"/>
            <a:ext cx="4991622" cy="1946991"/>
          </a:xfrm>
          <a:prstGeom prst="rect">
            <a:avLst/>
          </a:prstGeom>
        </p:spPr>
      </p:pic>
      <p:pic>
        <p:nvPicPr>
          <p:cNvPr id="8" name="Picture 7" descr="Logo, icon&#10;&#10;Description automatically generated">
            <a:extLst>
              <a:ext uri="{FF2B5EF4-FFF2-40B4-BE49-F238E27FC236}">
                <a16:creationId xmlns:a16="http://schemas.microsoft.com/office/drawing/2014/main" id="{1E23BE2F-B127-DE43-8098-8462E4B4CF72}"/>
              </a:ext>
            </a:extLst>
          </p:cNvPr>
          <p:cNvPicPr>
            <a:picLocks noChangeAspect="1"/>
          </p:cNvPicPr>
          <p:nvPr/>
        </p:nvPicPr>
        <p:blipFill>
          <a:blip r:embed="rId4"/>
          <a:stretch>
            <a:fillRect/>
          </a:stretch>
        </p:blipFill>
        <p:spPr>
          <a:xfrm>
            <a:off x="632565" y="3994834"/>
            <a:ext cx="4991621" cy="2299494"/>
          </a:xfrm>
          <a:prstGeom prst="rect">
            <a:avLst/>
          </a:prstGeom>
        </p:spPr>
      </p:pic>
      <p:pic>
        <p:nvPicPr>
          <p:cNvPr id="9" name="Picture 8" descr="Logo&#10;&#10;Description automatically generated with low confidence">
            <a:extLst>
              <a:ext uri="{FF2B5EF4-FFF2-40B4-BE49-F238E27FC236}">
                <a16:creationId xmlns:a16="http://schemas.microsoft.com/office/drawing/2014/main" id="{F6FC6FAC-F59C-F142-B5CE-1037F939C27A}"/>
              </a:ext>
            </a:extLst>
          </p:cNvPr>
          <p:cNvPicPr>
            <a:picLocks noChangeAspect="1"/>
          </p:cNvPicPr>
          <p:nvPr/>
        </p:nvPicPr>
        <p:blipFill>
          <a:blip r:embed="rId5"/>
          <a:stretch>
            <a:fillRect/>
          </a:stretch>
        </p:blipFill>
        <p:spPr>
          <a:xfrm>
            <a:off x="6463430" y="1543675"/>
            <a:ext cx="1791222" cy="1734082"/>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9190182E-CF63-F641-9D27-A937293BEC75}"/>
              </a:ext>
            </a:extLst>
          </p:cNvPr>
          <p:cNvPicPr>
            <a:picLocks noChangeAspect="1"/>
          </p:cNvPicPr>
          <p:nvPr/>
        </p:nvPicPr>
        <p:blipFill>
          <a:blip r:embed="rId6"/>
          <a:stretch>
            <a:fillRect/>
          </a:stretch>
        </p:blipFill>
        <p:spPr>
          <a:xfrm>
            <a:off x="5941407" y="3532434"/>
            <a:ext cx="2516544" cy="1734082"/>
          </a:xfrm>
          <a:prstGeom prst="rect">
            <a:avLst/>
          </a:prstGeom>
        </p:spPr>
      </p:pic>
      <p:pic>
        <p:nvPicPr>
          <p:cNvPr id="11" name="Picture 10" descr="Icon&#10;&#10;Description automatically generated">
            <a:extLst>
              <a:ext uri="{FF2B5EF4-FFF2-40B4-BE49-F238E27FC236}">
                <a16:creationId xmlns:a16="http://schemas.microsoft.com/office/drawing/2014/main" id="{F58D8285-C786-6D4A-80D8-A4E1241C65E3}"/>
              </a:ext>
            </a:extLst>
          </p:cNvPr>
          <p:cNvPicPr>
            <a:picLocks noChangeAspect="1"/>
          </p:cNvPicPr>
          <p:nvPr/>
        </p:nvPicPr>
        <p:blipFill>
          <a:blip r:embed="rId7"/>
          <a:stretch>
            <a:fillRect/>
          </a:stretch>
        </p:blipFill>
        <p:spPr>
          <a:xfrm>
            <a:off x="8763367" y="1688841"/>
            <a:ext cx="2162741" cy="82833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627B981B-B348-9C49-98E9-8FE7368B4DE5}"/>
              </a:ext>
            </a:extLst>
          </p:cNvPr>
          <p:cNvPicPr>
            <a:picLocks noChangeAspect="1"/>
          </p:cNvPicPr>
          <p:nvPr/>
        </p:nvPicPr>
        <p:blipFill>
          <a:blip r:embed="rId8"/>
          <a:stretch>
            <a:fillRect/>
          </a:stretch>
        </p:blipFill>
        <p:spPr>
          <a:xfrm>
            <a:off x="8763367" y="2569452"/>
            <a:ext cx="2162741" cy="1175098"/>
          </a:xfrm>
          <a:prstGeom prst="rect">
            <a:avLst/>
          </a:prstGeom>
        </p:spPr>
      </p:pic>
      <p:pic>
        <p:nvPicPr>
          <p:cNvPr id="13" name="Picture 12" descr="Icon&#10;&#10;Description automatically generated">
            <a:extLst>
              <a:ext uri="{FF2B5EF4-FFF2-40B4-BE49-F238E27FC236}">
                <a16:creationId xmlns:a16="http://schemas.microsoft.com/office/drawing/2014/main" id="{F06B28DF-1D02-DA42-8F81-F9F7608BB477}"/>
              </a:ext>
            </a:extLst>
          </p:cNvPr>
          <p:cNvPicPr>
            <a:picLocks noChangeAspect="1"/>
          </p:cNvPicPr>
          <p:nvPr/>
        </p:nvPicPr>
        <p:blipFill>
          <a:blip r:embed="rId9"/>
          <a:stretch>
            <a:fillRect/>
          </a:stretch>
        </p:blipFill>
        <p:spPr>
          <a:xfrm>
            <a:off x="8763367" y="3811927"/>
            <a:ext cx="2162741" cy="1175097"/>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333D9874-0DF4-9546-AA7F-C2AF0D2BBF2D}"/>
              </a:ext>
            </a:extLst>
          </p:cNvPr>
          <p:cNvPicPr>
            <a:picLocks noChangeAspect="1"/>
          </p:cNvPicPr>
          <p:nvPr/>
        </p:nvPicPr>
        <p:blipFill>
          <a:blip r:embed="rId10"/>
          <a:stretch>
            <a:fillRect/>
          </a:stretch>
        </p:blipFill>
        <p:spPr>
          <a:xfrm>
            <a:off x="8775172" y="5054401"/>
            <a:ext cx="2162741" cy="1057803"/>
          </a:xfrm>
          <a:prstGeom prst="rect">
            <a:avLst/>
          </a:prstGeom>
        </p:spPr>
      </p:pic>
      <p:sp>
        <p:nvSpPr>
          <p:cNvPr id="15" name="Subtitle 3">
            <a:extLst>
              <a:ext uri="{FF2B5EF4-FFF2-40B4-BE49-F238E27FC236}">
                <a16:creationId xmlns:a16="http://schemas.microsoft.com/office/drawing/2014/main" id="{43D0DEFD-6FCC-9A49-9336-F68AA11A76EE}"/>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Technologies that I work with</a:t>
            </a:r>
          </a:p>
        </p:txBody>
      </p:sp>
    </p:spTree>
    <p:extLst>
      <p:ext uri="{BB962C8B-B14F-4D97-AF65-F5344CB8AC3E}">
        <p14:creationId xmlns:p14="http://schemas.microsoft.com/office/powerpoint/2010/main" val="362663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ogo&#10;&#10;Description automatically generated with low confidence">
            <a:extLst>
              <a:ext uri="{FF2B5EF4-FFF2-40B4-BE49-F238E27FC236}">
                <a16:creationId xmlns:a16="http://schemas.microsoft.com/office/drawing/2014/main" id="{8DD2D21C-6655-224D-B01C-3F5E3EEFBF30}"/>
              </a:ext>
            </a:extLst>
          </p:cNvPr>
          <p:cNvPicPr>
            <a:picLocks noChangeAspect="1"/>
          </p:cNvPicPr>
          <p:nvPr/>
        </p:nvPicPr>
        <p:blipFill>
          <a:blip r:embed="rId3"/>
          <a:stretch>
            <a:fillRect/>
          </a:stretch>
        </p:blipFill>
        <p:spPr>
          <a:xfrm>
            <a:off x="6553200" y="1434232"/>
            <a:ext cx="3810000" cy="3810000"/>
          </a:xfrm>
          <a:prstGeom prst="rect">
            <a:avLst/>
          </a:prstGeom>
        </p:spPr>
      </p:pic>
      <p:sp>
        <p:nvSpPr>
          <p:cNvPr id="8" name="TextBox 7">
            <a:extLst>
              <a:ext uri="{FF2B5EF4-FFF2-40B4-BE49-F238E27FC236}">
                <a16:creationId xmlns:a16="http://schemas.microsoft.com/office/drawing/2014/main" id="{3989A460-9494-1546-9114-DF0BD574B2B8}"/>
              </a:ext>
            </a:extLst>
          </p:cNvPr>
          <p:cNvSpPr txBox="1"/>
          <p:nvPr/>
        </p:nvSpPr>
        <p:spPr>
          <a:xfrm>
            <a:off x="1210849" y="1605129"/>
            <a:ext cx="488515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Light" panose="020B0402020203020204" pitchFamily="34" charset="77"/>
              </a:rPr>
              <a:t>What is a web framework?</a:t>
            </a:r>
          </a:p>
          <a:p>
            <a:pPr marL="285750" indent="-285750">
              <a:buFont typeface="Arial" panose="020B0604020202020204" pitchFamily="34" charset="0"/>
              <a:buChar char="•"/>
            </a:pPr>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How Vue came to be</a:t>
            </a:r>
          </a:p>
          <a:p>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Why Vue is popular</a:t>
            </a:r>
          </a:p>
          <a:p>
            <a:pPr marL="285750" indent="-285750">
              <a:buFont typeface="Arial" panose="020B0604020202020204" pitchFamily="34" charset="0"/>
              <a:buChar char="•"/>
            </a:pPr>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What makes a Vue component</a:t>
            </a:r>
          </a:p>
          <a:p>
            <a:pPr marL="285750" indent="-285750">
              <a:buFont typeface="Arial" panose="020B0604020202020204" pitchFamily="34" charset="0"/>
              <a:buChar char="•"/>
            </a:pPr>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Examples</a:t>
            </a:r>
          </a:p>
          <a:p>
            <a:pPr marL="742950" lvl="1" indent="-285750">
              <a:buFont typeface="Arial" panose="020B0604020202020204" pitchFamily="34" charset="0"/>
              <a:buChar char="•"/>
            </a:pPr>
            <a:r>
              <a:rPr lang="en-US" sz="1600" dirty="0">
                <a:latin typeface="Avenir Light" panose="020B0402020203020204" pitchFamily="34" charset="77"/>
              </a:rPr>
              <a:t>Props</a:t>
            </a:r>
          </a:p>
          <a:p>
            <a:pPr marL="742950" lvl="1" indent="-285750">
              <a:buFont typeface="Arial" panose="020B0604020202020204" pitchFamily="34" charset="0"/>
              <a:buChar char="•"/>
            </a:pPr>
            <a:r>
              <a:rPr lang="en-US" sz="1600" dirty="0">
                <a:latin typeface="Avenir Light" panose="020B0402020203020204" pitchFamily="34" charset="77"/>
              </a:rPr>
              <a:t>State</a:t>
            </a:r>
          </a:p>
          <a:p>
            <a:pPr marL="742950" lvl="1" indent="-285750">
              <a:buFont typeface="Arial" panose="020B0604020202020204" pitchFamily="34" charset="0"/>
              <a:buChar char="•"/>
            </a:pPr>
            <a:r>
              <a:rPr lang="en-US" sz="1600" dirty="0">
                <a:latin typeface="Avenir Light" panose="020B0402020203020204" pitchFamily="34" charset="77"/>
              </a:rPr>
              <a:t>Conditionals</a:t>
            </a:r>
          </a:p>
          <a:p>
            <a:pPr marL="742950" lvl="1" indent="-285750">
              <a:buFont typeface="Arial" panose="020B0604020202020204" pitchFamily="34" charset="0"/>
              <a:buChar char="•"/>
            </a:pPr>
            <a:r>
              <a:rPr lang="en-US" sz="1600" dirty="0">
                <a:latin typeface="Avenir Light" panose="020B0402020203020204" pitchFamily="34" charset="77"/>
              </a:rPr>
              <a:t>Directives</a:t>
            </a:r>
          </a:p>
          <a:p>
            <a:pPr marL="742950" lvl="1" indent="-285750">
              <a:buFont typeface="Arial" panose="020B0604020202020204" pitchFamily="34" charset="0"/>
              <a:buChar char="•"/>
            </a:pPr>
            <a:r>
              <a:rPr lang="en-US" sz="1600" dirty="0">
                <a:latin typeface="Avenir Light" panose="020B0402020203020204" pitchFamily="34" charset="77"/>
              </a:rPr>
              <a:t>Component Lifecycle</a:t>
            </a:r>
          </a:p>
          <a:p>
            <a:pPr marL="742950" lvl="1" indent="-285750">
              <a:buFont typeface="Arial" panose="020B0604020202020204" pitchFamily="34" charset="0"/>
              <a:buChar char="•"/>
            </a:pPr>
            <a:r>
              <a:rPr lang="en-US" sz="1600" dirty="0">
                <a:latin typeface="Avenir Light" panose="020B0402020203020204" pitchFamily="34" charset="77"/>
              </a:rPr>
              <a:t>REST Calls</a:t>
            </a:r>
          </a:p>
        </p:txBody>
      </p:sp>
      <p:sp>
        <p:nvSpPr>
          <p:cNvPr id="9" name="Subtitle 3">
            <a:extLst>
              <a:ext uri="{FF2B5EF4-FFF2-40B4-BE49-F238E27FC236}">
                <a16:creationId xmlns:a16="http://schemas.microsoft.com/office/drawing/2014/main" id="{1EEF7E06-9EBE-D94B-85B0-E526429D6607}"/>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Talk Structure</a:t>
            </a:r>
          </a:p>
        </p:txBody>
      </p:sp>
    </p:spTree>
    <p:extLst>
      <p:ext uri="{BB962C8B-B14F-4D97-AF65-F5344CB8AC3E}">
        <p14:creationId xmlns:p14="http://schemas.microsoft.com/office/powerpoint/2010/main" val="1859292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Subtitle 3">
            <a:extLst>
              <a:ext uri="{FF2B5EF4-FFF2-40B4-BE49-F238E27FC236}">
                <a16:creationId xmlns:a16="http://schemas.microsoft.com/office/drawing/2014/main" id="{ABE7CDD8-DCCE-C943-A50B-16438CC8B01E}"/>
              </a:ext>
            </a:extLst>
          </p:cNvPr>
          <p:cNvSpPr txBox="1">
            <a:spLocks/>
          </p:cNvSpPr>
          <p:nvPr/>
        </p:nvSpPr>
        <p:spPr>
          <a:xfrm>
            <a:off x="1524000" y="563672"/>
            <a:ext cx="9273436" cy="75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Avenir Light" panose="020B0402020203020204" pitchFamily="34" charset="77"/>
              </a:rPr>
              <a:t>Web Frameworks</a:t>
            </a:r>
            <a:endParaRPr lang="en-US" dirty="0">
              <a:latin typeface="Avenir Light" panose="020B0402020203020204" pitchFamily="34" charset="77"/>
            </a:endParaRPr>
          </a:p>
        </p:txBody>
      </p:sp>
      <p:pic>
        <p:nvPicPr>
          <p:cNvPr id="11" name="Picture 10" descr="Icon&#10;&#10;Description automatically generated">
            <a:extLst>
              <a:ext uri="{FF2B5EF4-FFF2-40B4-BE49-F238E27FC236}">
                <a16:creationId xmlns:a16="http://schemas.microsoft.com/office/drawing/2014/main" id="{CC5744D7-CB57-F242-9339-F5B681746CD5}"/>
              </a:ext>
            </a:extLst>
          </p:cNvPr>
          <p:cNvPicPr>
            <a:picLocks noChangeAspect="1"/>
          </p:cNvPicPr>
          <p:nvPr/>
        </p:nvPicPr>
        <p:blipFill>
          <a:blip r:embed="rId3"/>
          <a:stretch>
            <a:fillRect/>
          </a:stretch>
        </p:blipFill>
        <p:spPr>
          <a:xfrm>
            <a:off x="2714233" y="1531311"/>
            <a:ext cx="1638302" cy="1368466"/>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D26E9079-6ADC-1944-B9CC-CBB102FD6836}"/>
              </a:ext>
            </a:extLst>
          </p:cNvPr>
          <p:cNvPicPr>
            <a:picLocks noChangeAspect="1"/>
          </p:cNvPicPr>
          <p:nvPr/>
        </p:nvPicPr>
        <p:blipFill>
          <a:blip r:embed="rId4"/>
          <a:stretch>
            <a:fillRect/>
          </a:stretch>
        </p:blipFill>
        <p:spPr>
          <a:xfrm>
            <a:off x="4971789" y="1315234"/>
            <a:ext cx="2248422" cy="1722330"/>
          </a:xfrm>
          <a:prstGeom prst="rect">
            <a:avLst/>
          </a:prstGeom>
        </p:spPr>
      </p:pic>
      <p:pic>
        <p:nvPicPr>
          <p:cNvPr id="13" name="Picture 12" descr="A red and white logo&#10;&#10;Description automatically generated with medium confidence">
            <a:extLst>
              <a:ext uri="{FF2B5EF4-FFF2-40B4-BE49-F238E27FC236}">
                <a16:creationId xmlns:a16="http://schemas.microsoft.com/office/drawing/2014/main" id="{8798F81F-3AAE-AD4F-88F3-BB84B39E14DE}"/>
              </a:ext>
            </a:extLst>
          </p:cNvPr>
          <p:cNvPicPr>
            <a:picLocks noChangeAspect="1"/>
          </p:cNvPicPr>
          <p:nvPr/>
        </p:nvPicPr>
        <p:blipFill>
          <a:blip r:embed="rId5"/>
          <a:stretch>
            <a:fillRect/>
          </a:stretch>
        </p:blipFill>
        <p:spPr>
          <a:xfrm>
            <a:off x="8008047" y="1453020"/>
            <a:ext cx="1688926" cy="1446757"/>
          </a:xfrm>
          <a:prstGeom prst="rect">
            <a:avLst/>
          </a:prstGeom>
        </p:spPr>
      </p:pic>
      <p:sp>
        <p:nvSpPr>
          <p:cNvPr id="14" name="TextBox 13">
            <a:extLst>
              <a:ext uri="{FF2B5EF4-FFF2-40B4-BE49-F238E27FC236}">
                <a16:creationId xmlns:a16="http://schemas.microsoft.com/office/drawing/2014/main" id="{79B86E40-12B8-BE4B-B548-01C8DD1E0D05}"/>
              </a:ext>
            </a:extLst>
          </p:cNvPr>
          <p:cNvSpPr txBox="1"/>
          <p:nvPr/>
        </p:nvSpPr>
        <p:spPr>
          <a:xfrm>
            <a:off x="2110636" y="3123333"/>
            <a:ext cx="3688915" cy="1754326"/>
          </a:xfrm>
          <a:prstGeom prst="rect">
            <a:avLst/>
          </a:prstGeom>
          <a:noFill/>
        </p:spPr>
        <p:txBody>
          <a:bodyPr wrap="square" rtlCol="0">
            <a:spAutoFit/>
          </a:bodyPr>
          <a:lstStyle/>
          <a:p>
            <a:r>
              <a:rPr lang="en-US" i="1" dirty="0">
                <a:latin typeface="Avenir Light" panose="020B0402020203020204" pitchFamily="34" charset="77"/>
              </a:rPr>
              <a:t>“A web framework is a code library that makes web development quicker and easier by giving basic patterns for building reliable, scalable and maintainable web applications”</a:t>
            </a:r>
          </a:p>
        </p:txBody>
      </p:sp>
      <p:sp>
        <p:nvSpPr>
          <p:cNvPr id="15" name="TextBox 14">
            <a:extLst>
              <a:ext uri="{FF2B5EF4-FFF2-40B4-BE49-F238E27FC236}">
                <a16:creationId xmlns:a16="http://schemas.microsoft.com/office/drawing/2014/main" id="{65F8EF29-FCA8-2D4F-A600-F03E0B2AAA02}"/>
              </a:ext>
            </a:extLst>
          </p:cNvPr>
          <p:cNvSpPr txBox="1"/>
          <p:nvPr/>
        </p:nvSpPr>
        <p:spPr>
          <a:xfrm>
            <a:off x="7139836" y="3031309"/>
            <a:ext cx="3181612" cy="2585323"/>
          </a:xfrm>
          <a:prstGeom prst="rect">
            <a:avLst/>
          </a:prstGeom>
          <a:noFill/>
        </p:spPr>
        <p:txBody>
          <a:bodyPr wrap="square" rtlCol="0">
            <a:spAutoFit/>
          </a:bodyPr>
          <a:lstStyle/>
          <a:p>
            <a:r>
              <a:rPr lang="en-US" dirty="0">
                <a:latin typeface="Avenir Light" panose="020B0402020203020204" pitchFamily="34" charset="77"/>
              </a:rPr>
              <a:t>Prebuilt functions</a:t>
            </a:r>
          </a:p>
          <a:p>
            <a:endParaRPr lang="en-US" dirty="0">
              <a:latin typeface="Avenir Light" panose="020B0402020203020204" pitchFamily="34" charset="77"/>
            </a:endParaRPr>
          </a:p>
          <a:p>
            <a:r>
              <a:rPr lang="en-US" dirty="0">
                <a:latin typeface="Avenir Light" panose="020B0402020203020204" pitchFamily="34" charset="77"/>
              </a:rPr>
              <a:t>No more writing raw html</a:t>
            </a:r>
          </a:p>
          <a:p>
            <a:endParaRPr lang="en-US" dirty="0">
              <a:latin typeface="Avenir Light" panose="020B0402020203020204" pitchFamily="34" charset="77"/>
            </a:endParaRPr>
          </a:p>
          <a:p>
            <a:r>
              <a:rPr lang="en-US" dirty="0">
                <a:latin typeface="Avenir Light" panose="020B0402020203020204" pitchFamily="34" charset="77"/>
              </a:rPr>
              <a:t>Huge component libraries</a:t>
            </a:r>
          </a:p>
          <a:p>
            <a:endParaRPr lang="en-US" dirty="0">
              <a:latin typeface="Avenir Light" panose="020B0402020203020204" pitchFamily="34" charset="77"/>
            </a:endParaRPr>
          </a:p>
          <a:p>
            <a:r>
              <a:rPr lang="en-US" dirty="0">
                <a:latin typeface="Avenir Light" panose="020B0402020203020204" pitchFamily="34" charset="77"/>
              </a:rPr>
              <a:t>Community driven support</a:t>
            </a:r>
          </a:p>
          <a:p>
            <a:endParaRPr lang="en-US" dirty="0">
              <a:latin typeface="Avenir Light" panose="020B0402020203020204" pitchFamily="34" charset="77"/>
            </a:endParaRPr>
          </a:p>
          <a:p>
            <a:r>
              <a:rPr lang="en-US" dirty="0">
                <a:latin typeface="Avenir Light" panose="020B0402020203020204" pitchFamily="34" charset="77"/>
              </a:rPr>
              <a:t>Single page applications</a:t>
            </a:r>
            <a:endParaRPr lang="en-US" dirty="0"/>
          </a:p>
        </p:txBody>
      </p:sp>
    </p:spTree>
    <p:extLst>
      <p:ext uri="{BB962C8B-B14F-4D97-AF65-F5344CB8AC3E}">
        <p14:creationId xmlns:p14="http://schemas.microsoft.com/office/powerpoint/2010/main" val="367786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900" decel="100000" fill="hold"/>
                                        <p:tgtEl>
                                          <p:spTgt spid="1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a:extLst>
              <a:ext uri="{FF2B5EF4-FFF2-40B4-BE49-F238E27FC236}">
                <a16:creationId xmlns:a16="http://schemas.microsoft.com/office/drawing/2014/main" id="{CDC86492-E6E1-F646-82B0-7E679C4B491A}"/>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What is a Single Page Application?</a:t>
            </a:r>
          </a:p>
        </p:txBody>
      </p:sp>
      <p:pic>
        <p:nvPicPr>
          <p:cNvPr id="5" name="Graphic 4" descr="Document with solid fill">
            <a:extLst>
              <a:ext uri="{FF2B5EF4-FFF2-40B4-BE49-F238E27FC236}">
                <a16:creationId xmlns:a16="http://schemas.microsoft.com/office/drawing/2014/main" id="{9CA14248-FB2F-294F-A5C3-25A51D9B90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5345" y="1882036"/>
            <a:ext cx="1296444" cy="1437362"/>
          </a:xfrm>
          <a:prstGeom prst="rect">
            <a:avLst/>
          </a:prstGeom>
        </p:spPr>
      </p:pic>
      <p:sp>
        <p:nvSpPr>
          <p:cNvPr id="6" name="Right Arrow 5">
            <a:extLst>
              <a:ext uri="{FF2B5EF4-FFF2-40B4-BE49-F238E27FC236}">
                <a16:creationId xmlns:a16="http://schemas.microsoft.com/office/drawing/2014/main" id="{0AC6F1D7-7117-1D41-A188-6CA5E46ED82D}"/>
              </a:ext>
            </a:extLst>
          </p:cNvPr>
          <p:cNvSpPr/>
          <p:nvPr/>
        </p:nvSpPr>
        <p:spPr>
          <a:xfrm>
            <a:off x="5148197" y="2336104"/>
            <a:ext cx="1897693" cy="6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ument with solid fill">
            <a:extLst>
              <a:ext uri="{FF2B5EF4-FFF2-40B4-BE49-F238E27FC236}">
                <a16:creationId xmlns:a16="http://schemas.microsoft.com/office/drawing/2014/main" id="{41732327-6282-1A48-8E78-F9E088897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0213" y="1882036"/>
            <a:ext cx="1384126" cy="1437362"/>
          </a:xfrm>
          <a:prstGeom prst="rect">
            <a:avLst/>
          </a:prstGeom>
        </p:spPr>
      </p:pic>
      <p:sp>
        <p:nvSpPr>
          <p:cNvPr id="8" name="TextBox 7">
            <a:extLst>
              <a:ext uri="{FF2B5EF4-FFF2-40B4-BE49-F238E27FC236}">
                <a16:creationId xmlns:a16="http://schemas.microsoft.com/office/drawing/2014/main" id="{F646D458-B529-6947-B0B1-BCBC2B41DFC8}"/>
              </a:ext>
            </a:extLst>
          </p:cNvPr>
          <p:cNvSpPr txBox="1"/>
          <p:nvPr/>
        </p:nvSpPr>
        <p:spPr>
          <a:xfrm>
            <a:off x="3891938" y="3198167"/>
            <a:ext cx="750526" cy="461665"/>
          </a:xfrm>
          <a:prstGeom prst="rect">
            <a:avLst/>
          </a:prstGeom>
          <a:noFill/>
        </p:spPr>
        <p:txBody>
          <a:bodyPr wrap="none" rtlCol="0">
            <a:spAutoFit/>
          </a:bodyPr>
          <a:lstStyle/>
          <a:p>
            <a:r>
              <a:rPr lang="en-US" sz="2400" dirty="0">
                <a:latin typeface="Avenir Light" panose="020B0402020203020204" pitchFamily="34" charset="77"/>
              </a:rPr>
              <a:t>.</a:t>
            </a:r>
            <a:r>
              <a:rPr lang="en-US" sz="2400" dirty="0" err="1">
                <a:latin typeface="Avenir Light" panose="020B0402020203020204" pitchFamily="34" charset="77"/>
              </a:rPr>
              <a:t>vue</a:t>
            </a:r>
            <a:endParaRPr lang="en-US" sz="2400" dirty="0">
              <a:latin typeface="Avenir Light" panose="020B0402020203020204" pitchFamily="34" charset="77"/>
            </a:endParaRPr>
          </a:p>
        </p:txBody>
      </p:sp>
      <p:sp>
        <p:nvSpPr>
          <p:cNvPr id="9" name="TextBox 8">
            <a:extLst>
              <a:ext uri="{FF2B5EF4-FFF2-40B4-BE49-F238E27FC236}">
                <a16:creationId xmlns:a16="http://schemas.microsoft.com/office/drawing/2014/main" id="{6CE4D6F0-8D10-9E46-A9BB-D30D560469AB}"/>
              </a:ext>
            </a:extLst>
          </p:cNvPr>
          <p:cNvSpPr txBox="1"/>
          <p:nvPr/>
        </p:nvSpPr>
        <p:spPr>
          <a:xfrm>
            <a:off x="7089731" y="3198168"/>
            <a:ext cx="1828800" cy="461665"/>
          </a:xfrm>
          <a:prstGeom prst="rect">
            <a:avLst/>
          </a:prstGeom>
          <a:noFill/>
        </p:spPr>
        <p:txBody>
          <a:bodyPr wrap="square" rtlCol="0">
            <a:spAutoFit/>
          </a:bodyPr>
          <a:lstStyle/>
          <a:p>
            <a:r>
              <a:rPr lang="en-US" sz="2400" dirty="0" err="1">
                <a:latin typeface="Avenir Light" panose="020B0402020203020204" pitchFamily="34" charset="77"/>
              </a:rPr>
              <a:t>index.html</a:t>
            </a:r>
            <a:endParaRPr lang="en-US" sz="2400" dirty="0">
              <a:latin typeface="Avenir Light" panose="020B0402020203020204" pitchFamily="34" charset="77"/>
            </a:endParaRPr>
          </a:p>
        </p:txBody>
      </p:sp>
      <p:sp>
        <p:nvSpPr>
          <p:cNvPr id="11" name="TextBox 10">
            <a:extLst>
              <a:ext uri="{FF2B5EF4-FFF2-40B4-BE49-F238E27FC236}">
                <a16:creationId xmlns:a16="http://schemas.microsoft.com/office/drawing/2014/main" id="{06F394FA-D2C3-7E46-87DC-1F421772BDCF}"/>
              </a:ext>
            </a:extLst>
          </p:cNvPr>
          <p:cNvSpPr txBox="1"/>
          <p:nvPr/>
        </p:nvSpPr>
        <p:spPr>
          <a:xfrm>
            <a:off x="3012510" y="4237299"/>
            <a:ext cx="6901841" cy="1754326"/>
          </a:xfrm>
          <a:prstGeom prst="rect">
            <a:avLst/>
          </a:prstGeom>
          <a:noFill/>
        </p:spPr>
        <p:txBody>
          <a:bodyPr wrap="square" rtlCol="0">
            <a:spAutoFit/>
          </a:bodyPr>
          <a:lstStyle/>
          <a:p>
            <a:r>
              <a:rPr lang="en-US" dirty="0">
                <a:latin typeface="Avenir Light" panose="020B0402020203020204" pitchFamily="34" charset="77"/>
              </a:rPr>
              <a:t>A web application that interacts with the user by dynamically rewriting the current web page instead of fetching new html files from the server…the goal of this it to have faster transitions which provide a better user experience.</a:t>
            </a:r>
          </a:p>
          <a:p>
            <a:endParaRPr lang="en-US" dirty="0">
              <a:latin typeface="Avenir Light" panose="020B0402020203020204" pitchFamily="34" charset="77"/>
            </a:endParaRPr>
          </a:p>
          <a:p>
            <a:r>
              <a:rPr lang="en-US" dirty="0">
                <a:latin typeface="Avenir Light" panose="020B0402020203020204" pitchFamily="34" charset="77"/>
              </a:rPr>
              <a:t>Only one html file!</a:t>
            </a:r>
          </a:p>
        </p:txBody>
      </p:sp>
    </p:spTree>
    <p:extLst>
      <p:ext uri="{BB962C8B-B14F-4D97-AF65-F5344CB8AC3E}">
        <p14:creationId xmlns:p14="http://schemas.microsoft.com/office/powerpoint/2010/main" val="842065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a:extLst>
              <a:ext uri="{FF2B5EF4-FFF2-40B4-BE49-F238E27FC236}">
                <a16:creationId xmlns:a16="http://schemas.microsoft.com/office/drawing/2014/main" id="{36C803A1-3A43-1D47-8952-A48AC7ABF1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28170" y="539923"/>
            <a:ext cx="7135660" cy="5516410"/>
          </a:xfrm>
          <a:prstGeom prst="rect">
            <a:avLst/>
          </a:prstGeom>
        </p:spPr>
      </p:pic>
    </p:spTree>
    <p:extLst>
      <p:ext uri="{BB962C8B-B14F-4D97-AF65-F5344CB8AC3E}">
        <p14:creationId xmlns:p14="http://schemas.microsoft.com/office/powerpoint/2010/main" val="1713891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391AC6DE-A236-C149-8822-1CE426952DB3}"/>
              </a:ext>
            </a:extLst>
          </p:cNvPr>
          <p:cNvPicPr>
            <a:picLocks noChangeAspect="1"/>
          </p:cNvPicPr>
          <p:nvPr/>
        </p:nvPicPr>
        <p:blipFill>
          <a:blip r:embed="rId3"/>
          <a:stretch>
            <a:fillRect/>
          </a:stretch>
        </p:blipFill>
        <p:spPr>
          <a:xfrm>
            <a:off x="906050" y="266177"/>
            <a:ext cx="4718136" cy="5539637"/>
          </a:xfrm>
          <a:prstGeom prst="rect">
            <a:avLst/>
          </a:prstGeom>
        </p:spPr>
      </p:pic>
      <p:pic>
        <p:nvPicPr>
          <p:cNvPr id="13" name="Picture 12">
            <a:extLst>
              <a:ext uri="{FF2B5EF4-FFF2-40B4-BE49-F238E27FC236}">
                <a16:creationId xmlns:a16="http://schemas.microsoft.com/office/drawing/2014/main" id="{0A12C980-294F-4445-AB08-0CFC89E7C0B6}"/>
              </a:ext>
            </a:extLst>
          </p:cNvPr>
          <p:cNvPicPr>
            <a:picLocks noChangeAspect="1"/>
          </p:cNvPicPr>
          <p:nvPr/>
        </p:nvPicPr>
        <p:blipFill>
          <a:blip r:embed="rId4"/>
          <a:stretch>
            <a:fillRect/>
          </a:stretch>
        </p:blipFill>
        <p:spPr>
          <a:xfrm>
            <a:off x="6513534" y="266177"/>
            <a:ext cx="4772416" cy="5539637"/>
          </a:xfrm>
          <a:prstGeom prst="rect">
            <a:avLst/>
          </a:prstGeom>
        </p:spPr>
      </p:pic>
      <p:sp>
        <p:nvSpPr>
          <p:cNvPr id="14" name="TextBox 13">
            <a:extLst>
              <a:ext uri="{FF2B5EF4-FFF2-40B4-BE49-F238E27FC236}">
                <a16:creationId xmlns:a16="http://schemas.microsoft.com/office/drawing/2014/main" id="{2C1C4ADD-F0CE-0F4D-A39A-DC202473A6F7}"/>
              </a:ext>
            </a:extLst>
          </p:cNvPr>
          <p:cNvSpPr txBox="1"/>
          <p:nvPr/>
        </p:nvSpPr>
        <p:spPr>
          <a:xfrm>
            <a:off x="696239" y="5981178"/>
            <a:ext cx="5137758" cy="338554"/>
          </a:xfrm>
          <a:prstGeom prst="rect">
            <a:avLst/>
          </a:prstGeom>
          <a:noFill/>
        </p:spPr>
        <p:txBody>
          <a:bodyPr wrap="square" rtlCol="0">
            <a:spAutoFit/>
          </a:bodyPr>
          <a:lstStyle/>
          <a:p>
            <a:r>
              <a:rPr lang="en-US" sz="1600" i="1" dirty="0">
                <a:latin typeface="Avenir Light Oblique" panose="020B0402020203090204" pitchFamily="34" charset="77"/>
              </a:rPr>
              <a:t>Stack Overflow 2020 Survey – Most Loved Frameworks  </a:t>
            </a:r>
          </a:p>
        </p:txBody>
      </p:sp>
      <p:sp>
        <p:nvSpPr>
          <p:cNvPr id="16" name="TextBox 15">
            <a:extLst>
              <a:ext uri="{FF2B5EF4-FFF2-40B4-BE49-F238E27FC236}">
                <a16:creationId xmlns:a16="http://schemas.microsoft.com/office/drawing/2014/main" id="{4C8D134E-DCD9-A142-91DB-498E16529CF2}"/>
              </a:ext>
            </a:extLst>
          </p:cNvPr>
          <p:cNvSpPr txBox="1"/>
          <p:nvPr/>
        </p:nvSpPr>
        <p:spPr>
          <a:xfrm>
            <a:off x="6254662" y="5968652"/>
            <a:ext cx="5732745" cy="338554"/>
          </a:xfrm>
          <a:prstGeom prst="rect">
            <a:avLst/>
          </a:prstGeom>
          <a:noFill/>
        </p:spPr>
        <p:txBody>
          <a:bodyPr wrap="square" rtlCol="0">
            <a:spAutoFit/>
          </a:bodyPr>
          <a:lstStyle/>
          <a:p>
            <a:r>
              <a:rPr lang="en-US" sz="1600" i="1" dirty="0">
                <a:latin typeface="Avenir Light Oblique" panose="020B0402020203090204" pitchFamily="34" charset="77"/>
              </a:rPr>
              <a:t>Stack Overflow 2020 Survey – Most Wanted Frameworks  </a:t>
            </a:r>
          </a:p>
        </p:txBody>
      </p:sp>
    </p:spTree>
    <p:extLst>
      <p:ext uri="{BB962C8B-B14F-4D97-AF65-F5344CB8AC3E}">
        <p14:creationId xmlns:p14="http://schemas.microsoft.com/office/powerpoint/2010/main" val="293346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1015</Words>
  <Application>Microsoft Macintosh PowerPoint</Application>
  <PresentationFormat>Widescreen</PresentationFormat>
  <Paragraphs>132</Paragraphs>
  <Slides>17</Slides>
  <Notes>17</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Book</vt:lpstr>
      <vt:lpstr>Avenir Light</vt:lpstr>
      <vt:lpstr>Avenir Light Oblique</vt:lpstr>
      <vt:lpstr>Avenir Light Oblique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2021-02-09T15:28:50Z</dcterms:created>
  <dcterms:modified xsi:type="dcterms:W3CDTF">2021-02-15T21:19:25Z</dcterms:modified>
</cp:coreProperties>
</file>