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8" r:id="rId3"/>
    <p:sldId id="271" r:id="rId4"/>
    <p:sldId id="264" r:id="rId5"/>
    <p:sldId id="276" r:id="rId6"/>
    <p:sldId id="273" r:id="rId7"/>
    <p:sldId id="269" r:id="rId8"/>
    <p:sldId id="274" r:id="rId9"/>
    <p:sldId id="270" r:id="rId10"/>
    <p:sldId id="277" r:id="rId11"/>
    <p:sldId id="278" r:id="rId12"/>
    <p:sldId id="275" r:id="rId13"/>
    <p:sldId id="272" r:id="rId14"/>
    <p:sldId id="266" r:id="rId1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3E7"/>
    <a:srgbClr val="151916"/>
    <a:srgbClr val="494F8D"/>
    <a:srgbClr val="767CB8"/>
    <a:srgbClr val="547A9A"/>
    <a:srgbClr val="0CB1C7"/>
    <a:srgbClr val="098495"/>
    <a:srgbClr val="3A67BB"/>
    <a:srgbClr val="FFFFFF"/>
    <a:srgbClr val="171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32" autoAdjust="0"/>
  </p:normalViewPr>
  <p:slideViewPr>
    <p:cSldViewPr>
      <p:cViewPr>
        <p:scale>
          <a:sx n="124" d="100"/>
          <a:sy n="124" d="100"/>
        </p:scale>
        <p:origin x="-138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46EA5-1CAD-4CBA-ABCF-657BCB8DC06B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28324E-35B4-48F1-9FD9-FC5D3774D13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83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F7654B2-F134-4CE3-B6FC-E271590037C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1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8A9F-B518-4417-A0FF-A187D7BBDD3B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D94CC-67B7-4DE3-9300-EB514B449F8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C2EEC-B4CD-4E12-9527-47187C184B39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ED02B-884C-4607-A480-F0CA32DDFC2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28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9BD88-6E3D-4720-A750-F306BD1F54F7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F0307-74B0-4719-9564-E52910D9654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8110">
                <a:srgbClr val="000000">
                  <a:alpha val="30000"/>
                </a:srgbClr>
              </a:gs>
              <a:gs pos="78000">
                <a:schemeClr val="tx1">
                  <a:alpha val="37000"/>
                </a:schemeClr>
              </a:gs>
              <a:gs pos="100000">
                <a:schemeClr val="tx1">
                  <a:alpha val="5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48EE3-54B3-40FC-BF92-D070470EFE7C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83DBF-3A96-49DE-A345-FF44EB85480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98" y="288777"/>
            <a:ext cx="233362" cy="245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168" y="230321"/>
            <a:ext cx="4690864" cy="346050"/>
          </a:xfrm>
        </p:spPr>
        <p:txBody>
          <a:bodyPr/>
          <a:lstStyle>
            <a:lvl1pPr algn="l">
              <a:defRPr kumimoji="0"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871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1F91B-B479-49A3-80AE-12CD7F155906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C665A-5D9A-4318-9E10-FE018779D03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3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217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030D9-FF3D-4F9E-96B0-265C90C6868D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A119B-3533-4FAF-8BB0-386D420805E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696144" y="202630"/>
            <a:ext cx="8447856" cy="418058"/>
          </a:xfrm>
          <a:prstGeom prst="rect">
            <a:avLst/>
          </a:prstGeom>
          <a:solidFill>
            <a:srgbClr val="15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288777"/>
            <a:ext cx="233362" cy="2457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168" y="230321"/>
            <a:ext cx="6131024" cy="346050"/>
          </a:xfrm>
        </p:spPr>
        <p:txBody>
          <a:bodyPr/>
          <a:lstStyle>
            <a:lvl1pPr algn="l">
              <a:defRPr kumimoji="0" lang="ko-KR" altLang="en-US" sz="1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644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1580-A743-44D0-8FAE-835551B78BA9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398BE-F2C9-49C8-B0FC-3EC21E4154C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8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8110">
                <a:srgbClr val="000000">
                  <a:alpha val="30000"/>
                </a:srgbClr>
              </a:gs>
              <a:gs pos="78000">
                <a:schemeClr val="tx1">
                  <a:alpha val="37000"/>
                </a:schemeClr>
              </a:gs>
              <a:gs pos="100000">
                <a:schemeClr val="tx1">
                  <a:alpha val="5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206" y="543441"/>
            <a:ext cx="233362" cy="245765"/>
          </a:xfrm>
          <a:prstGeom prst="rect">
            <a:avLst/>
          </a:prstGeom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4E796-CBE8-460B-82D1-116C07311942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06A3A-72A4-45A1-9F86-0F29EF6840A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176" y="412977"/>
            <a:ext cx="5857056" cy="490066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261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B73C6-A75F-4E3E-9853-332768C3952D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0865B-5673-4681-B794-440D5B1C519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6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D7B0-3E96-4E98-9A82-DA332D33A8B6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A31F-F253-42F1-A16F-5F3E2D93EFE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6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84C84-0C0E-42EE-9301-B1C22AA25FFA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FEEE-CB04-4BC7-A545-46D2CA65774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D74F0-9941-489A-950B-90B51175C11A}" type="datetimeFigureOut">
              <a:rPr lang="ko-KR" altLang="en-US"/>
              <a:pPr>
                <a:defRPr/>
              </a:pPr>
              <a:t>2017-11-06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F78409-F03E-4FE7-82B9-7852488016F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4000" cy="6858000"/>
            <a:chOff x="359532" y="272277"/>
            <a:chExt cx="9144000" cy="6858000"/>
          </a:xfrm>
        </p:grpSpPr>
        <p:pic>
          <p:nvPicPr>
            <p:cNvPr id="7" name="배경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32" y="272277"/>
              <a:ext cx="9144000" cy="68580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359532" y="272277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8110">
                  <a:srgbClr val="000000">
                    <a:alpha val="30000"/>
                  </a:srgbClr>
                </a:gs>
                <a:gs pos="78000">
                  <a:schemeClr val="tx1">
                    <a:alpha val="3700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25806" y="2130416"/>
            <a:ext cx="3492388" cy="2613794"/>
            <a:chOff x="2825806" y="2066426"/>
            <a:chExt cx="3492388" cy="2613794"/>
          </a:xfrm>
        </p:grpSpPr>
        <p:sp>
          <p:nvSpPr>
            <p:cNvPr id="6" name="직사각형 5"/>
            <p:cNvSpPr/>
            <p:nvPr/>
          </p:nvSpPr>
          <p:spPr>
            <a:xfrm>
              <a:off x="2825806" y="2203914"/>
              <a:ext cx="3492388" cy="2378435"/>
            </a:xfrm>
            <a:prstGeom prst="rect">
              <a:avLst/>
            </a:prstGeom>
            <a:solidFill>
              <a:srgbClr val="151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91880" y="4435700"/>
              <a:ext cx="2160240" cy="244520"/>
            </a:xfrm>
            <a:prstGeom prst="rect">
              <a:avLst/>
            </a:prstGeom>
            <a:solidFill>
              <a:srgbClr val="3CB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915816" y="3723560"/>
              <a:ext cx="3312368" cy="34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ko-KR" sz="900" dirty="0" smtClean="0">
                  <a:solidFill>
                    <a:schemeClr val="bg1"/>
                  </a:solidFill>
                </a:rPr>
                <a:t>We provide good prices and services</a:t>
              </a:r>
              <a:endParaRPr kumimoji="0" lang="en-US" altLang="ko-KR" sz="900" dirty="0">
                <a:solidFill>
                  <a:schemeClr val="bg1"/>
                </a:solidFill>
              </a:endParaRPr>
            </a:p>
          </p:txBody>
        </p:sp>
        <p:sp>
          <p:nvSpPr>
            <p:cNvPr id="3075" name="Rectangle 4"/>
            <p:cNvSpPr>
              <a:spLocks noChangeArrowheads="1"/>
            </p:cNvSpPr>
            <p:nvPr/>
          </p:nvSpPr>
          <p:spPr bwMode="auto">
            <a:xfrm>
              <a:off x="3491880" y="3239264"/>
              <a:ext cx="2160240" cy="31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000" b="1" spc="80" dirty="0" smtClean="0">
                  <a:solidFill>
                    <a:schemeClr val="bg1"/>
                  </a:solidFill>
                </a:rPr>
                <a:t>Luxury Goods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ko-KR" sz="1000" b="1" spc="80" dirty="0" smtClean="0">
                  <a:solidFill>
                    <a:schemeClr val="bg1"/>
                  </a:solidFill>
                </a:rPr>
                <a:t>Shopping Center</a:t>
              </a:r>
              <a:endParaRPr kumimoji="0" lang="ko-KR" altLang="en-US" sz="1000" b="1" spc="80" dirty="0">
                <a:solidFill>
                  <a:schemeClr val="bg1"/>
                </a:solidFill>
              </a:endParaRPr>
            </a:p>
          </p:txBody>
        </p:sp>
        <p:sp>
          <p:nvSpPr>
            <p:cNvPr id="3077" name="Text Box 10"/>
            <p:cNvSpPr txBox="1">
              <a:spLocks noChangeArrowheads="1"/>
            </p:cNvSpPr>
            <p:nvPr/>
          </p:nvSpPr>
          <p:spPr bwMode="auto">
            <a:xfrm>
              <a:off x="3059832" y="2582382"/>
              <a:ext cx="3024336" cy="51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2800" spc="-300" dirty="0" smtClean="0">
                  <a:solidFill>
                    <a:srgbClr val="3CB3E7"/>
                  </a:solidFill>
                </a:rPr>
                <a:t>이양 더 간지</a:t>
              </a:r>
              <a:endParaRPr kumimoji="0" lang="ko-KR" altLang="en-US" sz="2800" spc="-300" dirty="0">
                <a:solidFill>
                  <a:srgbClr val="3CB3E7"/>
                </a:solidFill>
              </a:endParaRPr>
            </a:p>
          </p:txBody>
        </p:sp>
        <p:sp>
          <p:nvSpPr>
            <p:cNvPr id="3082" name="Text Box 9"/>
            <p:cNvSpPr txBox="1">
              <a:spLocks noChangeArrowheads="1"/>
            </p:cNvSpPr>
            <p:nvPr/>
          </p:nvSpPr>
          <p:spPr bwMode="auto">
            <a:xfrm>
              <a:off x="3635896" y="4449948"/>
              <a:ext cx="1872208" cy="216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None/>
              </a:pPr>
              <a:r>
                <a:rPr kumimoji="0" lang="en-US" altLang="ko-KR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Feel Way |  </a:t>
              </a:r>
              <a:r>
                <a:rPr kumimoji="0" lang="en-US" altLang="ko-KR" sz="9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www.howtofeelway.com</a:t>
              </a:r>
              <a:endParaRPr kumimoji="0"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464464" y="2060711"/>
              <a:ext cx="215073" cy="22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75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카테고리 및 상품정보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484784"/>
            <a:ext cx="4608512" cy="4254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4784"/>
            <a:ext cx="4587806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시연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532240" y="261310"/>
            <a:chExt cx="9144000" cy="685800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40" y="261310"/>
              <a:ext cx="9144000" cy="6858000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32240" y="26131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8110">
                  <a:srgbClr val="000000">
                    <a:alpha val="30000"/>
                  </a:srgbClr>
                </a:gs>
                <a:gs pos="78000">
                  <a:schemeClr val="tx1">
                    <a:alpha val="3700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72181" y="2393461"/>
            <a:ext cx="199638" cy="210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44264" y="2570528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+mn-ea"/>
                <a:ea typeface="+mn-ea"/>
              </a:rPr>
              <a:t>04</a:t>
            </a:r>
            <a:endParaRPr lang="ko-KR" altLang="en-US" sz="7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067944" y="4213641"/>
            <a:ext cx="1008112" cy="635267"/>
            <a:chOff x="4283968" y="3689902"/>
            <a:chExt cx="1008112" cy="635267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4283968" y="4049709"/>
              <a:ext cx="97174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71450" indent="-171450" algn="ctr" eaLnBrk="1" hangingPunct="1">
                <a:lnSpc>
                  <a:spcPct val="120000"/>
                </a:lnSpc>
                <a:spcBef>
                  <a:spcPct val="0"/>
                </a:spcBef>
                <a:buFontTx/>
                <a:buChar char="-"/>
                <a:tabLst>
                  <a:tab pos="628650" algn="l"/>
                </a:tabLst>
              </a:pPr>
              <a:r>
                <a:rPr kumimoji="0" lang="ko-KR" altLang="en-US" sz="1100" dirty="0" smtClean="0">
                  <a:solidFill>
                    <a:schemeClr val="bg1"/>
                  </a:solidFill>
                </a:rPr>
                <a:t>역할 분담</a:t>
              </a:r>
              <a:endParaRPr kumimoji="0" lang="en-US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4389269" y="36899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 b="1" dirty="0" smtClean="0">
                  <a:solidFill>
                    <a:schemeClr val="bg1"/>
                  </a:solidFill>
                </a:rPr>
                <a:t>역할분담</a:t>
              </a:r>
              <a:endParaRPr kumimoji="0" lang="en-US" altLang="ko-KR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0" y="3919252"/>
            <a:ext cx="9144000" cy="0"/>
          </a:xfrm>
          <a:prstGeom prst="line">
            <a:avLst/>
          </a:prstGeom>
          <a:ln w="19050">
            <a:solidFill>
              <a:srgbClr val="3CB3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8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역할분담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126876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김종재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메인코딩</a:t>
            </a:r>
            <a:endParaRPr lang="ko-KR" altLang="en-US" sz="1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2636912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김정섭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메인코딩</a:t>
            </a:r>
            <a:endParaRPr lang="ko-KR" altLang="en-US" sz="1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406537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예인해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우드락</a:t>
            </a:r>
            <a:endParaRPr lang="ko-KR" altLang="en-US" sz="1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5498068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조경서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–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  <a:ea typeface="+mn-ea"/>
              </a:rPr>
              <a:t>ppt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제작 및 자료조사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발표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5" y="836712"/>
            <a:ext cx="3435829" cy="2576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66" y="2816956"/>
            <a:ext cx="3430758" cy="25730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02"/>
          <a:stretch/>
        </p:blipFill>
        <p:spPr>
          <a:xfrm>
            <a:off x="2521538" y="4005064"/>
            <a:ext cx="2548424" cy="23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503548" y="332656"/>
            <a:chExt cx="9144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48" y="332656"/>
              <a:ext cx="9144000" cy="6858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03548" y="332656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8110">
                  <a:srgbClr val="000000">
                    <a:alpha val="30000"/>
                  </a:srgbClr>
                </a:gs>
                <a:gs pos="78000">
                  <a:schemeClr val="tx1">
                    <a:alpha val="3700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타원 4"/>
          <p:cNvSpPr/>
          <p:nvPr/>
        </p:nvSpPr>
        <p:spPr>
          <a:xfrm>
            <a:off x="3003031" y="1912461"/>
            <a:ext cx="3137939" cy="3137939"/>
          </a:xfrm>
          <a:prstGeom prst="ellipse">
            <a:avLst/>
          </a:prstGeom>
          <a:solidFill>
            <a:srgbClr val="151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275856" y="2492896"/>
            <a:ext cx="2592288" cy="3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ko-KR" sz="1000" b="1" spc="80" dirty="0" smtClean="0">
                <a:solidFill>
                  <a:schemeClr val="bg1"/>
                </a:solidFill>
              </a:rPr>
              <a:t>PROJECT IYANGTHEGANZI</a:t>
            </a:r>
            <a:endParaRPr kumimoji="0" lang="ko-KR" altLang="en-US" sz="1000" b="1" spc="80" dirty="0">
              <a:solidFill>
                <a:schemeClr val="bg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275856" y="2875066"/>
            <a:ext cx="259228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ko-KR" sz="2800" spc="-150" dirty="0">
                <a:solidFill>
                  <a:schemeClr val="bg1"/>
                </a:solidFill>
              </a:rPr>
              <a:t>THANK </a:t>
            </a:r>
            <a:r>
              <a:rPr kumimoji="0" lang="en-US" altLang="ko-KR" sz="2800" spc="-150" dirty="0">
                <a:solidFill>
                  <a:srgbClr val="3CB3E7"/>
                </a:solidFill>
              </a:rPr>
              <a:t>YOU</a:t>
            </a:r>
            <a:endParaRPr kumimoji="0" lang="ko-KR" altLang="en-US" sz="2800" spc="-150" dirty="0">
              <a:solidFill>
                <a:srgbClr val="3CB3E7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476673" y="3423239"/>
            <a:ext cx="2190654" cy="74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dirty="0">
                <a:solidFill>
                  <a:schemeClr val="bg1"/>
                </a:solidFill>
              </a:rPr>
              <a:t>Thank you for having listened to me so far.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dirty="0">
                <a:solidFill>
                  <a:schemeClr val="bg1"/>
                </a:solidFill>
              </a:rPr>
              <a:t>Thank you so much for helping us here</a:t>
            </a:r>
            <a:r>
              <a:rPr kumimoji="0" lang="en-US" altLang="ko-KR" sz="800" dirty="0" smtClean="0">
                <a:solidFill>
                  <a:schemeClr val="bg1"/>
                </a:solidFill>
              </a:rPr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dirty="0">
                <a:solidFill>
                  <a:schemeClr val="bg1"/>
                </a:solidFill>
              </a:rPr>
              <a:t>Good job. hey </a:t>
            </a:r>
            <a:r>
              <a:rPr kumimoji="0" lang="en-US" altLang="ko-KR" sz="800" dirty="0" smtClean="0">
                <a:solidFill>
                  <a:schemeClr val="bg1"/>
                </a:solidFill>
              </a:rPr>
              <a:t>guys.</a:t>
            </a:r>
            <a:endParaRPr kumimoji="0"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79912" y="4284871"/>
            <a:ext cx="1584176" cy="44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ko-KR" sz="1000" b="1" spc="80" dirty="0" smtClean="0">
                <a:solidFill>
                  <a:schemeClr val="bg1"/>
                </a:solidFill>
              </a:rPr>
              <a:t>Feel Way</a:t>
            </a:r>
            <a:endParaRPr kumimoji="0" lang="en-US" altLang="ko-KR" sz="1000" b="1" spc="8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kumimoji="0" lang="en-US" altLang="ko-KR" sz="900" spc="80" dirty="0" smtClean="0">
                <a:solidFill>
                  <a:schemeClr val="bg1"/>
                </a:solidFill>
              </a:rPr>
              <a:t>www.howtofeelway.com</a:t>
            </a:r>
            <a:endParaRPr kumimoji="0" lang="en-US" altLang="ko-KR" sz="900" spc="8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64464" y="1801885"/>
            <a:ext cx="215073" cy="2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1816" y="-176707"/>
            <a:ext cx="9144000" cy="6858000"/>
            <a:chOff x="532240" y="261310"/>
            <a:chExt cx="9144000" cy="685800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40" y="261310"/>
              <a:ext cx="9144000" cy="6858000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32240" y="26131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8110">
                  <a:srgbClr val="000000">
                    <a:alpha val="30000"/>
                  </a:srgbClr>
                </a:gs>
                <a:gs pos="78000">
                  <a:schemeClr val="tx1">
                    <a:alpha val="3700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7740352" y="6526039"/>
            <a:ext cx="1296169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900" dirty="0">
                <a:solidFill>
                  <a:schemeClr val="bg1"/>
                </a:solidFill>
                <a:cs typeface="Arial" panose="020B0604020202020204" pitchFamily="34" charset="0"/>
              </a:rPr>
              <a:t>www.bizforms.co.kr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950809" y="2132856"/>
            <a:ext cx="1729976" cy="369332"/>
            <a:chOff x="1158069" y="3049583"/>
            <a:chExt cx="1729976" cy="369332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069" y="3129125"/>
              <a:ext cx="199638" cy="2102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486507" y="3049583"/>
              <a:ext cx="140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n-ea"/>
                  <a:ea typeface="+mn-ea"/>
                </a:rPr>
                <a:t>CON</a:t>
              </a:r>
              <a:r>
                <a:rPr lang="en-US" altLang="ko-KR" b="1" dirty="0">
                  <a:solidFill>
                    <a:srgbClr val="3CB3E7"/>
                  </a:solidFill>
                  <a:latin typeface="+mn-ea"/>
                  <a:ea typeface="+mn-ea"/>
                </a:rPr>
                <a:t>TENTS</a:t>
              </a:r>
              <a:endParaRPr lang="ko-KR" altLang="en-US" b="1" dirty="0">
                <a:solidFill>
                  <a:srgbClr val="3CB3E7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4" name="Text Box 7"/>
          <p:cNvSpPr txBox="1">
            <a:spLocks noChangeArrowheads="1"/>
          </p:cNvSpPr>
          <p:nvPr/>
        </p:nvSpPr>
        <p:spPr bwMode="auto">
          <a:xfrm>
            <a:off x="2907122" y="4049709"/>
            <a:ext cx="944489" cy="26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50" dirty="0" smtClean="0">
                <a:solidFill>
                  <a:schemeClr val="bg1"/>
                </a:solidFill>
              </a:rPr>
              <a:t>메인 화면</a:t>
            </a:r>
            <a:endParaRPr kumimoji="0"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125" name="Text Box 8"/>
          <p:cNvSpPr txBox="1">
            <a:spLocks noChangeArrowheads="1"/>
          </p:cNvSpPr>
          <p:nvPr/>
        </p:nvSpPr>
        <p:spPr bwMode="auto">
          <a:xfrm>
            <a:off x="3139697" y="3603207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200" b="1" dirty="0" err="1" smtClean="0">
                <a:solidFill>
                  <a:schemeClr val="bg1"/>
                </a:solidFill>
              </a:rPr>
              <a:t>메인페이지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948605" y="4049709"/>
            <a:ext cx="10791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50" dirty="0" smtClean="0">
                <a:solidFill>
                  <a:schemeClr val="bg1"/>
                </a:solidFill>
              </a:rPr>
              <a:t>제작동</a:t>
            </a:r>
            <a:r>
              <a:rPr kumimoji="0" lang="ko-KR" altLang="en-US" sz="1050" dirty="0">
                <a:solidFill>
                  <a:schemeClr val="bg1"/>
                </a:solidFill>
              </a:rPr>
              <a:t>기</a:t>
            </a:r>
            <a:endParaRPr kumimoji="0" lang="ko-KR" altLang="en-US" sz="1050" dirty="0" smtClean="0">
              <a:solidFill>
                <a:schemeClr val="bg1"/>
              </a:solidFill>
            </a:endParaRPr>
          </a:p>
          <a:p>
            <a:pPr marL="171450" indent="-17145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50" dirty="0" smtClean="0">
                <a:solidFill>
                  <a:schemeClr val="bg1"/>
                </a:solidFill>
              </a:rPr>
              <a:t>주요 </a:t>
            </a:r>
            <a:r>
              <a:rPr kumimoji="0" lang="ko-KR" altLang="en-US" sz="1050" dirty="0" err="1" smtClean="0">
                <a:solidFill>
                  <a:schemeClr val="bg1"/>
                </a:solidFill>
              </a:rPr>
              <a:t>타겟층</a:t>
            </a:r>
            <a:endParaRPr kumimoji="0"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178463" y="3603207"/>
            <a:ext cx="854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200" b="1" dirty="0" smtClean="0">
                <a:solidFill>
                  <a:schemeClr val="bg1"/>
                </a:solidFill>
              </a:rPr>
              <a:t>주제 선정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0033" y="3432611"/>
            <a:ext cx="37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  <a:tab pos="180975" algn="l"/>
              </a:tabLst>
            </a:pPr>
            <a:r>
              <a:rPr kumimoji="0" lang="en-US" altLang="ko-KR" sz="2800" b="1" dirty="0">
                <a:solidFill>
                  <a:srgbClr val="3CB3E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b="1" dirty="0">
              <a:solidFill>
                <a:srgbClr val="3CB3E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6824157" y="4049709"/>
            <a:ext cx="896399" cy="26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50" dirty="0" smtClean="0">
                <a:solidFill>
                  <a:schemeClr val="bg1"/>
                </a:solidFill>
              </a:rPr>
              <a:t>역할분담</a:t>
            </a:r>
            <a:endParaRPr kumimoji="0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062166" y="3603207"/>
            <a:ext cx="173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kumimoji="0" lang="ko-KR" altLang="en-US" sz="1200" b="1" dirty="0">
                <a:solidFill>
                  <a:schemeClr val="bg1"/>
                </a:solidFill>
              </a:rPr>
              <a:t>제작 과정 및 역할분담</a:t>
            </a:r>
            <a:endParaRPr kumimoji="0" lang="en-US" altLang="ko-KR" sz="1200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9325" y="3432611"/>
            <a:ext cx="34699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  <a:tab pos="180975" algn="l"/>
              </a:tabLst>
            </a:pPr>
            <a:r>
              <a:rPr kumimoji="0" lang="en-US" altLang="ko-KR" sz="2800" b="1" dirty="0">
                <a:solidFill>
                  <a:srgbClr val="3CB3E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2800" b="1" dirty="0">
              <a:solidFill>
                <a:srgbClr val="3CB3E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4865639" y="4049709"/>
            <a:ext cx="1665841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50" dirty="0" smtClean="0">
                <a:solidFill>
                  <a:schemeClr val="bg1"/>
                </a:solidFill>
              </a:rPr>
              <a:t>로그인 화면</a:t>
            </a:r>
            <a:endParaRPr kumimoji="0" lang="en-US" altLang="ko-KR" sz="1050" dirty="0" smtClean="0">
              <a:solidFill>
                <a:schemeClr val="bg1"/>
              </a:solidFill>
            </a:endParaRPr>
          </a:p>
          <a:p>
            <a:pPr marL="171450" indent="-17145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50" dirty="0" smtClean="0">
                <a:solidFill>
                  <a:schemeClr val="bg1"/>
                </a:solidFill>
              </a:rPr>
              <a:t>카테고리 및 상품정보</a:t>
            </a:r>
            <a:endParaRPr kumimoji="0" lang="en-US" altLang="ko-KR" sz="1050" dirty="0" smtClean="0">
              <a:solidFill>
                <a:schemeClr val="bg1"/>
              </a:solidFill>
            </a:endParaRPr>
          </a:p>
          <a:p>
            <a:pPr marL="171450" indent="-171450" eaLnBrk="1" hangingPunct="1">
              <a:lnSpc>
                <a:spcPct val="120000"/>
              </a:lnSpc>
              <a:spcBef>
                <a:spcPct val="0"/>
              </a:spcBef>
              <a:buFontTx/>
              <a:buChar char="-"/>
              <a:tabLst>
                <a:tab pos="628650" algn="l"/>
              </a:tabLst>
            </a:pPr>
            <a:r>
              <a:rPr kumimoji="0" lang="ko-KR" altLang="en-US" sz="1050" dirty="0" smtClean="0">
                <a:solidFill>
                  <a:schemeClr val="bg1"/>
                </a:solidFill>
              </a:rPr>
              <a:t>시</a:t>
            </a:r>
            <a:r>
              <a:rPr kumimoji="0" lang="ko-KR" altLang="en-US" sz="1050" dirty="0">
                <a:solidFill>
                  <a:schemeClr val="bg1"/>
                </a:solidFill>
              </a:rPr>
              <a:t>연</a:t>
            </a:r>
            <a:endParaRPr kumimoji="0" lang="en-US" altLang="ko-KR" sz="1050" dirty="0">
              <a:solidFill>
                <a:schemeClr val="bg1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100931" y="3603207"/>
            <a:ext cx="1228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200" b="1" dirty="0" smtClean="0">
                <a:solidFill>
                  <a:schemeClr val="bg1"/>
                </a:solidFill>
              </a:rPr>
              <a:t>서브페이지 </a:t>
            </a:r>
            <a:r>
              <a:rPr kumimoji="0" lang="en-US" altLang="ko-KR" sz="1200" b="1" dirty="0" smtClean="0">
                <a:solidFill>
                  <a:schemeClr val="bg1"/>
                </a:solidFill>
              </a:rPr>
              <a:t>1,2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47365" y="3432611"/>
            <a:ext cx="34699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  <a:tab pos="180975" algn="l"/>
              </a:tabLst>
            </a:pPr>
            <a:r>
              <a:rPr kumimoji="0" lang="en-US" altLang="ko-KR" sz="2800" b="1" dirty="0">
                <a:solidFill>
                  <a:srgbClr val="3CB3E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2800" b="1" dirty="0">
              <a:solidFill>
                <a:srgbClr val="3CB3E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64310" y="3432611"/>
            <a:ext cx="39809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tabLst>
                <a:tab pos="85725" algn="l"/>
                <a:tab pos="180975" algn="l"/>
              </a:tabLst>
            </a:pPr>
            <a:r>
              <a:rPr kumimoji="0" lang="en-US" altLang="ko-KR" sz="2800" b="1" dirty="0">
                <a:solidFill>
                  <a:srgbClr val="3CB3E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2800" b="1" dirty="0">
              <a:solidFill>
                <a:srgbClr val="3CB3E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3956133"/>
            <a:ext cx="9144000" cy="0"/>
          </a:xfrm>
          <a:prstGeom prst="line">
            <a:avLst/>
          </a:prstGeom>
          <a:ln w="19050">
            <a:solidFill>
              <a:srgbClr val="3CB3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>
            <a:spLocks noChangeAspect="1"/>
          </p:cNvSpPr>
          <p:nvPr/>
        </p:nvSpPr>
        <p:spPr>
          <a:xfrm>
            <a:off x="783714" y="3902133"/>
            <a:ext cx="108000" cy="108000"/>
          </a:xfrm>
          <a:prstGeom prst="ellipse">
            <a:avLst/>
          </a:prstGeom>
          <a:solidFill>
            <a:srgbClr val="3C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742553" y="3902133"/>
            <a:ext cx="108000" cy="108000"/>
          </a:xfrm>
          <a:prstGeom prst="ellipse">
            <a:avLst/>
          </a:prstGeom>
          <a:solidFill>
            <a:srgbClr val="3C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4701392" y="3902133"/>
            <a:ext cx="108000" cy="108000"/>
          </a:xfrm>
          <a:prstGeom prst="ellipse">
            <a:avLst/>
          </a:prstGeom>
          <a:solidFill>
            <a:srgbClr val="3C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>
            <a:spLocks noChangeAspect="1"/>
          </p:cNvSpPr>
          <p:nvPr/>
        </p:nvSpPr>
        <p:spPr>
          <a:xfrm>
            <a:off x="6660232" y="3902133"/>
            <a:ext cx="108000" cy="108000"/>
          </a:xfrm>
          <a:prstGeom prst="ellipse">
            <a:avLst/>
          </a:prstGeom>
          <a:solidFill>
            <a:srgbClr val="3C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532240" y="261310"/>
            <a:chExt cx="9144000" cy="685800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40" y="261310"/>
              <a:ext cx="9144000" cy="6858000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32240" y="26131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8110">
                  <a:srgbClr val="000000">
                    <a:alpha val="30000"/>
                  </a:srgbClr>
                </a:gs>
                <a:gs pos="78000">
                  <a:schemeClr val="tx1">
                    <a:alpha val="3700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9"/>
          <p:cNvGrpSpPr>
            <a:grpSpLocks/>
          </p:cNvGrpSpPr>
          <p:nvPr/>
        </p:nvGrpSpPr>
        <p:grpSpPr bwMode="auto">
          <a:xfrm>
            <a:off x="7740352" y="6358054"/>
            <a:ext cx="1296169" cy="455322"/>
            <a:chOff x="3671888" y="6047097"/>
            <a:chExt cx="1800225" cy="455322"/>
          </a:xfrm>
        </p:grpSpPr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671888" y="6047097"/>
              <a:ext cx="180022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ko-KR" sz="1050" b="1" dirty="0">
                  <a:solidFill>
                    <a:schemeClr val="bg1"/>
                  </a:solidFill>
                </a:rPr>
                <a:t>Bizforms</a:t>
              </a:r>
              <a:endParaRPr kumimoji="0"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671888" y="6215082"/>
              <a:ext cx="18002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kumimoji="0" lang="en-US" altLang="ko-KR" sz="900" dirty="0">
                  <a:solidFill>
                    <a:schemeClr val="bg1"/>
                  </a:solidFill>
                  <a:cs typeface="Arial" panose="020B0604020202020204" pitchFamily="34" charset="0"/>
                </a:rPr>
                <a:t>www.bizforms.co.kr</a:t>
              </a: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72181" y="2393461"/>
            <a:ext cx="199638" cy="210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44265" y="2570528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en-US" altLang="ko-KR" sz="72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endParaRPr lang="ko-KR" altLang="en-US" sz="7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95936" y="4221623"/>
            <a:ext cx="1112805" cy="858405"/>
            <a:chOff x="3995936" y="3689902"/>
            <a:chExt cx="1112805" cy="858405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995936" y="4049709"/>
              <a:ext cx="1112805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71450" indent="-171450" eaLnBrk="1" hangingPunct="1">
                <a:lnSpc>
                  <a:spcPct val="120000"/>
                </a:lnSpc>
                <a:spcBef>
                  <a:spcPct val="0"/>
                </a:spcBef>
                <a:buFontTx/>
                <a:buChar char="-"/>
                <a:tabLst>
                  <a:tab pos="628650" algn="l"/>
                </a:tabLst>
              </a:pPr>
              <a:r>
                <a:rPr kumimoji="0" lang="ko-KR" altLang="en-US" sz="1100" dirty="0" smtClean="0">
                  <a:solidFill>
                    <a:schemeClr val="bg1"/>
                  </a:solidFill>
                </a:rPr>
                <a:t>제작 동기</a:t>
              </a:r>
              <a:endParaRPr kumimoji="0" lang="ko-KR" altLang="en-US" sz="1100" dirty="0">
                <a:solidFill>
                  <a:schemeClr val="bg1"/>
                </a:solidFill>
              </a:endParaRPr>
            </a:p>
            <a:p>
              <a:pPr marL="171450" indent="-171450" eaLnBrk="1" hangingPunct="1">
                <a:lnSpc>
                  <a:spcPct val="120000"/>
                </a:lnSpc>
                <a:spcBef>
                  <a:spcPct val="0"/>
                </a:spcBef>
                <a:buFontTx/>
                <a:buChar char="-"/>
                <a:tabLst>
                  <a:tab pos="628650" algn="l"/>
                </a:tabLst>
              </a:pPr>
              <a:r>
                <a:rPr kumimoji="0" lang="ko-KR" altLang="en-US" sz="1100" dirty="0" smtClean="0">
                  <a:solidFill>
                    <a:schemeClr val="bg1"/>
                  </a:solidFill>
                </a:rPr>
                <a:t>주요 </a:t>
              </a:r>
              <a:r>
                <a:rPr kumimoji="0" lang="ko-KR" altLang="en-US" sz="1100" dirty="0" err="1" smtClean="0">
                  <a:solidFill>
                    <a:schemeClr val="bg1"/>
                  </a:solidFill>
                </a:rPr>
                <a:t>타겟층</a:t>
              </a:r>
              <a:endParaRPr kumimoji="0" lang="en-US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4089335" y="3689902"/>
              <a:ext cx="9653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 b="1" dirty="0" smtClean="0">
                  <a:solidFill>
                    <a:schemeClr val="bg1"/>
                  </a:solidFill>
                </a:rPr>
                <a:t>주제 선정</a:t>
              </a:r>
              <a:endParaRPr kumimoji="0" lang="en-US" altLang="ko-KR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0" y="3919252"/>
            <a:ext cx="9144000" cy="0"/>
          </a:xfrm>
          <a:prstGeom prst="line">
            <a:avLst/>
          </a:prstGeom>
          <a:ln w="19050">
            <a:solidFill>
              <a:srgbClr val="3CB3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제작동기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명품이나 고가브랜드 혹은 해외 브랜드 같은 경우에는 정식 수입업체보다 해외에서 직접적으로 들여오는 경우가 더 저렴하여 국내에 많은 사설 수입업체들이 많습니다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400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49289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하지만 가격들이 업체별로 차이가 많이 나서 검색을 많이 하지 않으면</a:t>
            </a:r>
            <a:endParaRPr lang="en-US" altLang="ko-KR" sz="1400" dirty="0" err="1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눈뜨고 코 베이기가 쉽습니다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3284984"/>
            <a:ext cx="669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그래서 사설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정식 업체들을 한 곳으로 모았습니다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1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0" y="3933056"/>
            <a:ext cx="6373114" cy="1344615"/>
            <a:chOff x="0" y="3933056"/>
            <a:chExt cx="6373114" cy="134461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33056"/>
              <a:ext cx="6373114" cy="53347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30" y="4725144"/>
              <a:ext cx="1829055" cy="552527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-36511" y="1124744"/>
            <a:ext cx="9180512" cy="5378421"/>
            <a:chOff x="-1110" y="836712"/>
            <a:chExt cx="9145110" cy="5378421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6712"/>
              <a:ext cx="9144000" cy="3981948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10" y="4767881"/>
              <a:ext cx="9144000" cy="1447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41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주요타겟층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2102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컴알못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중장년층</a:t>
            </a:r>
            <a:endParaRPr lang="en-US" altLang="ko-KR" sz="1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인터넷이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낯설은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 여성분들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852936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비싼 제품의 가격을 저렴하게 구매하고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싶으신분</a:t>
            </a:r>
            <a:endParaRPr lang="ko-KR" altLang="en-US" sz="140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625279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  <a:ea typeface="+mn-ea"/>
              </a:rPr>
              <a:t>안전하고 믿을만한 사이트에서 구매하고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  <a:ea typeface="+mn-ea"/>
              </a:rPr>
              <a:t>싶으신분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1400" dirty="0" err="1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36" y="512154"/>
            <a:ext cx="4544258" cy="3405164"/>
          </a:xfrm>
          <a:prstGeom prst="rect">
            <a:avLst/>
          </a:prstGeom>
        </p:spPr>
      </p:pic>
      <p:pic>
        <p:nvPicPr>
          <p:cNvPr id="10" name="그림 9" descr="다운로드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255713"/>
            <a:ext cx="2381250" cy="3810000"/>
          </a:xfrm>
          <a:prstGeom prst="rect">
            <a:avLst/>
          </a:prstGeom>
        </p:spPr>
      </p:pic>
      <p:pic>
        <p:nvPicPr>
          <p:cNvPr id="11" name="그림 10" descr="다운로드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4960" y="2844321"/>
            <a:ext cx="5715000" cy="3810000"/>
          </a:xfrm>
          <a:prstGeom prst="rect">
            <a:avLst/>
          </a:prstGeom>
        </p:spPr>
      </p:pic>
      <p:pic>
        <p:nvPicPr>
          <p:cNvPr id="12" name="그림 11" descr="다운로드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4919" y="533166"/>
            <a:ext cx="5895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0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532240" y="261310"/>
            <a:chExt cx="9144000" cy="685800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40" y="261310"/>
              <a:ext cx="9144000" cy="6858000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32240" y="26131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8110">
                  <a:srgbClr val="000000">
                    <a:alpha val="30000"/>
                  </a:srgbClr>
                </a:gs>
                <a:gs pos="78000">
                  <a:schemeClr val="tx1">
                    <a:alpha val="3700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72181" y="2393461"/>
            <a:ext cx="199638" cy="210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44264" y="2570528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+mn-ea"/>
                <a:ea typeface="+mn-ea"/>
              </a:rPr>
              <a:t>02</a:t>
            </a:r>
            <a:endParaRPr lang="ko-KR" altLang="en-US" sz="7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99568" y="4221623"/>
            <a:ext cx="1144865" cy="635267"/>
            <a:chOff x="3999568" y="3689902"/>
            <a:chExt cx="1144865" cy="635267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4110976" y="4049709"/>
              <a:ext cx="97174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71450" indent="-171450" eaLnBrk="1" hangingPunct="1">
                <a:lnSpc>
                  <a:spcPct val="120000"/>
                </a:lnSpc>
                <a:spcBef>
                  <a:spcPct val="0"/>
                </a:spcBef>
                <a:buFontTx/>
                <a:buChar char="-"/>
                <a:tabLst>
                  <a:tab pos="628650" algn="l"/>
                </a:tabLst>
              </a:pPr>
              <a:r>
                <a:rPr kumimoji="0" lang="ko-KR" altLang="en-US" sz="1100" dirty="0" smtClean="0">
                  <a:solidFill>
                    <a:schemeClr val="bg1"/>
                  </a:solidFill>
                </a:rPr>
                <a:t>메인 화면</a:t>
              </a:r>
              <a:endParaRPr kumimoji="0" lang="en-US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999568" y="3689902"/>
              <a:ext cx="11448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 b="1" dirty="0" smtClean="0">
                  <a:solidFill>
                    <a:schemeClr val="bg1"/>
                  </a:solidFill>
                </a:rPr>
                <a:t>메인 페이지</a:t>
              </a:r>
              <a:endParaRPr kumimoji="0" lang="en-US" altLang="ko-KR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0" y="3919252"/>
            <a:ext cx="9144000" cy="0"/>
          </a:xfrm>
          <a:prstGeom prst="line">
            <a:avLst/>
          </a:prstGeom>
          <a:ln w="19050">
            <a:solidFill>
              <a:srgbClr val="3CB3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480720" cy="50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6858000"/>
            <a:chOff x="532240" y="261310"/>
            <a:chExt cx="9144000" cy="685800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40" y="261310"/>
              <a:ext cx="9144000" cy="6858000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532240" y="261310"/>
              <a:ext cx="9144000" cy="68580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0"/>
                  </a:schemeClr>
                </a:gs>
                <a:gs pos="58110">
                  <a:srgbClr val="000000">
                    <a:alpha val="30000"/>
                  </a:srgbClr>
                </a:gs>
                <a:gs pos="78000">
                  <a:schemeClr val="tx1">
                    <a:alpha val="37000"/>
                  </a:schemeClr>
                </a:gs>
                <a:gs pos="100000">
                  <a:schemeClr val="tx1">
                    <a:alpha val="51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4472181" y="2393461"/>
            <a:ext cx="199638" cy="2102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44264" y="2570528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 smtClean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lang="ko-KR" altLang="en-US" sz="7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79912" y="4221623"/>
            <a:ext cx="1726755" cy="1061538"/>
            <a:chOff x="3779912" y="3689902"/>
            <a:chExt cx="1726755" cy="1061538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779912" y="4049709"/>
              <a:ext cx="1726755" cy="701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171450" indent="-171450" eaLnBrk="1" hangingPunct="1">
                <a:lnSpc>
                  <a:spcPct val="120000"/>
                </a:lnSpc>
                <a:spcBef>
                  <a:spcPct val="0"/>
                </a:spcBef>
                <a:buFontTx/>
                <a:buChar char="-"/>
                <a:tabLst>
                  <a:tab pos="628650" algn="l"/>
                </a:tabLst>
              </a:pPr>
              <a:r>
                <a:rPr kumimoji="0" lang="ko-KR" altLang="en-US" sz="1100" dirty="0" smtClean="0">
                  <a:solidFill>
                    <a:schemeClr val="bg1"/>
                  </a:solidFill>
                </a:rPr>
                <a:t>로그인 화면</a:t>
              </a:r>
              <a:endParaRPr kumimoji="0" lang="en-US" altLang="ko-KR" sz="1100" dirty="0" smtClean="0">
                <a:solidFill>
                  <a:schemeClr val="bg1"/>
                </a:solidFill>
              </a:endParaRPr>
            </a:p>
            <a:p>
              <a:pPr marL="171450" indent="-171450" eaLnBrk="1" hangingPunct="1">
                <a:lnSpc>
                  <a:spcPct val="120000"/>
                </a:lnSpc>
                <a:spcBef>
                  <a:spcPct val="0"/>
                </a:spcBef>
                <a:buFontTx/>
                <a:buChar char="-"/>
                <a:tabLst>
                  <a:tab pos="628650" algn="l"/>
                </a:tabLst>
              </a:pPr>
              <a:r>
                <a:rPr kumimoji="0" lang="ko-KR" altLang="en-US" sz="1100" dirty="0">
                  <a:solidFill>
                    <a:schemeClr val="bg1"/>
                  </a:solidFill>
                </a:rPr>
                <a:t>카테고리 및 상품정보</a:t>
              </a:r>
              <a:endParaRPr kumimoji="0" lang="en-US" altLang="ko-KR" sz="1100" dirty="0">
                <a:solidFill>
                  <a:schemeClr val="bg1"/>
                </a:solidFill>
              </a:endParaRPr>
            </a:p>
            <a:p>
              <a:pPr marL="171450" indent="-171450" eaLnBrk="1" hangingPunct="1">
                <a:lnSpc>
                  <a:spcPct val="120000"/>
                </a:lnSpc>
                <a:spcBef>
                  <a:spcPct val="0"/>
                </a:spcBef>
                <a:buFontTx/>
                <a:buChar char="-"/>
                <a:tabLst>
                  <a:tab pos="628650" algn="l"/>
                </a:tabLst>
              </a:pPr>
              <a:r>
                <a:rPr kumimoji="0" lang="ko-KR" altLang="en-US" sz="1100" dirty="0" smtClean="0">
                  <a:solidFill>
                    <a:schemeClr val="bg1"/>
                  </a:solidFill>
                </a:rPr>
                <a:t>시연</a:t>
              </a:r>
              <a:endParaRPr kumimoji="0" lang="en-US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872130" y="3689902"/>
              <a:ext cx="13997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1400" b="1" dirty="0" smtClean="0">
                  <a:solidFill>
                    <a:schemeClr val="bg1"/>
                  </a:solidFill>
                </a:rPr>
                <a:t>서브페이지 </a:t>
              </a:r>
              <a:r>
                <a:rPr kumimoji="0" lang="en-US" altLang="ko-KR" sz="1400" b="1" dirty="0" smtClean="0">
                  <a:solidFill>
                    <a:schemeClr val="bg1"/>
                  </a:solidFill>
                </a:rPr>
                <a:t>1,2</a:t>
              </a:r>
              <a:endParaRPr kumimoji="0" lang="en-US" altLang="ko-KR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0" y="3919252"/>
            <a:ext cx="9144000" cy="0"/>
          </a:xfrm>
          <a:prstGeom prst="line">
            <a:avLst/>
          </a:prstGeom>
          <a:ln w="19050">
            <a:solidFill>
              <a:srgbClr val="3CB3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628800"/>
            <a:ext cx="4615243" cy="36917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628799"/>
            <a:ext cx="4565269" cy="367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CB3E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400" dirty="0" err="1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211</Words>
  <Application>Microsoft Office PowerPoint</Application>
  <PresentationFormat>화면 슬라이드 쇼(4:3)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1. 제작동기</vt:lpstr>
      <vt:lpstr>2. 주요타겟층</vt:lpstr>
      <vt:lpstr>PowerPoint 프레젠테이션</vt:lpstr>
      <vt:lpstr>1. 메인페이지</vt:lpstr>
      <vt:lpstr>PowerPoint 프레젠테이션</vt:lpstr>
      <vt:lpstr>1.로그인 화면</vt:lpstr>
      <vt:lpstr>2.카테고리 및 상품정보</vt:lpstr>
      <vt:lpstr>3.시연</vt:lpstr>
      <vt:lpstr>PowerPoint 프레젠테이션</vt:lpstr>
      <vt:lpstr>1.역할분담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파워포인트배경(심플한 블랙 격자무늬)</dc:title>
  <dc:creator>㈜비즈폼</dc:creator>
  <dc:description>무단 복제 배포시 법적 불이익을 받을 수 있습니다.</dc:description>
  <cp:lastModifiedBy>Windows 사용자</cp:lastModifiedBy>
  <cp:revision>385</cp:revision>
  <dcterms:created xsi:type="dcterms:W3CDTF">2013-12-05T04:50:26Z</dcterms:created>
  <dcterms:modified xsi:type="dcterms:W3CDTF">2017-11-06T07:30:27Z</dcterms:modified>
  <cp:category>본 문서의 저작권은 비즈폼에 있습니다.</cp:category>
</cp:coreProperties>
</file>