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340" r:id="rId4"/>
    <p:sldId id="335" r:id="rId5"/>
    <p:sldId id="333" r:id="rId6"/>
    <p:sldId id="320" r:id="rId7"/>
    <p:sldId id="336" r:id="rId8"/>
    <p:sldId id="337" r:id="rId9"/>
    <p:sldId id="309" r:id="rId10"/>
    <p:sldId id="342" r:id="rId11"/>
    <p:sldId id="344" r:id="rId12"/>
    <p:sldId id="311" r:id="rId13"/>
    <p:sldId id="303" r:id="rId14"/>
    <p:sldId id="304" r:id="rId15"/>
    <p:sldId id="325" r:id="rId16"/>
    <p:sldId id="297" r:id="rId17"/>
    <p:sldId id="280" r:id="rId18"/>
    <p:sldId id="305" r:id="rId19"/>
    <p:sldId id="284" r:id="rId20"/>
    <p:sldId id="348" r:id="rId21"/>
    <p:sldId id="286" r:id="rId22"/>
    <p:sldId id="350" r:id="rId23"/>
    <p:sldId id="351" r:id="rId24"/>
    <p:sldId id="327" r:id="rId25"/>
    <p:sldId id="292" r:id="rId26"/>
    <p:sldId id="343" r:id="rId27"/>
    <p:sldId id="291" r:id="rId28"/>
    <p:sldId id="293" r:id="rId29"/>
    <p:sldId id="285" r:id="rId30"/>
    <p:sldId id="321" r:id="rId31"/>
    <p:sldId id="307" r:id="rId32"/>
    <p:sldId id="356" r:id="rId33"/>
    <p:sldId id="347" r:id="rId34"/>
    <p:sldId id="264" r:id="rId35"/>
    <p:sldId id="357" r:id="rId36"/>
    <p:sldId id="358" r:id="rId37"/>
    <p:sldId id="353" r:id="rId38"/>
    <p:sldId id="354" r:id="rId39"/>
    <p:sldId id="331" r:id="rId40"/>
    <p:sldId id="355" r:id="rId41"/>
    <p:sldId id="317" r:id="rId42"/>
    <p:sldId id="295" r:id="rId43"/>
    <p:sldId id="341" r:id="rId44"/>
    <p:sldId id="328" r:id="rId45"/>
    <p:sldId id="274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F5597"/>
    <a:srgbClr val="FFFFFF"/>
    <a:srgbClr val="CFD5EA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8" autoAdjust="0"/>
    <p:restoredTop sz="94836" autoAdjust="0"/>
  </p:normalViewPr>
  <p:slideViewPr>
    <p:cSldViewPr snapToGrid="0">
      <p:cViewPr varScale="1">
        <p:scale>
          <a:sx n="84" d="100"/>
          <a:sy n="84" d="100"/>
        </p:scale>
        <p:origin x="108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ko-KR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Feature importance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7653861663518475"/>
          <c:y val="0.12233211599827043"/>
          <c:w val="0.66714731413290318"/>
          <c:h val="0.715687455973950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중요도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F(빈도수)</c:v>
                </c:pt>
                <c:pt idx="1">
                  <c:v>가구변화</c:v>
                </c:pt>
                <c:pt idx="2">
                  <c:v>ABS일상</c:v>
                </c:pt>
                <c:pt idx="3">
                  <c:v>전문스포츠변화</c:v>
                </c:pt>
                <c:pt idx="4">
                  <c:v>ABS신선</c:v>
                </c:pt>
                <c:pt idx="5">
                  <c:v>ABS의류</c:v>
                </c:pt>
                <c:pt idx="6">
                  <c:v>의류변화</c:v>
                </c:pt>
                <c:pt idx="7">
                  <c:v>가공변화</c:v>
                </c:pt>
                <c:pt idx="8">
                  <c:v>ABS패션잡화</c:v>
                </c:pt>
                <c:pt idx="9">
                  <c:v>ABS전문스포츠</c:v>
                </c:pt>
                <c:pt idx="10">
                  <c:v>ABS가공</c:v>
                </c:pt>
                <c:pt idx="11">
                  <c:v>ABS가구</c:v>
                </c:pt>
                <c:pt idx="12">
                  <c:v>ABS기타</c:v>
                </c:pt>
                <c:pt idx="13">
                  <c:v>M(금액)</c:v>
                </c:pt>
                <c:pt idx="14">
                  <c:v>기간 평균 구매 증감률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99</c:v>
                </c:pt>
                <c:pt idx="1">
                  <c:v>100</c:v>
                </c:pt>
                <c:pt idx="2">
                  <c:v>103</c:v>
                </c:pt>
                <c:pt idx="3">
                  <c:v>107</c:v>
                </c:pt>
                <c:pt idx="4">
                  <c:v>107</c:v>
                </c:pt>
                <c:pt idx="5">
                  <c:v>107</c:v>
                </c:pt>
                <c:pt idx="6">
                  <c:v>113</c:v>
                </c:pt>
                <c:pt idx="7">
                  <c:v>114</c:v>
                </c:pt>
                <c:pt idx="8">
                  <c:v>120</c:v>
                </c:pt>
                <c:pt idx="9">
                  <c:v>122</c:v>
                </c:pt>
                <c:pt idx="10">
                  <c:v>123</c:v>
                </c:pt>
                <c:pt idx="11">
                  <c:v>133</c:v>
                </c:pt>
                <c:pt idx="12">
                  <c:v>144</c:v>
                </c:pt>
                <c:pt idx="13">
                  <c:v>171</c:v>
                </c:pt>
                <c:pt idx="14">
                  <c:v>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E9-4887-BFC1-18630C903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7677168"/>
        <c:axId val="367677528"/>
      </c:barChart>
      <c:catAx>
        <c:axId val="367677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7677528"/>
        <c:crosses val="autoZero"/>
        <c:auto val="1"/>
        <c:lblAlgn val="ctr"/>
        <c:lblOffset val="100"/>
        <c:noMultiLvlLbl val="0"/>
      </c:catAx>
      <c:valAx>
        <c:axId val="367677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767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en-US" altLang="ko-KR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F2F41-5A41-4E7C-8FE8-957E07AFDB6F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83532-1BDF-43DB-AE07-FAB706C64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3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116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148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26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48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211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55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998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770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87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81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49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057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금액 </a:t>
            </a:r>
            <a:r>
              <a:rPr lang="en-US" altLang="ko-KR" dirty="0"/>
              <a:t>-&gt; </a:t>
            </a:r>
            <a:r>
              <a:rPr lang="ko-KR" altLang="en-US" dirty="0"/>
              <a:t>순위</a:t>
            </a:r>
            <a:r>
              <a:rPr lang="en-US" altLang="ko-KR" dirty="0"/>
              <a:t>(1~19383) -&gt; 10</a:t>
            </a:r>
            <a:r>
              <a:rPr lang="ko-KR" altLang="en-US" dirty="0"/>
              <a:t>분위로 구분</a:t>
            </a:r>
            <a:r>
              <a:rPr lang="en-US" altLang="ko-KR" dirty="0"/>
              <a:t>(</a:t>
            </a:r>
            <a:r>
              <a:rPr lang="ko-KR" altLang="en-US" dirty="0"/>
              <a:t>등급화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476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950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990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군집화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FEATURE IMPORTANCE </a:t>
            </a:r>
            <a:r>
              <a:rPr lang="ko-KR" altLang="en-US" dirty="0"/>
              <a:t>상위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고객속성변수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15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677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670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89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29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599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654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08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159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84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00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85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219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43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2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77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69554-863E-4625-B931-5F9CA891F8D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807CA-9133-0F15-20E7-683B611C8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D0EB10-47FF-D256-1F27-A489C38BE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CF196-2EBD-4EF9-5A79-CC19C67C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4AB3B-B3E1-003B-E16D-C59B280D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5C528-63BC-A1E1-4653-031394C8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3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4FB28-8F6B-D4E3-0CD2-8F270E33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87D1C1-B2D5-9BA9-C839-9256ACA2E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919F9-02C9-B413-1085-770795D6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05611-7863-D573-5CD5-F7A8BD11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97A6E-81EA-E905-817B-26DA2BE5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2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7AEE1A-344B-4391-4BD2-0DDB42BD1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72DE7D-4C24-5C59-A191-59C3BA5C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802E4-24A9-6C54-4174-14757DD2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D0B81-FA34-ACB0-DCB4-83CAE370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65FA6-78CC-E5F4-ED7D-4582809B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4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95C69-3AEF-DBD4-95FA-0E3AA7F8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29F0C5-9117-6F91-8B0A-8462E6A46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3D2C3-7691-B259-4AB2-A5786C23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FDBF6-EF3C-559E-8A51-36A351EE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BB127-4719-EA53-4CFB-30A4066D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031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29AA4-8BD5-CFDE-2969-4FE1F0A9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268B3-B069-5B9C-96A3-6CCA994C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1CF2E-4492-1288-2831-CE1BEF5D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11D60-3656-0DD4-F4E9-C268632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2DACD-C646-9424-AF5B-14D6CDA8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77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55FE3-D140-F5C8-8ADE-1ABBDC43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02057-0982-795B-68B3-18841945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497C4-FB05-D6D0-4E4B-B87C5180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99AEC-282F-78DF-6FBB-F61014DC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9D0CB-FAF2-CA45-75F5-ABAF73DC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73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5B151-DB94-2E1E-59DB-B6BD49F6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8F7C7-F88D-FF8D-9DC8-7A64387AC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21E97D-4952-8FE2-E4A4-47CE5DE0B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3EADE-9FA9-6556-0D58-041D358B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8C2DC-6453-5683-8638-A39B05B1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AA1AE-36D0-F99F-BADE-C17B01DB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2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2941A-4193-0985-F77A-B29FE6B2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90D972-F48E-B90F-A189-4E780CB48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27CA2-DA76-2193-CD25-C7262978E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376DAF-D7E3-D80F-DD7A-5578242F5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CA79EE-A802-3EEC-894F-65AAD0FF2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9D6C37-E14A-D960-C99C-35D0ACC0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2A3B90-D865-F1D8-BFC5-0D7AAEA8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282A17-E091-A788-4986-79529D90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513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CDE38-9F66-F50F-AD50-4C73F9FB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CE8CCA-2148-97FD-5402-236B5566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236A0-ED44-8018-F694-8D16A9F0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9790B-D5BD-287C-7E9A-20BF4CC0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1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8B955-EB19-984B-718F-EA41C84B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1015CF-4F28-3A89-52DE-37FBB866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B1811-D927-A656-0DBF-98B51E52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4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7A754-5DFA-627F-28C4-F4CFB1FB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78042-76A7-6532-930D-003D3D0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91916B-0B61-7F61-6B35-93EBCC029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0D6F0-647F-F3EC-0778-8C1C19E0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144666-8C32-2061-350C-B8F26B04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55DCC-18D6-81EF-01F0-BE8DEF5F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9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D836D-ABA1-27E1-C631-43BFCB4C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E7E58-D2F6-10D2-BF69-7629AB63B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150BB-F67D-49B1-7B4F-E57132E4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5DE63-12A4-8EBA-A418-0131028F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AF635-6D76-4BB6-91A5-6A226D65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60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5B8B6-7B11-7DF9-99B2-53C4F3F9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906427-13CD-B7BF-EA17-B3C8B1BEA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463283-1999-BD08-AD60-179874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E8F11-8085-D60B-62E5-69536940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3455B-26FC-273A-AB72-0F98C210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C9FBE-B4B6-BDE9-5F61-D56AE25D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60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897C7-8881-1720-8422-CCD5B503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AA2125-D2DA-2939-BE6B-F0D349F54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BEFA6-577B-FE67-6B05-21246958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FB429-F75D-D337-ED0F-442A9ABF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B8202-4350-DDDD-6D5C-F8C074CB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546839-EB04-D893-F7EE-445D04E2C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82BD2C-57C9-EF0A-CC42-4A5A1F924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8937-A0AD-61D7-E23A-78DE0616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AB9B4-82DE-5B66-895B-192B0FF7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2217F-15F9-A86A-5F98-A1B1319D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5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6F2BA-1F82-75A9-E204-2458BB21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5EE71-DF00-58B9-2DDC-AE8E4E89C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A880D-EB08-F8F6-DA61-3F48F037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75321-59C4-3C23-DE3D-83636D17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206AB-E7F2-286D-77F7-9F7A7E09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9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9587-ED2F-C0D8-3975-62675D07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7E360-7CFF-09B3-3B04-07B95D9C2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048B2-49C1-D7C6-ADBA-F8279C77D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ED945F-E087-ED2E-1E3D-0093FE0C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05097-6424-F919-1C7B-469AFB8E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6CD77-6FFF-9CD1-365A-E9CCD587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2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4ADCC-EC07-4F95-FB81-BE428BDB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A0433-3A71-4E6C-1638-712824B8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64CB6C-AFB4-15B7-FE94-D4A60A74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4BA606-2C75-75A4-EDED-6C6B14C22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EB8B6-E4E7-DF0F-A85E-4E547BDFE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5E2CAF-3E06-2066-8CDB-E627AC5B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0A7F46-98E4-CA1B-537B-A833CDD6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8410D6-AADA-AAC8-C675-E110268F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9D4FD-E640-E4D0-B415-19E1AD3A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9320A4-5C11-E75A-638D-718AC512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92943-4EC6-0FB6-F400-13F394F6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C68E88-2F97-0E76-865A-8D0E1667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6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A33798-1D27-9978-1121-375DE372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F734BB-7BC4-31E9-08D1-4E9E73F1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381AFC-68EC-3B14-82D2-74171E17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2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4AF18-5A04-6E27-2A5A-2CE8B759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15942-D2FE-8DBE-BC17-223F34CA2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19029F-5D28-44C9-EEC1-41C4EC7E0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07AB9-7645-0FE5-D5DC-686A13F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7EF1E-9B12-8E98-F938-FF00F155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8F3C4-D1D8-248F-4F64-58761A56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95B63-5596-8968-1CC6-CC42C4A0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A6A627-4B0D-4185-4208-835439707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CEB199-738A-2A69-1E8B-B297B4DC1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C278C-CC06-1ABF-3687-90FDE29D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9D23-7C32-4370-8136-94A09524F6D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1D696-C99D-2A4C-CE4A-98EA2E46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5F4EC-B458-CEA4-4A37-38AA38A8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1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8C8AB1-1E22-AEF6-3875-1B0BED01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91777-1B26-F600-9331-71F2C2DA8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2B774-C930-4739-36BD-04224EAAB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B9D23-7C32-4370-8136-94A09524F6D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8B7B5-1C3C-3FBF-9619-F76224A9F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EA776-97D8-AACC-4DC1-C9F66AE9E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D605-F8D4-42A5-BD40-D82470F9A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E3658A-5EC6-F951-C3A4-9386A033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E93AA4-0882-3779-D7BA-9F430F729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253CF-5D0A-BB54-2086-7255F3EE9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4D7E-6C31-49EB-B7D0-06E5657C00C5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402F5-A9BC-7E2B-14FA-2E24DEBBE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82E4A-F7B5-1D84-8DE0-FF7FFF238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2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8.svg"/><Relationship Id="rId7" Type="http://schemas.openxmlformats.org/officeDocument/2006/relationships/image" Target="../media/image53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51.sv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image" Target="../media/image68.png"/><Relationship Id="rId18" Type="http://schemas.openxmlformats.org/officeDocument/2006/relationships/image" Target="../media/image73.svg"/><Relationship Id="rId26" Type="http://schemas.openxmlformats.org/officeDocument/2006/relationships/image" Target="../media/image81.sv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sv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71.svg"/><Relationship Id="rId20" Type="http://schemas.openxmlformats.org/officeDocument/2006/relationships/image" Target="../media/image75.sv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1.svg"/><Relationship Id="rId11" Type="http://schemas.openxmlformats.org/officeDocument/2006/relationships/image" Target="../media/image66.png"/><Relationship Id="rId24" Type="http://schemas.openxmlformats.org/officeDocument/2006/relationships/image" Target="../media/image79.sv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svg"/><Relationship Id="rId10" Type="http://schemas.openxmlformats.org/officeDocument/2006/relationships/image" Target="../media/image65.svg"/><Relationship Id="rId19" Type="http://schemas.openxmlformats.org/officeDocument/2006/relationships/image" Target="../media/image74.png"/><Relationship Id="rId4" Type="http://schemas.openxmlformats.org/officeDocument/2006/relationships/image" Target="../media/image59.svg"/><Relationship Id="rId9" Type="http://schemas.openxmlformats.org/officeDocument/2006/relationships/image" Target="../media/image64.png"/><Relationship Id="rId14" Type="http://schemas.openxmlformats.org/officeDocument/2006/relationships/image" Target="../media/image69.svg"/><Relationship Id="rId22" Type="http://schemas.openxmlformats.org/officeDocument/2006/relationships/image" Target="../media/image77.svg"/><Relationship Id="rId27" Type="http://schemas.openxmlformats.org/officeDocument/2006/relationships/image" Target="../media/image82.png"/><Relationship Id="rId30" Type="http://schemas.openxmlformats.org/officeDocument/2006/relationships/image" Target="../media/image85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8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svg"/><Relationship Id="rId18" Type="http://schemas.openxmlformats.org/officeDocument/2006/relationships/image" Target="../media/image107.png"/><Relationship Id="rId3" Type="http://schemas.openxmlformats.org/officeDocument/2006/relationships/image" Target="../media/image94.svg"/><Relationship Id="rId7" Type="http://schemas.openxmlformats.org/officeDocument/2006/relationships/image" Target="../media/image97.svg"/><Relationship Id="rId12" Type="http://schemas.openxmlformats.org/officeDocument/2006/relationships/image" Target="../media/image102.png"/><Relationship Id="rId17" Type="http://schemas.openxmlformats.org/officeDocument/2006/relationships/image" Target="../media/image106.svg"/><Relationship Id="rId2" Type="http://schemas.openxmlformats.org/officeDocument/2006/relationships/image" Target="../media/image93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6.png"/><Relationship Id="rId11" Type="http://schemas.openxmlformats.org/officeDocument/2006/relationships/image" Target="../media/image101.svg"/><Relationship Id="rId5" Type="http://schemas.openxmlformats.org/officeDocument/2006/relationships/image" Target="../media/image95.svg"/><Relationship Id="rId15" Type="http://schemas.openxmlformats.org/officeDocument/2006/relationships/image" Target="../media/image105.svg"/><Relationship Id="rId10" Type="http://schemas.openxmlformats.org/officeDocument/2006/relationships/image" Target="../media/image100.png"/><Relationship Id="rId19" Type="http://schemas.openxmlformats.org/officeDocument/2006/relationships/image" Target="../media/image108.svg"/><Relationship Id="rId4" Type="http://schemas.openxmlformats.org/officeDocument/2006/relationships/image" Target="../media/image15.png"/><Relationship Id="rId9" Type="http://schemas.openxmlformats.org/officeDocument/2006/relationships/image" Target="../media/image99.svg"/><Relationship Id="rId14" Type="http://schemas.openxmlformats.org/officeDocument/2006/relationships/image" Target="../media/image10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jpeg"/><Relationship Id="rId3" Type="http://schemas.openxmlformats.org/officeDocument/2006/relationships/hyperlink" Target="https://github.com/wjdtmfrl" TargetMode="External"/><Relationship Id="rId7" Type="http://schemas.openxmlformats.org/officeDocument/2006/relationships/hyperlink" Target="https://github.com/jang-in-hyeok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fortis001" TargetMode="External"/><Relationship Id="rId5" Type="http://schemas.openxmlformats.org/officeDocument/2006/relationships/hyperlink" Target="https://github.com/yul77" TargetMode="External"/><Relationship Id="rId4" Type="http://schemas.openxmlformats.org/officeDocument/2006/relationships/hyperlink" Target="https://github.com/dydgns94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image" Target="../media/image9.jfi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fif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E9B32B-7EAE-AB27-F113-9BD8C98F574A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C9A051-0672-46B4-AB5F-0D7226DB74E3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DC5C174A-D56C-4745-B1A2-C647838563AC}"/>
              </a:ext>
            </a:extLst>
          </p:cNvPr>
          <p:cNvSpPr/>
          <p:nvPr/>
        </p:nvSpPr>
        <p:spPr>
          <a:xfrm rot="15557686">
            <a:off x="2438892" y="1379441"/>
            <a:ext cx="4292135" cy="4334915"/>
          </a:xfrm>
          <a:prstGeom prst="arc">
            <a:avLst>
              <a:gd name="adj1" fmla="val 16603496"/>
              <a:gd name="adj2" fmla="val 6130538"/>
            </a:avLst>
          </a:prstGeom>
          <a:ln w="114300">
            <a:solidFill>
              <a:srgbClr val="0540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0782F64B-600E-43A0-8FC1-2790F011206E}"/>
              </a:ext>
            </a:extLst>
          </p:cNvPr>
          <p:cNvSpPr/>
          <p:nvPr/>
        </p:nvSpPr>
        <p:spPr>
          <a:xfrm rot="5227366">
            <a:off x="2559602" y="1525612"/>
            <a:ext cx="4061236" cy="4337170"/>
          </a:xfrm>
          <a:prstGeom prst="arc">
            <a:avLst>
              <a:gd name="adj1" fmla="val 16222427"/>
              <a:gd name="adj2" fmla="val 5591791"/>
            </a:avLst>
          </a:prstGeom>
          <a:ln w="114300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CD719-AD28-4275-BB6D-8E0F2AEC8D19}"/>
              </a:ext>
            </a:extLst>
          </p:cNvPr>
          <p:cNvSpPr txBox="1"/>
          <p:nvPr/>
        </p:nvSpPr>
        <p:spPr>
          <a:xfrm>
            <a:off x="2751575" y="2926185"/>
            <a:ext cx="3666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srgbClr val="AFABA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        </a:t>
            </a:r>
            <a:r>
              <a:rPr kumimoji="0" lang="en-US" altLang="ko-KR" sz="72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05406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FBC53F8-DCB4-45B3-A2EF-CDAB173B945B}"/>
              </a:ext>
            </a:extLst>
          </p:cNvPr>
          <p:cNvCxnSpPr>
            <a:cxnSpLocks/>
          </p:cNvCxnSpPr>
          <p:nvPr/>
        </p:nvCxnSpPr>
        <p:spPr>
          <a:xfrm>
            <a:off x="6374658" y="3585789"/>
            <a:ext cx="1477363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3D7820-4B3F-4093-B433-92C717672EA0}"/>
              </a:ext>
            </a:extLst>
          </p:cNvPr>
          <p:cNvSpPr txBox="1"/>
          <p:nvPr/>
        </p:nvSpPr>
        <p:spPr>
          <a:xfrm>
            <a:off x="2989673" y="3210161"/>
            <a:ext cx="30657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매출 감소 예측 모델 활용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맞춤 솔루션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CD329A-5FAE-49B1-BBD2-62884FF6AE06}"/>
              </a:ext>
            </a:extLst>
          </p:cNvPr>
          <p:cNvSpPr txBox="1"/>
          <p:nvPr/>
        </p:nvSpPr>
        <p:spPr>
          <a:xfrm>
            <a:off x="7754587" y="3262624"/>
            <a:ext cx="270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sto MT" panose="02040603050505030304" pitchFamily="18" charset="0"/>
                <a:ea typeface="맑은 고딕" panose="020B0503020000020004" pitchFamily="50" charset="-127"/>
                <a:cs typeface="+mn-cs"/>
              </a:rPr>
              <a:t>D.</a:t>
            </a:r>
            <a:r>
              <a:rPr kumimoji="0" lang="ko-KR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sto MT" panose="02040603050505030304" pitchFamily="18" charset="0"/>
                <a:ea typeface="맑은 고딕" panose="020B0503020000020004" pitchFamily="50" charset="-127"/>
                <a:cs typeface="+mn-cs"/>
              </a:rPr>
              <a:t>매버릭스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sto MT" panose="020406030505050303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AC790-978D-4E1A-A72B-E9353BFEF2CD}"/>
              </a:ext>
            </a:extLst>
          </p:cNvPr>
          <p:cNvSpPr txBox="1"/>
          <p:nvPr/>
        </p:nvSpPr>
        <p:spPr>
          <a:xfrm>
            <a:off x="8288518" y="3757183"/>
            <a:ext cx="312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 panose="020B0604020202020204" pitchFamily="34" charset="0"/>
              </a:rPr>
              <a:t>Data Mavericks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1BBBA19-C935-4D80-BD9E-32798912A066}"/>
              </a:ext>
            </a:extLst>
          </p:cNvPr>
          <p:cNvSpPr/>
          <p:nvPr/>
        </p:nvSpPr>
        <p:spPr>
          <a:xfrm>
            <a:off x="7771702" y="3519882"/>
            <a:ext cx="160636" cy="17139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4C013D9-F6A4-4FE9-AC6E-DAC87686375C}"/>
              </a:ext>
            </a:extLst>
          </p:cNvPr>
          <p:cNvSpPr/>
          <p:nvPr/>
        </p:nvSpPr>
        <p:spPr>
          <a:xfrm>
            <a:off x="7829161" y="3582720"/>
            <a:ext cx="457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1BF9F1-AD09-4070-AA6E-23C0E530C6CC}"/>
              </a:ext>
            </a:extLst>
          </p:cNvPr>
          <p:cNvSpPr txBox="1"/>
          <p:nvPr/>
        </p:nvSpPr>
        <p:spPr>
          <a:xfrm>
            <a:off x="8968220" y="6058235"/>
            <a:ext cx="31229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팀원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김용훈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옥유리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임수현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장인혁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정슬기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8F358-718C-8C5F-9C91-EF6CA688F185}"/>
              </a:ext>
            </a:extLst>
          </p:cNvPr>
          <p:cNvSpPr txBox="1"/>
          <p:nvPr/>
        </p:nvSpPr>
        <p:spPr>
          <a:xfrm>
            <a:off x="276163" y="105135"/>
            <a:ext cx="495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HMKD1 Business Big Data Analytics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FC252-C9E8-C248-C6B1-B1ECF46A15FB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460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DC2AC2-34A6-4D9B-8C94-8CAC77A7DEF1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26323D-7616-41B7-B6F9-B82DA880FB6A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837FDF1-AE6F-4594-E365-E8E80626C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67" y="1441710"/>
            <a:ext cx="6042291" cy="23497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B2F6238-53AD-75CF-4A6C-CEA0B1CB87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42" r="1"/>
          <a:stretch/>
        </p:blipFill>
        <p:spPr>
          <a:xfrm>
            <a:off x="954617" y="3816996"/>
            <a:ext cx="6123319" cy="233820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791579-BD78-5167-7002-FB774DC72F44}"/>
              </a:ext>
            </a:extLst>
          </p:cNvPr>
          <p:cNvSpPr/>
          <p:nvPr/>
        </p:nvSpPr>
        <p:spPr>
          <a:xfrm>
            <a:off x="1052052" y="1416204"/>
            <a:ext cx="753726" cy="4713491"/>
          </a:xfrm>
          <a:prstGeom prst="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BE7AF1-3CCA-0E00-7D26-0D9F7CB4E8C7}"/>
              </a:ext>
            </a:extLst>
          </p:cNvPr>
          <p:cNvSpPr/>
          <p:nvPr/>
        </p:nvSpPr>
        <p:spPr>
          <a:xfrm>
            <a:off x="2743200" y="1475796"/>
            <a:ext cx="1849338" cy="4679405"/>
          </a:xfrm>
          <a:prstGeom prst="rect">
            <a:avLst/>
          </a:prstGeom>
          <a:noFill/>
          <a:ln w="412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14240A-00C6-D045-348C-93F900CA3E61}"/>
              </a:ext>
            </a:extLst>
          </p:cNvPr>
          <p:cNvSpPr txBox="1"/>
          <p:nvPr/>
        </p:nvSpPr>
        <p:spPr>
          <a:xfrm>
            <a:off x="7094343" y="2478128"/>
            <a:ext cx="459268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제휴사는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4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개사로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구분되어 </a:t>
            </a:r>
            <a:r>
              <a:rPr lang="ko-KR" altLang="en-US" dirty="0">
                <a:solidFill>
                  <a:srgbClr val="E7E6E6">
                    <a:lumMod val="50000"/>
                  </a:srgb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있지만</a:t>
            </a:r>
            <a:endParaRPr lang="en-US" altLang="ko-KR" dirty="0">
              <a:solidFill>
                <a:srgbClr val="E7E6E6">
                  <a:lumMod val="50000"/>
                </a:srgb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제휴사별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상품분류코드가 상이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=&gt;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제휴사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개를 통합할 수 있는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5F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통합분류체계 마련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05F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1A9CF5-9346-B820-886A-7FD35D1A47AA}"/>
              </a:ext>
            </a:extLst>
          </p:cNvPr>
          <p:cNvSpPr/>
          <p:nvPr/>
        </p:nvSpPr>
        <p:spPr>
          <a:xfrm>
            <a:off x="4597868" y="1486132"/>
            <a:ext cx="895749" cy="4654993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A05DF-7850-FE76-610B-8F704CDB9BD0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9947F-3CC1-2C1B-EAC2-34C7AABCBFFD}"/>
              </a:ext>
            </a:extLst>
          </p:cNvPr>
          <p:cNvSpPr txBox="1"/>
          <p:nvPr/>
        </p:nvSpPr>
        <p:spPr>
          <a:xfrm>
            <a:off x="442800" y="586800"/>
            <a:ext cx="4608000" cy="48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목적과 활용 데이터 설명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1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3" y="1709049"/>
            <a:ext cx="1859280" cy="997756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2991A-976A-40F4-5D59-756AC0A6E04C}"/>
              </a:ext>
            </a:extLst>
          </p:cNvPr>
          <p:cNvSpPr txBox="1"/>
          <p:nvPr/>
        </p:nvSpPr>
        <p:spPr>
          <a:xfrm>
            <a:off x="1719943" y="2706805"/>
            <a:ext cx="8752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감소요인을 찾아 기업의 매출 증대</a:t>
            </a:r>
            <a:endParaRPr lang="en-US" altLang="ko-KR" spc="-15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감소고객 중 유의 구간을 설정하여 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10%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이상의 명확한 감소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확인 되는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감소고객을 정의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감소 고객 뿐만 아니라 유지 고객도 확인가능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맞춤형 솔루션 제공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하여 확실한 매출 상승 기대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7FD80C-656E-4EFF-B69C-A094A9FBAF1B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2E502B-F412-459A-AA03-078A26A62806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C3C10-404B-A15A-FFC5-AB72EF402039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89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E77EAC63-1552-5457-01CA-2914D24C9C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063" y="1134498"/>
            <a:ext cx="5836742" cy="47272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1E8DCE-A22B-0396-C219-F3F2F1C3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600" y="1789200"/>
            <a:ext cx="2887200" cy="7128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한컴 고딕" panose="02000500000000000000" pitchFamily="2" charset="-127"/>
              </a:rPr>
              <a:t>외부요인 분석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한컴 고딕" panose="02000500000000000000" pitchFamily="2" charset="-127"/>
              </a:rPr>
              <a:t>ⅰ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한컴 고딕" panose="02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1016D1-B3A0-C632-54F9-49FDCCDF36CA}"/>
              </a:ext>
            </a:extLst>
          </p:cNvPr>
          <p:cNvSpPr txBox="1"/>
          <p:nvPr/>
        </p:nvSpPr>
        <p:spPr>
          <a:xfrm>
            <a:off x="6892270" y="3554941"/>
            <a:ext cx="4686171" cy="1718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외부적 감소요인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메르스</a:t>
            </a:r>
            <a:endParaRPr kumimoji="0" lang="en-US" altLang="ko-KR" sz="160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경쟁 업태 성장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온라인 쇼핑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아울렛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…)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전 년 대비 높은 기온으로 인한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겨울상품 판매 부진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1B6CF-FA0B-99AC-C4DF-75A590B6E18E}"/>
              </a:ext>
            </a:extLst>
          </p:cNvPr>
          <p:cNvSpPr txBox="1"/>
          <p:nvPr/>
        </p:nvSpPr>
        <p:spPr>
          <a:xfrm>
            <a:off x="754063" y="5851499"/>
            <a:ext cx="20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SSM: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기업형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슈퍼마켓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559E9A-58EA-326E-673C-62E0AA199CB4}"/>
              </a:ext>
            </a:extLst>
          </p:cNvPr>
          <p:cNvSpPr txBox="1"/>
          <p:nvPr/>
        </p:nvSpPr>
        <p:spPr>
          <a:xfrm>
            <a:off x="7790884" y="2466518"/>
            <a:ext cx="2888942" cy="71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주요 유통업체 매출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전체적인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감소 추세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0540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9AF21-8884-9569-8020-388201B9A437}"/>
              </a:ext>
            </a:extLst>
          </p:cNvPr>
          <p:cNvSpPr txBox="1"/>
          <p:nvPr/>
        </p:nvSpPr>
        <p:spPr>
          <a:xfrm>
            <a:off x="10627756" y="6113109"/>
            <a:ext cx="15337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출처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산업통상자원부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DE511E-CED5-4B76-AE17-6D3978AFB44E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26C0-B899-418A-A7C2-414E3376EF08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D23E8-AE05-A4C7-92A2-4F9F11E9A7C4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7ADE10-4EB1-E988-C619-584E86F925B0}"/>
              </a:ext>
            </a:extLst>
          </p:cNvPr>
          <p:cNvSpPr/>
          <p:nvPr/>
        </p:nvSpPr>
        <p:spPr>
          <a:xfrm>
            <a:off x="1987304" y="1614948"/>
            <a:ext cx="514350" cy="3726962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D429E-2BEC-A6CA-EE8A-030D359CFF05}"/>
              </a:ext>
            </a:extLst>
          </p:cNvPr>
          <p:cNvSpPr txBox="1"/>
          <p:nvPr/>
        </p:nvSpPr>
        <p:spPr>
          <a:xfrm>
            <a:off x="1507244" y="169796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- 1.0%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5D3C09-0E61-5C86-A5EB-FFE54248E500}"/>
              </a:ext>
            </a:extLst>
          </p:cNvPr>
          <p:cNvSpPr/>
          <p:nvPr/>
        </p:nvSpPr>
        <p:spPr>
          <a:xfrm>
            <a:off x="3229721" y="2961441"/>
            <a:ext cx="514350" cy="2381333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056D6E-AD2E-A523-C0C2-F9BD38A71DF7}"/>
              </a:ext>
            </a:extLst>
          </p:cNvPr>
          <p:cNvSpPr/>
          <p:nvPr/>
        </p:nvSpPr>
        <p:spPr>
          <a:xfrm>
            <a:off x="4498456" y="3554941"/>
            <a:ext cx="514350" cy="1788906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F712C8-3B78-4E0F-095C-93FF598FB567}"/>
              </a:ext>
            </a:extLst>
          </p:cNvPr>
          <p:cNvSpPr/>
          <p:nvPr/>
        </p:nvSpPr>
        <p:spPr>
          <a:xfrm>
            <a:off x="5751239" y="4101047"/>
            <a:ext cx="514350" cy="1235646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F371F-D006-64B6-A6D3-A848FC16D425}"/>
              </a:ext>
            </a:extLst>
          </p:cNvPr>
          <p:cNvSpPr txBox="1"/>
          <p:nvPr/>
        </p:nvSpPr>
        <p:spPr>
          <a:xfrm>
            <a:off x="2761231" y="306679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-0.3%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B6148-796F-9E36-1ECF-F7B29AA608D4}"/>
              </a:ext>
            </a:extLst>
          </p:cNvPr>
          <p:cNvSpPr txBox="1"/>
          <p:nvPr/>
        </p:nvSpPr>
        <p:spPr>
          <a:xfrm>
            <a:off x="3977724" y="373171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- 1.3%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99CCAB-4CF8-E3BC-B46D-8CB89895D651}"/>
              </a:ext>
            </a:extLst>
          </p:cNvPr>
          <p:cNvSpPr txBox="1"/>
          <p:nvPr/>
        </p:nvSpPr>
        <p:spPr>
          <a:xfrm>
            <a:off x="5237677" y="443521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26.5%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4570A2-6764-6764-3D35-F50401BFBC89}"/>
              </a:ext>
            </a:extLst>
          </p:cNvPr>
          <p:cNvSpPr/>
          <p:nvPr/>
        </p:nvSpPr>
        <p:spPr>
          <a:xfrm>
            <a:off x="5612130" y="1775451"/>
            <a:ext cx="361994" cy="139033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4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E8DCE-A22B-0396-C219-F3F2F1C3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572" y="2184084"/>
            <a:ext cx="2563954" cy="711414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한컴 고딕" panose="02000500000000000000" pitchFamily="2" charset="-127"/>
              </a:rPr>
              <a:t>외부요인 분석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한컴 고딕" panose="02000500000000000000" pitchFamily="2" charset="-127"/>
              </a:rPr>
              <a:t>ⅱ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한컴 고딕" panose="020005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533066-3441-7B09-E1E3-1917E9F4D2E3}"/>
              </a:ext>
            </a:extLst>
          </p:cNvPr>
          <p:cNvSpPr txBox="1"/>
          <p:nvPr/>
        </p:nvSpPr>
        <p:spPr>
          <a:xfrm>
            <a:off x="7435986" y="3703284"/>
            <a:ext cx="411701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오프라인 유통업체와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비교되는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온라인 유통업체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의 높은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비중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09037C-88B6-651C-4EB0-6682FBA1DAB9}"/>
              </a:ext>
            </a:extLst>
          </p:cNvPr>
          <p:cNvSpPr txBox="1"/>
          <p:nvPr/>
        </p:nvSpPr>
        <p:spPr>
          <a:xfrm>
            <a:off x="8137572" y="3051911"/>
            <a:ext cx="3023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주요 유통업체 매출 추세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1750463-3887-A7EC-BD74-38BD3AA29EA3}"/>
              </a:ext>
            </a:extLst>
          </p:cNvPr>
          <p:cNvGrpSpPr/>
          <p:nvPr/>
        </p:nvGrpSpPr>
        <p:grpSpPr>
          <a:xfrm>
            <a:off x="808820" y="1665843"/>
            <a:ext cx="6375752" cy="3524031"/>
            <a:chOff x="781448" y="2231252"/>
            <a:chExt cx="5529242" cy="3131788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030C3F5F-A0B8-8C2B-6586-2113DB001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448" y="2231252"/>
              <a:ext cx="5529242" cy="3131788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23D86F-B69E-394E-245A-2694A3FD4DA4}"/>
                </a:ext>
              </a:extLst>
            </p:cNvPr>
            <p:cNvSpPr/>
            <p:nvPr/>
          </p:nvSpPr>
          <p:spPr>
            <a:xfrm>
              <a:off x="1600200" y="2691810"/>
              <a:ext cx="3530600" cy="6069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EE1BB06-F8E5-F7D7-A60B-05D24FD4AA06}"/>
              </a:ext>
            </a:extLst>
          </p:cNvPr>
          <p:cNvSpPr txBox="1"/>
          <p:nvPr/>
        </p:nvSpPr>
        <p:spPr>
          <a:xfrm>
            <a:off x="808819" y="5235593"/>
            <a:ext cx="2023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출처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산업통상자원부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BE38C0-8321-45E4-A52A-486377DDA4AA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9B97A8-C862-4340-A6B5-D5DF92FD90D2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F338A-B5C1-DE5F-00C4-7635A3032027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0854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E8DCE-A22B-0396-C219-F3F2F1C3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707" y="1401931"/>
            <a:ext cx="4244439" cy="1028701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한컴 고딕" panose="02000500000000000000" pitchFamily="2" charset="-127"/>
              </a:rPr>
              <a:t>외부요인 분석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한컴 고딕" panose="02000500000000000000" pitchFamily="2" charset="-127"/>
              </a:rPr>
              <a:t>ⅲ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한컴 고딕" panose="02000500000000000000" pitchFamily="2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9E96249-06D7-B640-3CC1-A281209E75B7}"/>
              </a:ext>
            </a:extLst>
          </p:cNvPr>
          <p:cNvGrpSpPr/>
          <p:nvPr/>
        </p:nvGrpSpPr>
        <p:grpSpPr>
          <a:xfrm>
            <a:off x="7292856" y="1401931"/>
            <a:ext cx="3828668" cy="3570247"/>
            <a:chOff x="7245350" y="1753138"/>
            <a:chExt cx="3828668" cy="3570247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B1AFCF9-9632-C237-FBD2-7A2758940CD3}"/>
                </a:ext>
              </a:extLst>
            </p:cNvPr>
            <p:cNvSpPr/>
            <p:nvPr/>
          </p:nvSpPr>
          <p:spPr>
            <a:xfrm>
              <a:off x="7759700" y="2254459"/>
              <a:ext cx="2692400" cy="269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790B6CC-41CC-222E-E217-26756680E0FE}"/>
                </a:ext>
              </a:extLst>
            </p:cNvPr>
            <p:cNvSpPr/>
            <p:nvPr/>
          </p:nvSpPr>
          <p:spPr>
            <a:xfrm>
              <a:off x="8684429" y="1753138"/>
              <a:ext cx="1028700" cy="1028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F7CF1F6-1DF9-F253-F9B1-F5BA98611A6D}"/>
                </a:ext>
              </a:extLst>
            </p:cNvPr>
            <p:cNvSpPr/>
            <p:nvPr/>
          </p:nvSpPr>
          <p:spPr>
            <a:xfrm>
              <a:off x="7245350" y="3086309"/>
              <a:ext cx="1028700" cy="1028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C3FCB3D-D052-F097-ED0D-25CD0C7D943F}"/>
                </a:ext>
              </a:extLst>
            </p:cNvPr>
            <p:cNvSpPr/>
            <p:nvPr/>
          </p:nvSpPr>
          <p:spPr>
            <a:xfrm>
              <a:off x="9937750" y="3074810"/>
              <a:ext cx="1028700" cy="1028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70B94D4-2551-52DE-832A-684B4E1A6748}"/>
                </a:ext>
              </a:extLst>
            </p:cNvPr>
            <p:cNvSpPr/>
            <p:nvPr/>
          </p:nvSpPr>
          <p:spPr>
            <a:xfrm>
              <a:off x="8684429" y="4294685"/>
              <a:ext cx="1028700" cy="1028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4" name="그래픽 53" descr="사용자 윤곽선">
              <a:extLst>
                <a:ext uri="{FF2B5EF4-FFF2-40B4-BE49-F238E27FC236}">
                  <a16:creationId xmlns:a16="http://schemas.microsoft.com/office/drawing/2014/main" id="{40EE0846-20AD-E72B-D20A-ED6A243FC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41578" y="2882103"/>
              <a:ext cx="914400" cy="914400"/>
            </a:xfrm>
            <a:prstGeom prst="rect">
              <a:avLst/>
            </a:prstGeom>
          </p:spPr>
        </p:pic>
        <p:pic>
          <p:nvPicPr>
            <p:cNvPr id="56" name="그래픽 55" descr="쇼핑백 단색으로 채워진">
              <a:extLst>
                <a:ext uri="{FF2B5EF4-FFF2-40B4-BE49-F238E27FC236}">
                  <a16:creationId xmlns:a16="http://schemas.microsoft.com/office/drawing/2014/main" id="{C0E63CCA-DAAE-84D1-13E2-C735BCEF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1989" y="1877111"/>
              <a:ext cx="613579" cy="475388"/>
            </a:xfrm>
            <a:prstGeom prst="rect">
              <a:avLst/>
            </a:prstGeom>
          </p:spPr>
        </p:pic>
        <p:pic>
          <p:nvPicPr>
            <p:cNvPr id="62" name="그래픽 61" descr="소셜 네트워크 윤곽선">
              <a:extLst>
                <a:ext uri="{FF2B5EF4-FFF2-40B4-BE49-F238E27FC236}">
                  <a16:creationId xmlns:a16="http://schemas.microsoft.com/office/drawing/2014/main" id="{901AEB18-624E-14D6-8343-252D0E89D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00462" y="4356474"/>
              <a:ext cx="624241" cy="624241"/>
            </a:xfrm>
            <a:prstGeom prst="rect">
              <a:avLst/>
            </a:prstGeom>
          </p:spPr>
        </p:pic>
        <p:pic>
          <p:nvPicPr>
            <p:cNvPr id="64" name="그래픽 63" descr="휴대폰 진동 단색으로 채워진">
              <a:extLst>
                <a:ext uri="{FF2B5EF4-FFF2-40B4-BE49-F238E27FC236}">
                  <a16:creationId xmlns:a16="http://schemas.microsoft.com/office/drawing/2014/main" id="{E5E18424-A9B9-C33D-D578-F00AB02A4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08429" y="3208129"/>
              <a:ext cx="539750" cy="539750"/>
            </a:xfrm>
            <a:prstGeom prst="rect">
              <a:avLst/>
            </a:prstGeom>
          </p:spPr>
        </p:pic>
        <p:pic>
          <p:nvPicPr>
            <p:cNvPr id="66" name="그래픽 65" descr="무선 라우터 단색으로 채워진">
              <a:extLst>
                <a:ext uri="{FF2B5EF4-FFF2-40B4-BE49-F238E27FC236}">
                  <a16:creationId xmlns:a16="http://schemas.microsoft.com/office/drawing/2014/main" id="{7A16CF7B-BDF2-D6F3-02AD-33FFB338D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89634" y="3207748"/>
              <a:ext cx="540131" cy="540131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5B0DFE-0645-3E8D-91B9-0DE6BBFCC7A5}"/>
                </a:ext>
              </a:extLst>
            </p:cNvPr>
            <p:cNvSpPr txBox="1"/>
            <p:nvPr/>
          </p:nvSpPr>
          <p:spPr>
            <a:xfrm>
              <a:off x="8789818" y="2352499"/>
              <a:ext cx="1038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  <a:cs typeface="+mn-cs"/>
                </a:rPr>
                <a:t>스토어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3EBD33-8E4B-77B3-5FA8-FDF3D40C78B0}"/>
                </a:ext>
              </a:extLst>
            </p:cNvPr>
            <p:cNvSpPr txBox="1"/>
            <p:nvPr/>
          </p:nvSpPr>
          <p:spPr>
            <a:xfrm>
              <a:off x="7566639" y="3692679"/>
              <a:ext cx="408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  <a:cs typeface="+mn-cs"/>
                </a:rPr>
                <a:t>웹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A84B861-4873-0981-1579-01758B2CBA8A}"/>
                </a:ext>
              </a:extLst>
            </p:cNvPr>
            <p:cNvSpPr txBox="1"/>
            <p:nvPr/>
          </p:nvSpPr>
          <p:spPr>
            <a:xfrm>
              <a:off x="8891989" y="4923405"/>
              <a:ext cx="624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  <a:cs typeface="+mn-cs"/>
                </a:rPr>
                <a:t>소셜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3278D3-2C1A-68F2-9F0E-CF774AFA4882}"/>
                </a:ext>
              </a:extLst>
            </p:cNvPr>
            <p:cNvSpPr txBox="1"/>
            <p:nvPr/>
          </p:nvSpPr>
          <p:spPr>
            <a:xfrm>
              <a:off x="10074920" y="3706831"/>
              <a:ext cx="999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  <a:cs typeface="+mn-cs"/>
                </a:rPr>
                <a:t>모바일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A38DB12-8BEC-9AB6-7F87-7D54DEB0776A}"/>
                </a:ext>
              </a:extLst>
            </p:cNvPr>
            <p:cNvSpPr txBox="1"/>
            <p:nvPr/>
          </p:nvSpPr>
          <p:spPr>
            <a:xfrm>
              <a:off x="8858894" y="3790995"/>
              <a:ext cx="79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  <a:cs typeface="+mn-cs"/>
                </a:rPr>
                <a:t>고객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9C3A224-B676-1093-CC55-3B05D75789F2}"/>
              </a:ext>
            </a:extLst>
          </p:cNvPr>
          <p:cNvSpPr txBox="1"/>
          <p:nvPr/>
        </p:nvSpPr>
        <p:spPr>
          <a:xfrm>
            <a:off x="7715422" y="5196439"/>
            <a:ext cx="3080263" cy="36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옴니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채널의 중요성 더욱 확대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28A0F-4DC6-0D53-EA72-F73BFE99550F}"/>
              </a:ext>
            </a:extLst>
          </p:cNvPr>
          <p:cNvSpPr txBox="1"/>
          <p:nvPr/>
        </p:nvSpPr>
        <p:spPr>
          <a:xfrm>
            <a:off x="756010" y="2430632"/>
            <a:ext cx="6944504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옴니채널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모든 것을 뜻하는 </a:t>
            </a:r>
            <a:r>
              <a:rPr kumimoji="0" lang="ko-KR" alt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옴니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(Omni)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제품의 유통경로를 의미하는 채널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(channel)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합성어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소비자들이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시간과 장소에 구애 받지 않고 서비스를 이용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할 수 있는 것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5E64E1-F009-4FFB-8DED-1005826E5098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729CA7-78CB-4016-A15B-ADB45708F717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7E861-0466-9FB4-B69C-0E5372613CBD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195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E8DCE-A22B-0396-C219-F3F2F1C3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86800"/>
            <a:ext cx="4608000" cy="4824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탐색적 분석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ⅰ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매출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D50EB-197C-DAFC-2855-17388AF89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696" y="5165058"/>
            <a:ext cx="6257275" cy="73282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2014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년 대비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2015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년 매출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약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5.4%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상승</a:t>
            </a:r>
            <a:endParaRPr lang="en-US" altLang="ko-KR" sz="1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2014, 2015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년도 총 매출 합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677,019,156,941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백억 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5" name="그림 4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CC8A175B-E5FE-44FB-1654-E303A3D25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6" y="1528711"/>
            <a:ext cx="4005511" cy="34128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F70048-6F32-74FE-C5F9-90F7EDB01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512" y="1751739"/>
            <a:ext cx="3589683" cy="30684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EEC0D4-7C20-FC1F-4CD7-F6AF82877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372" y="1742859"/>
            <a:ext cx="3684140" cy="3198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A3B485-548B-6432-DCFE-60920E12BA6A}"/>
              </a:ext>
            </a:extLst>
          </p:cNvPr>
          <p:cNvSpPr txBox="1"/>
          <p:nvPr/>
        </p:nvSpPr>
        <p:spPr>
          <a:xfrm>
            <a:off x="824580" y="2445384"/>
            <a:ext cx="1527740" cy="477054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2014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329,601,840,581 \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93AB85-05A1-8E37-907A-A01BAAEC2E91}"/>
              </a:ext>
            </a:extLst>
          </p:cNvPr>
          <p:cNvSpPr txBox="1"/>
          <p:nvPr/>
        </p:nvSpPr>
        <p:spPr>
          <a:xfrm>
            <a:off x="2600696" y="2270361"/>
            <a:ext cx="1457495" cy="477054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2015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347,417,316,360 \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010BB5-EE2D-47EF-8E37-E51CFBBE2209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031F9A-3929-4431-B3A9-847C7C0714AC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15108-37A1-7E5C-B918-01D44C5723DA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087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34B503C-B8B2-2EAD-BE63-2A067E2D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7835" y="2145907"/>
            <a:ext cx="3309444" cy="954406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탐색적 분석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ⅱ-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제휴사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3AC1425-0D41-1C8D-DB91-84D5B66AD208}"/>
              </a:ext>
            </a:extLst>
          </p:cNvPr>
          <p:cNvGrpSpPr/>
          <p:nvPr/>
        </p:nvGrpSpPr>
        <p:grpSpPr>
          <a:xfrm>
            <a:off x="500112" y="866437"/>
            <a:ext cx="7447382" cy="5102266"/>
            <a:chOff x="2870408" y="1639562"/>
            <a:chExt cx="6451183" cy="42820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B5C0BF-BC70-9527-DF85-EAB93DA246FB}"/>
                </a:ext>
              </a:extLst>
            </p:cNvPr>
            <p:cNvGrpSpPr/>
            <p:nvPr/>
          </p:nvGrpSpPr>
          <p:grpSpPr>
            <a:xfrm>
              <a:off x="2870408" y="1690688"/>
              <a:ext cx="6451183" cy="4230882"/>
              <a:chOff x="4224391" y="957580"/>
              <a:chExt cx="6451183" cy="4230882"/>
            </a:xfrm>
          </p:grpSpPr>
          <p:pic>
            <p:nvPicPr>
              <p:cNvPr id="12" name="그림 11" descr="텍스트, 라인, 도표, 그래프이(가) 표시된 사진&#10;&#10;자동 생성된 설명">
                <a:extLst>
                  <a:ext uri="{FF2B5EF4-FFF2-40B4-BE49-F238E27FC236}">
                    <a16:creationId xmlns:a16="http://schemas.microsoft.com/office/drawing/2014/main" id="{C1F1F479-445C-81A0-06FE-5FB150D20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4391" y="957580"/>
                <a:ext cx="3265520" cy="2145497"/>
              </a:xfrm>
              <a:prstGeom prst="rect">
                <a:avLst/>
              </a:prstGeom>
            </p:spPr>
          </p:pic>
          <p:pic>
            <p:nvPicPr>
              <p:cNvPr id="13" name="그림 12" descr="라인, 도표, 텍스트, 그래프이(가) 표시된 사진&#10;&#10;자동 생성된 설명">
                <a:extLst>
                  <a:ext uri="{FF2B5EF4-FFF2-40B4-BE49-F238E27FC236}">
                    <a16:creationId xmlns:a16="http://schemas.microsoft.com/office/drawing/2014/main" id="{24A4C83D-9A5B-E595-0D04-977E9EFC2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0055" y="965383"/>
                <a:ext cx="3265519" cy="2145497"/>
              </a:xfrm>
              <a:prstGeom prst="rect">
                <a:avLst/>
              </a:prstGeom>
            </p:spPr>
          </p:pic>
          <p:pic>
            <p:nvPicPr>
              <p:cNvPr id="14" name="그림 13" descr="텍스트, 라인, 도표, 그래프이(가) 표시된 사진&#10;&#10;자동 생성된 설명">
                <a:extLst>
                  <a:ext uri="{FF2B5EF4-FFF2-40B4-BE49-F238E27FC236}">
                    <a16:creationId xmlns:a16="http://schemas.microsoft.com/office/drawing/2014/main" id="{7215CCCA-17FB-6326-B374-611591DB2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4391" y="3042965"/>
                <a:ext cx="3265520" cy="2145497"/>
              </a:xfrm>
              <a:prstGeom prst="rect">
                <a:avLst/>
              </a:prstGeom>
            </p:spPr>
          </p:pic>
          <p:pic>
            <p:nvPicPr>
              <p:cNvPr id="15" name="그림 14" descr="텍스트, 라인, 그래프, 도표이(가) 표시된 사진&#10;&#10;자동 생성된 설명">
                <a:extLst>
                  <a:ext uri="{FF2B5EF4-FFF2-40B4-BE49-F238E27FC236}">
                    <a16:creationId xmlns:a16="http://schemas.microsoft.com/office/drawing/2014/main" id="{8EF7ABA1-13B8-1566-7A73-CA808EF78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1" y="3110880"/>
                <a:ext cx="3105809" cy="2077582"/>
              </a:xfrm>
              <a:prstGeom prst="rect">
                <a:avLst/>
              </a:prstGeom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0EE2B16-0E64-53D1-CB24-4A761E0E9AA8}"/>
                </a:ext>
              </a:extLst>
            </p:cNvPr>
            <p:cNvSpPr/>
            <p:nvPr/>
          </p:nvSpPr>
          <p:spPr>
            <a:xfrm>
              <a:off x="6056072" y="1639562"/>
              <a:ext cx="3265519" cy="22564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4CE75C-21EA-AF88-CAD4-1D72B2F85A63}"/>
              </a:ext>
            </a:extLst>
          </p:cNvPr>
          <p:cNvSpPr txBox="1"/>
          <p:nvPr/>
        </p:nvSpPr>
        <p:spPr>
          <a:xfrm>
            <a:off x="7594591" y="3196344"/>
            <a:ext cx="4622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반기별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매출 추세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제휴사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B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만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유일하게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매출 하락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624E77-109D-4DE2-9FEA-3CC5402B9B9E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B4B309-1E6C-4FE6-8DDF-35DAE827109A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10FE0-E0EB-5DAF-003E-08F0B977E8EA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08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34B503C-B8B2-2EAD-BE63-2A067E2D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86800"/>
            <a:ext cx="4608000" cy="4824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탐색적 분석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ⅲ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C9970F-9003-41C2-6A77-A67FA278E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2" y="1916702"/>
            <a:ext cx="4549775" cy="34911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924A5F-FA75-E7A5-0D1C-3DB04542D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999" y="1544115"/>
            <a:ext cx="5130759" cy="3863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6B5BBA-7364-D371-E8FF-152003CA842A}"/>
              </a:ext>
            </a:extLst>
          </p:cNvPr>
          <p:cNvSpPr txBox="1"/>
          <p:nvPr/>
        </p:nvSpPr>
        <p:spPr>
          <a:xfrm>
            <a:off x="1584961" y="5508209"/>
            <a:ext cx="334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2014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2015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모두 남녀 비율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2:8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0A473F-5BD1-FD09-C12E-53C447946360}"/>
              </a:ext>
            </a:extLst>
          </p:cNvPr>
          <p:cNvSpPr/>
          <p:nvPr/>
        </p:nvSpPr>
        <p:spPr>
          <a:xfrm>
            <a:off x="8321040" y="1427274"/>
            <a:ext cx="2063932" cy="3980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2DF3D9-BCE2-69F6-6D04-F3D5F2531717}"/>
              </a:ext>
            </a:extLst>
          </p:cNvPr>
          <p:cNvSpPr txBox="1"/>
          <p:nvPr/>
        </p:nvSpPr>
        <p:spPr>
          <a:xfrm>
            <a:off x="7241948" y="5537155"/>
            <a:ext cx="3613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35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세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~ 54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세의 연령대의 높은 구매 추세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CB21D9-CBAE-4500-BA4C-78E7DF40AB6C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9F1A09-B3F0-4F0E-A4CE-ACEB39CA0BD2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6A306-F894-50CF-FB02-A8393636627C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0092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7234732" y="1774432"/>
            <a:ext cx="4717782" cy="29452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2_1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기준정보 정의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2_2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피처 엔지니어링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2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2_3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학습을 위한 데이터셋 분리와 변수 설정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75620-B724-4B2B-8075-81BBD689962B}"/>
              </a:ext>
            </a:extLst>
          </p:cNvPr>
          <p:cNvSpPr txBox="1"/>
          <p:nvPr/>
        </p:nvSpPr>
        <p:spPr>
          <a:xfrm>
            <a:off x="1051625" y="2965043"/>
            <a:ext cx="381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2.</a:t>
            </a: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과제 정의</a:t>
            </a:r>
            <a:endParaRPr kumimoji="0" lang="en-US" altLang="ko-KR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2071EE-DBA8-4D9E-8DF8-D91DC5711E5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8897C1-847D-48C2-A6AC-6391AD85CA0C}"/>
              </a:ext>
            </a:extLst>
          </p:cNvPr>
          <p:cNvSpPr/>
          <p:nvPr/>
        </p:nvSpPr>
        <p:spPr>
          <a:xfrm>
            <a:off x="-96982" y="6408974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5DE4BC-DE18-4814-9B85-2BEDAE345FD8}"/>
              </a:ext>
            </a:extLst>
          </p:cNvPr>
          <p:cNvSpPr/>
          <p:nvPr/>
        </p:nvSpPr>
        <p:spPr>
          <a:xfrm>
            <a:off x="7234732" y="3247073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E77764-8F8F-4750-A06D-428973AB8E7F}"/>
              </a:ext>
            </a:extLst>
          </p:cNvPr>
          <p:cNvSpPr/>
          <p:nvPr/>
        </p:nvSpPr>
        <p:spPr>
          <a:xfrm>
            <a:off x="7234732" y="3983445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94426-7CFA-0E6F-FF7E-49C3CB9E4D93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4A7AAB28-647D-4D2E-9D62-64894A02AA48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825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559745A-0DA8-43E8-9BC4-E77CA196D760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5F209E-41E9-4199-87CF-A03EF8DF5B99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99AF2-315D-F248-7B64-0A0BADFFFAE0}"/>
              </a:ext>
            </a:extLst>
          </p:cNvPr>
          <p:cNvSpPr txBox="1"/>
          <p:nvPr/>
        </p:nvSpPr>
        <p:spPr>
          <a:xfrm>
            <a:off x="442800" y="586800"/>
            <a:ext cx="190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한컴 고딕" panose="02000500000000000000" pitchFamily="2" charset="-127"/>
                <a:cs typeface="+mn-cs"/>
              </a:rPr>
              <a:t>과제정의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한컴 고딕" panose="02000500000000000000" pitchFamily="2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99EB58-ED9B-3E58-CCAE-F7E4CB004C92}"/>
              </a:ext>
            </a:extLst>
          </p:cNvPr>
          <p:cNvGrpSpPr/>
          <p:nvPr/>
        </p:nvGrpSpPr>
        <p:grpSpPr>
          <a:xfrm>
            <a:off x="6403190" y="1345847"/>
            <a:ext cx="4699608" cy="4143445"/>
            <a:chOff x="938682" y="1638174"/>
            <a:chExt cx="5157318" cy="438001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0E03580-6622-EB73-FC24-262AD0DCD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682" y="1638174"/>
              <a:ext cx="5157318" cy="438001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51738E-5B1D-0CFD-BBD1-B78ACB52D9D1}"/>
                </a:ext>
              </a:extLst>
            </p:cNvPr>
            <p:cNvSpPr txBox="1"/>
            <p:nvPr/>
          </p:nvSpPr>
          <p:spPr>
            <a:xfrm>
              <a:off x="4138800" y="2250894"/>
              <a:ext cx="1084243" cy="3578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  <a:cs typeface="+mn-cs"/>
                </a:rPr>
                <a:t>-294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  <a:cs typeface="+mn-cs"/>
                </a:rPr>
                <a:t>억 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8DB7F1-0DE7-79D3-265F-3B84D28BFFA7}"/>
              </a:ext>
            </a:extLst>
          </p:cNvPr>
          <p:cNvSpPr txBox="1"/>
          <p:nvPr/>
        </p:nvSpPr>
        <p:spPr>
          <a:xfrm>
            <a:off x="6639916" y="5611763"/>
            <a:ext cx="432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2014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년 감소고객 매출의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21%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매출하락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F4BFD-32E1-D1D9-6372-388BF707E2EF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299AD1CA-3C97-436A-8B54-D2DE8ABB8F91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pic>
        <p:nvPicPr>
          <p:cNvPr id="3" name="그림 2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472918F7-65FC-6163-A04C-7BE2670BD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70" y="1345847"/>
            <a:ext cx="4699608" cy="41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D773F-4612-5480-DC0D-F0DFE061D3D9}"/>
              </a:ext>
            </a:extLst>
          </p:cNvPr>
          <p:cNvSpPr txBox="1"/>
          <p:nvPr/>
        </p:nvSpPr>
        <p:spPr>
          <a:xfrm>
            <a:off x="1774036" y="5568371"/>
            <a:ext cx="432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L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 전체 매출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5.4%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상승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D468C1-DE27-9940-11B4-611DFA5EB4FD}"/>
              </a:ext>
            </a:extLst>
          </p:cNvPr>
          <p:cNvCxnSpPr>
            <a:cxnSpLocks/>
          </p:cNvCxnSpPr>
          <p:nvPr/>
        </p:nvCxnSpPr>
        <p:spPr>
          <a:xfrm>
            <a:off x="8809942" y="1850583"/>
            <a:ext cx="0" cy="69746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663F033-2223-1EC5-D2A6-0B3A83F3A75F}"/>
              </a:ext>
            </a:extLst>
          </p:cNvPr>
          <p:cNvCxnSpPr/>
          <p:nvPr/>
        </p:nvCxnSpPr>
        <p:spPr>
          <a:xfrm>
            <a:off x="8604404" y="1826646"/>
            <a:ext cx="5715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6671B52-49E4-5F07-CF37-58B328A811E9}"/>
              </a:ext>
            </a:extLst>
          </p:cNvPr>
          <p:cNvCxnSpPr>
            <a:cxnSpLocks/>
          </p:cNvCxnSpPr>
          <p:nvPr/>
        </p:nvCxnSpPr>
        <p:spPr>
          <a:xfrm>
            <a:off x="8604404" y="2561976"/>
            <a:ext cx="5715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3EF3255-4BDE-E576-7398-03BBB03020E4}"/>
              </a:ext>
            </a:extLst>
          </p:cNvPr>
          <p:cNvCxnSpPr/>
          <p:nvPr/>
        </p:nvCxnSpPr>
        <p:spPr>
          <a:xfrm>
            <a:off x="3773564" y="1816872"/>
            <a:ext cx="5715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5598282-1914-B7D7-9E51-320B77CD44C1}"/>
              </a:ext>
            </a:extLst>
          </p:cNvPr>
          <p:cNvCxnSpPr/>
          <p:nvPr/>
        </p:nvCxnSpPr>
        <p:spPr>
          <a:xfrm>
            <a:off x="3773564" y="2014045"/>
            <a:ext cx="5715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57855C1-872E-EE4D-8289-8E2569EF1822}"/>
              </a:ext>
            </a:extLst>
          </p:cNvPr>
          <p:cNvCxnSpPr>
            <a:cxnSpLocks/>
          </p:cNvCxnSpPr>
          <p:nvPr/>
        </p:nvCxnSpPr>
        <p:spPr>
          <a:xfrm flipV="1">
            <a:off x="4059314" y="1816872"/>
            <a:ext cx="0" cy="197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8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8DC8BB-FB81-4AA5-A12B-4A0E3EFBA7F5}"/>
              </a:ext>
            </a:extLst>
          </p:cNvPr>
          <p:cNvSpPr/>
          <p:nvPr/>
        </p:nvSpPr>
        <p:spPr>
          <a:xfrm>
            <a:off x="5593299" y="12401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rPr>
              <a:t>목차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F4507D-3BF5-42FB-B29A-1A2BAB65A382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2BDF9C-2C3C-43E1-AAFB-FF498C644B86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2D0BE-DAAB-4FC6-B524-0D17AB833A55}"/>
              </a:ext>
            </a:extLst>
          </p:cNvPr>
          <p:cNvSpPr txBox="1"/>
          <p:nvPr/>
        </p:nvSpPr>
        <p:spPr>
          <a:xfrm>
            <a:off x="5653410" y="181438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(index)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A0490F61-C235-4EC7-94F8-3EF7E7675B3F}"/>
              </a:ext>
            </a:extLst>
          </p:cNvPr>
          <p:cNvSpPr/>
          <p:nvPr/>
        </p:nvSpPr>
        <p:spPr>
          <a:xfrm rot="20957578">
            <a:off x="425524" y="2740585"/>
            <a:ext cx="2378234" cy="2086633"/>
          </a:xfrm>
          <a:prstGeom prst="blockArc">
            <a:avLst>
              <a:gd name="adj1" fmla="val 12064766"/>
              <a:gd name="adj2" fmla="val 21573315"/>
              <a:gd name="adj3" fmla="val 5448"/>
            </a:avLst>
          </a:prstGeom>
          <a:solidFill>
            <a:srgbClr val="054065"/>
          </a:solidFill>
          <a:ln w="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5406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막힌 원호 8">
            <a:extLst>
              <a:ext uri="{FF2B5EF4-FFF2-40B4-BE49-F238E27FC236}">
                <a16:creationId xmlns:a16="http://schemas.microsoft.com/office/drawing/2014/main" id="{78EAC7A2-6CEF-4553-BD47-D7ED27E40B4A}"/>
              </a:ext>
            </a:extLst>
          </p:cNvPr>
          <p:cNvSpPr/>
          <p:nvPr/>
        </p:nvSpPr>
        <p:spPr>
          <a:xfrm rot="20957578">
            <a:off x="2666203" y="2740584"/>
            <a:ext cx="2378234" cy="2086633"/>
          </a:xfrm>
          <a:prstGeom prst="blockArc">
            <a:avLst>
              <a:gd name="adj1" fmla="val 12064766"/>
              <a:gd name="adj2" fmla="val 21573315"/>
              <a:gd name="adj3" fmla="val 5448"/>
            </a:avLst>
          </a:prstGeom>
          <a:solidFill>
            <a:schemeClr val="bg2">
              <a:lumMod val="75000"/>
            </a:schemeClr>
          </a:solidFill>
          <a:ln w="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F153EF23-8811-4CB9-A2BA-42717C584569}"/>
              </a:ext>
            </a:extLst>
          </p:cNvPr>
          <p:cNvSpPr/>
          <p:nvPr/>
        </p:nvSpPr>
        <p:spPr>
          <a:xfrm rot="20957578">
            <a:off x="4906883" y="2740583"/>
            <a:ext cx="2378234" cy="2086633"/>
          </a:xfrm>
          <a:prstGeom prst="blockArc">
            <a:avLst>
              <a:gd name="adj1" fmla="val 12064766"/>
              <a:gd name="adj2" fmla="val 21573315"/>
              <a:gd name="adj3" fmla="val 5448"/>
            </a:avLst>
          </a:prstGeom>
          <a:solidFill>
            <a:srgbClr val="054065"/>
          </a:solidFill>
          <a:ln w="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F4599866-E964-4D40-9BAE-BF0F78BB6E6D}"/>
              </a:ext>
            </a:extLst>
          </p:cNvPr>
          <p:cNvSpPr/>
          <p:nvPr/>
        </p:nvSpPr>
        <p:spPr>
          <a:xfrm rot="20957578">
            <a:off x="7166710" y="2740765"/>
            <a:ext cx="2378234" cy="2086633"/>
          </a:xfrm>
          <a:prstGeom prst="blockArc">
            <a:avLst>
              <a:gd name="adj1" fmla="val 12064766"/>
              <a:gd name="adj2" fmla="val 21573315"/>
              <a:gd name="adj3" fmla="val 5448"/>
            </a:avLst>
          </a:prstGeom>
          <a:solidFill>
            <a:schemeClr val="bg2">
              <a:lumMod val="75000"/>
            </a:schemeClr>
          </a:solidFill>
          <a:ln w="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막힌 원호 11">
            <a:extLst>
              <a:ext uri="{FF2B5EF4-FFF2-40B4-BE49-F238E27FC236}">
                <a16:creationId xmlns:a16="http://schemas.microsoft.com/office/drawing/2014/main" id="{ED7876EC-439E-48A8-B4F5-1CDBC8AF19DA}"/>
              </a:ext>
            </a:extLst>
          </p:cNvPr>
          <p:cNvSpPr/>
          <p:nvPr/>
        </p:nvSpPr>
        <p:spPr>
          <a:xfrm rot="20957578">
            <a:off x="9426535" y="2720849"/>
            <a:ext cx="2378234" cy="2086633"/>
          </a:xfrm>
          <a:prstGeom prst="blockArc">
            <a:avLst>
              <a:gd name="adj1" fmla="val 12064766"/>
              <a:gd name="adj2" fmla="val 21573315"/>
              <a:gd name="adj3" fmla="val 5448"/>
            </a:avLst>
          </a:prstGeom>
          <a:solidFill>
            <a:srgbClr val="054065"/>
          </a:solidFill>
          <a:ln w="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608156-3F5C-4F4D-95D2-5A3A43A9DCCD}"/>
              </a:ext>
            </a:extLst>
          </p:cNvPr>
          <p:cNvCxnSpPr>
            <a:cxnSpLocks/>
          </p:cNvCxnSpPr>
          <p:nvPr/>
        </p:nvCxnSpPr>
        <p:spPr>
          <a:xfrm>
            <a:off x="653143" y="5830784"/>
            <a:ext cx="2254332" cy="0"/>
          </a:xfrm>
          <a:prstGeom prst="line">
            <a:avLst/>
          </a:prstGeom>
          <a:ln w="69850" cap="rnd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6F7AE43-5D0C-47CC-8E34-B84B927B8338}"/>
              </a:ext>
            </a:extLst>
          </p:cNvPr>
          <p:cNvCxnSpPr>
            <a:cxnSpLocks/>
          </p:cNvCxnSpPr>
          <p:nvPr/>
        </p:nvCxnSpPr>
        <p:spPr>
          <a:xfrm>
            <a:off x="2694171" y="5830784"/>
            <a:ext cx="2363631" cy="0"/>
          </a:xfrm>
          <a:prstGeom prst="line">
            <a:avLst/>
          </a:prstGeom>
          <a:ln w="6985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953D63-687D-44B4-884F-4FBFC8F768DB}"/>
              </a:ext>
            </a:extLst>
          </p:cNvPr>
          <p:cNvCxnSpPr/>
          <p:nvPr/>
        </p:nvCxnSpPr>
        <p:spPr>
          <a:xfrm>
            <a:off x="5106936" y="5830784"/>
            <a:ext cx="2351314" cy="0"/>
          </a:xfrm>
          <a:prstGeom prst="line">
            <a:avLst/>
          </a:prstGeom>
          <a:ln w="69850" cap="rnd">
            <a:solidFill>
              <a:srgbClr val="0540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E574C9F-55C9-4B67-B13A-598AF0BEBDB2}"/>
              </a:ext>
            </a:extLst>
          </p:cNvPr>
          <p:cNvCxnSpPr/>
          <p:nvPr/>
        </p:nvCxnSpPr>
        <p:spPr>
          <a:xfrm>
            <a:off x="7366763" y="5830784"/>
            <a:ext cx="2351314" cy="0"/>
          </a:xfrm>
          <a:prstGeom prst="line">
            <a:avLst/>
          </a:prstGeom>
          <a:ln w="6985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3183E59-FFE2-428E-B92B-24706D045FAC}"/>
              </a:ext>
            </a:extLst>
          </p:cNvPr>
          <p:cNvCxnSpPr/>
          <p:nvPr/>
        </p:nvCxnSpPr>
        <p:spPr>
          <a:xfrm>
            <a:off x="9542853" y="5830784"/>
            <a:ext cx="2351314" cy="0"/>
          </a:xfrm>
          <a:prstGeom prst="line">
            <a:avLst/>
          </a:prstGeom>
          <a:ln w="69850" cap="rnd">
            <a:solidFill>
              <a:srgbClr val="0540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D71A04-9E82-421A-A701-D2809B37D3C9}"/>
              </a:ext>
            </a:extLst>
          </p:cNvPr>
          <p:cNvCxnSpPr>
            <a:cxnSpLocks/>
          </p:cNvCxnSpPr>
          <p:nvPr/>
        </p:nvCxnSpPr>
        <p:spPr>
          <a:xfrm>
            <a:off x="483959" y="5830784"/>
            <a:ext cx="2254332" cy="0"/>
          </a:xfrm>
          <a:prstGeom prst="line">
            <a:avLst/>
          </a:prstGeom>
          <a:ln w="69850" cap="rnd">
            <a:solidFill>
              <a:srgbClr val="0540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C7EEC2-655E-43F7-9859-F2A39F18D9B8}"/>
              </a:ext>
            </a:extLst>
          </p:cNvPr>
          <p:cNvSpPr txBox="1"/>
          <p:nvPr/>
        </p:nvSpPr>
        <p:spPr>
          <a:xfrm>
            <a:off x="483959" y="3734700"/>
            <a:ext cx="2484971" cy="158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       0.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개요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0_1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팀원소개 및 담당 업무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0_2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프로젝트 기간별 수행 절차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0_3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분석환경 및 활용 라이브러리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DD9A35-AF91-4B23-9CCD-02F79AE64915}"/>
              </a:ext>
            </a:extLst>
          </p:cNvPr>
          <p:cNvSpPr txBox="1"/>
          <p:nvPr/>
        </p:nvSpPr>
        <p:spPr>
          <a:xfrm>
            <a:off x="3058078" y="3847274"/>
            <a:ext cx="1774176" cy="169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1.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데이터 탐색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1_1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목적과 활용데이터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    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기대효과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1_2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외부요인 분석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1_3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탐색적 분석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3B038D-20E2-403F-8181-2C9ECC9F1F49}"/>
              </a:ext>
            </a:extLst>
          </p:cNvPr>
          <p:cNvSpPr txBox="1"/>
          <p:nvPr/>
        </p:nvSpPr>
        <p:spPr>
          <a:xfrm>
            <a:off x="5298757" y="3844909"/>
            <a:ext cx="1774176" cy="163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 2.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과제정의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2_1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기준정보 정의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2_2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피처 엔지니어링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2_3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학습을 위한 데이터셋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      분리와 변수 설정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53A96D-C510-405D-B61B-EBC10DB8F46F}"/>
              </a:ext>
            </a:extLst>
          </p:cNvPr>
          <p:cNvSpPr txBox="1"/>
          <p:nvPr/>
        </p:nvSpPr>
        <p:spPr>
          <a:xfrm>
            <a:off x="7366761" y="3608852"/>
            <a:ext cx="2221171" cy="1849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 3.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머신러닝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활용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3_1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머신러닝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피처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3_2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모델링 및 성능 평가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      (RF, DT, LR, LGBM,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XGBoost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3_3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군집화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(K-Means Clustering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A6107-2F8D-4688-9FB9-584671AC82C6}"/>
              </a:ext>
            </a:extLst>
          </p:cNvPr>
          <p:cNvSpPr txBox="1"/>
          <p:nvPr/>
        </p:nvSpPr>
        <p:spPr>
          <a:xfrm>
            <a:off x="9710699" y="3660195"/>
            <a:ext cx="1855073" cy="144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 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마케팅 제언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4_1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군집별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마케팅 제언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4_2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 개인화 상품 추천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6CEA0-66B5-76D6-3ACA-878DB8F6F1FB}"/>
              </a:ext>
            </a:extLst>
          </p:cNvPr>
          <p:cNvSpPr txBox="1"/>
          <p:nvPr/>
        </p:nvSpPr>
        <p:spPr>
          <a:xfrm>
            <a:off x="276163" y="105135"/>
            <a:ext cx="495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HMKD1 Business Big Data Analytics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2C51D-341B-3D7E-7955-9B0610D03DFB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889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C71EF61-847B-D353-7CD4-6C2CCB34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6" y="1725578"/>
            <a:ext cx="9933919" cy="1738312"/>
          </a:xfrm>
          <a:prstGeom prst="rect">
            <a:avLst/>
          </a:prstGeom>
        </p:spPr>
      </p:pic>
      <p:graphicFrame>
        <p:nvGraphicFramePr>
          <p:cNvPr id="51" name="표 51">
            <a:extLst>
              <a:ext uri="{FF2B5EF4-FFF2-40B4-BE49-F238E27FC236}">
                <a16:creationId xmlns:a16="http://schemas.microsoft.com/office/drawing/2014/main" id="{D741C2A5-67E9-6725-818E-6F6862EF6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06924"/>
              </p:ext>
            </p:extLst>
          </p:nvPr>
        </p:nvGraphicFramePr>
        <p:xfrm>
          <a:off x="1693290" y="1392719"/>
          <a:ext cx="8805416" cy="312422"/>
        </p:xfrm>
        <a:graphic>
          <a:graphicData uri="http://schemas.openxmlformats.org/drawingml/2006/table">
            <a:tbl>
              <a:tblPr>
                <a:tableStyleId>{E8034E78-7F5D-4C2E-B375-FC64B27BC917}</a:tableStyleId>
              </a:tblPr>
              <a:tblGrid>
                <a:gridCol w="1100677">
                  <a:extLst>
                    <a:ext uri="{9D8B030D-6E8A-4147-A177-3AD203B41FA5}">
                      <a16:colId xmlns:a16="http://schemas.microsoft.com/office/drawing/2014/main" val="688805235"/>
                    </a:ext>
                  </a:extLst>
                </a:gridCol>
                <a:gridCol w="1100677">
                  <a:extLst>
                    <a:ext uri="{9D8B030D-6E8A-4147-A177-3AD203B41FA5}">
                      <a16:colId xmlns:a16="http://schemas.microsoft.com/office/drawing/2014/main" val="1787619732"/>
                    </a:ext>
                  </a:extLst>
                </a:gridCol>
                <a:gridCol w="1100677">
                  <a:extLst>
                    <a:ext uri="{9D8B030D-6E8A-4147-A177-3AD203B41FA5}">
                      <a16:colId xmlns:a16="http://schemas.microsoft.com/office/drawing/2014/main" val="3564293168"/>
                    </a:ext>
                  </a:extLst>
                </a:gridCol>
                <a:gridCol w="1100677">
                  <a:extLst>
                    <a:ext uri="{9D8B030D-6E8A-4147-A177-3AD203B41FA5}">
                      <a16:colId xmlns:a16="http://schemas.microsoft.com/office/drawing/2014/main" val="1934307342"/>
                    </a:ext>
                  </a:extLst>
                </a:gridCol>
                <a:gridCol w="1100677">
                  <a:extLst>
                    <a:ext uri="{9D8B030D-6E8A-4147-A177-3AD203B41FA5}">
                      <a16:colId xmlns:a16="http://schemas.microsoft.com/office/drawing/2014/main" val="1888396030"/>
                    </a:ext>
                  </a:extLst>
                </a:gridCol>
                <a:gridCol w="1100677">
                  <a:extLst>
                    <a:ext uri="{9D8B030D-6E8A-4147-A177-3AD203B41FA5}">
                      <a16:colId xmlns:a16="http://schemas.microsoft.com/office/drawing/2014/main" val="3410660603"/>
                    </a:ext>
                  </a:extLst>
                </a:gridCol>
                <a:gridCol w="1100677">
                  <a:extLst>
                    <a:ext uri="{9D8B030D-6E8A-4147-A177-3AD203B41FA5}">
                      <a16:colId xmlns:a16="http://schemas.microsoft.com/office/drawing/2014/main" val="3379021049"/>
                    </a:ext>
                  </a:extLst>
                </a:gridCol>
                <a:gridCol w="1100677">
                  <a:extLst>
                    <a:ext uri="{9D8B030D-6E8A-4147-A177-3AD203B41FA5}">
                      <a16:colId xmlns:a16="http://schemas.microsoft.com/office/drawing/2014/main" val="570058816"/>
                    </a:ext>
                  </a:extLst>
                </a:gridCol>
              </a:tblGrid>
              <a:tr h="31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2014_1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2014_2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2014_3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2014_4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2015_1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2015_2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2015_3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2015_4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66881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F50ED6-A2CB-4AB2-8842-87C4FD7CF654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D51710-EC4F-4679-82EF-B9ED2F398104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9B72C31-C605-70BE-F4EA-804308F47B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136"/>
          <a:stretch/>
        </p:blipFill>
        <p:spPr>
          <a:xfrm>
            <a:off x="10498706" y="1705141"/>
            <a:ext cx="1115827" cy="1758795"/>
          </a:xfrm>
          <a:prstGeom prst="rect">
            <a:avLst/>
          </a:prstGeom>
        </p:spPr>
      </p:pic>
      <p:sp>
        <p:nvSpPr>
          <p:cNvPr id="29" name="제목 1">
            <a:extLst>
              <a:ext uri="{FF2B5EF4-FFF2-40B4-BE49-F238E27FC236}">
                <a16:creationId xmlns:a16="http://schemas.microsoft.com/office/drawing/2014/main" id="{23217009-8466-2E02-358E-BBBFCF8E7BFC}"/>
              </a:ext>
            </a:extLst>
          </p:cNvPr>
          <p:cNvSpPr txBox="1">
            <a:spLocks/>
          </p:cNvSpPr>
          <p:nvPr/>
        </p:nvSpPr>
        <p:spPr>
          <a:xfrm>
            <a:off x="442800" y="586800"/>
            <a:ext cx="6369480" cy="48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감소고객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분기별 증감 수치화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계절성 제거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8C8B7C7-711E-9B63-5A34-9D6BA51A17AB}"/>
              </a:ext>
            </a:extLst>
          </p:cNvPr>
          <p:cNvGrpSpPr/>
          <p:nvPr/>
        </p:nvGrpSpPr>
        <p:grpSpPr>
          <a:xfrm>
            <a:off x="1677715" y="1392719"/>
            <a:ext cx="8820991" cy="2542812"/>
            <a:chOff x="1677715" y="1392719"/>
            <a:chExt cx="8820991" cy="25428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A0CBEDD-02DE-F674-2C96-7A9BBF6D0509}"/>
                </a:ext>
              </a:extLst>
            </p:cNvPr>
            <p:cNvSpPr/>
            <p:nvPr/>
          </p:nvSpPr>
          <p:spPr>
            <a:xfrm>
              <a:off x="1677715" y="1392719"/>
              <a:ext cx="1089569" cy="20362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72FFF62-795C-7897-094D-3B42F8B92352}"/>
                </a:ext>
              </a:extLst>
            </p:cNvPr>
            <p:cNvSpPr/>
            <p:nvPr/>
          </p:nvSpPr>
          <p:spPr>
            <a:xfrm>
              <a:off x="9409137" y="1392719"/>
              <a:ext cx="1089569" cy="20711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CB2A61D-449E-DBEB-7C51-2F10BFC7183C}"/>
                </a:ext>
              </a:extLst>
            </p:cNvPr>
            <p:cNvCxnSpPr>
              <a:cxnSpLocks/>
            </p:cNvCxnSpPr>
            <p:nvPr/>
          </p:nvCxnSpPr>
          <p:spPr>
            <a:xfrm>
              <a:off x="2767284" y="3429000"/>
              <a:ext cx="2639106" cy="5065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EB3E594-BBD5-C74D-7A2D-524686F398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5170" y="3484327"/>
              <a:ext cx="2333967" cy="4512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표 28">
            <a:extLst>
              <a:ext uri="{FF2B5EF4-FFF2-40B4-BE49-F238E27FC236}">
                <a16:creationId xmlns:a16="http://schemas.microsoft.com/office/drawing/2014/main" id="{9B44747F-DAAA-0F15-F101-6D94B3C82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92314"/>
              </p:ext>
            </p:extLst>
          </p:nvPr>
        </p:nvGraphicFramePr>
        <p:xfrm>
          <a:off x="3497428" y="3970421"/>
          <a:ext cx="5197143" cy="24042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378">
                  <a:extLst>
                    <a:ext uri="{9D8B030D-6E8A-4147-A177-3AD203B41FA5}">
                      <a16:colId xmlns:a16="http://schemas.microsoft.com/office/drawing/2014/main" val="1224476487"/>
                    </a:ext>
                  </a:extLst>
                </a:gridCol>
                <a:gridCol w="1078396">
                  <a:extLst>
                    <a:ext uri="{9D8B030D-6E8A-4147-A177-3AD203B41FA5}">
                      <a16:colId xmlns:a16="http://schemas.microsoft.com/office/drawing/2014/main" val="3542634514"/>
                    </a:ext>
                  </a:extLst>
                </a:gridCol>
                <a:gridCol w="1365795">
                  <a:extLst>
                    <a:ext uri="{9D8B030D-6E8A-4147-A177-3AD203B41FA5}">
                      <a16:colId xmlns:a16="http://schemas.microsoft.com/office/drawing/2014/main" val="1060580537"/>
                    </a:ext>
                  </a:extLst>
                </a:gridCol>
                <a:gridCol w="1365795">
                  <a:extLst>
                    <a:ext uri="{9D8B030D-6E8A-4147-A177-3AD203B41FA5}">
                      <a16:colId xmlns:a16="http://schemas.microsoft.com/office/drawing/2014/main" val="1440009911"/>
                    </a:ext>
                  </a:extLst>
                </a:gridCol>
                <a:gridCol w="1140779">
                  <a:extLst>
                    <a:ext uri="{9D8B030D-6E8A-4147-A177-3AD203B41FA5}">
                      <a16:colId xmlns:a16="http://schemas.microsoft.com/office/drawing/2014/main" val="4022231655"/>
                    </a:ext>
                  </a:extLst>
                </a:gridCol>
              </a:tblGrid>
              <a:tr h="343466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고객번호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Q1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Q8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증감율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38237"/>
                  </a:ext>
                </a:extLst>
              </a:tr>
              <a:tr h="343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00001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9,141,590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5,295,938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57.9%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63847"/>
                  </a:ext>
                </a:extLst>
              </a:tr>
              <a:tr h="343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14,123,470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12,001,220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84.9%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319986"/>
                  </a:ext>
                </a:extLst>
              </a:tr>
              <a:tr h="343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00003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302,782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258,101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85.2%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25132"/>
                  </a:ext>
                </a:extLst>
              </a:tr>
              <a:tr h="343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00004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1,309,643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1,610,145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122.9%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47041"/>
                  </a:ext>
                </a:extLst>
              </a:tr>
              <a:tr h="343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00005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3,145,330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2,616,260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83.1%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16250"/>
                  </a:ext>
                </a:extLst>
              </a:tr>
              <a:tr h="343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00006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2,166,006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3,203,889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49406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80419528-9B03-9C38-3FD0-FF72D4F44594}"/>
              </a:ext>
            </a:extLst>
          </p:cNvPr>
          <p:cNvGrpSpPr/>
          <p:nvPr/>
        </p:nvGrpSpPr>
        <p:grpSpPr>
          <a:xfrm>
            <a:off x="8050804" y="3605269"/>
            <a:ext cx="2306259" cy="3111108"/>
            <a:chOff x="1711555" y="1283505"/>
            <a:chExt cx="3623690" cy="488830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EB3AD6-FEA8-C473-F225-2C39673CF0A3}"/>
                </a:ext>
              </a:extLst>
            </p:cNvPr>
            <p:cNvSpPr txBox="1"/>
            <p:nvPr/>
          </p:nvSpPr>
          <p:spPr>
            <a:xfrm>
              <a:off x="2587008" y="3853570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30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abic Typesetting" panose="03020402040406030203" pitchFamily="66" charset="-78"/>
                  <a:ea typeface="HY견명조" panose="02030600000101010101" pitchFamily="18" charset="-127"/>
                  <a:cs typeface="Arabic Typesetting" panose="03020402040406030203" pitchFamily="66" charset="-78"/>
                </a:rPr>
                <a:t>D.Mavericks</a:t>
              </a:r>
              <a:r>
                <a:rPr kumimoji="0" lang="en-US" altLang="ko-KR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abic Typesetting" panose="03020402040406030203" pitchFamily="66" charset="-78"/>
                  <a:ea typeface="HY견명조" panose="02030600000101010101" pitchFamily="18" charset="-127"/>
                  <a:cs typeface="Arabic Typesetting" panose="03020402040406030203" pitchFamily="66" charset="-78"/>
                </a:rPr>
                <a:t>  </a:t>
              </a:r>
              <a:fld id="{0B185434-3843-4B09-9FC0-F8571E62D484}" type="slidenum">
                <a:rPr kumimoji="0" lang="en-US" altLang="ko-KR" sz="1800" b="1" i="0" u="none" strike="noStrike" kern="1200" cap="none" spc="300" normalizeH="0" baseline="0" noProof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abic Typesetting" panose="03020402040406030203" pitchFamily="66" charset="-78"/>
                  <a:ea typeface="HY견명조" panose="02030600000101010101" pitchFamily="18" charset="-127"/>
                  <a:cs typeface="Arabic Typesetting" panose="03020402040406030203" pitchFamily="66" charset="-78"/>
                </a:rPr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20</a:t>
              </a:fld>
              <a:r>
                <a:rPr kumimoji="0" lang="en-US" altLang="ko-KR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HY견명조" panose="02030600000101010101" pitchFamily="18" charset="-127"/>
                  <a:cs typeface="Arabic Typesetting" panose="03020402040406030203" pitchFamily="66" charset="-78"/>
                </a:rPr>
                <a:t>/43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맑은 고딕" panose="020B0503020000020004" pitchFamily="50" charset="-127"/>
                <a:cs typeface="Arabic Typesetting" panose="03020402040406030203" pitchFamily="66" charset="-78"/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E2336AC-4A83-6DA0-BAAD-1DC8160A78FB}"/>
                </a:ext>
              </a:extLst>
            </p:cNvPr>
            <p:cNvGrpSpPr/>
            <p:nvPr/>
          </p:nvGrpSpPr>
          <p:grpSpPr>
            <a:xfrm>
              <a:off x="1711555" y="1283505"/>
              <a:ext cx="3623690" cy="4888303"/>
              <a:chOff x="791759" y="731522"/>
              <a:chExt cx="4019550" cy="537210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9636E2AF-56E6-07C5-B282-A54414BE1649}"/>
                  </a:ext>
                </a:extLst>
              </p:cNvPr>
              <p:cNvGrpSpPr/>
              <p:nvPr/>
            </p:nvGrpSpPr>
            <p:grpSpPr>
              <a:xfrm>
                <a:off x="791759" y="731522"/>
                <a:ext cx="4019550" cy="5372100"/>
                <a:chOff x="791759" y="731522"/>
                <a:chExt cx="4019550" cy="5372100"/>
              </a:xfrm>
            </p:grpSpPr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6DEA20EA-D58A-8361-889A-F93681ACB2EC}"/>
                    </a:ext>
                  </a:extLst>
                </p:cNvPr>
                <p:cNvGrpSpPr/>
                <p:nvPr/>
              </p:nvGrpSpPr>
              <p:grpSpPr>
                <a:xfrm>
                  <a:off x="791759" y="731522"/>
                  <a:ext cx="4019550" cy="5372100"/>
                  <a:chOff x="7622738" y="642744"/>
                  <a:chExt cx="4019550" cy="5372100"/>
                </a:xfrm>
              </p:grpSpPr>
              <p:pic>
                <p:nvPicPr>
                  <p:cNvPr id="85" name="그림 84">
                    <a:extLst>
                      <a:ext uri="{FF2B5EF4-FFF2-40B4-BE49-F238E27FC236}">
                        <a16:creationId xmlns:a16="http://schemas.microsoft.com/office/drawing/2014/main" id="{2AC11410-3813-E2B3-5296-C80C2506B5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colorTemperature colorTemp="5805"/>
                            </a14:imgEffect>
                            <a14:imgEffect>
                              <a14:saturation sat="104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6946463" y="1319017"/>
                    <a:ext cx="5372100" cy="4019550"/>
                  </a:xfrm>
                  <a:prstGeom prst="rect">
                    <a:avLst/>
                  </a:prstGeom>
                </p:spPr>
              </p:pic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C93A59C1-3316-74B0-D15A-675A95B36005}"/>
                      </a:ext>
                    </a:extLst>
                  </p:cNvPr>
                  <p:cNvSpPr/>
                  <p:nvPr/>
                </p:nvSpPr>
                <p:spPr>
                  <a:xfrm>
                    <a:off x="11060482" y="4835046"/>
                    <a:ext cx="355948" cy="10023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408786BF-FE9E-3E83-7227-3538E3F3A71D}"/>
                    </a:ext>
                  </a:extLst>
                </p:cNvPr>
                <p:cNvGrpSpPr/>
                <p:nvPr/>
              </p:nvGrpSpPr>
              <p:grpSpPr>
                <a:xfrm>
                  <a:off x="1123046" y="1946448"/>
                  <a:ext cx="3482235" cy="3302057"/>
                  <a:chOff x="7954026" y="1839417"/>
                  <a:chExt cx="3482235" cy="3302057"/>
                </a:xfrm>
              </p:grpSpPr>
              <p:cxnSp>
                <p:nvCxnSpPr>
                  <p:cNvPr id="82" name="직선 연결선 81">
                    <a:extLst>
                      <a:ext uri="{FF2B5EF4-FFF2-40B4-BE49-F238E27FC236}">
                        <a16:creationId xmlns:a16="http://schemas.microsoft.com/office/drawing/2014/main" id="{9AEB41F3-29E4-9F91-9275-180A919B36A3}"/>
                      </a:ext>
                    </a:extLst>
                  </p:cNvPr>
                  <p:cNvCxnSpPr/>
                  <p:nvPr/>
                </p:nvCxnSpPr>
                <p:spPr>
                  <a:xfrm>
                    <a:off x="7954026" y="3221276"/>
                    <a:ext cx="3482235" cy="0"/>
                  </a:xfrm>
                  <a:prstGeom prst="line">
                    <a:avLst/>
                  </a:prstGeom>
                  <a:ln w="57150">
                    <a:solidFill>
                      <a:srgbClr val="C50BA2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화살표: 아래쪽 82">
                    <a:extLst>
                      <a:ext uri="{FF2B5EF4-FFF2-40B4-BE49-F238E27FC236}">
                        <a16:creationId xmlns:a16="http://schemas.microsoft.com/office/drawing/2014/main" id="{1776AEE4-940E-88BD-D789-A7DF113AD44B}"/>
                      </a:ext>
                    </a:extLst>
                  </p:cNvPr>
                  <p:cNvSpPr/>
                  <p:nvPr/>
                </p:nvSpPr>
                <p:spPr>
                  <a:xfrm>
                    <a:off x="9365294" y="3784722"/>
                    <a:ext cx="450938" cy="1356752"/>
                  </a:xfrm>
                  <a:prstGeom prst="downArrow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84" name="화살표: 아래쪽 83">
                    <a:extLst>
                      <a:ext uri="{FF2B5EF4-FFF2-40B4-BE49-F238E27FC236}">
                        <a16:creationId xmlns:a16="http://schemas.microsoft.com/office/drawing/2014/main" id="{FF73D50F-2948-B90B-1A2F-8508A03F218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365294" y="1839417"/>
                    <a:ext cx="450938" cy="1356752"/>
                  </a:xfrm>
                  <a:prstGeom prst="downArrow">
                    <a:avLst/>
                  </a:prstGeom>
                  <a:solidFill>
                    <a:srgbClr val="105F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CFD0908A-5254-C778-EC5B-490FBAA0CABE}"/>
                  </a:ext>
                </a:extLst>
              </p:cNvPr>
              <p:cNvCxnSpPr/>
              <p:nvPr/>
            </p:nvCxnSpPr>
            <p:spPr>
              <a:xfrm>
                <a:off x="1123046" y="3870571"/>
                <a:ext cx="3482235" cy="0"/>
              </a:xfrm>
              <a:prstGeom prst="line">
                <a:avLst/>
              </a:prstGeom>
              <a:ln w="57150">
                <a:solidFill>
                  <a:srgbClr val="C50BA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FBE69BC2-A766-820D-B671-D5BA1562C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046" y="3303200"/>
                <a:ext cx="0" cy="542264"/>
              </a:xfrm>
              <a:prstGeom prst="line">
                <a:avLst/>
              </a:prstGeom>
              <a:ln w="57150">
                <a:solidFill>
                  <a:srgbClr val="C50BA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448AE95A-1D3C-1F4A-084C-EC3619550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5451" y="3349489"/>
                <a:ext cx="0" cy="542264"/>
              </a:xfrm>
              <a:prstGeom prst="line">
                <a:avLst/>
              </a:prstGeom>
              <a:ln w="57150">
                <a:solidFill>
                  <a:srgbClr val="C50BA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17FB2E6-74D7-C3D7-D24B-878D27E5AC7F}"/>
                </a:ext>
              </a:extLst>
            </p:cNvPr>
            <p:cNvSpPr txBox="1"/>
            <p:nvPr/>
          </p:nvSpPr>
          <p:spPr>
            <a:xfrm>
              <a:off x="3876156" y="5162026"/>
              <a:ext cx="747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  <a:cs typeface="+mn-cs"/>
                </a:rPr>
                <a:t>감소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3C5693-07C4-F892-35C1-B3F8A4B3C489}"/>
                </a:ext>
              </a:extLst>
            </p:cNvPr>
            <p:cNvSpPr txBox="1"/>
            <p:nvPr/>
          </p:nvSpPr>
          <p:spPr>
            <a:xfrm>
              <a:off x="3910446" y="2502120"/>
              <a:ext cx="747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한컴 고딕" panose="02000500000000000000" pitchFamily="2" charset="-127"/>
                  <a:ea typeface="한컴 고딕" panose="02000500000000000000" pitchFamily="2" charset="-127"/>
                  <a:cs typeface="+mn-cs"/>
                </a:rPr>
                <a:t>증가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2D3A04A-E9A7-ECD6-06EB-7A47C8D24520}"/>
              </a:ext>
            </a:extLst>
          </p:cNvPr>
          <p:cNvSpPr txBox="1"/>
          <p:nvPr/>
        </p:nvSpPr>
        <p:spPr>
          <a:xfrm>
            <a:off x="2992642" y="2270434"/>
            <a:ext cx="6247225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10%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간격을 둬서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증감률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90%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05F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감소고객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으로 정의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22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82 0.01296 L 0.07344 0.003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01" y="2906494"/>
            <a:ext cx="6860177" cy="1022151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피처 엔지니어링 핵심내용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210DFD-1F29-48FF-B8CF-43E3912F1EBD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FFB934-299F-4DC9-96D0-B337208A2994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1E7B545-FD0C-D4FE-BE50-A3E74AFEDE66}"/>
              </a:ext>
            </a:extLst>
          </p:cNvPr>
          <p:cNvSpPr txBox="1">
            <a:spLocks/>
          </p:cNvSpPr>
          <p:nvPr/>
        </p:nvSpPr>
        <p:spPr>
          <a:xfrm>
            <a:off x="6516190" y="1606770"/>
            <a:ext cx="5484224" cy="364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코드 통합작업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선호제휴사 선정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연령대 통합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지역 통합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4867E-3E3A-54DE-2FF8-6A024075DF91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018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86800"/>
            <a:ext cx="5740830" cy="4824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피처 엔지니어링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ⅰ -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코드통합작업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CE1C2-C244-F477-A87E-D6AE22D90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419" y="2867299"/>
            <a:ext cx="3067594" cy="10090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 중분류코드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700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 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12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개의 대대분류 통합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소비재 분류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DA58C-D993-6A2E-E094-BE0A70197BAC}"/>
              </a:ext>
            </a:extLst>
          </p:cNvPr>
          <p:cNvSpPr txBox="1"/>
          <p:nvPr/>
        </p:nvSpPr>
        <p:spPr>
          <a:xfrm>
            <a:off x="1065168" y="1496087"/>
            <a:ext cx="1875181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&lt;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중분류코드 예시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&gt;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베이직케어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클렌징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남성케어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여성케어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유제품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조미료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통조림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두유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스낵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비스킷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명품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주방용품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스포츠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n-cs"/>
              </a:rPr>
              <a:t>...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C5C256-949A-20D6-5A80-0B39B0ACE79C}"/>
              </a:ext>
            </a:extLst>
          </p:cNvPr>
          <p:cNvSpPr/>
          <p:nvPr/>
        </p:nvSpPr>
        <p:spPr>
          <a:xfrm>
            <a:off x="867040" y="1457617"/>
            <a:ext cx="2271438" cy="3839189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36CF33A-E0BB-6A9D-07E3-ABE89A77F5C4}"/>
              </a:ext>
            </a:extLst>
          </p:cNvPr>
          <p:cNvSpPr/>
          <p:nvPr/>
        </p:nvSpPr>
        <p:spPr>
          <a:xfrm>
            <a:off x="3301746" y="3270809"/>
            <a:ext cx="508000" cy="4191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332563-1F46-FBA2-E0E6-737B589CCAE9}"/>
              </a:ext>
            </a:extLst>
          </p:cNvPr>
          <p:cNvSpPr txBox="1"/>
          <p:nvPr/>
        </p:nvSpPr>
        <p:spPr>
          <a:xfrm>
            <a:off x="9982200" y="6102434"/>
            <a:ext cx="228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유통물류진흥원의 상품분류표준 참고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210DFD-1F29-48FF-B8CF-43E3912F1EBD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FFB934-299F-4DC9-96D0-B337208A2994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3" name="표 16">
            <a:extLst>
              <a:ext uri="{FF2B5EF4-FFF2-40B4-BE49-F238E27FC236}">
                <a16:creationId xmlns:a16="http://schemas.microsoft.com/office/drawing/2014/main" id="{D4E5DE58-BBE0-CD7D-093E-25789F0B4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731237"/>
              </p:ext>
            </p:extLst>
          </p:nvPr>
        </p:nvGraphicFramePr>
        <p:xfrm>
          <a:off x="4369699" y="1253965"/>
          <a:ext cx="3568954" cy="4214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4477">
                  <a:extLst>
                    <a:ext uri="{9D8B030D-6E8A-4147-A177-3AD203B41FA5}">
                      <a16:colId xmlns:a16="http://schemas.microsoft.com/office/drawing/2014/main" val="1933053460"/>
                    </a:ext>
                  </a:extLst>
                </a:gridCol>
                <a:gridCol w="1784477">
                  <a:extLst>
                    <a:ext uri="{9D8B030D-6E8A-4147-A177-3AD203B41FA5}">
                      <a16:colId xmlns:a16="http://schemas.microsoft.com/office/drawing/2014/main" val="4039574870"/>
                    </a:ext>
                  </a:extLst>
                </a:gridCol>
              </a:tblGrid>
              <a:tr h="319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카테고리</a:t>
                      </a:r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(12</a:t>
                      </a:r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개</a:t>
                      </a:r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소비재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98537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가공식품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편의품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823961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신선식품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58949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일상용품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63782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의약품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의료기기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33078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교육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문화용품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27793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디지털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가전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선매</a:t>
                      </a:r>
                      <a:r>
                        <a:rPr lang="ko-KR" altLang="en-US" sz="1600" b="0" spc="-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품＊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69115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가구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인테리어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14681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의류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309824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전문스포츠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레저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62553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패션잡화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74883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명품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</a:t>
                      </a:r>
                      <a:r>
                        <a:rPr lang="ko-KR" altLang="en-US" sz="16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전문</a:t>
                      </a:r>
                      <a:r>
                        <a:rPr lang="ko-KR" altLang="en-US" sz="1600" b="0" spc="-3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품</a:t>
                      </a:r>
                      <a:r>
                        <a:rPr lang="ko-KR" altLang="en-US" sz="1600" b="0" spc="-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88439"/>
                  </a:ext>
                </a:extLst>
              </a:tr>
              <a:tr h="317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98333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C7655A-2FB6-1305-AE71-7EBAEFC24CF0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C1795-7E15-F330-BAA0-D078487D769D}"/>
              </a:ext>
            </a:extLst>
          </p:cNvPr>
          <p:cNvSpPr txBox="1"/>
          <p:nvPr/>
        </p:nvSpPr>
        <p:spPr>
          <a:xfrm>
            <a:off x="759239" y="5520567"/>
            <a:ext cx="900442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선매품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구매 전에 품질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가격 등 관련 정보를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충분히 조사한 후 구매하는 제품으로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편의품에 비하여 구매단가가 높고 구매횟수가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적은 것이 보통이다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ex)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가전제품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.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가구 등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-apple-system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전문품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비교적 가격이 비싸고 특정한 상표만을 수용하려는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상표집착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(brand insistence)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의 구매행동 특성을 나타내는 제품으로 독점성이 강한 디자이너가 만든 고가품의 의류가 여기에 속한다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123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86800"/>
            <a:ext cx="5618748" cy="4824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한컴 고딕" panose="02000500000000000000" pitchFamily="2" charset="-127"/>
              </a:rPr>
              <a:t>피처 엔지니어링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한컴 고딕" panose="02000500000000000000" pitchFamily="2" charset="-127"/>
              </a:rPr>
              <a:t>ⅱ 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한컴 고딕" panose="02000500000000000000" pitchFamily="2" charset="-127"/>
              </a:rPr>
              <a:t>선호제휴사 선정</a:t>
            </a:r>
          </a:p>
        </p:txBody>
      </p:sp>
      <p:pic>
        <p:nvPicPr>
          <p:cNvPr id="14" name="그래픽 13" descr="사용자 윤곽선">
            <a:extLst>
              <a:ext uri="{FF2B5EF4-FFF2-40B4-BE49-F238E27FC236}">
                <a16:creationId xmlns:a16="http://schemas.microsoft.com/office/drawing/2014/main" id="{E15FFF44-1B55-D149-54C5-B92DE9DB5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1249" y="4597343"/>
            <a:ext cx="1258389" cy="1258389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B791385F-B208-81AD-737D-E23707241292}"/>
              </a:ext>
            </a:extLst>
          </p:cNvPr>
          <p:cNvGrpSpPr/>
          <p:nvPr/>
        </p:nvGrpSpPr>
        <p:grpSpPr>
          <a:xfrm>
            <a:off x="1790824" y="3049546"/>
            <a:ext cx="5410205" cy="821256"/>
            <a:chOff x="1395437" y="1915074"/>
            <a:chExt cx="5410205" cy="82125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D88C25-410C-6FA6-AB9F-AAD82C91389B}"/>
                </a:ext>
              </a:extLst>
            </p:cNvPr>
            <p:cNvSpPr txBox="1"/>
            <p:nvPr/>
          </p:nvSpPr>
          <p:spPr>
            <a:xfrm>
              <a:off x="1395437" y="1915074"/>
              <a:ext cx="5410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제휴사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   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제휴사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   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제휴사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   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제휴사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B97F87-B1F6-0A13-1DD3-3EAD54B7EFFD}"/>
                </a:ext>
              </a:extLst>
            </p:cNvPr>
            <p:cNvSpPr txBox="1"/>
            <p:nvPr/>
          </p:nvSpPr>
          <p:spPr>
            <a:xfrm>
              <a:off x="1670330" y="2366998"/>
              <a:ext cx="4435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회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5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회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        15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회         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회</a:t>
              </a:r>
            </a:p>
          </p:txBody>
        </p:sp>
      </p:grp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994319B-CDD0-4519-08AD-6B79E872B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759" y="3083281"/>
            <a:ext cx="4034109" cy="1131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선호 제휴사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최다 빈도 이용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제휴사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D0C48B-FB4F-9120-4175-BBA24FF21050}"/>
              </a:ext>
            </a:extLst>
          </p:cNvPr>
          <p:cNvSpPr/>
          <p:nvPr/>
        </p:nvSpPr>
        <p:spPr>
          <a:xfrm>
            <a:off x="4130443" y="2721382"/>
            <a:ext cx="1258389" cy="1450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C5AE08E-55F7-EA35-1D91-BC88B7C773D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561517" y="4171764"/>
            <a:ext cx="198121" cy="463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4011CA-D988-43BF-AEE4-CBD895F15663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C637B4-856A-4F2D-A05E-E9A1A6B428A1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래픽 6" descr="건물">
            <a:extLst>
              <a:ext uri="{FF2B5EF4-FFF2-40B4-BE49-F238E27FC236}">
                <a16:creationId xmlns:a16="http://schemas.microsoft.com/office/drawing/2014/main" id="{812EADCF-58E0-4542-AD36-0EF833215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5325" y="1711205"/>
            <a:ext cx="871636" cy="871636"/>
          </a:xfrm>
          <a:prstGeom prst="rect">
            <a:avLst/>
          </a:prstGeom>
        </p:spPr>
      </p:pic>
      <p:pic>
        <p:nvPicPr>
          <p:cNvPr id="18" name="그래픽 17" descr="건물">
            <a:extLst>
              <a:ext uri="{FF2B5EF4-FFF2-40B4-BE49-F238E27FC236}">
                <a16:creationId xmlns:a16="http://schemas.microsoft.com/office/drawing/2014/main" id="{AE6EDAE9-7C9E-40B6-94A0-CEFD54FAE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5408" y="1689786"/>
            <a:ext cx="914400" cy="914400"/>
          </a:xfrm>
          <a:prstGeom prst="rect">
            <a:avLst/>
          </a:prstGeom>
        </p:spPr>
      </p:pic>
      <p:pic>
        <p:nvPicPr>
          <p:cNvPr id="19" name="그래픽 18" descr="건물">
            <a:extLst>
              <a:ext uri="{FF2B5EF4-FFF2-40B4-BE49-F238E27FC236}">
                <a16:creationId xmlns:a16="http://schemas.microsoft.com/office/drawing/2014/main" id="{3C929C04-4FC5-4D6B-8E79-E7045531C9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6597" y="1716889"/>
            <a:ext cx="914400" cy="914400"/>
          </a:xfrm>
          <a:prstGeom prst="rect">
            <a:avLst/>
          </a:prstGeom>
        </p:spPr>
      </p:pic>
      <p:pic>
        <p:nvPicPr>
          <p:cNvPr id="20" name="그래픽 19" descr="건물">
            <a:extLst>
              <a:ext uri="{FF2B5EF4-FFF2-40B4-BE49-F238E27FC236}">
                <a16:creationId xmlns:a16="http://schemas.microsoft.com/office/drawing/2014/main" id="{96EA89ED-71E9-4BA7-A353-9D5DD80C48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43608" y="171688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1D48F-AC89-47C1-B367-2502D061F47A}"/>
              </a:ext>
            </a:extLst>
          </p:cNvPr>
          <p:cNvSpPr txBox="1"/>
          <p:nvPr/>
        </p:nvSpPr>
        <p:spPr>
          <a:xfrm>
            <a:off x="2140402" y="1962357"/>
            <a:ext cx="321481" cy="3693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1F2EE-ACED-41C4-8FA5-86001A87C395}"/>
              </a:ext>
            </a:extLst>
          </p:cNvPr>
          <p:cNvSpPr txBox="1"/>
          <p:nvPr/>
        </p:nvSpPr>
        <p:spPr>
          <a:xfrm>
            <a:off x="3314781" y="1980063"/>
            <a:ext cx="321481" cy="3693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952EC1-0BC6-4A82-9DA5-2E92C0EA9804}"/>
              </a:ext>
            </a:extLst>
          </p:cNvPr>
          <p:cNvSpPr txBox="1"/>
          <p:nvPr/>
        </p:nvSpPr>
        <p:spPr>
          <a:xfrm>
            <a:off x="4541051" y="1998626"/>
            <a:ext cx="321481" cy="3693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A9381-7066-4337-8AEA-EDE4A07846CC}"/>
              </a:ext>
            </a:extLst>
          </p:cNvPr>
          <p:cNvSpPr txBox="1"/>
          <p:nvPr/>
        </p:nvSpPr>
        <p:spPr>
          <a:xfrm>
            <a:off x="5740067" y="1987632"/>
            <a:ext cx="321481" cy="3693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746EE-6110-6C30-398B-2BF5EBC5D5F9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1437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86800"/>
            <a:ext cx="6632370" cy="4824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한컴 고딕" panose="02000500000000000000" pitchFamily="2" charset="-127"/>
              </a:rPr>
              <a:t>피처 엔지니어링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한컴 고딕" panose="02000500000000000000" pitchFamily="2" charset="-127"/>
              </a:rPr>
              <a:t>ⅲ 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한컴 고딕" panose="02000500000000000000" pitchFamily="2" charset="-127"/>
              </a:rPr>
              <a:t>연령대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한컴 고딕" panose="02000500000000000000" pitchFamily="2" charset="-127"/>
              </a:rPr>
              <a:t>,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한컴 고딕" panose="02000500000000000000" pitchFamily="2" charset="-127"/>
              </a:rPr>
              <a:t>지역 통합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CE1C2-C244-F477-A87E-D6AE22D90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123" y="1790972"/>
            <a:ext cx="2489008" cy="395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연령대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개로 통합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27C89-8BD3-5B40-E352-6F30F3F4F4A0}"/>
              </a:ext>
            </a:extLst>
          </p:cNvPr>
          <p:cNvSpPr txBox="1"/>
          <p:nvPr/>
        </p:nvSpPr>
        <p:spPr>
          <a:xfrm>
            <a:off x="7324118" y="1901723"/>
            <a:ext cx="23712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지역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17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개로 통합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4B250CA-DEAB-145A-F2FB-4001FB10AA7D}"/>
              </a:ext>
            </a:extLst>
          </p:cNvPr>
          <p:cNvGraphicFramePr>
            <a:graphicFrameLocks noGrp="1"/>
          </p:cNvGraphicFramePr>
          <p:nvPr/>
        </p:nvGraphicFramePr>
        <p:xfrm>
          <a:off x="1619247" y="2339936"/>
          <a:ext cx="3709988" cy="327417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54994">
                  <a:extLst>
                    <a:ext uri="{9D8B030D-6E8A-4147-A177-3AD203B41FA5}">
                      <a16:colId xmlns:a16="http://schemas.microsoft.com/office/drawing/2014/main" val="1648265022"/>
                    </a:ext>
                  </a:extLst>
                </a:gridCol>
                <a:gridCol w="1854994">
                  <a:extLst>
                    <a:ext uri="{9D8B030D-6E8A-4147-A177-3AD203B41FA5}">
                      <a16:colId xmlns:a16="http://schemas.microsoft.com/office/drawing/2014/main" val="3245439871"/>
                    </a:ext>
                  </a:extLst>
                </a:gridCol>
              </a:tblGrid>
              <a:tr h="54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연령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694645"/>
                  </a:ext>
                </a:extLst>
              </a:tr>
              <a:tr h="540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학생층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24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 이하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859373"/>
                  </a:ext>
                </a:extLst>
              </a:tr>
              <a:tr h="54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청년층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25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</a:t>
                      </a:r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- 34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</a:t>
                      </a:r>
                      <a:endParaRPr lang="en-US" altLang="ko-KR" sz="16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204957"/>
                  </a:ext>
                </a:extLst>
              </a:tr>
              <a:tr h="54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중년층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35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 </a:t>
                      </a:r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- 44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75852"/>
                  </a:ext>
                </a:extLst>
              </a:tr>
              <a:tr h="54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장년층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45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 </a:t>
                      </a:r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- 54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675792"/>
                  </a:ext>
                </a:extLst>
              </a:tr>
              <a:tr h="54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노년층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55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 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3651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8AF50D-5815-FA5B-62E7-5BC71F65ECF3}"/>
              </a:ext>
            </a:extLst>
          </p:cNvPr>
          <p:cNvSpPr txBox="1"/>
          <p:nvPr/>
        </p:nvSpPr>
        <p:spPr>
          <a:xfrm>
            <a:off x="6295180" y="2632752"/>
            <a:ext cx="2398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서울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010 ~ 0</a:t>
            </a:r>
            <a:r>
              <a:rPr lang="en-US" altLang="ko-KR" dirty="0">
                <a:solidFill>
                  <a:prstClr val="black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9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9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경기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100 ~ 209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인천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210 ~ 239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강원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240 ~ 269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충북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270 ~ 299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세종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300 ~ 309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충남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310 ~ 339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340 ~ 359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경북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360 ~ 409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F2E70-450E-943A-278D-03EAD911F5C0}"/>
              </a:ext>
            </a:extLst>
          </p:cNvPr>
          <p:cNvSpPr txBox="1"/>
          <p:nvPr/>
        </p:nvSpPr>
        <p:spPr>
          <a:xfrm>
            <a:off x="8509746" y="2632752"/>
            <a:ext cx="22828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10.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410 ~ 439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울산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440 ~ 459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12.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부산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460 ~ 499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13.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경남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500 ~ 539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14.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전북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540 ~ 569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15.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전남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570 ~ 609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16.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광주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610 ~ 629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17.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제주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630 ~ 639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B4FE2-3F51-4AC9-B555-737DA38012FC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A3204A-F13B-47F3-B2CC-9E866C48F61B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EDA18-6CBB-A1ED-3AD4-7B2FB8D545FC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4219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86800"/>
            <a:ext cx="4608000" cy="4824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셋 분리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5B29DB1-7621-00BF-8807-7229860F0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77986"/>
              </p:ext>
            </p:extLst>
          </p:nvPr>
        </p:nvGraphicFramePr>
        <p:xfrm>
          <a:off x="1054464" y="1968150"/>
          <a:ext cx="10083072" cy="2987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384">
                  <a:extLst>
                    <a:ext uri="{9D8B030D-6E8A-4147-A177-3AD203B41FA5}">
                      <a16:colId xmlns:a16="http://schemas.microsoft.com/office/drawing/2014/main" val="1710802597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4136594005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1029119143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1586652811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3625649715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432997486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2077807408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3861926161"/>
                    </a:ext>
                  </a:extLst>
                </a:gridCol>
              </a:tblGrid>
              <a:tr h="419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93747"/>
                  </a:ext>
                </a:extLst>
              </a:tr>
              <a:tr h="419502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학습</a:t>
                      </a:r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검증</a:t>
                      </a:r>
                      <a:r>
                        <a:rPr lang="ko-KR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데이터 세트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857902"/>
                  </a:ext>
                </a:extLst>
              </a:tr>
              <a:tr h="41950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종속변수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분기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-7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분기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구매감소유무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477814"/>
                  </a:ext>
                </a:extLst>
              </a:tr>
              <a:tr h="476664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분기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- 6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분기 데이터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분기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-7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분기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구매감소유무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681348"/>
                  </a:ext>
                </a:extLst>
              </a:tr>
              <a:tr h="4195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평가</a:t>
                      </a:r>
                      <a:r>
                        <a:rPr lang="ko-KR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데이터 세트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검증 데이터 세트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62145"/>
                  </a:ext>
                </a:extLst>
              </a:tr>
              <a:tr h="4195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종속변수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분기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-8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분기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구매감소유무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641082"/>
                  </a:ext>
                </a:extLst>
              </a:tr>
              <a:tr h="41292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분기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- 7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분기 데이터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분기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-8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분기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구매감소유무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68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C10EE25-D0CC-4A27-B54E-F035D0CEA874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51EA13-EC47-414B-827C-25C6C60670B5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4E284-B85C-E657-07D2-ED5C1492BCDC}"/>
              </a:ext>
            </a:extLst>
          </p:cNvPr>
          <p:cNvSpPr txBox="1"/>
          <p:nvPr/>
        </p:nvSpPr>
        <p:spPr>
          <a:xfrm>
            <a:off x="2529092" y="5158049"/>
            <a:ext cx="123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독립변수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36FF2-0AD4-DA70-1E49-EEE706DF486C}"/>
              </a:ext>
            </a:extLst>
          </p:cNvPr>
          <p:cNvSpPr txBox="1"/>
          <p:nvPr/>
        </p:nvSpPr>
        <p:spPr>
          <a:xfrm>
            <a:off x="2529092" y="5443523"/>
            <a:ext cx="621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 속성 변수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고유하게 가지고 있는 속성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의미하는 변수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구매 패턴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분기별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변화하는 구매 패턴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의미하는 변수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276A8-1176-99A9-A343-C2192D5E9F4A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829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86800"/>
            <a:ext cx="4608000" cy="4824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 속성 변수</a:t>
            </a:r>
          </a:p>
        </p:txBody>
      </p:sp>
      <p:pic>
        <p:nvPicPr>
          <p:cNvPr id="11" name="그래픽 10" descr="성별 단색으로 채워진">
            <a:extLst>
              <a:ext uri="{FF2B5EF4-FFF2-40B4-BE49-F238E27FC236}">
                <a16:creationId xmlns:a16="http://schemas.microsoft.com/office/drawing/2014/main" id="{B473FA70-45B2-FD1B-F499-5CD4668D9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8630" y="1684597"/>
            <a:ext cx="914400" cy="914400"/>
          </a:xfrm>
          <a:prstGeom prst="rect">
            <a:avLst/>
          </a:prstGeom>
        </p:spPr>
      </p:pic>
      <p:pic>
        <p:nvPicPr>
          <p:cNvPr id="15" name="그래픽 14" descr="사용자 윤곽선">
            <a:extLst>
              <a:ext uri="{FF2B5EF4-FFF2-40B4-BE49-F238E27FC236}">
                <a16:creationId xmlns:a16="http://schemas.microsoft.com/office/drawing/2014/main" id="{4AE62614-24FA-291E-26DF-66658F54A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4251" y="1612425"/>
            <a:ext cx="780723" cy="780723"/>
          </a:xfrm>
          <a:prstGeom prst="rect">
            <a:avLst/>
          </a:prstGeom>
        </p:spPr>
      </p:pic>
      <p:pic>
        <p:nvPicPr>
          <p:cNvPr id="17" name="그래픽 16" descr="사용자 단색으로 채워진">
            <a:extLst>
              <a:ext uri="{FF2B5EF4-FFF2-40B4-BE49-F238E27FC236}">
                <a16:creationId xmlns:a16="http://schemas.microsoft.com/office/drawing/2014/main" id="{60A5E4EB-A53B-35A4-1A0D-EEEB1D6D3D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1211" y="1608662"/>
            <a:ext cx="740075" cy="740075"/>
          </a:xfrm>
          <a:prstGeom prst="rect">
            <a:avLst/>
          </a:prstGeom>
        </p:spPr>
      </p:pic>
      <p:pic>
        <p:nvPicPr>
          <p:cNvPr id="37" name="그래픽 36" descr="문이 열려 있음 윤곽선">
            <a:extLst>
              <a:ext uri="{FF2B5EF4-FFF2-40B4-BE49-F238E27FC236}">
                <a16:creationId xmlns:a16="http://schemas.microsoft.com/office/drawing/2014/main" id="{D75805B5-A237-A59D-E18E-C61F47352B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63168" y="3932492"/>
            <a:ext cx="737966" cy="737966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6FBDCC-923D-4C87-4591-23061386EC5D}"/>
              </a:ext>
            </a:extLst>
          </p:cNvPr>
          <p:cNvCxnSpPr>
            <a:cxnSpLocks/>
          </p:cNvCxnSpPr>
          <p:nvPr/>
        </p:nvCxnSpPr>
        <p:spPr>
          <a:xfrm>
            <a:off x="675572" y="3601943"/>
            <a:ext cx="1072678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F6479-4622-36ED-4F91-728B3BB453AB}"/>
              </a:ext>
            </a:extLst>
          </p:cNvPr>
          <p:cNvCxnSpPr>
            <a:cxnSpLocks/>
          </p:cNvCxnSpPr>
          <p:nvPr/>
        </p:nvCxnSpPr>
        <p:spPr>
          <a:xfrm>
            <a:off x="3932991" y="1388657"/>
            <a:ext cx="9410" cy="434708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30A47FF-0315-0486-D687-9F2DAF42CDE9}"/>
              </a:ext>
            </a:extLst>
          </p:cNvPr>
          <p:cNvCxnSpPr>
            <a:cxnSpLocks/>
          </p:cNvCxnSpPr>
          <p:nvPr/>
        </p:nvCxnSpPr>
        <p:spPr>
          <a:xfrm>
            <a:off x="8027035" y="1392884"/>
            <a:ext cx="16686" cy="434285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20DBB89-6CA8-1DB4-88F7-B4BC4F2018F6}"/>
              </a:ext>
            </a:extLst>
          </p:cNvPr>
          <p:cNvSpPr txBox="1"/>
          <p:nvPr/>
        </p:nvSpPr>
        <p:spPr>
          <a:xfrm>
            <a:off x="1043660" y="2768480"/>
            <a:ext cx="216827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남녀 성별 구분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214872-7BF1-B803-AE48-A1C6A5D61363}"/>
              </a:ext>
            </a:extLst>
          </p:cNvPr>
          <p:cNvSpPr txBox="1"/>
          <p:nvPr/>
        </p:nvSpPr>
        <p:spPr>
          <a:xfrm>
            <a:off x="7935143" y="2768400"/>
            <a:ext cx="39096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지역코드에 할당된 지역을 배정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결측치는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점포코드를 참고하여 채움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D88A86-C3AF-7061-DC26-A5B5F2E8F305}"/>
              </a:ext>
            </a:extLst>
          </p:cNvPr>
          <p:cNvSpPr txBox="1"/>
          <p:nvPr/>
        </p:nvSpPr>
        <p:spPr>
          <a:xfrm>
            <a:off x="3797227" y="2768400"/>
            <a:ext cx="444324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연령대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유사한 연령대를 묶어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개로 구분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B9C61D-4C00-99DE-EE65-9375532995D2}"/>
              </a:ext>
            </a:extLst>
          </p:cNvPr>
          <p:cNvSpPr txBox="1"/>
          <p:nvPr/>
        </p:nvSpPr>
        <p:spPr>
          <a:xfrm>
            <a:off x="3714393" y="4934463"/>
            <a:ext cx="460891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채널 이용 횟수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고객별 온라인 채널 총 이용횟수를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600227-981C-E58F-B66F-1694EC3AEB61}"/>
              </a:ext>
            </a:extLst>
          </p:cNvPr>
          <p:cNvSpPr txBox="1"/>
          <p:nvPr/>
        </p:nvSpPr>
        <p:spPr>
          <a:xfrm>
            <a:off x="306839" y="4935600"/>
            <a:ext cx="348635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멤버십 가입 유무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고객별 제휴사 멤버십 가입유무를 확인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7E5B89-181C-798F-684A-E1B03A4D09F1}"/>
              </a:ext>
            </a:extLst>
          </p:cNvPr>
          <p:cNvSpPr txBox="1"/>
          <p:nvPr/>
        </p:nvSpPr>
        <p:spPr>
          <a:xfrm>
            <a:off x="8323309" y="4935600"/>
            <a:ext cx="3120918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최근방문일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마지막 분기의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최종날짜를 기준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방문일까지의 일수를 계산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37643D-0538-43F1-8DDA-DC33C0F2BCCF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C0F540-CC2E-4788-99A9-FB57F6F0FA7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" name="그래픽 29" descr="사용자 단색으로 채워진">
            <a:extLst>
              <a:ext uri="{FF2B5EF4-FFF2-40B4-BE49-F238E27FC236}">
                <a16:creationId xmlns:a16="http://schemas.microsoft.com/office/drawing/2014/main" id="{4BB45B3A-559D-4F58-A8BA-1F211C550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4191" y="2039677"/>
            <a:ext cx="820730" cy="820730"/>
          </a:xfrm>
          <a:prstGeom prst="rect">
            <a:avLst/>
          </a:prstGeom>
        </p:spPr>
      </p:pic>
      <p:pic>
        <p:nvPicPr>
          <p:cNvPr id="32" name="그래픽 31" descr="사용자 단색으로 채워진">
            <a:extLst>
              <a:ext uri="{FF2B5EF4-FFF2-40B4-BE49-F238E27FC236}">
                <a16:creationId xmlns:a16="http://schemas.microsoft.com/office/drawing/2014/main" id="{32513916-E89A-4162-895C-6880F9588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9270" y="1628425"/>
            <a:ext cx="724130" cy="724130"/>
          </a:xfrm>
          <a:prstGeom prst="rect">
            <a:avLst/>
          </a:prstGeom>
        </p:spPr>
      </p:pic>
      <p:pic>
        <p:nvPicPr>
          <p:cNvPr id="34" name="그래픽 33" descr="사용자 윤곽선">
            <a:extLst>
              <a:ext uri="{FF2B5EF4-FFF2-40B4-BE49-F238E27FC236}">
                <a16:creationId xmlns:a16="http://schemas.microsoft.com/office/drawing/2014/main" id="{240A9F88-1AFC-4E34-9C24-0D7AEF3C5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35300" y="2149261"/>
            <a:ext cx="653591" cy="65359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1C2CF30-E8E0-385A-8C82-CB9ECC21FE0D}"/>
              </a:ext>
            </a:extLst>
          </p:cNvPr>
          <p:cNvGrpSpPr/>
          <p:nvPr/>
        </p:nvGrpSpPr>
        <p:grpSpPr>
          <a:xfrm>
            <a:off x="8806098" y="1099402"/>
            <a:ext cx="2120552" cy="1556294"/>
            <a:chOff x="8757543" y="1159805"/>
            <a:chExt cx="2120552" cy="155629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D8C2A6-60C4-4608-A5AD-43749A09DDF9}"/>
                </a:ext>
              </a:extLst>
            </p:cNvPr>
            <p:cNvSpPr txBox="1"/>
            <p:nvPr/>
          </p:nvSpPr>
          <p:spPr>
            <a:xfrm>
              <a:off x="8818940" y="2454489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(210~220)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969E6F8-461E-11D6-9537-1B554CFD18C5}"/>
                </a:ext>
              </a:extLst>
            </p:cNvPr>
            <p:cNvGrpSpPr/>
            <p:nvPr/>
          </p:nvGrpSpPr>
          <p:grpSpPr>
            <a:xfrm>
              <a:off x="8757543" y="1159805"/>
              <a:ext cx="2120552" cy="1511262"/>
              <a:chOff x="8623067" y="1307369"/>
              <a:chExt cx="2120552" cy="1511262"/>
            </a:xfrm>
          </p:grpSpPr>
          <p:pic>
            <p:nvPicPr>
              <p:cNvPr id="19" name="그래픽 18" descr="재택 근무 윤곽선">
                <a:extLst>
                  <a:ext uri="{FF2B5EF4-FFF2-40B4-BE49-F238E27FC236}">
                    <a16:creationId xmlns:a16="http://schemas.microsoft.com/office/drawing/2014/main" id="{2B922A56-0997-822A-409B-1DBE9B654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912242" y="2058687"/>
                <a:ext cx="355133" cy="355133"/>
              </a:xfrm>
              <a:prstGeom prst="rect">
                <a:avLst/>
              </a:prstGeom>
            </p:spPr>
          </p:pic>
          <p:pic>
            <p:nvPicPr>
              <p:cNvPr id="21" name="그래픽 20" descr="재택 근무 단색으로 채워진">
                <a:extLst>
                  <a:ext uri="{FF2B5EF4-FFF2-40B4-BE49-F238E27FC236}">
                    <a16:creationId xmlns:a16="http://schemas.microsoft.com/office/drawing/2014/main" id="{115B551A-03E1-2F2C-1471-9A895EEC0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830861" y="2119316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36" name="그래픽 35" descr="재택 근무 단색으로 채워진">
                <a:extLst>
                  <a:ext uri="{FF2B5EF4-FFF2-40B4-BE49-F238E27FC236}">
                    <a16:creationId xmlns:a16="http://schemas.microsoft.com/office/drawing/2014/main" id="{A8C4B071-4AE0-4F2C-A7BD-1F45C779F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58260" y="2271716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38" name="그래픽 37" descr="재택 근무 단색으로 채워진">
                <a:extLst>
                  <a:ext uri="{FF2B5EF4-FFF2-40B4-BE49-F238E27FC236}">
                    <a16:creationId xmlns:a16="http://schemas.microsoft.com/office/drawing/2014/main" id="{A354F849-5CB2-4C41-9F27-8DD36C46B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996282" y="2017950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40" name="그래픽 39" descr="재택 근무 단색으로 채워진">
                <a:extLst>
                  <a:ext uri="{FF2B5EF4-FFF2-40B4-BE49-F238E27FC236}">
                    <a16:creationId xmlns:a16="http://schemas.microsoft.com/office/drawing/2014/main" id="{C158C697-0A11-4BC5-8FCB-C88EF7E63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623067" y="2076509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41" name="그래픽 40" descr="재택 근무 단색으로 채워진">
                <a:extLst>
                  <a:ext uri="{FF2B5EF4-FFF2-40B4-BE49-F238E27FC236}">
                    <a16:creationId xmlns:a16="http://schemas.microsoft.com/office/drawing/2014/main" id="{FF80AEDF-59F4-499C-AF82-5325A700F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038655" y="2256143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43" name="그래픽 42" descr="재택 근무 단색으로 채워진">
                <a:extLst>
                  <a:ext uri="{FF2B5EF4-FFF2-40B4-BE49-F238E27FC236}">
                    <a16:creationId xmlns:a16="http://schemas.microsoft.com/office/drawing/2014/main" id="{FB1ABB12-2DAD-417E-99FF-95A1360AC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191752" y="2098323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52" name="그래픽 51" descr="재택 근무 윤곽선">
                <a:extLst>
                  <a:ext uri="{FF2B5EF4-FFF2-40B4-BE49-F238E27FC236}">
                    <a16:creationId xmlns:a16="http://schemas.microsoft.com/office/drawing/2014/main" id="{E4B41C4A-18E7-4775-98C7-3BFF9DF7F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972347" y="2259578"/>
                <a:ext cx="355133" cy="355133"/>
              </a:xfrm>
              <a:prstGeom prst="rect">
                <a:avLst/>
              </a:prstGeom>
            </p:spPr>
          </p:pic>
          <p:pic>
            <p:nvPicPr>
              <p:cNvPr id="53" name="그래픽 52" descr="재택 근무 윤곽선">
                <a:extLst>
                  <a:ext uri="{FF2B5EF4-FFF2-40B4-BE49-F238E27FC236}">
                    <a16:creationId xmlns:a16="http://schemas.microsoft.com/office/drawing/2014/main" id="{5AC8147A-F8EF-4B89-9685-A496A098A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180096" y="2031657"/>
                <a:ext cx="355133" cy="317863"/>
              </a:xfrm>
              <a:prstGeom prst="rect">
                <a:avLst/>
              </a:prstGeom>
            </p:spPr>
          </p:pic>
          <p:pic>
            <p:nvPicPr>
              <p:cNvPr id="54" name="그래픽 53" descr="재택 근무 윤곽선">
                <a:extLst>
                  <a:ext uri="{FF2B5EF4-FFF2-40B4-BE49-F238E27FC236}">
                    <a16:creationId xmlns:a16="http://schemas.microsoft.com/office/drawing/2014/main" id="{FBA7C119-2575-4A14-A918-CA4E8226E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187648" y="2229139"/>
                <a:ext cx="355133" cy="317863"/>
              </a:xfrm>
              <a:prstGeom prst="rect">
                <a:avLst/>
              </a:prstGeom>
            </p:spPr>
          </p:pic>
          <p:pic>
            <p:nvPicPr>
              <p:cNvPr id="7" name="그래픽 6" descr="뒤로">
                <a:extLst>
                  <a:ext uri="{FF2B5EF4-FFF2-40B4-BE49-F238E27FC236}">
                    <a16:creationId xmlns:a16="http://schemas.microsoft.com/office/drawing/2014/main" id="{C1D07F8A-5E7A-47E1-9E31-470C444B8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rot="820588">
                <a:off x="9916836" y="1617829"/>
                <a:ext cx="440826" cy="440826"/>
              </a:xfrm>
              <a:prstGeom prst="rect">
                <a:avLst/>
              </a:prstGeom>
            </p:spPr>
          </p:pic>
          <p:pic>
            <p:nvPicPr>
              <p:cNvPr id="9" name="그래픽 8" descr="뒤로 RTL">
                <a:extLst>
                  <a:ext uri="{FF2B5EF4-FFF2-40B4-BE49-F238E27FC236}">
                    <a16:creationId xmlns:a16="http://schemas.microsoft.com/office/drawing/2014/main" id="{0F390F3B-8B91-49CF-B56A-9600071E1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 rot="20027614">
                <a:off x="9073646" y="1676806"/>
                <a:ext cx="420164" cy="42016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B375C7-98FF-473C-AB0D-89F91F51A94F}"/>
                  </a:ext>
                </a:extLst>
              </p:cNvPr>
              <p:cNvSpPr txBox="1"/>
              <p:nvPr/>
            </p:nvSpPr>
            <p:spPr>
              <a:xfrm>
                <a:off x="9394651" y="1307369"/>
                <a:ext cx="6246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③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B0AE18-8738-4C28-9301-8922A316E48F}"/>
                  </a:ext>
                </a:extLst>
              </p:cNvPr>
              <p:cNvSpPr txBox="1"/>
              <p:nvPr/>
            </p:nvSpPr>
            <p:spPr>
              <a:xfrm>
                <a:off x="9911340" y="2557021"/>
                <a:ext cx="8322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(221~239)</a:t>
                </a: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22" name="그래픽 21" descr="인터넷">
            <a:extLst>
              <a:ext uri="{FF2B5EF4-FFF2-40B4-BE49-F238E27FC236}">
                <a16:creationId xmlns:a16="http://schemas.microsoft.com/office/drawing/2014/main" id="{348D24C2-A9A1-4AC4-80B3-D8A54C807C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49060" y="3948382"/>
            <a:ext cx="684229" cy="684229"/>
          </a:xfrm>
          <a:prstGeom prst="rect">
            <a:avLst/>
          </a:prstGeom>
        </p:spPr>
      </p:pic>
      <p:pic>
        <p:nvPicPr>
          <p:cNvPr id="26" name="그래픽 25" descr="스마트폰">
            <a:extLst>
              <a:ext uri="{FF2B5EF4-FFF2-40B4-BE49-F238E27FC236}">
                <a16:creationId xmlns:a16="http://schemas.microsoft.com/office/drawing/2014/main" id="{FE6E41FE-0599-44E4-9EEB-A84E0C57D15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76629" y="4005116"/>
            <a:ext cx="610616" cy="610616"/>
          </a:xfrm>
          <a:prstGeom prst="rect">
            <a:avLst/>
          </a:prstGeom>
        </p:spPr>
      </p:pic>
      <p:pic>
        <p:nvPicPr>
          <p:cNvPr id="55" name="그래픽 54" descr="상점">
            <a:extLst>
              <a:ext uri="{FF2B5EF4-FFF2-40B4-BE49-F238E27FC236}">
                <a16:creationId xmlns:a16="http://schemas.microsoft.com/office/drawing/2014/main" id="{D4466F62-9785-416C-BBD3-ED85C50391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59781" y="3912921"/>
            <a:ext cx="777108" cy="777108"/>
          </a:xfrm>
          <a:prstGeom prst="rect">
            <a:avLst/>
          </a:prstGeom>
        </p:spPr>
      </p:pic>
      <p:pic>
        <p:nvPicPr>
          <p:cNvPr id="57" name="그래픽 56" descr="사원증">
            <a:extLst>
              <a:ext uri="{FF2B5EF4-FFF2-40B4-BE49-F238E27FC236}">
                <a16:creationId xmlns:a16="http://schemas.microsoft.com/office/drawing/2014/main" id="{34041977-7C2B-4C63-997A-C350F768EE3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86815" y="4020535"/>
            <a:ext cx="914400" cy="914400"/>
          </a:xfrm>
          <a:prstGeom prst="rect">
            <a:avLst/>
          </a:prstGeom>
        </p:spPr>
      </p:pic>
      <p:pic>
        <p:nvPicPr>
          <p:cNvPr id="59" name="그래픽 58" descr="닫기">
            <a:extLst>
              <a:ext uri="{FF2B5EF4-FFF2-40B4-BE49-F238E27FC236}">
                <a16:creationId xmlns:a16="http://schemas.microsoft.com/office/drawing/2014/main" id="{C36745F4-3C83-4A37-B4AC-4F8B6DDAD6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669078" y="3768182"/>
            <a:ext cx="337030" cy="337030"/>
          </a:xfrm>
          <a:prstGeom prst="rect">
            <a:avLst/>
          </a:prstGeom>
        </p:spPr>
      </p:pic>
      <p:pic>
        <p:nvPicPr>
          <p:cNvPr id="61" name="그래픽 60" descr="확인 표시">
            <a:extLst>
              <a:ext uri="{FF2B5EF4-FFF2-40B4-BE49-F238E27FC236}">
                <a16:creationId xmlns:a16="http://schemas.microsoft.com/office/drawing/2014/main" id="{7668A791-F754-4D41-B9CC-48CB804B4D4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409288" y="3776193"/>
            <a:ext cx="344379" cy="344379"/>
          </a:xfrm>
          <a:prstGeom prst="rect">
            <a:avLst/>
          </a:prstGeom>
        </p:spPr>
      </p:pic>
      <p:pic>
        <p:nvPicPr>
          <p:cNvPr id="62" name="그래픽 61" descr="사원증">
            <a:extLst>
              <a:ext uri="{FF2B5EF4-FFF2-40B4-BE49-F238E27FC236}">
                <a16:creationId xmlns:a16="http://schemas.microsoft.com/office/drawing/2014/main" id="{BF133C60-02C1-49D7-A663-7F55B08B684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00604" y="404055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1C77E2-3075-43DD-277E-DFBC35943DCA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8857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86800"/>
            <a:ext cx="4608000" cy="4824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구매 패턴 변수 등급화 방법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8F73D2C-2491-72D8-894B-E8BD4174949F}"/>
              </a:ext>
            </a:extLst>
          </p:cNvPr>
          <p:cNvGraphicFramePr>
            <a:graphicFrameLocks noGrp="1"/>
          </p:cNvGraphicFramePr>
          <p:nvPr/>
        </p:nvGraphicFramePr>
        <p:xfrm>
          <a:off x="354873" y="1711192"/>
          <a:ext cx="11482255" cy="41148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3561">
                  <a:extLst>
                    <a:ext uri="{9D8B030D-6E8A-4147-A177-3AD203B41FA5}">
                      <a16:colId xmlns:a16="http://schemas.microsoft.com/office/drawing/2014/main" val="2697961002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1357738260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3380178683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3578717918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1410919570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2215287575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3245548524"/>
                    </a:ext>
                  </a:extLst>
                </a:gridCol>
              </a:tblGrid>
              <a:tr h="59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14_1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14_2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14_3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14_4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14_5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14_6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721405"/>
                  </a:ext>
                </a:extLst>
              </a:tr>
              <a:tr h="59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금액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417,324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582,003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421,417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187,660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544,202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550,251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79343"/>
                  </a:ext>
                </a:extLst>
              </a:tr>
              <a:tr h="59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랭크화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등수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11,094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7,193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12,654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17,781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9,936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9,307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5137299"/>
                  </a:ext>
                </a:extLst>
              </a:tr>
              <a:tr h="59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등급화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339344"/>
                  </a:ext>
                </a:extLst>
              </a:tr>
              <a:tr h="59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분기 등급 변동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264638"/>
                  </a:ext>
                </a:extLst>
              </a:tr>
              <a:tr h="1135814">
                <a:tc gridSpan="7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678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60B957-39CA-0A40-C351-B0E712D03ABD}"/>
              </a:ext>
            </a:extLst>
          </p:cNvPr>
          <p:cNvSpPr txBox="1"/>
          <p:nvPr/>
        </p:nvSpPr>
        <p:spPr>
          <a:xfrm>
            <a:off x="3765841" y="5004244"/>
            <a:ext cx="4965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변동지수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등급 변동 절댓값의 합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  <a:sym typeface="Wingdings" panose="05000000000000000000" pitchFamily="2" charset="2"/>
              </a:rPr>
              <a:t> 13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순 증감지수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마지막 분기와 첫 분기의 등급 차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  <a:sym typeface="Wingdings" panose="05000000000000000000" pitchFamily="2" charset="2"/>
              </a:rPr>
              <a:t> -1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84E8D-A2B8-4AD4-ACBA-ABFAE9EC94DE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5C6737-6BC5-4EC9-A46B-E2C0F52CD2A2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2B32B-D1C3-D00B-7252-3A373DDB8590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0797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6096000" y="2353887"/>
            <a:ext cx="7060784" cy="2451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3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3_1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머신러닝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 피처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3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3_2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모델링 및 성능 평가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(RF, DT, LR, LGBM,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XGBoost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3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3_3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군집화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(K-Means Clustering)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5D2BEC-D8E7-4B7B-8C93-EC5D9A677774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65B326-62B1-4122-AF5C-3BDA51F93DE6}"/>
              </a:ext>
            </a:extLst>
          </p:cNvPr>
          <p:cNvSpPr/>
          <p:nvPr/>
        </p:nvSpPr>
        <p:spPr>
          <a:xfrm>
            <a:off x="-96982" y="6408974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BA29F-1079-4AF5-AB1D-813F1817E5A7}"/>
              </a:ext>
            </a:extLst>
          </p:cNvPr>
          <p:cNvSpPr txBox="1"/>
          <p:nvPr/>
        </p:nvSpPr>
        <p:spPr>
          <a:xfrm>
            <a:off x="405740" y="2967335"/>
            <a:ext cx="546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302020204030204"/>
                <a:ea typeface="한컴 고딕" panose="02000500000000000000" pitchFamily="2" charset="-127"/>
                <a:cs typeface="+mn-cs"/>
              </a:rPr>
              <a:t>3. </a:t>
            </a:r>
            <a:r>
              <a:rPr kumimoji="0" lang="ko-KR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302020204030204"/>
                <a:ea typeface="한컴 고딕" panose="02000500000000000000" pitchFamily="2" charset="-127"/>
                <a:cs typeface="+mn-cs"/>
              </a:rPr>
              <a:t>머신러닝</a:t>
            </a:r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302020204030204"/>
                <a:ea typeface="한컴 고딕" panose="02000500000000000000" pitchFamily="2" charset="-127"/>
                <a:cs typeface="+mn-cs"/>
              </a:rPr>
              <a:t> 활용</a:t>
            </a:r>
            <a:endParaRPr kumimoji="0" lang="en-US" altLang="ko-K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302020204030204"/>
              <a:ea typeface="한컴 고딕" panose="020005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78330C-1F48-4799-AB91-BACE005B7F3B}"/>
              </a:ext>
            </a:extLst>
          </p:cNvPr>
          <p:cNvSpPr/>
          <p:nvPr/>
        </p:nvSpPr>
        <p:spPr>
          <a:xfrm>
            <a:off x="6096000" y="3036808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FDAFE9-91F1-446D-BC64-3E57DCE15B33}"/>
              </a:ext>
            </a:extLst>
          </p:cNvPr>
          <p:cNvSpPr/>
          <p:nvPr/>
        </p:nvSpPr>
        <p:spPr>
          <a:xfrm>
            <a:off x="6096000" y="4079425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A53E-32FB-47C9-0212-0C72BD63D8E8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4A7AAB28-647D-4D2E-9D62-64894A02AA48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1034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1709422" y="2807801"/>
            <a:ext cx="2583509" cy="62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머신러닝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 피처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61A075-37B8-4422-B96F-3D9D2719EC4B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3EF8C1-7F2D-4E4D-8366-75FEC3AEAAA6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339518-A02D-FDA2-9D55-AF510022892C}"/>
              </a:ext>
            </a:extLst>
          </p:cNvPr>
          <p:cNvSpPr txBox="1">
            <a:spLocks/>
          </p:cNvSpPr>
          <p:nvPr/>
        </p:nvSpPr>
        <p:spPr>
          <a:xfrm>
            <a:off x="6096000" y="1306706"/>
            <a:ext cx="5031921" cy="419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auto" latinLnBrk="1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기간내 평균 구매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증감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률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제품별 변동지수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제품별 순 증감지수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Recency</a:t>
            </a:r>
          </a:p>
          <a:p>
            <a:pPr marL="457200" marR="0" lvl="0" indent="-457200" algn="l" defTabSz="914400" rtl="0" eaLnBrk="1" fontAlgn="auto" latinLnBrk="1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Frequency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Monetary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4AF03-A0F4-3EDB-A7F2-9F69390D0B47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498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48566D-0232-447F-A183-7BADAB3AA66B}"/>
              </a:ext>
            </a:extLst>
          </p:cNvPr>
          <p:cNvSpPr txBox="1"/>
          <p:nvPr/>
        </p:nvSpPr>
        <p:spPr>
          <a:xfrm>
            <a:off x="1246910" y="2964366"/>
            <a:ext cx="2395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0. 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FF4D1-D5E3-4D07-AD3B-FE620EDC3EFA}"/>
              </a:ext>
            </a:extLst>
          </p:cNvPr>
          <p:cNvSpPr txBox="1"/>
          <p:nvPr/>
        </p:nvSpPr>
        <p:spPr>
          <a:xfrm>
            <a:off x="7234733" y="2503911"/>
            <a:ext cx="373211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0_1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팀원소개 및 담당업무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0_2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프로젝트 기간별 수행 절차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0_3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분석환경 및 활용 라이브러리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18DDE5-E9D3-4B98-9960-0216B71454F4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14B241-BAFB-4E0C-895E-93DACFD1C1A9}"/>
              </a:ext>
            </a:extLst>
          </p:cNvPr>
          <p:cNvSpPr/>
          <p:nvPr/>
        </p:nvSpPr>
        <p:spPr>
          <a:xfrm>
            <a:off x="-96982" y="6408974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3C92EB-78E3-4109-8669-CC55D30F4C5D}"/>
              </a:ext>
            </a:extLst>
          </p:cNvPr>
          <p:cNvSpPr/>
          <p:nvPr/>
        </p:nvSpPr>
        <p:spPr>
          <a:xfrm>
            <a:off x="7234732" y="3247073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46F3D3-A2B1-4A03-83A5-B10653A72CA4}"/>
              </a:ext>
            </a:extLst>
          </p:cNvPr>
          <p:cNvSpPr/>
          <p:nvPr/>
        </p:nvSpPr>
        <p:spPr>
          <a:xfrm>
            <a:off x="7234732" y="4111604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DD292-543D-D33E-CC56-12EEC522C8CD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4A7AAB28-647D-4D2E-9D62-64894A02AA48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0740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F536F-00B5-B01A-5A75-B1D5AFFFEE3C}"/>
              </a:ext>
            </a:extLst>
          </p:cNvPr>
          <p:cNvSpPr txBox="1">
            <a:spLocks/>
          </p:cNvSpPr>
          <p:nvPr/>
        </p:nvSpPr>
        <p:spPr>
          <a:xfrm>
            <a:off x="442800" y="586800"/>
            <a:ext cx="4608000" cy="482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모델링 및 성능 평가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8013E372-3D81-9ED3-46A5-9623F4819BD1}"/>
              </a:ext>
            </a:extLst>
          </p:cNvPr>
          <p:cNvGraphicFramePr>
            <a:graphicFrameLocks noGrp="1"/>
          </p:cNvGraphicFramePr>
          <p:nvPr/>
        </p:nvGraphicFramePr>
        <p:xfrm>
          <a:off x="774700" y="1957388"/>
          <a:ext cx="10756902" cy="39227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2817">
                  <a:extLst>
                    <a:ext uri="{9D8B030D-6E8A-4147-A177-3AD203B41FA5}">
                      <a16:colId xmlns:a16="http://schemas.microsoft.com/office/drawing/2014/main" val="171960977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92482014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827604018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019444749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785676756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917248623"/>
                    </a:ext>
                  </a:extLst>
                </a:gridCol>
              </a:tblGrid>
              <a:tr h="6537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Decision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Tree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Light GBM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000482"/>
                  </a:ext>
                </a:extLst>
              </a:tr>
              <a:tr h="653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Accuracy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0.7231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0.7209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0.7137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u="sng" dirty="0">
                          <a:solidFill>
                            <a:schemeClr val="tx1"/>
                          </a:solidFill>
                          <a:effectLst/>
                        </a:rPr>
                        <a:t>0.7260</a:t>
                      </a:r>
                      <a:endParaRPr lang="ko-KR" altLang="en-US" sz="2000" b="1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0.7256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151715"/>
                  </a:ext>
                </a:extLst>
              </a:tr>
              <a:tr h="653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Precision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0.6582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0.6530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0.6372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0.6639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0.6669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293813"/>
                  </a:ext>
                </a:extLst>
              </a:tr>
              <a:tr h="653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Recall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0.6091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0.6128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0.6244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0.6077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0.5976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65659"/>
                  </a:ext>
                </a:extLst>
              </a:tr>
              <a:tr h="653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F1 score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0.6327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0.6128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0.6307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0.6346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0.6304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18377"/>
                  </a:ext>
                </a:extLst>
              </a:tr>
              <a:tr h="653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ROC AUC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0.7021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0.7016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0.6978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u="sng" dirty="0">
                          <a:solidFill>
                            <a:schemeClr val="tx1"/>
                          </a:solidFill>
                        </a:rPr>
                        <a:t>0.7049</a:t>
                      </a:r>
                      <a:endParaRPr lang="ko-KR" altLang="en-US" sz="20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0.7028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28427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73801E3-1B71-1CED-28B4-0A4CD640D9E0}"/>
              </a:ext>
            </a:extLst>
          </p:cNvPr>
          <p:cNvSpPr/>
          <p:nvPr/>
        </p:nvSpPr>
        <p:spPr>
          <a:xfrm>
            <a:off x="7785463" y="1724297"/>
            <a:ext cx="2116183" cy="4333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0FFEA0-A84D-4756-807B-63A95077511E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CC9DC-8345-4F4A-A137-9717C7AAA299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6686D-06D5-CC96-C429-141772D5189D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9223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86800"/>
            <a:ext cx="4608000" cy="4824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군집분석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485970-3325-FD79-AC44-C7DB663F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11" y="1031749"/>
            <a:ext cx="6167754" cy="51065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AAD76F62-CFD0-FDBA-AA4A-E0A15F5F7AA1}"/>
              </a:ext>
            </a:extLst>
          </p:cNvPr>
          <p:cNvGraphicFramePr/>
          <p:nvPr/>
        </p:nvGraphicFramePr>
        <p:xfrm>
          <a:off x="1253602" y="1484370"/>
          <a:ext cx="3531919" cy="441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D9F76649-A878-15CB-4361-3B74CE291BA9}"/>
              </a:ext>
            </a:extLst>
          </p:cNvPr>
          <p:cNvSpPr/>
          <p:nvPr/>
        </p:nvSpPr>
        <p:spPr>
          <a:xfrm>
            <a:off x="5379811" y="901119"/>
            <a:ext cx="2170520" cy="5461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D3972-74E2-5DDF-D964-2733C882BDDC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20109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8BE360-2142-4789-B779-D57A136B693D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7CA500-AD48-49BD-8116-5BD23E0096D1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D28478-ED42-68B6-0481-D849215040F0}"/>
              </a:ext>
            </a:extLst>
          </p:cNvPr>
          <p:cNvSpPr/>
          <p:nvPr/>
        </p:nvSpPr>
        <p:spPr>
          <a:xfrm>
            <a:off x="4461819" y="1967167"/>
            <a:ext cx="1619794" cy="11357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한컴 고딕" panose="02000500000000000000" pitchFamily="2" charset="-127"/>
                <a:cs typeface="+mn-cs"/>
              </a:rPr>
              <a:t>군집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한컴 고딕" panose="02000500000000000000" pitchFamily="2" charset="-127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한컴 고딕" panose="02000500000000000000" pitchFamily="2" charset="-127"/>
                <a:cs typeface="+mn-cs"/>
              </a:rPr>
              <a:t>2,685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한컴 고딕" panose="02000500000000000000" pitchFamily="2" charset="-127"/>
                <a:cs typeface="+mn-cs"/>
              </a:rPr>
              <a:t>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E55FC-4E93-CBB7-7E20-081E411B3EB5}"/>
              </a:ext>
            </a:extLst>
          </p:cNvPr>
          <p:cNvSpPr/>
          <p:nvPr/>
        </p:nvSpPr>
        <p:spPr>
          <a:xfrm>
            <a:off x="6263587" y="1967167"/>
            <a:ext cx="4907998" cy="11357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가공식품</a:t>
            </a:r>
            <a:r>
              <a:rPr lang="en-US" altLang="ko-KR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, </a:t>
            </a:r>
            <a:r>
              <a:rPr lang="ko-KR" altLang="en-US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신선식품</a:t>
            </a:r>
            <a:r>
              <a:rPr lang="en-US" altLang="ko-KR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, </a:t>
            </a:r>
            <a:r>
              <a:rPr lang="ko-KR" altLang="en-US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일상용품 위주의 </a:t>
            </a:r>
            <a:endParaRPr lang="en-US" altLang="ko-KR" spc="-150" dirty="0">
              <a:solidFill>
                <a:schemeClr val="tx1"/>
              </a:solidFill>
              <a:latin typeface="+mj-lt"/>
              <a:ea typeface="한컴 고딕" panose="02000500000000000000" pitchFamily="2" charset="-127"/>
            </a:endParaRPr>
          </a:p>
          <a:p>
            <a:pPr algn="ctr"/>
            <a:r>
              <a:rPr lang="ko-KR" altLang="en-US" b="1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편의품</a:t>
            </a:r>
            <a:r>
              <a:rPr lang="ko-KR" altLang="en-US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 주요 구매 집단</a:t>
            </a:r>
            <a:r>
              <a:rPr lang="en-US" altLang="ko-KR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.</a:t>
            </a:r>
          </a:p>
          <a:p>
            <a:pPr algn="ctr"/>
            <a:r>
              <a:rPr lang="ko-KR" altLang="en-US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구매력이 낮다</a:t>
            </a:r>
            <a:r>
              <a:rPr lang="en-US" altLang="ko-KR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0999F9-E7B3-B4A9-28BF-DA918AB57172}"/>
              </a:ext>
            </a:extLst>
          </p:cNvPr>
          <p:cNvSpPr/>
          <p:nvPr/>
        </p:nvSpPr>
        <p:spPr>
          <a:xfrm>
            <a:off x="4456970" y="4657491"/>
            <a:ext cx="1619794" cy="11357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한컴 고딕" panose="02000500000000000000" pitchFamily="2" charset="-127"/>
                <a:cs typeface="+mn-cs"/>
              </a:rPr>
              <a:t>군집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한컴 고딕" panose="02000500000000000000" pitchFamily="2" charset="-127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한컴 고딕" panose="02000500000000000000" pitchFamily="2" charset="-127"/>
                <a:cs typeface="+mn-cs"/>
              </a:rPr>
              <a:t>1,535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한컴 고딕" panose="02000500000000000000" pitchFamily="2" charset="-127"/>
                <a:cs typeface="+mn-cs"/>
              </a:rPr>
              <a:t>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796DF-25C6-51B7-AE92-18F86F396EEE}"/>
              </a:ext>
            </a:extLst>
          </p:cNvPr>
          <p:cNvSpPr/>
          <p:nvPr/>
        </p:nvSpPr>
        <p:spPr>
          <a:xfrm>
            <a:off x="4456970" y="3312329"/>
            <a:ext cx="1619794" cy="11357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한컴 고딕" panose="02000500000000000000" pitchFamily="2" charset="-127"/>
                <a:cs typeface="+mn-cs"/>
              </a:rPr>
              <a:t>군집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한컴 고딕" panose="02000500000000000000" pitchFamily="2" charset="-127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한컴 고딕" panose="02000500000000000000" pitchFamily="2" charset="-127"/>
                <a:cs typeface="+mn-cs"/>
              </a:rPr>
              <a:t>2,700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한컴 고딕" panose="02000500000000000000" pitchFamily="2" charset="-127"/>
                <a:cs typeface="+mn-cs"/>
              </a:rPr>
              <a:t>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7FC1B6-22DC-7180-F573-327D9A21014E}"/>
              </a:ext>
            </a:extLst>
          </p:cNvPr>
          <p:cNvSpPr/>
          <p:nvPr/>
        </p:nvSpPr>
        <p:spPr>
          <a:xfrm>
            <a:off x="6263588" y="4657491"/>
            <a:ext cx="4907998" cy="11357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가구</a:t>
            </a:r>
            <a:r>
              <a:rPr lang="en-US" altLang="ko-KR" b="1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,</a:t>
            </a:r>
            <a:r>
              <a:rPr lang="ko-KR" altLang="en-US" b="1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 디지털</a:t>
            </a:r>
            <a:r>
              <a:rPr lang="en-US" altLang="ko-KR" b="1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,</a:t>
            </a:r>
            <a:r>
              <a:rPr lang="ko-KR" altLang="en-US" b="1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 명품 </a:t>
            </a:r>
            <a:r>
              <a:rPr lang="ko-KR" altLang="en-US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위주</a:t>
            </a:r>
            <a:r>
              <a:rPr lang="en-US" altLang="ko-KR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 </a:t>
            </a:r>
            <a:r>
              <a:rPr lang="ko-KR" altLang="en-US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구매 집단</a:t>
            </a:r>
            <a:r>
              <a:rPr lang="en-US" altLang="ko-KR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.</a:t>
            </a:r>
          </a:p>
          <a:p>
            <a:pPr algn="ctr"/>
            <a:r>
              <a:rPr lang="ko-KR" altLang="en-US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구매력이 높다</a:t>
            </a:r>
            <a:r>
              <a:rPr lang="en-US" altLang="ko-KR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.</a:t>
            </a:r>
            <a:endParaRPr lang="ko-KR" altLang="en-US" spc="-150" dirty="0">
              <a:solidFill>
                <a:schemeClr val="tx1"/>
              </a:solidFill>
              <a:latin typeface="+mj-lt"/>
              <a:ea typeface="한컴 고딕" panose="020005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DCEC1F-BD8A-5B6B-940E-A196D4380B43}"/>
              </a:ext>
            </a:extLst>
          </p:cNvPr>
          <p:cNvSpPr/>
          <p:nvPr/>
        </p:nvSpPr>
        <p:spPr>
          <a:xfrm>
            <a:off x="6263586" y="3325451"/>
            <a:ext cx="4907998" cy="11357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편의품 주요 구매 집단이지만 </a:t>
            </a:r>
            <a:endParaRPr lang="en-US" altLang="ko-KR" spc="-150" dirty="0">
              <a:solidFill>
                <a:schemeClr val="tx1"/>
              </a:solidFill>
              <a:latin typeface="+mj-lt"/>
              <a:ea typeface="한컴 고딕" panose="02000500000000000000" pitchFamily="2" charset="-127"/>
            </a:endParaRPr>
          </a:p>
          <a:p>
            <a:pPr algn="ctr"/>
            <a:r>
              <a:rPr lang="ko-KR" altLang="en-US" b="1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의약품</a:t>
            </a:r>
            <a:r>
              <a:rPr lang="en-US" altLang="ko-KR" b="1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/</a:t>
            </a:r>
            <a:r>
              <a:rPr lang="ko-KR" altLang="en-US" b="1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의료기기</a:t>
            </a:r>
            <a:r>
              <a:rPr lang="ko-KR" altLang="en-US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의 비중이 높다</a:t>
            </a:r>
            <a:r>
              <a:rPr lang="en-US" altLang="ko-KR" spc="-150" dirty="0">
                <a:solidFill>
                  <a:schemeClr val="tx1"/>
                </a:solidFill>
                <a:latin typeface="+mj-lt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250D0F-8ABC-5FA9-7325-65DE55284B1D}"/>
              </a:ext>
            </a:extLst>
          </p:cNvPr>
          <p:cNvSpPr/>
          <p:nvPr/>
        </p:nvSpPr>
        <p:spPr>
          <a:xfrm>
            <a:off x="755334" y="2145811"/>
            <a:ext cx="3339548" cy="34687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한컴 고딕" panose="02000500000000000000" pitchFamily="2" charset="-127"/>
                <a:cs typeface="+mn-cs"/>
              </a:rPr>
              <a:t>구매 감소 고객 예측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한컴 고딕" panose="020005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한컴 고딕" panose="02000500000000000000" pitchFamily="2" charset="-127"/>
                <a:cs typeface="+mn-cs"/>
              </a:rPr>
              <a:t>6,920 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한컴 고딕" panose="02000500000000000000" pitchFamily="2" charset="-127"/>
                <a:cs typeface="+mn-cs"/>
              </a:rPr>
              <a:t>명</a:t>
            </a:r>
          </a:p>
        </p:txBody>
      </p:sp>
      <p:pic>
        <p:nvPicPr>
          <p:cNvPr id="12" name="그래픽 11" descr="사용자 윤곽선">
            <a:extLst>
              <a:ext uri="{FF2B5EF4-FFF2-40B4-BE49-F238E27FC236}">
                <a16:creationId xmlns:a16="http://schemas.microsoft.com/office/drawing/2014/main" id="{1E3B72D3-0019-0887-7F08-B69A6AAFA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7908" y="280874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01ED10-DA22-1B77-67A1-2A145D78B59B}"/>
              </a:ext>
            </a:extLst>
          </p:cNvPr>
          <p:cNvSpPr txBox="1"/>
          <p:nvPr/>
        </p:nvSpPr>
        <p:spPr>
          <a:xfrm>
            <a:off x="8706155" y="477977"/>
            <a:ext cx="1388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가공식품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신선식품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일상용품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의약품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의료기기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교육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문화용품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디지털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0D99-7507-EB7A-4291-C1BFDC1519DB}"/>
              </a:ext>
            </a:extLst>
          </p:cNvPr>
          <p:cNvSpPr txBox="1"/>
          <p:nvPr/>
        </p:nvSpPr>
        <p:spPr>
          <a:xfrm>
            <a:off x="10017084" y="487472"/>
            <a:ext cx="1388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인테리어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전문스포츠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패션잡화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B372A-4D06-61A9-3310-A8A88C041E8A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FFCB3CDB-B0AD-AE3A-AB0A-17018D67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86800"/>
            <a:ext cx="4608000" cy="4824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군집분석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211463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7280268" y="2439161"/>
            <a:ext cx="4232366" cy="1662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3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고객 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군집별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  마케팅 제언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3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고객  개인화  상품 추천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B097B3-4210-4845-81A3-B2658C57EA7E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939CC-A491-49B5-9E50-928AC92DF38C}"/>
              </a:ext>
            </a:extLst>
          </p:cNvPr>
          <p:cNvSpPr/>
          <p:nvPr/>
        </p:nvSpPr>
        <p:spPr>
          <a:xfrm>
            <a:off x="-96982" y="6408974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CC1B1-7365-4D7D-8084-17A66924D37F}"/>
              </a:ext>
            </a:extLst>
          </p:cNvPr>
          <p:cNvSpPr txBox="1"/>
          <p:nvPr/>
        </p:nvSpPr>
        <p:spPr>
          <a:xfrm>
            <a:off x="770806" y="2828834"/>
            <a:ext cx="4454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4. 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마케팅 제언</a:t>
            </a:r>
            <a:endParaRPr kumimoji="0" lang="en-US" altLang="ko-K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AEA702-E2C2-497F-B629-0B74B0A7BA39}"/>
              </a:ext>
            </a:extLst>
          </p:cNvPr>
          <p:cNvSpPr/>
          <p:nvPr/>
        </p:nvSpPr>
        <p:spPr>
          <a:xfrm>
            <a:off x="7280268" y="3351571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DFCF6-41B6-0B00-CDF6-A915EF656FD3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B24426A5-D772-422A-8E8D-7B4709477071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2351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86800"/>
            <a:ext cx="4608000" cy="4824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 군집 특징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2414B3-4A66-4259-BE13-D53E8934D245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7A8DD-51D5-464E-975B-88F2F40505F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1C62EB7-0DD3-F43C-1120-6482B0BD91B5}"/>
              </a:ext>
            </a:extLst>
          </p:cNvPr>
          <p:cNvGrpSpPr/>
          <p:nvPr/>
        </p:nvGrpSpPr>
        <p:grpSpPr>
          <a:xfrm>
            <a:off x="2897975" y="1069200"/>
            <a:ext cx="6809006" cy="5110451"/>
            <a:chOff x="624181" y="1098208"/>
            <a:chExt cx="6809006" cy="511045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16162A6-7093-4A97-316A-0CA876AE9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9338" y="3752601"/>
              <a:ext cx="3314942" cy="245605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AC25DA9-45C2-4445-C81A-F4F961D9C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182" y="1104002"/>
              <a:ext cx="3291452" cy="250455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0024C97-3DB8-2143-CD38-81AADF3F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9338" y="1098208"/>
              <a:ext cx="3403849" cy="250455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AA8B904-17E8-5031-6DCF-18A8F0ED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181" y="3745206"/>
              <a:ext cx="3291453" cy="246345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A6C2BAC-880D-FFD5-0391-62FB8ACE6F52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1978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86800"/>
            <a:ext cx="4608000" cy="4824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 군집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군집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2414B3-4A66-4259-BE13-D53E8934D245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7A8DD-51D5-464E-975B-88F2F40505F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A1074-CF8B-14B8-614D-ADCBD03F8B5C}"/>
              </a:ext>
            </a:extLst>
          </p:cNvPr>
          <p:cNvSpPr txBox="1"/>
          <p:nvPr/>
        </p:nvSpPr>
        <p:spPr>
          <a:xfrm>
            <a:off x="7765034" y="4104734"/>
            <a:ext cx="37943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군집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1&gt;&gt;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필수품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구매하는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고객의 비중 높음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방문 횟수가 높고 구매력이 낮다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54065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가격대가 낮은 필수품 유효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0B54D3-9C1A-7B22-22C3-115B82092018}"/>
              </a:ext>
            </a:extLst>
          </p:cNvPr>
          <p:cNvGrpSpPr/>
          <p:nvPr/>
        </p:nvGrpSpPr>
        <p:grpSpPr>
          <a:xfrm>
            <a:off x="4029338" y="3752601"/>
            <a:ext cx="3314942" cy="2456058"/>
            <a:chOff x="632629" y="1114920"/>
            <a:chExt cx="3403849" cy="250455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16162A6-7093-4A97-316A-0CA876AE9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629" y="1114920"/>
              <a:ext cx="3403849" cy="2504554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7E00C18-DB62-CB8A-BB4D-9AE968882594}"/>
                </a:ext>
              </a:extLst>
            </p:cNvPr>
            <p:cNvSpPr/>
            <p:nvPr/>
          </p:nvSpPr>
          <p:spPr>
            <a:xfrm>
              <a:off x="1890350" y="1283429"/>
              <a:ext cx="2026918" cy="220999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718FD58-298F-5299-A00E-E921EE56722A}"/>
              </a:ext>
            </a:extLst>
          </p:cNvPr>
          <p:cNvGrpSpPr/>
          <p:nvPr/>
        </p:nvGrpSpPr>
        <p:grpSpPr>
          <a:xfrm>
            <a:off x="624182" y="1104002"/>
            <a:ext cx="3291452" cy="2504553"/>
            <a:chOff x="4141735" y="1114920"/>
            <a:chExt cx="3291452" cy="250455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AC25DA9-45C2-4445-C81A-F4F961D9C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1735" y="1114920"/>
              <a:ext cx="3291452" cy="2504553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EE68C42-CEAF-B52E-E7DA-45AB7D2169C2}"/>
                </a:ext>
              </a:extLst>
            </p:cNvPr>
            <p:cNvSpPr/>
            <p:nvPr/>
          </p:nvSpPr>
          <p:spPr>
            <a:xfrm>
              <a:off x="5443125" y="1349612"/>
              <a:ext cx="1764756" cy="2140893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072DD98-0954-9202-65C8-E74D8DE81F37}"/>
              </a:ext>
            </a:extLst>
          </p:cNvPr>
          <p:cNvGrpSpPr/>
          <p:nvPr/>
        </p:nvGrpSpPr>
        <p:grpSpPr>
          <a:xfrm>
            <a:off x="4029338" y="1098208"/>
            <a:ext cx="3403849" cy="2504552"/>
            <a:chOff x="632629" y="3716314"/>
            <a:chExt cx="3403849" cy="2456058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0024C97-3DB8-2143-CD38-81AADF3F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629" y="3716314"/>
              <a:ext cx="3403849" cy="245605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6FE9F7-87AC-7209-C77B-7A3CDDDAFC75}"/>
                </a:ext>
              </a:extLst>
            </p:cNvPr>
            <p:cNvSpPr/>
            <p:nvPr/>
          </p:nvSpPr>
          <p:spPr>
            <a:xfrm>
              <a:off x="1922600" y="3945706"/>
              <a:ext cx="2024970" cy="20779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8DDE6A-B610-3CBA-E93B-8C04066CB5CA}"/>
              </a:ext>
            </a:extLst>
          </p:cNvPr>
          <p:cNvGrpSpPr/>
          <p:nvPr/>
        </p:nvGrpSpPr>
        <p:grpSpPr>
          <a:xfrm>
            <a:off x="624181" y="3745206"/>
            <a:ext cx="3291453" cy="2463453"/>
            <a:chOff x="4141734" y="3716313"/>
            <a:chExt cx="3291453" cy="246345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AA8B904-17E8-5031-6DCF-18A8F0ED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41734" y="3716313"/>
              <a:ext cx="3291453" cy="2463453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128EFD9-A245-30EC-A235-D44C0ADBB433}"/>
                </a:ext>
              </a:extLst>
            </p:cNvPr>
            <p:cNvSpPr/>
            <p:nvPr/>
          </p:nvSpPr>
          <p:spPr>
            <a:xfrm>
              <a:off x="5443125" y="3969891"/>
              <a:ext cx="1871826" cy="20779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A6C2BAC-880D-FFD5-0391-62FB8ACE6F52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graphicFrame>
        <p:nvGraphicFramePr>
          <p:cNvPr id="7" name="표 26">
            <a:extLst>
              <a:ext uri="{FF2B5EF4-FFF2-40B4-BE49-F238E27FC236}">
                <a16:creationId xmlns:a16="http://schemas.microsoft.com/office/drawing/2014/main" id="{E7165E32-24E2-6C5D-B6D2-6B4765BA62D6}"/>
              </a:ext>
            </a:extLst>
          </p:cNvPr>
          <p:cNvGraphicFramePr>
            <a:graphicFrameLocks noGrp="1"/>
          </p:cNvGraphicFramePr>
          <p:nvPr/>
        </p:nvGraphicFramePr>
        <p:xfrm>
          <a:off x="7765034" y="1127368"/>
          <a:ext cx="3794337" cy="2773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184437">
                  <a:extLst>
                    <a:ext uri="{9D8B030D-6E8A-4147-A177-3AD203B41FA5}">
                      <a16:colId xmlns:a16="http://schemas.microsoft.com/office/drawing/2014/main" val="3525080355"/>
                    </a:ext>
                  </a:extLst>
                </a:gridCol>
                <a:gridCol w="2609900">
                  <a:extLst>
                    <a:ext uri="{9D8B030D-6E8A-4147-A177-3AD203B41FA5}">
                      <a16:colId xmlns:a16="http://schemas.microsoft.com/office/drawing/2014/main" val="3941414266"/>
                    </a:ext>
                  </a:extLst>
                </a:gridCol>
              </a:tblGrid>
              <a:tr h="320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구분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내용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39555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인원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2,685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명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(38.8%)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44773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선호 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신선식품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가공식품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일상용품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4031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선호 제휴사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(36.1%)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(35.4%)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28736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방문 빈도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높음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37576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총 구매액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낮음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64316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평균 구매액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낮음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45443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총 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700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억 원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7139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구매력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낮음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6147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D3FEB5-99AE-280B-6E5F-261505E0FB97}"/>
              </a:ext>
            </a:extLst>
          </p:cNvPr>
          <p:cNvSpPr/>
          <p:nvPr/>
        </p:nvSpPr>
        <p:spPr>
          <a:xfrm>
            <a:off x="848706" y="3851171"/>
            <a:ext cx="1076865" cy="2432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3B51BE-719B-A456-68FD-A0CCE44ED2BC}"/>
              </a:ext>
            </a:extLst>
          </p:cNvPr>
          <p:cNvSpPr/>
          <p:nvPr/>
        </p:nvSpPr>
        <p:spPr>
          <a:xfrm>
            <a:off x="4152640" y="1191594"/>
            <a:ext cx="1076865" cy="2432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862D77-9C3F-1B31-C4A2-8D97F323E3E5}"/>
              </a:ext>
            </a:extLst>
          </p:cNvPr>
          <p:cNvSpPr/>
          <p:nvPr/>
        </p:nvSpPr>
        <p:spPr>
          <a:xfrm>
            <a:off x="4140159" y="3846759"/>
            <a:ext cx="1076865" cy="2432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F4781D-C75F-B0EE-D026-CA5A7BD6DD68}"/>
              </a:ext>
            </a:extLst>
          </p:cNvPr>
          <p:cNvSpPr/>
          <p:nvPr/>
        </p:nvSpPr>
        <p:spPr>
          <a:xfrm>
            <a:off x="848707" y="1175165"/>
            <a:ext cx="1076865" cy="2432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77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32414B3-4A66-4259-BE13-D53E8934D245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7A8DD-51D5-464E-975B-88F2F40505F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F15CA94-CCDF-CE06-4E0C-AF1FC08B8CE0}"/>
              </a:ext>
            </a:extLst>
          </p:cNvPr>
          <p:cNvGrpSpPr/>
          <p:nvPr/>
        </p:nvGrpSpPr>
        <p:grpSpPr>
          <a:xfrm>
            <a:off x="4086426" y="3696258"/>
            <a:ext cx="3403770" cy="2504729"/>
            <a:chOff x="633600" y="1116000"/>
            <a:chExt cx="3403770" cy="250472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16162A6-7093-4A97-316A-0CA876AE9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600" y="1116000"/>
              <a:ext cx="3403770" cy="2504729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7E00C18-DB62-CB8A-BB4D-9AE968882594}"/>
                </a:ext>
              </a:extLst>
            </p:cNvPr>
            <p:cNvSpPr/>
            <p:nvPr/>
          </p:nvSpPr>
          <p:spPr>
            <a:xfrm>
              <a:off x="2942255" y="1285814"/>
              <a:ext cx="903531" cy="221015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A2B1AF0-BD38-05EA-8D3C-C829AB5C7496}"/>
                </a:ext>
              </a:extLst>
            </p:cNvPr>
            <p:cNvSpPr/>
            <p:nvPr/>
          </p:nvSpPr>
          <p:spPr>
            <a:xfrm>
              <a:off x="873020" y="1534814"/>
              <a:ext cx="903531" cy="19521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94A74AF-620A-228C-597C-82F22D966740}"/>
              </a:ext>
            </a:extLst>
          </p:cNvPr>
          <p:cNvGrpSpPr/>
          <p:nvPr/>
        </p:nvGrpSpPr>
        <p:grpSpPr>
          <a:xfrm>
            <a:off x="654264" y="1079143"/>
            <a:ext cx="3291376" cy="2504728"/>
            <a:chOff x="4142624" y="1116000"/>
            <a:chExt cx="3291376" cy="250472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AC25DA9-45C2-4445-C81A-F4F961D9C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2624" y="1116000"/>
              <a:ext cx="3291376" cy="250472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EE68C42-CEAF-B52E-E7DA-45AB7D2169C2}"/>
                </a:ext>
              </a:extLst>
            </p:cNvPr>
            <p:cNvSpPr/>
            <p:nvPr/>
          </p:nvSpPr>
          <p:spPr>
            <a:xfrm>
              <a:off x="6428116" y="1354923"/>
              <a:ext cx="844002" cy="2141043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E2E7B54-E50F-B6A5-07E8-3E2D400F8BD6}"/>
                </a:ext>
              </a:extLst>
            </p:cNvPr>
            <p:cNvSpPr/>
            <p:nvPr/>
          </p:nvSpPr>
          <p:spPr>
            <a:xfrm>
              <a:off x="4476004" y="1340036"/>
              <a:ext cx="844002" cy="2141043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AA0BDEE-ED16-A33D-B4D7-C2CD27D24AAF}"/>
              </a:ext>
            </a:extLst>
          </p:cNvPr>
          <p:cNvGrpSpPr/>
          <p:nvPr/>
        </p:nvGrpSpPr>
        <p:grpSpPr>
          <a:xfrm>
            <a:off x="4086426" y="1069200"/>
            <a:ext cx="3403770" cy="2504728"/>
            <a:chOff x="633600" y="3717576"/>
            <a:chExt cx="3403770" cy="245623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0024C97-3DB8-2143-CD38-81AADF3F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600" y="3717576"/>
              <a:ext cx="3403770" cy="245623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6FE9F7-87AC-7209-C77B-7A3CDDDAFC75}"/>
                </a:ext>
              </a:extLst>
            </p:cNvPr>
            <p:cNvSpPr/>
            <p:nvPr/>
          </p:nvSpPr>
          <p:spPr>
            <a:xfrm>
              <a:off x="2942255" y="3957273"/>
              <a:ext cx="975905" cy="207807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8BF0E2-E712-A114-FB05-4EA471F2F6B5}"/>
                </a:ext>
              </a:extLst>
            </p:cNvPr>
            <p:cNvSpPr/>
            <p:nvPr/>
          </p:nvSpPr>
          <p:spPr>
            <a:xfrm>
              <a:off x="877802" y="3957272"/>
              <a:ext cx="903531" cy="207807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91B6BF2-F9F4-F7E9-F602-B6F660783EC2}"/>
              </a:ext>
            </a:extLst>
          </p:cNvPr>
          <p:cNvGrpSpPr/>
          <p:nvPr/>
        </p:nvGrpSpPr>
        <p:grpSpPr>
          <a:xfrm>
            <a:off x="654264" y="3698032"/>
            <a:ext cx="3291377" cy="2463625"/>
            <a:chOff x="4142623" y="3717575"/>
            <a:chExt cx="3291377" cy="246362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AA8B904-17E8-5031-6DCF-18A8F0ED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2623" y="3717575"/>
              <a:ext cx="3291377" cy="246362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128EFD9-A245-30EC-A235-D44C0ADBB433}"/>
                </a:ext>
              </a:extLst>
            </p:cNvPr>
            <p:cNvSpPr/>
            <p:nvPr/>
          </p:nvSpPr>
          <p:spPr>
            <a:xfrm>
              <a:off x="6384468" y="3986017"/>
              <a:ext cx="931298" cy="207807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400870C-F8D4-03ED-9F9D-EBED9C0F78A1}"/>
                </a:ext>
              </a:extLst>
            </p:cNvPr>
            <p:cNvSpPr/>
            <p:nvPr/>
          </p:nvSpPr>
          <p:spPr>
            <a:xfrm>
              <a:off x="4476004" y="3986017"/>
              <a:ext cx="931298" cy="207807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52FAE6-4EC6-BD66-E08E-9ECCDCE67340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1386D7-9992-04CF-6CBB-8C63D3A5380E}"/>
              </a:ext>
            </a:extLst>
          </p:cNvPr>
          <p:cNvSpPr txBox="1"/>
          <p:nvPr/>
        </p:nvSpPr>
        <p:spPr>
          <a:xfrm>
            <a:off x="7765200" y="4104000"/>
            <a:ext cx="3794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군집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편의품 중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의약품의 비중이 높은 편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높은 방문 빈도와 구매력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가장 높은 총 매출액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54065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의약품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의료기기 추천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5406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054065"/>
                </a:solidFill>
                <a:latin typeface="맑은 고딕" panose="020F0502020204030204"/>
                <a:ea typeface="맑은 고딕" panose="020B0503020000020004" pitchFamily="50" charset="-127"/>
              </a:rPr>
              <a:t>비교적 높은 가격대의 편의품 추천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DBC65E13-8647-890E-CF8F-35C3184CCEB3}"/>
              </a:ext>
            </a:extLst>
          </p:cNvPr>
          <p:cNvSpPr txBox="1">
            <a:spLocks/>
          </p:cNvSpPr>
          <p:nvPr/>
        </p:nvSpPr>
        <p:spPr>
          <a:xfrm>
            <a:off x="442800" y="586800"/>
            <a:ext cx="4608000" cy="48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 군집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군집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" name="표 26">
            <a:extLst>
              <a:ext uri="{FF2B5EF4-FFF2-40B4-BE49-F238E27FC236}">
                <a16:creationId xmlns:a16="http://schemas.microsoft.com/office/drawing/2014/main" id="{5AE298EE-E424-8DBF-DEE1-00D44C1DB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81288"/>
              </p:ext>
            </p:extLst>
          </p:nvPr>
        </p:nvGraphicFramePr>
        <p:xfrm>
          <a:off x="7765034" y="1126800"/>
          <a:ext cx="3794337" cy="2773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184437">
                  <a:extLst>
                    <a:ext uri="{9D8B030D-6E8A-4147-A177-3AD203B41FA5}">
                      <a16:colId xmlns:a16="http://schemas.microsoft.com/office/drawing/2014/main" val="3525080355"/>
                    </a:ext>
                  </a:extLst>
                </a:gridCol>
                <a:gridCol w="2609900">
                  <a:extLst>
                    <a:ext uri="{9D8B030D-6E8A-4147-A177-3AD203B41FA5}">
                      <a16:colId xmlns:a16="http://schemas.microsoft.com/office/drawing/2014/main" val="3941414266"/>
                    </a:ext>
                  </a:extLst>
                </a:gridCol>
              </a:tblGrid>
              <a:tr h="320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구분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내용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39555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인원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2,700</a:t>
                      </a:r>
                      <a:r>
                        <a:rPr lang="ko-KR" altLang="en-US" sz="1400" b="0" dirty="0"/>
                        <a:t>명 </a:t>
                      </a:r>
                      <a:r>
                        <a:rPr lang="en-US" altLang="ko-KR" sz="1400" b="0" dirty="0"/>
                        <a:t>(39%)</a:t>
                      </a:r>
                      <a:endParaRPr lang="ko-KR" altLang="en-US" sz="1400" b="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44773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선호 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의약품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의료기기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신선식품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4031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선호 제휴사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en-US" altLang="ko-KR" sz="1400" b="0" dirty="0"/>
                        <a:t>(54.3%)</a:t>
                      </a:r>
                      <a:endParaRPr lang="ko-KR" altLang="en-US" sz="1400" b="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28736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방문 빈도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높음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37576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총 구매액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중간</a:t>
                      </a:r>
                      <a:endParaRPr lang="ko-KR" altLang="en-US" sz="1400" b="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64316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평균 구매액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중간</a:t>
                      </a:r>
                      <a:endParaRPr lang="ko-KR" altLang="en-US" sz="1400" b="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45443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총 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890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억 원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7139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구매력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중간</a:t>
                      </a:r>
                      <a:endParaRPr lang="ko-KR" altLang="en-US" sz="1400" b="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61472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7BFEFF-D5BB-5C47-870B-BA1B276D4C9D}"/>
              </a:ext>
            </a:extLst>
          </p:cNvPr>
          <p:cNvSpPr/>
          <p:nvPr/>
        </p:nvSpPr>
        <p:spPr>
          <a:xfrm>
            <a:off x="1863113" y="3894410"/>
            <a:ext cx="1076865" cy="23139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F99529-AD2B-9850-0782-78423BC259AF}"/>
              </a:ext>
            </a:extLst>
          </p:cNvPr>
          <p:cNvSpPr/>
          <p:nvPr/>
        </p:nvSpPr>
        <p:spPr>
          <a:xfrm>
            <a:off x="5292777" y="1234833"/>
            <a:ext cx="1076865" cy="23979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F67B15-CA8E-E148-306C-D31ED3E0A1F2}"/>
              </a:ext>
            </a:extLst>
          </p:cNvPr>
          <p:cNvSpPr/>
          <p:nvPr/>
        </p:nvSpPr>
        <p:spPr>
          <a:xfrm>
            <a:off x="5268866" y="3844278"/>
            <a:ext cx="1076865" cy="23698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F0AE3A-817E-A16B-F6C9-5F973EC67583}"/>
              </a:ext>
            </a:extLst>
          </p:cNvPr>
          <p:cNvSpPr/>
          <p:nvPr/>
        </p:nvSpPr>
        <p:spPr>
          <a:xfrm>
            <a:off x="1828824" y="1218404"/>
            <a:ext cx="1076865" cy="23979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32414B3-4A66-4259-BE13-D53E8934D245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7A8DD-51D5-464E-975B-88F2F40505F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0EE1C0-A902-A033-2B58-B51617BE00CD}"/>
              </a:ext>
            </a:extLst>
          </p:cNvPr>
          <p:cNvGrpSpPr/>
          <p:nvPr/>
        </p:nvGrpSpPr>
        <p:grpSpPr>
          <a:xfrm>
            <a:off x="3841407" y="3678836"/>
            <a:ext cx="3291376" cy="2488220"/>
            <a:chOff x="442800" y="1118576"/>
            <a:chExt cx="3403770" cy="250472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16162A6-7093-4A97-316A-0CA876AE9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800" y="1118576"/>
              <a:ext cx="3403770" cy="2504729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7E00C18-DB62-CB8A-BB4D-9AE968882594}"/>
                </a:ext>
              </a:extLst>
            </p:cNvPr>
            <p:cNvSpPr/>
            <p:nvPr/>
          </p:nvSpPr>
          <p:spPr>
            <a:xfrm>
              <a:off x="665356" y="1276324"/>
              <a:ext cx="2026871" cy="221015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285043-FB52-9C1F-8221-9DE215BD4053}"/>
              </a:ext>
            </a:extLst>
          </p:cNvPr>
          <p:cNvGrpSpPr/>
          <p:nvPr/>
        </p:nvGrpSpPr>
        <p:grpSpPr>
          <a:xfrm>
            <a:off x="442800" y="1069848"/>
            <a:ext cx="3291376" cy="2504728"/>
            <a:chOff x="3951824" y="1118576"/>
            <a:chExt cx="3291376" cy="250472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AC25DA9-45C2-4445-C81A-F4F961D9C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1824" y="1118576"/>
              <a:ext cx="3291376" cy="250472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EE68C42-CEAF-B52E-E7DA-45AB7D2169C2}"/>
                </a:ext>
              </a:extLst>
            </p:cNvPr>
            <p:cNvSpPr/>
            <p:nvPr/>
          </p:nvSpPr>
          <p:spPr>
            <a:xfrm>
              <a:off x="4316800" y="1345120"/>
              <a:ext cx="1871782" cy="2141043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E1111-D7F8-77A0-E966-0A2F956DB5D6}"/>
              </a:ext>
            </a:extLst>
          </p:cNvPr>
          <p:cNvGrpSpPr/>
          <p:nvPr/>
        </p:nvGrpSpPr>
        <p:grpSpPr>
          <a:xfrm>
            <a:off x="3841407" y="1081801"/>
            <a:ext cx="3291376" cy="2488219"/>
            <a:chOff x="442800" y="3720152"/>
            <a:chExt cx="3403770" cy="245623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0024C97-3DB8-2143-CD38-81AADF3F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800" y="3720152"/>
              <a:ext cx="3403770" cy="245623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6FE9F7-87AC-7209-C77B-7A3CDDDAFC75}"/>
                </a:ext>
              </a:extLst>
            </p:cNvPr>
            <p:cNvSpPr/>
            <p:nvPr/>
          </p:nvSpPr>
          <p:spPr>
            <a:xfrm>
              <a:off x="686922" y="3959849"/>
              <a:ext cx="2024923" cy="207807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0C1C0BE-D188-C348-9A47-63B32F1D4AE7}"/>
              </a:ext>
            </a:extLst>
          </p:cNvPr>
          <p:cNvGrpSpPr/>
          <p:nvPr/>
        </p:nvGrpSpPr>
        <p:grpSpPr>
          <a:xfrm>
            <a:off x="442426" y="3678836"/>
            <a:ext cx="3291377" cy="2463625"/>
            <a:chOff x="3951823" y="3720151"/>
            <a:chExt cx="3291377" cy="246362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AA8B904-17E8-5031-6DCF-18A8F0ED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51823" y="3720151"/>
              <a:ext cx="3291377" cy="246362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128EFD9-A245-30EC-A235-D44C0ADBB433}"/>
                </a:ext>
              </a:extLst>
            </p:cNvPr>
            <p:cNvSpPr/>
            <p:nvPr/>
          </p:nvSpPr>
          <p:spPr>
            <a:xfrm>
              <a:off x="4316800" y="3973746"/>
              <a:ext cx="1871782" cy="207807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5FA141B1-D9B6-2A28-7D04-E494F0E44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03667"/>
              </p:ext>
            </p:extLst>
          </p:nvPr>
        </p:nvGraphicFramePr>
        <p:xfrm>
          <a:off x="7765200" y="1126800"/>
          <a:ext cx="3794337" cy="2773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184437">
                  <a:extLst>
                    <a:ext uri="{9D8B030D-6E8A-4147-A177-3AD203B41FA5}">
                      <a16:colId xmlns:a16="http://schemas.microsoft.com/office/drawing/2014/main" val="3525080355"/>
                    </a:ext>
                  </a:extLst>
                </a:gridCol>
                <a:gridCol w="2609900">
                  <a:extLst>
                    <a:ext uri="{9D8B030D-6E8A-4147-A177-3AD203B41FA5}">
                      <a16:colId xmlns:a16="http://schemas.microsoft.com/office/drawing/2014/main" val="3941414266"/>
                    </a:ext>
                  </a:extLst>
                </a:gridCol>
              </a:tblGrid>
              <a:tr h="320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구분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내용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39555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인원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1,535 </a:t>
                      </a:r>
                      <a:r>
                        <a:rPr lang="ko-KR" altLang="en-US" sz="1400" b="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명</a:t>
                      </a:r>
                      <a:r>
                        <a:rPr lang="en-US" altLang="ko-KR" sz="1400" b="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(22.2%)</a:t>
                      </a:r>
                      <a:endParaRPr lang="ko-KR" altLang="en-US" sz="1400" b="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44773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선호 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명품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디지털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가구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의류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4031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선호 제휴사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A </a:t>
                      </a:r>
                      <a:r>
                        <a:rPr lang="en-US" altLang="ko-KR" sz="1200" b="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(64.6%)</a:t>
                      </a:r>
                      <a:endParaRPr lang="ko-KR" altLang="en-US" sz="1400" b="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28736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방문 빈도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낮음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37576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총 구매액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높음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64316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평균 구매액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높음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45443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총 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840</a:t>
                      </a:r>
                      <a:r>
                        <a:rPr lang="ko-KR" altLang="en-US" sz="1400" b="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억 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71399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구매력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높음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614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5B014C-BF60-473F-D7FA-61E8FF9BD58A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EBD3AB8-6C24-8577-9F78-ED1445C8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86800"/>
            <a:ext cx="7112430" cy="4824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 군집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군집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Surprise 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추천 시스템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904679-F442-8992-C5A8-EA463A73809E}"/>
              </a:ext>
            </a:extLst>
          </p:cNvPr>
          <p:cNvSpPr/>
          <p:nvPr/>
        </p:nvSpPr>
        <p:spPr>
          <a:xfrm>
            <a:off x="7672434" y="4230072"/>
            <a:ext cx="3985700" cy="1864892"/>
          </a:xfrm>
          <a:prstGeom prst="rect">
            <a:avLst/>
          </a:prstGeom>
          <a:noFill/>
          <a:ln w="222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8CD8B-B4ED-9670-D2E2-7E8426FD2D5B}"/>
              </a:ext>
            </a:extLst>
          </p:cNvPr>
          <p:cNvSpPr txBox="1"/>
          <p:nvPr/>
        </p:nvSpPr>
        <p:spPr>
          <a:xfrm>
            <a:off x="7568426" y="4092085"/>
            <a:ext cx="418523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2F2F2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2F2F2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군집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2F2F2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3&gt;&gt;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방문빈도에 비해 구매총액과 평균구매액 높음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인원 수가 낮은 데에 비해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총매출에 차지하는 비율 높음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선매품과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전문품</a:t>
            </a:r>
            <a:r>
              <a:rPr lang="ko-KR" altLang="en-US" sz="1600" b="1" dirty="0">
                <a:solidFill>
                  <a:srgbClr val="054065"/>
                </a:solidFill>
                <a:latin typeface="맑은 고딕" panose="020F0502020204030204"/>
                <a:ea typeface="맑은 고딕" panose="020B0503020000020004" pitchFamily="50" charset="-127"/>
              </a:rPr>
              <a:t>의 추천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5406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유효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5406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31E2A3-FFC3-12F7-2AE1-6A407E7AF81C}"/>
              </a:ext>
            </a:extLst>
          </p:cNvPr>
          <p:cNvSpPr/>
          <p:nvPr/>
        </p:nvSpPr>
        <p:spPr>
          <a:xfrm>
            <a:off x="2634385" y="3806799"/>
            <a:ext cx="1076865" cy="2432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5F5F42-0737-6C47-323E-7916D7AFF11F}"/>
              </a:ext>
            </a:extLst>
          </p:cNvPr>
          <p:cNvSpPr/>
          <p:nvPr/>
        </p:nvSpPr>
        <p:spPr>
          <a:xfrm>
            <a:off x="6004458" y="1201359"/>
            <a:ext cx="1076865" cy="2432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83AC4F-5085-3378-5765-A52E2BC1E3A2}"/>
              </a:ext>
            </a:extLst>
          </p:cNvPr>
          <p:cNvSpPr/>
          <p:nvPr/>
        </p:nvSpPr>
        <p:spPr>
          <a:xfrm>
            <a:off x="5993724" y="3761625"/>
            <a:ext cx="1076865" cy="2432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1D58F6-6DAC-012D-62C5-20E09E65FC0D}"/>
              </a:ext>
            </a:extLst>
          </p:cNvPr>
          <p:cNvSpPr/>
          <p:nvPr/>
        </p:nvSpPr>
        <p:spPr>
          <a:xfrm>
            <a:off x="2586111" y="1182143"/>
            <a:ext cx="1076865" cy="2432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1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8" grpId="0" animBg="1"/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86800"/>
            <a:ext cx="4608000" cy="4824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개인화 맞춤 시스템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1B296E-3ED2-4911-9BDE-59E2CC2B495B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62DE64-F9AF-41C8-B848-B79CC91AAF58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0FEE6-80F2-8521-8002-40DB024C2245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D61F5-A23E-333E-0D12-12F4B55ECE91}"/>
              </a:ext>
            </a:extLst>
          </p:cNvPr>
          <p:cNvSpPr txBox="1"/>
          <p:nvPr/>
        </p:nvSpPr>
        <p:spPr>
          <a:xfrm>
            <a:off x="3066733" y="1358455"/>
            <a:ext cx="564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Surprise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라이브러리를 사용하여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추천 시스템 구현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6642B2-C0E4-7AB9-CC94-306FB1FCE7D9}"/>
              </a:ext>
            </a:extLst>
          </p:cNvPr>
          <p:cNvSpPr txBox="1"/>
          <p:nvPr/>
        </p:nvSpPr>
        <p:spPr>
          <a:xfrm>
            <a:off x="9879071" y="1958141"/>
            <a:ext cx="1344789" cy="52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</a:rPr>
              <a:t>Good!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35EF6B-49ED-1252-F718-5E225C12709E}"/>
              </a:ext>
            </a:extLst>
          </p:cNvPr>
          <p:cNvGrpSpPr/>
          <p:nvPr/>
        </p:nvGrpSpPr>
        <p:grpSpPr>
          <a:xfrm>
            <a:off x="859997" y="1358455"/>
            <a:ext cx="10472005" cy="3097606"/>
            <a:chOff x="893026" y="1867855"/>
            <a:chExt cx="10472005" cy="3097606"/>
          </a:xfrm>
        </p:grpSpPr>
        <p:pic>
          <p:nvPicPr>
            <p:cNvPr id="17" name="그래픽 16" descr="시계 방향으로 굽은 화살표 단색으로 채워진">
              <a:extLst>
                <a:ext uri="{FF2B5EF4-FFF2-40B4-BE49-F238E27FC236}">
                  <a16:creationId xmlns:a16="http://schemas.microsoft.com/office/drawing/2014/main" id="{F0D81870-22C8-0257-22BE-B1F531B14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064357">
              <a:off x="5033727" y="2709838"/>
              <a:ext cx="545021" cy="545021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B78CD56-A4D1-06DF-5C7C-40312A337FFB}"/>
                </a:ext>
              </a:extLst>
            </p:cNvPr>
            <p:cNvGrpSpPr/>
            <p:nvPr/>
          </p:nvGrpSpPr>
          <p:grpSpPr>
            <a:xfrm>
              <a:off x="893026" y="1867855"/>
              <a:ext cx="10472005" cy="3097606"/>
              <a:chOff x="893026" y="1867855"/>
              <a:chExt cx="10472005" cy="309760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8A4029-186C-2788-F051-580ACA1071CB}"/>
                  </a:ext>
                </a:extLst>
              </p:cNvPr>
              <p:cNvSpPr txBox="1"/>
              <p:nvPr/>
            </p:nvSpPr>
            <p:spPr>
              <a:xfrm>
                <a:off x="893026" y="4380686"/>
                <a:ext cx="20023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고객 대상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r>
                  <a:rPr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번 군집</a:t>
                </a:r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810561-43C2-578E-5391-4FBFB55CC644}"/>
                  </a:ext>
                </a:extLst>
              </p:cNvPr>
              <p:cNvSpPr txBox="1"/>
              <p:nvPr/>
            </p:nvSpPr>
            <p:spPr>
              <a:xfrm>
                <a:off x="3721762" y="4380686"/>
                <a:ext cx="30659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번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군집 내의 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고객별 구매 </a:t>
                </a:r>
                <a:r>
                  <a:rPr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패턴 학습</a:t>
                </a:r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B05F7C-2F3E-E31C-CD7A-57141B35261B}"/>
                  </a:ext>
                </a:extLst>
              </p:cNvPr>
              <p:cNvSpPr txBox="1"/>
              <p:nvPr/>
            </p:nvSpPr>
            <p:spPr>
              <a:xfrm>
                <a:off x="7015717" y="4378276"/>
                <a:ext cx="40998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특정고객의 잠재요인에 기반한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미구매</a:t>
                </a:r>
                <a:r>
                  <a:rPr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품목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에 대한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ko-KR" altLang="en-US" sz="1600" b="1" dirty="0">
                    <a:solidFill>
                      <a:srgbClr val="2F559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추천</a:t>
                </a:r>
                <a:endParaRPr lang="en-US" altLang="ko-KR" sz="1600" b="1" dirty="0">
                  <a:solidFill>
                    <a:srgbClr val="2F559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22" name="그래픽 21" descr="사람들 집단  단색으로 채워진">
                <a:extLst>
                  <a:ext uri="{FF2B5EF4-FFF2-40B4-BE49-F238E27FC236}">
                    <a16:creationId xmlns:a16="http://schemas.microsoft.com/office/drawing/2014/main" id="{6554C4CF-FD7B-4368-C738-B3171CEED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17174" y="2464285"/>
                <a:ext cx="1443356" cy="1443356"/>
              </a:xfrm>
              <a:prstGeom prst="rect">
                <a:avLst/>
              </a:prstGeom>
            </p:spPr>
          </p:pic>
          <p:pic>
            <p:nvPicPr>
              <p:cNvPr id="7" name="그래픽 6" descr="과학적 사고 단색으로 채워진">
                <a:extLst>
                  <a:ext uri="{FF2B5EF4-FFF2-40B4-BE49-F238E27FC236}">
                    <a16:creationId xmlns:a16="http://schemas.microsoft.com/office/drawing/2014/main" id="{036DE8AD-FBEC-19BF-76A3-F0AA16781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51952" y="2672414"/>
                <a:ext cx="1242060" cy="1242060"/>
              </a:xfrm>
              <a:prstGeom prst="rect">
                <a:avLst/>
              </a:prstGeom>
            </p:spPr>
          </p:pic>
          <p:pic>
            <p:nvPicPr>
              <p:cNvPr id="9" name="그래픽 8" descr="랩톱 윤곽선">
                <a:extLst>
                  <a:ext uri="{FF2B5EF4-FFF2-40B4-BE49-F238E27FC236}">
                    <a16:creationId xmlns:a16="http://schemas.microsoft.com/office/drawing/2014/main" id="{D63444D8-6254-D9BE-988F-390496990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76938" y="26143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그래픽 10" descr="아톰">
                <a:extLst>
                  <a:ext uri="{FF2B5EF4-FFF2-40B4-BE49-F238E27FC236}">
                    <a16:creationId xmlns:a16="http://schemas.microsoft.com/office/drawing/2014/main" id="{DF57189B-970C-B372-35AC-807D2AC50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875029" y="2867746"/>
                <a:ext cx="318217" cy="318217"/>
              </a:xfrm>
              <a:prstGeom prst="rect">
                <a:avLst/>
              </a:prstGeom>
            </p:spPr>
          </p:pic>
          <p:pic>
            <p:nvPicPr>
              <p:cNvPr id="19" name="그래픽 18" descr="교사 윤곽선">
                <a:extLst>
                  <a:ext uri="{FF2B5EF4-FFF2-40B4-BE49-F238E27FC236}">
                    <a16:creationId xmlns:a16="http://schemas.microsoft.com/office/drawing/2014/main" id="{8F5F3A82-0F6B-2162-D1E5-6A217330F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17451" y="1867855"/>
                <a:ext cx="2247580" cy="2247580"/>
              </a:xfrm>
              <a:prstGeom prst="rect">
                <a:avLst/>
              </a:prstGeom>
            </p:spPr>
          </p:pic>
          <p:pic>
            <p:nvPicPr>
              <p:cNvPr id="23" name="그래픽 22" descr="부분적으로 선택 표시된 클립보드 윤곽선">
                <a:extLst>
                  <a:ext uri="{FF2B5EF4-FFF2-40B4-BE49-F238E27FC236}">
                    <a16:creationId xmlns:a16="http://schemas.microsoft.com/office/drawing/2014/main" id="{6F7AB749-AB17-FB33-38EB-A9402196B3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422858" y="2573426"/>
                <a:ext cx="1413049" cy="1341048"/>
              </a:xfrm>
              <a:prstGeom prst="rect">
                <a:avLst/>
              </a:prstGeom>
            </p:spPr>
          </p:pic>
          <p:pic>
            <p:nvPicPr>
              <p:cNvPr id="33" name="그래픽 32" descr="뒤로 단색으로 채워진">
                <a:extLst>
                  <a:ext uri="{FF2B5EF4-FFF2-40B4-BE49-F238E27FC236}">
                    <a16:creationId xmlns:a16="http://schemas.microsoft.com/office/drawing/2014/main" id="{A1D779EE-03FB-2687-6C10-02606F531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766460" y="2622692"/>
                <a:ext cx="584775" cy="584775"/>
              </a:xfrm>
              <a:prstGeom prst="rect">
                <a:avLst/>
              </a:prstGeom>
            </p:spPr>
          </p:pic>
          <p:pic>
            <p:nvPicPr>
              <p:cNvPr id="35" name="그래픽 34" descr="돋보기 단색으로 채워진">
                <a:extLst>
                  <a:ext uri="{FF2B5EF4-FFF2-40B4-BE49-F238E27FC236}">
                    <a16:creationId xmlns:a16="http://schemas.microsoft.com/office/drawing/2014/main" id="{FF3F3CA1-BA00-A11C-F6DA-6FE95B30D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645799" y="2866643"/>
                <a:ext cx="754613" cy="754613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61FB63-6F12-8895-60D5-7008086750F5}"/>
              </a:ext>
            </a:extLst>
          </p:cNvPr>
          <p:cNvGrpSpPr/>
          <p:nvPr/>
        </p:nvGrpSpPr>
        <p:grpSpPr>
          <a:xfrm>
            <a:off x="1623213" y="4445886"/>
            <a:ext cx="8584999" cy="1693548"/>
            <a:chOff x="1623213" y="4445886"/>
            <a:chExt cx="8584999" cy="1693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5B1303-3499-83EF-12C5-382F17057A2F}"/>
                </a:ext>
              </a:extLst>
            </p:cNvPr>
            <p:cNvSpPr txBox="1"/>
            <p:nvPr/>
          </p:nvSpPr>
          <p:spPr>
            <a:xfrm>
              <a:off x="1623213" y="5009923"/>
              <a:ext cx="7507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해당 고객과 가장 비슷한 패턴을 가진 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타 고객 데이터를 기준으로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높은 선호도를 가지는 품목을 추천해주는 방식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9135A9B-55EA-881D-8FF2-0ED3E80C112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263890" y="4445886"/>
              <a:ext cx="1944322" cy="960501"/>
            </a:xfrm>
            <a:prstGeom prst="bentConnector3">
              <a:avLst>
                <a:gd name="adj1" fmla="val 22959"/>
              </a:avLst>
            </a:prstGeom>
            <a:ln w="3810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CDF7A98-96A7-F373-C193-93EB8806728F}"/>
                </a:ext>
              </a:extLst>
            </p:cNvPr>
            <p:cNvSpPr/>
            <p:nvPr/>
          </p:nvSpPr>
          <p:spPr>
            <a:xfrm>
              <a:off x="2746800" y="4817652"/>
              <a:ext cx="5368500" cy="1321782"/>
            </a:xfrm>
            <a:prstGeom prst="rect">
              <a:avLst/>
            </a:prstGeom>
            <a:noFill/>
            <a:ln w="38100"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67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86800"/>
            <a:ext cx="4608000" cy="4824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 개인화 상품 추천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063C7F-3A57-4124-BC93-00A03561EDF1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408824-A324-4392-BCB5-A15296AE6C09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A9813-B009-1DA7-C534-1E1643CD0DDD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pic>
        <p:nvPicPr>
          <p:cNvPr id="5" name="그래픽 4" descr="사용자 윤곽선">
            <a:extLst>
              <a:ext uri="{FF2B5EF4-FFF2-40B4-BE49-F238E27FC236}">
                <a16:creationId xmlns:a16="http://schemas.microsoft.com/office/drawing/2014/main" id="{783101EE-410D-DA35-85FD-463BB0A71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5924" y="1203615"/>
            <a:ext cx="1093470" cy="1093470"/>
          </a:xfrm>
          <a:prstGeom prst="rect">
            <a:avLst/>
          </a:prstGeom>
        </p:spPr>
      </p:pic>
      <p:pic>
        <p:nvPicPr>
          <p:cNvPr id="7" name="그래픽 6" descr="사용자 윤곽선">
            <a:extLst>
              <a:ext uri="{FF2B5EF4-FFF2-40B4-BE49-F238E27FC236}">
                <a16:creationId xmlns:a16="http://schemas.microsoft.com/office/drawing/2014/main" id="{B5B2B075-1748-A787-8EE1-F3A4724CB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5331" y="1197929"/>
            <a:ext cx="1093470" cy="1093470"/>
          </a:xfrm>
          <a:prstGeom prst="rect">
            <a:avLst/>
          </a:prstGeom>
        </p:spPr>
      </p:pic>
      <p:pic>
        <p:nvPicPr>
          <p:cNvPr id="8" name="그래픽 7" descr="사용자 윤곽선">
            <a:extLst>
              <a:ext uri="{FF2B5EF4-FFF2-40B4-BE49-F238E27FC236}">
                <a16:creationId xmlns:a16="http://schemas.microsoft.com/office/drawing/2014/main" id="{CD141EFA-BB8A-A572-581C-D0DAC8C0A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732" y="1206070"/>
            <a:ext cx="1093470" cy="1093470"/>
          </a:xfrm>
          <a:prstGeom prst="rect">
            <a:avLst/>
          </a:prstGeom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96081CA-C6CB-11BD-EC5A-BF39C5E52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7142"/>
              </p:ext>
            </p:extLst>
          </p:nvPr>
        </p:nvGraphicFramePr>
        <p:xfrm>
          <a:off x="787685" y="2716173"/>
          <a:ext cx="3298540" cy="30497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9270">
                  <a:extLst>
                    <a:ext uri="{9D8B030D-6E8A-4147-A177-3AD203B41FA5}">
                      <a16:colId xmlns:a16="http://schemas.microsoft.com/office/drawing/2014/main" val="1561500773"/>
                    </a:ext>
                  </a:extLst>
                </a:gridCol>
                <a:gridCol w="1649270">
                  <a:extLst>
                    <a:ext uri="{9D8B030D-6E8A-4147-A177-3AD203B41FA5}">
                      <a16:colId xmlns:a16="http://schemas.microsoft.com/office/drawing/2014/main" val="851061482"/>
                    </a:ext>
                  </a:extLst>
                </a:gridCol>
              </a:tblGrid>
              <a:tr h="4356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Top 5 </a:t>
                      </a:r>
                      <a:r>
                        <a:rPr lang="ko-KR" altLang="en-US" sz="1600" dirty="0"/>
                        <a:t>추천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제품 리스트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32693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소분류명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예상 선호도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411057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브랜드샵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4.94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648196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뷰티상품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4.50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213217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Global SPA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4.46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516649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디자이너부틱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4.16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937436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브랜드샵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4.26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0619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8914018-F599-F659-0476-FF08FE7F0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76743"/>
              </p:ext>
            </p:extLst>
          </p:nvPr>
        </p:nvGraphicFramePr>
        <p:xfrm>
          <a:off x="4351196" y="2709730"/>
          <a:ext cx="3298540" cy="30497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9270">
                  <a:extLst>
                    <a:ext uri="{9D8B030D-6E8A-4147-A177-3AD203B41FA5}">
                      <a16:colId xmlns:a16="http://schemas.microsoft.com/office/drawing/2014/main" val="1561500773"/>
                    </a:ext>
                  </a:extLst>
                </a:gridCol>
                <a:gridCol w="1649270">
                  <a:extLst>
                    <a:ext uri="{9D8B030D-6E8A-4147-A177-3AD203B41FA5}">
                      <a16:colId xmlns:a16="http://schemas.microsoft.com/office/drawing/2014/main" val="851061482"/>
                    </a:ext>
                  </a:extLst>
                </a:gridCol>
              </a:tblGrid>
              <a:tr h="4356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Top 5 </a:t>
                      </a:r>
                      <a:r>
                        <a:rPr lang="ko-KR" altLang="en-US" sz="1600" dirty="0"/>
                        <a:t>추천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제품 리스트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32693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소분류명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예상 선호도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411057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Global SPA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4.68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648196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란제리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4.60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213217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Global SPA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4.49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516649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란제리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4.34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937436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N/B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골프의류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4.19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061947"/>
                  </a:ext>
                </a:extLst>
              </a:tr>
            </a:tbl>
          </a:graphicData>
        </a:graphic>
      </p:graphicFrame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AFF3CB43-8E40-ACE6-C770-756597C63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443716"/>
              </p:ext>
            </p:extLst>
          </p:nvPr>
        </p:nvGraphicFramePr>
        <p:xfrm>
          <a:off x="7914707" y="2699280"/>
          <a:ext cx="3298540" cy="30433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9270">
                  <a:extLst>
                    <a:ext uri="{9D8B030D-6E8A-4147-A177-3AD203B41FA5}">
                      <a16:colId xmlns:a16="http://schemas.microsoft.com/office/drawing/2014/main" val="1561500773"/>
                    </a:ext>
                  </a:extLst>
                </a:gridCol>
                <a:gridCol w="1649270">
                  <a:extLst>
                    <a:ext uri="{9D8B030D-6E8A-4147-A177-3AD203B41FA5}">
                      <a16:colId xmlns:a16="http://schemas.microsoft.com/office/drawing/2014/main" val="851061482"/>
                    </a:ext>
                  </a:extLst>
                </a:gridCol>
              </a:tblGrid>
              <a:tr h="4347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Top 5 </a:t>
                      </a:r>
                      <a:r>
                        <a:rPr lang="ko-KR" altLang="en-US" sz="1600" dirty="0"/>
                        <a:t>추천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제품 리스트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32693"/>
                  </a:ext>
                </a:extLst>
              </a:tr>
              <a:tr h="434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소분류명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예상 선호도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411057"/>
                  </a:ext>
                </a:extLst>
              </a:tr>
              <a:tr h="434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뷰티상품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4.70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648196"/>
                  </a:ext>
                </a:extLst>
              </a:tr>
              <a:tr h="434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수입주방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4.60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213217"/>
                  </a:ext>
                </a:extLst>
              </a:tr>
              <a:tr h="434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스포츠의류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4.36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516649"/>
                  </a:ext>
                </a:extLst>
              </a:tr>
              <a:tr h="434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커피숍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4.23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937436"/>
                  </a:ext>
                </a:extLst>
              </a:tr>
              <a:tr h="434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뷰티상품</a:t>
                      </a:r>
                      <a:endParaRPr lang="en-US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4.22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0619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11B3DE6-ADEB-393D-E711-1B59100F7000}"/>
              </a:ext>
            </a:extLst>
          </p:cNvPr>
          <p:cNvSpPr txBox="1"/>
          <p:nvPr/>
        </p:nvSpPr>
        <p:spPr>
          <a:xfrm>
            <a:off x="1667200" y="2197127"/>
            <a:ext cx="147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군집 </a:t>
            </a:r>
            <a:r>
              <a:rPr lang="en-US" altLang="ko-KR" sz="1200" b="1" dirty="0"/>
              <a:t>3 - </a:t>
            </a:r>
            <a:r>
              <a:rPr lang="ko-KR" altLang="en-US" sz="1200" b="1" dirty="0"/>
              <a:t>고객</a:t>
            </a:r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C66BE-D1B4-7BF8-B312-86FC13FBD848}"/>
              </a:ext>
            </a:extLst>
          </p:cNvPr>
          <p:cNvSpPr txBox="1"/>
          <p:nvPr/>
        </p:nvSpPr>
        <p:spPr>
          <a:xfrm>
            <a:off x="10523622" y="2265414"/>
            <a:ext cx="789171" cy="25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 dirty="0"/>
              <a:t> 최대 </a:t>
            </a:r>
            <a:r>
              <a:rPr lang="en-US" altLang="ko-KR" sz="1000" dirty="0"/>
              <a:t>5</a:t>
            </a:r>
            <a:r>
              <a:rPr lang="ko-KR" altLang="en-US" sz="1000" dirty="0"/>
              <a:t>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05527-A44E-D294-D71A-233C2D9AE9A7}"/>
              </a:ext>
            </a:extLst>
          </p:cNvPr>
          <p:cNvSpPr txBox="1"/>
          <p:nvPr/>
        </p:nvSpPr>
        <p:spPr>
          <a:xfrm>
            <a:off x="8746290" y="2250026"/>
            <a:ext cx="147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군집 </a:t>
            </a:r>
            <a:r>
              <a:rPr lang="en-US" altLang="ko-KR" sz="1200" b="1" dirty="0"/>
              <a:t>3 – </a:t>
            </a:r>
            <a:r>
              <a:rPr lang="ko-KR" altLang="en-US" sz="1200" b="1" dirty="0"/>
              <a:t>고객</a:t>
            </a:r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09C507-6EBE-3F20-DA79-48F02CA33295}"/>
              </a:ext>
            </a:extLst>
          </p:cNvPr>
          <p:cNvSpPr txBox="1"/>
          <p:nvPr/>
        </p:nvSpPr>
        <p:spPr>
          <a:xfrm>
            <a:off x="5263895" y="2230631"/>
            <a:ext cx="147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군집 </a:t>
            </a:r>
            <a:r>
              <a:rPr lang="en-US" altLang="ko-KR" sz="1200" b="1" dirty="0"/>
              <a:t>3 – </a:t>
            </a:r>
            <a:r>
              <a:rPr lang="ko-KR" altLang="en-US" sz="1200" b="1" dirty="0"/>
              <a:t>고객</a:t>
            </a:r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3088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4441EC53-3700-4DA5-8568-7840DE40013C}"/>
              </a:ext>
            </a:extLst>
          </p:cNvPr>
          <p:cNvSpPr/>
          <p:nvPr/>
        </p:nvSpPr>
        <p:spPr>
          <a:xfrm>
            <a:off x="9714016" y="809700"/>
            <a:ext cx="1258786" cy="5617029"/>
          </a:xfrm>
          <a:custGeom>
            <a:avLst/>
            <a:gdLst>
              <a:gd name="connsiteX0" fmla="*/ 0 w 1425041"/>
              <a:gd name="connsiteY0" fmla="*/ 0 h 5783283"/>
              <a:gd name="connsiteX1" fmla="*/ 1425039 w 1425041"/>
              <a:gd name="connsiteY1" fmla="*/ 665018 h 5783283"/>
              <a:gd name="connsiteX2" fmla="*/ 11876 w 1425041"/>
              <a:gd name="connsiteY2" fmla="*/ 1805049 h 5783283"/>
              <a:gd name="connsiteX3" fmla="*/ 1353787 w 1425041"/>
              <a:gd name="connsiteY3" fmla="*/ 2719449 h 5783283"/>
              <a:gd name="connsiteX4" fmla="*/ 47502 w 1425041"/>
              <a:gd name="connsiteY4" fmla="*/ 3847605 h 5783283"/>
              <a:gd name="connsiteX5" fmla="*/ 1341912 w 1425041"/>
              <a:gd name="connsiteY5" fmla="*/ 4857008 h 5783283"/>
              <a:gd name="connsiteX6" fmla="*/ 83128 w 1425041"/>
              <a:gd name="connsiteY6" fmla="*/ 5783283 h 5783283"/>
              <a:gd name="connsiteX7" fmla="*/ 83128 w 1425041"/>
              <a:gd name="connsiteY7" fmla="*/ 5783283 h 5783283"/>
              <a:gd name="connsiteX8" fmla="*/ 83128 w 1425041"/>
              <a:gd name="connsiteY8" fmla="*/ 5783283 h 578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5041" h="5783283">
                <a:moveTo>
                  <a:pt x="0" y="0"/>
                </a:moveTo>
                <a:cubicBezTo>
                  <a:pt x="711530" y="182088"/>
                  <a:pt x="1423060" y="364177"/>
                  <a:pt x="1425039" y="665018"/>
                </a:cubicBezTo>
                <a:cubicBezTo>
                  <a:pt x="1427018" y="965859"/>
                  <a:pt x="23751" y="1462644"/>
                  <a:pt x="11876" y="1805049"/>
                </a:cubicBezTo>
                <a:cubicBezTo>
                  <a:pt x="1" y="2147454"/>
                  <a:pt x="1347849" y="2379023"/>
                  <a:pt x="1353787" y="2719449"/>
                </a:cubicBezTo>
                <a:cubicBezTo>
                  <a:pt x="1359725" y="3059875"/>
                  <a:pt x="49481" y="3491345"/>
                  <a:pt x="47502" y="3847605"/>
                </a:cubicBezTo>
                <a:cubicBezTo>
                  <a:pt x="45523" y="4203865"/>
                  <a:pt x="1335974" y="4534395"/>
                  <a:pt x="1341912" y="4857008"/>
                </a:cubicBezTo>
                <a:cubicBezTo>
                  <a:pt x="1347850" y="5179621"/>
                  <a:pt x="83128" y="5783283"/>
                  <a:pt x="83128" y="5783283"/>
                </a:cubicBezTo>
                <a:lnTo>
                  <a:pt x="83128" y="5783283"/>
                </a:lnTo>
                <a:lnTo>
                  <a:pt x="83128" y="5783283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93C7B-908B-4511-A223-80C2AB23DBA0}"/>
              </a:ext>
            </a:extLst>
          </p:cNvPr>
          <p:cNvSpPr txBox="1"/>
          <p:nvPr/>
        </p:nvSpPr>
        <p:spPr>
          <a:xfrm>
            <a:off x="391886" y="455757"/>
            <a:ext cx="6513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odoni MT Condensed" panose="02070606080606020203" pitchFamily="18" charset="0"/>
                <a:ea typeface="맑은 고딕" panose="020B0503020000020004" pitchFamily="50" charset="-127"/>
                <a:cs typeface="+mn-cs"/>
              </a:rPr>
              <a:t>Introduction of </a:t>
            </a:r>
            <a:r>
              <a:rPr kumimoji="0" lang="en-US" altLang="ko-KR" sz="40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rPr>
              <a:t>D.Mavericks</a:t>
            </a:r>
            <a:endParaRPr kumimoji="0" lang="ko-KR" altLang="en-US" sz="6000" b="1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견명조" panose="02030600000101010101" pitchFamily="18" charset="-127"/>
              <a:ea typeface="HY견명조" panose="0203060000010101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7CAB3-9566-4894-9AB0-B918B2D2AFD0}"/>
              </a:ext>
            </a:extLst>
          </p:cNvPr>
          <p:cNvSpPr txBox="1"/>
          <p:nvPr/>
        </p:nvSpPr>
        <p:spPr>
          <a:xfrm>
            <a:off x="689192" y="2787321"/>
            <a:ext cx="2247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 슬기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7AC50-079E-427C-9CD9-699DA9A4C680}"/>
              </a:ext>
            </a:extLst>
          </p:cNvPr>
          <p:cNvSpPr txBox="1"/>
          <p:nvPr/>
        </p:nvSpPr>
        <p:spPr>
          <a:xfrm>
            <a:off x="689192" y="3429000"/>
            <a:ext cx="65133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용훈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군집화 작업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및 특징 정의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옥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유리</a:t>
            </a: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분석 및 도메인 정보수집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PPT</a:t>
            </a: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수현</a:t>
            </a: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개발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lang="en-US" altLang="ko-KR" sz="14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white">
                    <a:lumMod val="8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서프라이즈 라이브러리</a:t>
            </a:r>
            <a:endParaRPr kumimoji="0" lang="ko-KR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인혁</a:t>
            </a: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마스터 테이블 개발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(SQL), </a:t>
            </a:r>
            <a:r>
              <a:rPr kumimoji="0" lang="ko-KR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머신러닝</a:t>
            </a:r>
            <a:r>
              <a:rPr kumimoji="0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성능개선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서프라이즈 라이브러리</a:t>
            </a:r>
            <a:endParaRPr kumimoji="0" lang="ko-KR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1D204-FBE1-5C15-EDBA-1FA1945E987B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4A7AAB28-647D-4D2E-9D62-64894A02AA48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02832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7696200" y="1424214"/>
            <a:ext cx="3098800" cy="40095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kerville Old Face" panose="02020602080505020303" pitchFamily="18" charset="0"/>
                <a:ea typeface="Yu Gothic UI Light" panose="020B0300000000000000" pitchFamily="34" charset="-128"/>
                <a:cs typeface="+mj-cs"/>
              </a:rPr>
              <a:t>Github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skerville Old Face" panose="02020602080505020303" pitchFamily="18" charset="0"/>
                <a:ea typeface="Yu Gothic UI Light" panose="020B0300000000000000" pitchFamily="34" charset="-128"/>
                <a:cs typeface="+mj-cs"/>
              </a:rPr>
              <a:t>_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한컴 고딕" panose="02000500000000000000" pitchFamily="2" charset="-127"/>
                <a:cs typeface="+mj-cs"/>
              </a:rPr>
              <a:t>정 슬기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https://github.com/wjdtmfrl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김 용훈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https://github.com/dydgns94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옥 유리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https://github.com/yul77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임 수현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https://github.com/fortis001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장 인혁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https://github.com/jang-in-hyeok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F53DCA-A7D6-478A-BE72-EA14AF1CF4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700"/>
            <a:ext cx="6096000" cy="701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1D69FD-77F4-6563-0B41-BDF4B6948506}"/>
              </a:ext>
            </a:extLst>
          </p:cNvPr>
          <p:cNvSpPr txBox="1"/>
          <p:nvPr/>
        </p:nvSpPr>
        <p:spPr>
          <a:xfrm>
            <a:off x="8510117" y="6454693"/>
            <a:ext cx="3681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HMKD1 Business Big Data Analytics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919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65280C-2ECB-AEFC-69F0-790616FF73DC}"/>
              </a:ext>
            </a:extLst>
          </p:cNvPr>
          <p:cNvSpPr txBox="1">
            <a:spLocks/>
          </p:cNvSpPr>
          <p:nvPr/>
        </p:nvSpPr>
        <p:spPr>
          <a:xfrm>
            <a:off x="247650" y="2412484"/>
            <a:ext cx="11696700" cy="203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anose="0202060208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Q &amp; 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DFDE2-3963-46DB-A8F3-E0EE52E56CF4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B9D85-2A74-49C5-8B24-E93DEE2E4F6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4C561-6DFA-2AD2-9CD0-B53B150CC7AF}"/>
              </a:ext>
            </a:extLst>
          </p:cNvPr>
          <p:cNvSpPr txBox="1"/>
          <p:nvPr/>
        </p:nvSpPr>
        <p:spPr>
          <a:xfrm>
            <a:off x="8510117" y="6454693"/>
            <a:ext cx="3681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HMKD1 Business Big Data Analytics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58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1146629" y="642258"/>
            <a:ext cx="10175966" cy="1774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분석 자체평가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잘 한 부분 또는 아쉬운 부분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개인 작성 및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팀별 공통의견 작성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100000"/>
              </a:lnSpc>
            </a:pP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58F25BE-91D9-308C-D2D8-37D0129BE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3953"/>
              </p:ext>
            </p:extLst>
          </p:nvPr>
        </p:nvGraphicFramePr>
        <p:xfrm>
          <a:off x="1531619" y="2051472"/>
          <a:ext cx="9790976" cy="4118549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482190">
                  <a:extLst>
                    <a:ext uri="{9D8B030D-6E8A-4147-A177-3AD203B41FA5}">
                      <a16:colId xmlns:a16="http://schemas.microsoft.com/office/drawing/2014/main" val="1715406338"/>
                    </a:ext>
                  </a:extLst>
                </a:gridCol>
                <a:gridCol w="8308786">
                  <a:extLst>
                    <a:ext uri="{9D8B030D-6E8A-4147-A177-3AD203B41FA5}">
                      <a16:colId xmlns:a16="http://schemas.microsoft.com/office/drawing/2014/main" val="1079683517"/>
                    </a:ext>
                  </a:extLst>
                </a:gridCol>
              </a:tblGrid>
              <a:tr h="62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데이터 분석을 어떻게 하는 것이고 어떻게 쓰이는지 알게 되어 좋았다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dirty="0"/>
                        <a:t>다만 실력이 부족해서 </a:t>
                      </a:r>
                      <a:r>
                        <a:rPr lang="ko-KR" altLang="en-US" sz="1600" dirty="0" err="1"/>
                        <a:t>머신러닝</a:t>
                      </a:r>
                      <a:r>
                        <a:rPr lang="ko-KR" altLang="en-US" sz="1600" dirty="0"/>
                        <a:t> 작업에서 소극적으로 행동한 것이 아쉽다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086"/>
                  </a:ext>
                </a:extLst>
              </a:tr>
              <a:tr h="594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김용훈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전 처리 작업에서 소극적인 태도가 아쉬웠지만 군집화에서 실력을 드러내 좋았다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371423"/>
                  </a:ext>
                </a:extLst>
              </a:tr>
              <a:tr h="620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옥유리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인사이트 도출 작업이라는 게 연못에서 달을 잡는 것 같았다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더 유효한 데이터를 만들 수 있었으면 좋았을 텐데 그러지 못해 아쉬웠다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86232"/>
                  </a:ext>
                </a:extLst>
              </a:tr>
              <a:tr h="1142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임수현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유의미한 데이터 분석을 하기 위한 접근 방법을 알게 되었다</a:t>
                      </a:r>
                      <a:r>
                        <a:rPr lang="en-US" altLang="ko-KR" sz="1600" dirty="0"/>
                        <a:t>. </a:t>
                      </a:r>
                    </a:p>
                    <a:p>
                      <a:pPr algn="l" latinLnBrk="1"/>
                      <a:r>
                        <a:rPr lang="ko-KR" altLang="en-US" sz="1600" dirty="0"/>
                        <a:t>피처 엔지니어링 관련해서 큰 성과를 보이지 못해 아쉽다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dirty="0" err="1"/>
                        <a:t>머신러닝</a:t>
                      </a:r>
                      <a:r>
                        <a:rPr lang="ko-KR" altLang="en-US" sz="1600" dirty="0"/>
                        <a:t> 정확도를 좀 더 올릴 수 있었을 것 같은데 아쉬웠다</a:t>
                      </a:r>
                      <a:r>
                        <a:rPr lang="en-US" altLang="ko-KR" sz="1600" dirty="0"/>
                        <a:t>. </a:t>
                      </a:r>
                    </a:p>
                    <a:p>
                      <a:pPr algn="l" latinLnBrk="1"/>
                      <a:r>
                        <a:rPr lang="ko-KR" altLang="en-US" sz="1600" dirty="0"/>
                        <a:t>서프라이즈 이해도가 조금 아쉬웠다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972216"/>
                  </a:ext>
                </a:extLst>
              </a:tr>
              <a:tr h="1142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장인혁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수업에서 배운 내용을 토대로 데이터를 가공해보면서 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생각보다 다양한 방법과 수단이 있다는 것을 알 수 있었고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프로젝트를 진행함에 있어서  이해가 안되는 부분과 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생각대로 결과를 만들어 내지 못하는 부족한 점들을 많이 느낄 수 있었다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11357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3501DEB-B23D-4099-B9DD-230DEB9C8930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E64B19-09E5-4EB4-A8A5-C75D35C55609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461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58F25BE-91D9-308C-D2D8-37D0129BE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0647"/>
              </p:ext>
            </p:extLst>
          </p:nvPr>
        </p:nvGraphicFramePr>
        <p:xfrm>
          <a:off x="1333500" y="2091346"/>
          <a:ext cx="9867900" cy="4035131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493834">
                  <a:extLst>
                    <a:ext uri="{9D8B030D-6E8A-4147-A177-3AD203B41FA5}">
                      <a16:colId xmlns:a16="http://schemas.microsoft.com/office/drawing/2014/main" val="1715406338"/>
                    </a:ext>
                  </a:extLst>
                </a:gridCol>
                <a:gridCol w="8374066">
                  <a:extLst>
                    <a:ext uri="{9D8B030D-6E8A-4147-A177-3AD203B41FA5}">
                      <a16:colId xmlns:a16="http://schemas.microsoft.com/office/drawing/2014/main" val="1079683517"/>
                    </a:ext>
                  </a:extLst>
                </a:gridCol>
              </a:tblGrid>
              <a:tr h="690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조장으로서 더 잘 할 수 있었다는 아쉬움이 남지만 </a:t>
                      </a:r>
                      <a:r>
                        <a:rPr lang="ko-KR" altLang="en-US" sz="1600" dirty="0" err="1"/>
                        <a:t>조장으로서의</a:t>
                      </a:r>
                      <a:r>
                        <a:rPr lang="ko-KR" altLang="en-US" sz="1600" dirty="0"/>
                        <a:t> 역할을 알 수 있게 되어 좋았다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다음엔 조원으로 최선을 다 하고싶다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그럼에도 잘 해내서 기쁘다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086"/>
                  </a:ext>
                </a:extLst>
              </a:tr>
              <a:tr h="1272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김용훈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팀원들과 더 가까워질 수 있었던 계기가 되었다</a:t>
                      </a:r>
                      <a:r>
                        <a:rPr lang="en-US" altLang="ko-KR" sz="1600" dirty="0"/>
                        <a:t>. </a:t>
                      </a:r>
                    </a:p>
                    <a:p>
                      <a:pPr algn="l" latinLnBrk="1"/>
                      <a:r>
                        <a:rPr lang="ko-KR" altLang="en-US" sz="1600" dirty="0"/>
                        <a:t>아쉬운 점이 있다면 내가 더 잘했더라면 더 좋은 성과를 가져올 수 있었다는 것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dirty="0"/>
                        <a:t>팀플을 통해 서로 존중해주고 각자의 장점을 살려 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혼자서 할 수 없던 결과를 가져올 수 있었던 것 같다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371423"/>
                  </a:ext>
                </a:extLst>
              </a:tr>
              <a:tr h="690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옥유리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원하는 결과를 만들어 내기에는 시간도 스스로의 능력도 많이 부족하다고 느꼈고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l" latinLnBrk="1"/>
                      <a:r>
                        <a:rPr lang="ko-KR" altLang="en-US" sz="1600" dirty="0"/>
                        <a:t>그럼에도 누구 하나 빠짐없이 훌륭했던 </a:t>
                      </a:r>
                      <a:r>
                        <a:rPr lang="en-US" altLang="ko-KR" sz="1600" dirty="0"/>
                        <a:t>D.</a:t>
                      </a:r>
                      <a:r>
                        <a:rPr lang="ko-KR" altLang="en-US" sz="1600" dirty="0" err="1"/>
                        <a:t>메버릭스</a:t>
                      </a:r>
                      <a:r>
                        <a:rPr lang="ko-KR" altLang="en-US" sz="1600" dirty="0"/>
                        <a:t> 팀원들과 함께해서 영광이었습니다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86232"/>
                  </a:ext>
                </a:extLst>
              </a:tr>
              <a:tr h="690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임수현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유의미한 데이터 분석을 하기 위한 접근 방법을 알게 되었다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dirty="0"/>
                        <a:t>할 일을 분배해서 팀 프로젝트로 진행하는 게 쉬운 일이 아니었다고 느꼈다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972216"/>
                  </a:ext>
                </a:extLst>
              </a:tr>
              <a:tr h="690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장인혁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혼자서도 고민해보고 팀원들과 의견을 나눠 보기도 하면서 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조금씩 이나마 부족한 점을 메꿔 나갔던 것 같아서 좋은 경험이 된 것 같습니다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11357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3501DEB-B23D-4099-B9DD-230DEB9C8930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E64B19-09E5-4EB4-A8A5-C75D35C55609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2018717-41DC-D549-B534-423ADCA879B6}"/>
              </a:ext>
            </a:extLst>
          </p:cNvPr>
          <p:cNvSpPr txBox="1">
            <a:spLocks/>
          </p:cNvSpPr>
          <p:nvPr/>
        </p:nvSpPr>
        <p:spPr>
          <a:xfrm>
            <a:off x="1146629" y="642258"/>
            <a:ext cx="10175966" cy="1774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팀프로젝트 자체평가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잘 한 부분 또는 아쉬운 부분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개인 작성 및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팀별 공통의견 작성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100000"/>
              </a:lnSpc>
            </a:pP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630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65280C-2ECB-AEFC-69F0-790616FF73DC}"/>
              </a:ext>
            </a:extLst>
          </p:cNvPr>
          <p:cNvSpPr txBox="1">
            <a:spLocks/>
          </p:cNvSpPr>
          <p:nvPr/>
        </p:nvSpPr>
        <p:spPr>
          <a:xfrm>
            <a:off x="1314450" y="1865868"/>
            <a:ext cx="3498850" cy="196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sto MT" panose="02040603050505030304" pitchFamily="18" charset="0"/>
                <a:ea typeface="맑은 고딕" panose="020B0503020000020004" pitchFamily="50" charset="-127"/>
                <a:cs typeface="+mj-cs"/>
              </a:rPr>
              <a:t>D.</a:t>
            </a:r>
            <a:r>
              <a:rPr kumimoji="0" lang="ko-KR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sto MT" panose="02040603050505030304" pitchFamily="18" charset="0"/>
                <a:ea typeface="맑은 고딕" panose="020B0503020000020004" pitchFamily="50" charset="-127"/>
                <a:cs typeface="+mj-cs"/>
              </a:rPr>
              <a:t>매버릭스</a:t>
            </a:r>
            <a:endParaRPr kumimoji="0" lang="en-US" altLang="ko-KR" sz="4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96397-FC5A-41AA-9DAF-A6EFADFEF11E}"/>
              </a:ext>
            </a:extLst>
          </p:cNvPr>
          <p:cNvSpPr txBox="1"/>
          <p:nvPr/>
        </p:nvSpPr>
        <p:spPr>
          <a:xfrm>
            <a:off x="2146300" y="3244334"/>
            <a:ext cx="29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Data Mavericks</a:t>
            </a:r>
            <a:endParaRPr kumimoji="0" lang="ko-KR" altLang="en-US" sz="18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11641-EF57-67C6-76BD-5F3993B7DE90}"/>
              </a:ext>
            </a:extLst>
          </p:cNvPr>
          <p:cNvSpPr txBox="1"/>
          <p:nvPr/>
        </p:nvSpPr>
        <p:spPr>
          <a:xfrm>
            <a:off x="8510117" y="6454693"/>
            <a:ext cx="3681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HMKD1 Business Big Data Analytics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69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442800" y="586800"/>
            <a:ext cx="4608000" cy="482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한컴 고딕" panose="02000500000000000000" pitchFamily="2" charset="-127"/>
                <a:cs typeface="+mj-cs"/>
              </a:rPr>
              <a:t>프로젝트 기간 별 수행 절차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C4143B8-0A07-B67A-5F4A-11A418620076}"/>
              </a:ext>
            </a:extLst>
          </p:cNvPr>
          <p:cNvGraphicFramePr>
            <a:graphicFrameLocks noGrp="1"/>
          </p:cNvGraphicFramePr>
          <p:nvPr/>
        </p:nvGraphicFramePr>
        <p:xfrm>
          <a:off x="520700" y="1862666"/>
          <a:ext cx="11150600" cy="426500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381441478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93263655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3642652187"/>
                    </a:ext>
                  </a:extLst>
                </a:gridCol>
                <a:gridCol w="2787650">
                  <a:extLst>
                    <a:ext uri="{9D8B030D-6E8A-4147-A177-3AD203B41FA5}">
                      <a16:colId xmlns:a16="http://schemas.microsoft.com/office/drawing/2014/main" val="4217385933"/>
                    </a:ext>
                  </a:extLst>
                </a:gridCol>
              </a:tblGrid>
              <a:tr h="60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구분</a:t>
                      </a:r>
                    </a:p>
                  </a:txBody>
                  <a:tcPr anchor="ctr">
                    <a:solidFill>
                      <a:srgbClr val="0540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기간</a:t>
                      </a:r>
                    </a:p>
                  </a:txBody>
                  <a:tcPr anchor="ctr">
                    <a:solidFill>
                      <a:srgbClr val="0540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활동</a:t>
                      </a:r>
                    </a:p>
                  </a:txBody>
                  <a:tcPr anchor="ctr">
                    <a:solidFill>
                      <a:srgbClr val="0540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비고</a:t>
                      </a:r>
                    </a:p>
                  </a:txBody>
                  <a:tcPr anchor="ctr">
                    <a:solidFill>
                      <a:srgbClr val="054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585771"/>
                  </a:ext>
                </a:extLst>
              </a:tr>
              <a:tr h="61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사전기획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5/22(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 ~ 6/2(</a:t>
                      </a:r>
                      <a:r>
                        <a:rPr lang="ko-KR" altLang="en-US" sz="1400" dirty="0"/>
                        <a:t>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기획안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 </a:t>
                      </a:r>
                      <a:r>
                        <a:rPr lang="en-US" altLang="ko-KR" sz="1600" dirty="0"/>
                        <a:t>+ 6/2 1</a:t>
                      </a:r>
                      <a:r>
                        <a:rPr lang="ko-KR" altLang="en-US" sz="1600" dirty="0"/>
                        <a:t>차 기획안 발표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957638"/>
                  </a:ext>
                </a:extLst>
              </a:tr>
              <a:tr h="61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 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5/29(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 ~ 6/9(</a:t>
                      </a:r>
                      <a:r>
                        <a:rPr lang="ko-KR" altLang="en-US" sz="1400" dirty="0"/>
                        <a:t>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기준정보 정의 및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데이터 정제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마스터 데이터 테이블 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024980"/>
                  </a:ext>
                </a:extLst>
              </a:tr>
              <a:tr h="61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머신러닝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6/12(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 ~ 6/16(</a:t>
                      </a:r>
                      <a:r>
                        <a:rPr lang="ko-KR" altLang="en-US" sz="1400" dirty="0"/>
                        <a:t>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머신러닝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결과 확인 및 피드백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피처 엔지니어링 보수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298778"/>
                  </a:ext>
                </a:extLst>
              </a:tr>
              <a:tr h="61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군집화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6/19(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 ~ 6/23(</a:t>
                      </a:r>
                      <a:r>
                        <a:rPr lang="ko-KR" altLang="en-US" sz="1400" dirty="0"/>
                        <a:t>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군집화 작업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군집 특징 정의 및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맞춤 서비스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536749"/>
                  </a:ext>
                </a:extLst>
              </a:tr>
              <a:tr h="60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6/26(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 ~ 6/28(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고객 맞춤 서비스 개발 및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20623"/>
                  </a:ext>
                </a:extLst>
              </a:tr>
              <a:tr h="60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총 개발기간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약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5/22(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~ 6/29(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6008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4DC9EFD-9B1A-0382-A732-BD4D53D682E6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41A443-B4B9-4E73-D99C-067E062F955F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E1371-1E19-6B79-D3AE-554A3E101B94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8547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8B81BAB-B57D-4F29-9E6B-E0C7FE8C8905}"/>
              </a:ext>
            </a:extLst>
          </p:cNvPr>
          <p:cNvSpPr txBox="1">
            <a:spLocks/>
          </p:cNvSpPr>
          <p:nvPr/>
        </p:nvSpPr>
        <p:spPr>
          <a:xfrm>
            <a:off x="443510" y="586942"/>
            <a:ext cx="4608550" cy="481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맑은 고딕" panose="020B0503020000020004" pitchFamily="50" charset="-127"/>
              </a:rPr>
              <a:t>분석 환경  및  활용  라이브러리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3D289C-EBD4-4C15-9727-C9245D15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30" y="2145463"/>
            <a:ext cx="2493099" cy="8126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9FFA68-014F-498B-BE04-99741FFC0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23" y="4061909"/>
            <a:ext cx="742247" cy="772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0377BA-BF53-4799-8FC3-E9DAD652B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851" y="4084138"/>
            <a:ext cx="2458931" cy="7792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6E1F86-7234-48BC-8BF4-A550C77BA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5716" y="3720290"/>
            <a:ext cx="2385692" cy="787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5E3C67-1B0C-49C1-AA63-FB1750AEF3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720290"/>
            <a:ext cx="2735136" cy="7276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186A6B-D2D4-4980-8BFF-5D4E3E1F8E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4619" y="4998200"/>
            <a:ext cx="1445767" cy="8356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CE2198-34B2-49EF-A768-6EB31E314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5525"/>
            <a:ext cx="1523006" cy="7232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9A2785-4F1D-45DE-8CF6-06B02AD8CD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38" y="2414650"/>
            <a:ext cx="1883817" cy="7872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8CA61E-5C1F-4D36-AD10-149C952FCD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64" y="2145463"/>
            <a:ext cx="1041094" cy="81266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83C5F6-85ED-4DDD-8F74-C5A0EBD3FF36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C741D5-43BF-4B5A-9183-E081A0B93404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DA2257-7F19-9ACD-B003-1E87E5C3244F}"/>
              </a:ext>
            </a:extLst>
          </p:cNvPr>
          <p:cNvSpPr/>
          <p:nvPr/>
        </p:nvSpPr>
        <p:spPr>
          <a:xfrm>
            <a:off x="443510" y="3734503"/>
            <a:ext cx="4259119" cy="230246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C92B05-820A-CA12-7CE1-10C257979EE6}"/>
              </a:ext>
            </a:extLst>
          </p:cNvPr>
          <p:cNvSpPr txBox="1"/>
          <p:nvPr/>
        </p:nvSpPr>
        <p:spPr>
          <a:xfrm>
            <a:off x="649230" y="3557819"/>
            <a:ext cx="110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highlight>
                <a:srgbClr val="F2F2F2"/>
              </a:highligh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59E0E0-809E-630A-4CA5-65A8D9D9F39F}"/>
              </a:ext>
            </a:extLst>
          </p:cNvPr>
          <p:cNvSpPr/>
          <p:nvPr/>
        </p:nvSpPr>
        <p:spPr>
          <a:xfrm>
            <a:off x="5904411" y="1743353"/>
            <a:ext cx="5764673" cy="429361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00CA19-F5E4-2926-64D3-C1B0E73501F1}"/>
              </a:ext>
            </a:extLst>
          </p:cNvPr>
          <p:cNvSpPr txBox="1"/>
          <p:nvPr/>
        </p:nvSpPr>
        <p:spPr>
          <a:xfrm>
            <a:off x="6029538" y="1493696"/>
            <a:ext cx="2300630" cy="374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활용 라이브러리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highlight>
                <a:srgbClr val="F2F2F2"/>
              </a:highligh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데이터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전처리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및 분석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데이터 시각화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머신러닝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5CE279-7556-B8A2-B5BF-42EDE9423EFF}"/>
              </a:ext>
            </a:extLst>
          </p:cNvPr>
          <p:cNvSpPr/>
          <p:nvPr/>
        </p:nvSpPr>
        <p:spPr>
          <a:xfrm>
            <a:off x="443510" y="1698429"/>
            <a:ext cx="4259119" cy="178882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87D3C9-462B-C9B4-6541-74F98FBBA18A}"/>
              </a:ext>
            </a:extLst>
          </p:cNvPr>
          <p:cNvSpPr txBox="1"/>
          <p:nvPr/>
        </p:nvSpPr>
        <p:spPr>
          <a:xfrm>
            <a:off x="718219" y="1523261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분석 언어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highlight>
                <a:srgbClr val="F2F2F2"/>
              </a:highligh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60327C-688B-28F9-51D1-F1BA67F502B8}"/>
              </a:ext>
            </a:extLst>
          </p:cNvPr>
          <p:cNvSpPr/>
          <p:nvPr/>
        </p:nvSpPr>
        <p:spPr>
          <a:xfrm>
            <a:off x="8455295" y="4932287"/>
            <a:ext cx="2735136" cy="90154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859E39-CB1F-FE8A-43C6-C3084C86B914}"/>
              </a:ext>
            </a:extLst>
          </p:cNvPr>
          <p:cNvSpPr txBox="1"/>
          <p:nvPr/>
        </p:nvSpPr>
        <p:spPr>
          <a:xfrm>
            <a:off x="8792545" y="4746338"/>
            <a:ext cx="2024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통합상품분류 기준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highlight>
                <a:srgbClr val="F2F2F2"/>
              </a:highligh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highlight>
                <a:srgbClr val="F2F2F2"/>
              </a:highligh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highlight>
                  <a:srgbClr val="F2F2F2"/>
                </a:highligh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유통물류진흥원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3" name="그림 42" descr="원, 그래픽, 디자인이(가) 표시된 사진&#10;&#10;자동 생성된 설명">
            <a:extLst>
              <a:ext uri="{FF2B5EF4-FFF2-40B4-BE49-F238E27FC236}">
                <a16:creationId xmlns:a16="http://schemas.microsoft.com/office/drawing/2014/main" id="{061CB9E3-DB57-BCB7-7EEE-DE338927E3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894" y="4998200"/>
            <a:ext cx="901540" cy="901540"/>
          </a:xfrm>
          <a:prstGeom prst="rect">
            <a:avLst/>
          </a:prstGeom>
        </p:spPr>
      </p:pic>
      <p:pic>
        <p:nvPicPr>
          <p:cNvPr id="45" name="그림 44" descr="로고, 폰트, 그래픽, 상징이(가) 표시된 사진&#10;&#10;자동 생성된 설명">
            <a:extLst>
              <a:ext uri="{FF2B5EF4-FFF2-40B4-BE49-F238E27FC236}">
                <a16:creationId xmlns:a16="http://schemas.microsoft.com/office/drawing/2014/main" id="{90775D26-BDD5-40C6-180C-2579897080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46" y="5046143"/>
            <a:ext cx="1430123" cy="804445"/>
          </a:xfrm>
          <a:prstGeom prst="rect">
            <a:avLst/>
          </a:prstGeom>
        </p:spPr>
      </p:pic>
      <p:pic>
        <p:nvPicPr>
          <p:cNvPr id="47" name="그림 46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85AFA7D6-5B22-CA01-E98F-BC1775631A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492" y="2283571"/>
            <a:ext cx="1463916" cy="999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B2FEF5-063C-3D02-5F98-1F9843C0DB23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9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B2FF14A-1B21-4899-8F95-53A577EE3D2B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C31470-063E-43C1-BB30-A2DD94E5DE0D}"/>
              </a:ext>
            </a:extLst>
          </p:cNvPr>
          <p:cNvSpPr/>
          <p:nvPr/>
        </p:nvSpPr>
        <p:spPr>
          <a:xfrm>
            <a:off x="-96982" y="6408974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ACD631-1111-4C21-B740-CA55003287DB}"/>
              </a:ext>
            </a:extLst>
          </p:cNvPr>
          <p:cNvSpPr txBox="1">
            <a:spLocks/>
          </p:cNvSpPr>
          <p:nvPr/>
        </p:nvSpPr>
        <p:spPr>
          <a:xfrm>
            <a:off x="7234732" y="3369542"/>
            <a:ext cx="4141213" cy="18921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2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3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1_1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목적과 활용데이터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 기대효과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3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1_2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외부요인 분석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3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1_3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j-cs"/>
              </a:rPr>
              <a:t>탐색적 분석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96163-8CB6-4E27-A332-377E9869F943}"/>
              </a:ext>
            </a:extLst>
          </p:cNvPr>
          <p:cNvSpPr txBox="1"/>
          <p:nvPr/>
        </p:nvSpPr>
        <p:spPr>
          <a:xfrm>
            <a:off x="918892" y="2978920"/>
            <a:ext cx="4206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1. 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데이터탐색</a:t>
            </a:r>
            <a:endParaRPr kumimoji="0" lang="en-US" altLang="ko-KR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1DDC21-926B-4197-90FA-4D7F2F8A9B90}"/>
              </a:ext>
            </a:extLst>
          </p:cNvPr>
          <p:cNvSpPr/>
          <p:nvPr/>
        </p:nvSpPr>
        <p:spPr>
          <a:xfrm>
            <a:off x="7234732" y="3222129"/>
            <a:ext cx="3369768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30D557-D784-4320-8914-AC982E18C211}"/>
              </a:ext>
            </a:extLst>
          </p:cNvPr>
          <p:cNvSpPr/>
          <p:nvPr/>
        </p:nvSpPr>
        <p:spPr>
          <a:xfrm>
            <a:off x="7234732" y="4068621"/>
            <a:ext cx="3369768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01DB1-406B-C4C7-BC7B-1E116ECD205C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4A7AAB28-647D-4D2E-9D62-64894A02AA48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647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86800"/>
            <a:ext cx="4608000" cy="48240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목적과 활용 데이터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64D6C-CECA-6A3B-D60D-458ACF797C8D}"/>
              </a:ext>
            </a:extLst>
          </p:cNvPr>
          <p:cNvSpPr txBox="1"/>
          <p:nvPr/>
        </p:nvSpPr>
        <p:spPr>
          <a:xfrm>
            <a:off x="804738" y="3979168"/>
            <a:ext cx="11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기업중심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래픽 3" descr="건물">
            <a:extLst>
              <a:ext uri="{FF2B5EF4-FFF2-40B4-BE49-F238E27FC236}">
                <a16:creationId xmlns:a16="http://schemas.microsoft.com/office/drawing/2014/main" id="{231F4098-E9BD-4F46-896D-39EC436F4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819" y="2904864"/>
            <a:ext cx="914400" cy="914400"/>
          </a:xfrm>
          <a:prstGeom prst="rect">
            <a:avLst/>
          </a:prstGeom>
        </p:spPr>
      </p:pic>
      <p:pic>
        <p:nvPicPr>
          <p:cNvPr id="6" name="그래픽 5" descr="사람들 집단">
            <a:extLst>
              <a:ext uri="{FF2B5EF4-FFF2-40B4-BE49-F238E27FC236}">
                <a16:creationId xmlns:a16="http://schemas.microsoft.com/office/drawing/2014/main" id="{A398568C-E86A-4D1A-96A8-1591DC3A1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353" y="2848054"/>
            <a:ext cx="914400" cy="914400"/>
          </a:xfrm>
          <a:prstGeom prst="rect">
            <a:avLst/>
          </a:prstGeom>
        </p:spPr>
      </p:pic>
      <p:pic>
        <p:nvPicPr>
          <p:cNvPr id="9" name="그래픽 8" descr="목표 대상 그룹">
            <a:extLst>
              <a:ext uri="{FF2B5EF4-FFF2-40B4-BE49-F238E27FC236}">
                <a16:creationId xmlns:a16="http://schemas.microsoft.com/office/drawing/2014/main" id="{8228D128-F7BF-4DC6-A110-CE13B81280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00986" y="2904864"/>
            <a:ext cx="914400" cy="914400"/>
          </a:xfrm>
          <a:prstGeom prst="rect">
            <a:avLst/>
          </a:prstGeom>
        </p:spPr>
      </p:pic>
      <p:pic>
        <p:nvPicPr>
          <p:cNvPr id="11" name="그래픽 10" descr="선물">
            <a:extLst>
              <a:ext uri="{FF2B5EF4-FFF2-40B4-BE49-F238E27FC236}">
                <a16:creationId xmlns:a16="http://schemas.microsoft.com/office/drawing/2014/main" id="{A48DC0B5-4D80-4697-82AB-1B9338690E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41586" y="2531427"/>
            <a:ext cx="2029595" cy="2029595"/>
          </a:xfrm>
          <a:prstGeom prst="rect">
            <a:avLst/>
          </a:prstGeom>
        </p:spPr>
      </p:pic>
      <p:pic>
        <p:nvPicPr>
          <p:cNvPr id="13" name="그래픽 12" descr="아톰">
            <a:extLst>
              <a:ext uri="{FF2B5EF4-FFF2-40B4-BE49-F238E27FC236}">
                <a16:creationId xmlns:a16="http://schemas.microsoft.com/office/drawing/2014/main" id="{3AB6F369-F248-4EDF-8CC7-719F64BBB8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86232" y="290486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380441-50FD-4DF4-9370-2111D7A1F388}"/>
              </a:ext>
            </a:extLst>
          </p:cNvPr>
          <p:cNvSpPr txBox="1"/>
          <p:nvPr/>
        </p:nvSpPr>
        <p:spPr>
          <a:xfrm>
            <a:off x="2606966" y="397916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고객중심에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착안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5399E-6ADA-4663-9773-DC3C536A18E8}"/>
              </a:ext>
            </a:extLst>
          </p:cNvPr>
          <p:cNvSpPr txBox="1"/>
          <p:nvPr/>
        </p:nvSpPr>
        <p:spPr>
          <a:xfrm>
            <a:off x="4684977" y="40407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 구매 패턴 파악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201A41-7E33-407E-893C-D459A20D674D}"/>
              </a:ext>
            </a:extLst>
          </p:cNvPr>
          <p:cNvSpPr txBox="1"/>
          <p:nvPr/>
        </p:nvSpPr>
        <p:spPr>
          <a:xfrm>
            <a:off x="6997026" y="404072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감소고객 예측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D4CBF-4CC0-4982-AFB0-D7617AC7F6DD}"/>
              </a:ext>
            </a:extLst>
          </p:cNvPr>
          <p:cNvSpPr txBox="1"/>
          <p:nvPr/>
        </p:nvSpPr>
        <p:spPr>
          <a:xfrm>
            <a:off x="9158968" y="456102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맞춤형 솔루션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5D276-EB42-2951-1984-CBA4E5CC4D47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575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509F184-EA70-52A0-7C95-368B127BA1C9}"/>
              </a:ext>
            </a:extLst>
          </p:cNvPr>
          <p:cNvSpPr/>
          <p:nvPr/>
        </p:nvSpPr>
        <p:spPr>
          <a:xfrm>
            <a:off x="6624338" y="2998500"/>
            <a:ext cx="3223260" cy="33301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FBAE9B-E72D-5E06-8133-423299249D42}"/>
              </a:ext>
            </a:extLst>
          </p:cNvPr>
          <p:cNvSpPr/>
          <p:nvPr/>
        </p:nvSpPr>
        <p:spPr>
          <a:xfrm>
            <a:off x="2274570" y="2941043"/>
            <a:ext cx="3223260" cy="33301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6A1EFD-C397-44C8-BFDD-2E8D3D02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948" y="1088970"/>
            <a:ext cx="6786103" cy="1408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사의 </a:t>
            </a:r>
            <a:r>
              <a:rPr lang="en-US" altLang="ko-KR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14~15</a:t>
            </a:r>
            <a:r>
              <a:rPr lang="ko-KR" altLang="en-US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데이터</a:t>
            </a:r>
            <a:r>
              <a:rPr lang="en-US" altLang="ko-KR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(2,800</a:t>
            </a:r>
            <a:r>
              <a:rPr lang="ko-KR" altLang="en-US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 건</a:t>
            </a:r>
            <a:r>
              <a:rPr lang="en-US" altLang="ko-KR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spc="-150" dirty="0"/>
              <a:t>를</a:t>
            </a:r>
            <a:r>
              <a:rPr lang="ko-KR" altLang="en-US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spc="-150" dirty="0"/>
              <a:t>분석하여 고객의 </a:t>
            </a:r>
            <a:r>
              <a:rPr lang="ko-KR" altLang="en-US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구매패턴 파악</a:t>
            </a:r>
            <a:r>
              <a:rPr lang="en-US" altLang="ko-KR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br>
              <a:rPr lang="en-US" altLang="ko-KR" sz="1600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감소 고객 </a:t>
            </a:r>
            <a:r>
              <a:rPr lang="ko-KR" altLang="en-US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예측모델을 통해</a:t>
            </a:r>
            <a:r>
              <a:rPr lang="en-US" altLang="ko-KR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고객을 특정한 패턴별로 분류 후</a:t>
            </a:r>
            <a: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  <a:br>
              <a:rPr lang="en-US" altLang="ko-KR" sz="16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특정한 패턴 별 요구되는 니즈를 해결할 수 있는 </a:t>
            </a:r>
            <a:r>
              <a:rPr lang="ko-KR" altLang="en-US" sz="16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고객 중심 마케팅 솔루션을 제언</a:t>
            </a:r>
            <a:r>
              <a:rPr lang="en-US" altLang="ko-KR" sz="16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0959D-02AE-4838-A31D-44FE3B70A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0423" y="3569296"/>
            <a:ext cx="2702885" cy="2330351"/>
          </a:xfrm>
          <a:noFill/>
        </p:spPr>
        <p:txBody>
          <a:bodyPr>
            <a:no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고객번호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연령대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거주지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멤버십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가입년월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계열사별 관련 모바일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/APP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온라인 쇼핑몰 이용 횟수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B2EB5D-A231-41DB-99B5-AA422DDA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70538" y="2774521"/>
            <a:ext cx="2831323" cy="461731"/>
          </a:xfrm>
          <a:solidFill>
            <a:srgbClr val="F2F2F2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 구매 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DC2AC2-34A6-4D9B-8C94-8CAC77A7DEF1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26323D-7616-41B7-B6F9-B82DA880FB6A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611BB-2DC9-4A08-026F-549D374A54E0}"/>
              </a:ext>
            </a:extLst>
          </p:cNvPr>
          <p:cNvSpPr txBox="1"/>
          <p:nvPr/>
        </p:nvSpPr>
        <p:spPr>
          <a:xfrm>
            <a:off x="442800" y="586800"/>
            <a:ext cx="4608000" cy="48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목적과 활용 데이터 설명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66C872-E581-BFBD-9B6D-87CB0F8A931D}"/>
              </a:ext>
            </a:extLst>
          </p:cNvPr>
          <p:cNvGrpSpPr/>
          <p:nvPr/>
        </p:nvGrpSpPr>
        <p:grpSpPr>
          <a:xfrm>
            <a:off x="3029053" y="3282923"/>
            <a:ext cx="2299477" cy="2836483"/>
            <a:chOff x="6212976" y="3780756"/>
            <a:chExt cx="2299477" cy="28364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ADF148-5378-4032-BCB8-EB2EC5CA7679}"/>
                </a:ext>
              </a:extLst>
            </p:cNvPr>
            <p:cNvSpPr txBox="1"/>
            <p:nvPr/>
          </p:nvSpPr>
          <p:spPr>
            <a:xfrm>
              <a:off x="6212976" y="5175626"/>
              <a:ext cx="1601405" cy="1441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대분류코드</a:t>
              </a:r>
              <a:endPara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중분류코드</a:t>
              </a:r>
              <a:endPara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소분류코드</a:t>
              </a:r>
              <a:endPara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중분류명</a:t>
              </a:r>
              <a:endPara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소분류명</a:t>
              </a:r>
              <a:endPara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146221-1725-53A8-44F1-7318DC29FC75}"/>
                </a:ext>
              </a:extLst>
            </p:cNvPr>
            <p:cNvSpPr txBox="1"/>
            <p:nvPr/>
          </p:nvSpPr>
          <p:spPr>
            <a:xfrm>
              <a:off x="6212976" y="3780756"/>
              <a:ext cx="2299477" cy="1441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계열사</a:t>
              </a:r>
              <a:r>
                <a:rPr kumimoji="0" lang="en-US" altLang="ko-KR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(A,B,C,D)</a:t>
              </a: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영수증번호</a:t>
              </a:r>
              <a:endPara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구매일자</a:t>
              </a:r>
              <a:endPara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구매시간</a:t>
              </a:r>
              <a:endPara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구매금액</a:t>
              </a:r>
              <a:endPara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DA8DF6-FADE-5BD8-9377-57EE6FE546C3}"/>
              </a:ext>
            </a:extLst>
          </p:cNvPr>
          <p:cNvSpPr txBox="1"/>
          <p:nvPr/>
        </p:nvSpPr>
        <p:spPr>
          <a:xfrm>
            <a:off x="9813308" y="64702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30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D.Mavericks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  </a:t>
            </a:r>
            <a:fld id="{0B185434-3843-4B09-9FC0-F8571E62D484}" type="slidenum">
              <a:rPr kumimoji="0" lang="en-US" altLang="ko-KR" sz="1800" b="1" i="0" u="none" strike="noStrike" kern="1200" cap="none" spc="30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abic Typesetting" panose="03020402040406030203" pitchFamily="66" charset="-78"/>
                <a:ea typeface="HY견명조" panose="02030600000101010101" pitchFamily="18" charset="-127"/>
                <a:cs typeface="Arabic Typesetting" panose="03020402040406030203" pitchFamily="66" charset="-78"/>
              </a:rPr>
              <a:t>/43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abic Typesetting" panose="03020402040406030203" pitchFamily="66" charset="-78"/>
              <a:ea typeface="맑은 고딕" panose="020B0503020000020004" pitchFamily="50" charset="-127"/>
              <a:cs typeface="Arabic Typesetting" panose="03020402040406030203" pitchFamily="66" charset="-78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D90CB0E7-1CE8-AE03-556A-28ED9E1BED2A}"/>
              </a:ext>
            </a:extLst>
          </p:cNvPr>
          <p:cNvSpPr txBox="1">
            <a:spLocks/>
          </p:cNvSpPr>
          <p:nvPr/>
        </p:nvSpPr>
        <p:spPr>
          <a:xfrm>
            <a:off x="6863469" y="2841891"/>
            <a:ext cx="2831323" cy="461731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고객 정보 데이터</a:t>
            </a:r>
          </a:p>
        </p:txBody>
      </p:sp>
    </p:spTree>
    <p:extLst>
      <p:ext uri="{BB962C8B-B14F-4D97-AF65-F5344CB8AC3E}">
        <p14:creationId xmlns:p14="http://schemas.microsoft.com/office/powerpoint/2010/main" val="29549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3" grpId="0" uiExpand="1"/>
      <p:bldP spid="4" grpId="0" uiExpand="1" build="p"/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2488</Words>
  <Application>Microsoft Office PowerPoint</Application>
  <PresentationFormat>와이드스크린</PresentationFormat>
  <Paragraphs>765</Paragraphs>
  <Slides>44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7" baseType="lpstr">
      <vt:lpstr>-apple-system</vt:lpstr>
      <vt:lpstr>나눔고딕</vt:lpstr>
      <vt:lpstr>Arabic Typesetting</vt:lpstr>
      <vt:lpstr>Arial</vt:lpstr>
      <vt:lpstr>Baskerville Old Face</vt:lpstr>
      <vt:lpstr>Bodoni MT Condensed</vt:lpstr>
      <vt:lpstr>Calisto MT</vt:lpstr>
      <vt:lpstr>HY견명조</vt:lpstr>
      <vt:lpstr>Wingdings</vt:lpstr>
      <vt:lpstr>맑은 고딕</vt:lpstr>
      <vt:lpstr>한컴 고딕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목적과 활용 데이터 설명</vt:lpstr>
      <vt:lpstr>L사의 14~15년도 데이터(2,800만 건)를 분석하여 고객의 구매패턴 파악.  구매 감소 고객 예측모델을 통해 고객을 특정한 패턴별로 분류 후,   특정한 패턴 별 요구되는 니즈를 해결할 수 있는 고객 중심 마케팅 솔루션을 제언.</vt:lpstr>
      <vt:lpstr>PowerPoint 프레젠테이션</vt:lpstr>
      <vt:lpstr>기대효과</vt:lpstr>
      <vt:lpstr>외부요인 분석 ⅰ</vt:lpstr>
      <vt:lpstr>외부요인 분석 ⅱ</vt:lpstr>
      <vt:lpstr>외부요인 분석 ⅲ</vt:lpstr>
      <vt:lpstr>탐색적 분석 ⅰ - 매출</vt:lpstr>
      <vt:lpstr>탐색적 분석 ⅱ- 제휴사</vt:lpstr>
      <vt:lpstr>탐색적 분석 ⅲ - 고객</vt:lpstr>
      <vt:lpstr>PowerPoint 프레젠테이션</vt:lpstr>
      <vt:lpstr>PowerPoint 프레젠테이션</vt:lpstr>
      <vt:lpstr>PowerPoint 프레젠테이션</vt:lpstr>
      <vt:lpstr>피처 엔지니어링 핵심내용</vt:lpstr>
      <vt:lpstr>피처 엔지니어링 ⅰ - 코드통합작업</vt:lpstr>
      <vt:lpstr>피처 엔지니어링 ⅱ – 선호제휴사 선정</vt:lpstr>
      <vt:lpstr>피처 엔지니어링 ⅲ – 연령대, 지역 통합</vt:lpstr>
      <vt:lpstr>데이터 셋 분리</vt:lpstr>
      <vt:lpstr>고객 속성 변수</vt:lpstr>
      <vt:lpstr>구매 패턴 변수 등급화 방법</vt:lpstr>
      <vt:lpstr>PowerPoint 프레젠테이션</vt:lpstr>
      <vt:lpstr>PowerPoint 프레젠테이션</vt:lpstr>
      <vt:lpstr>PowerPoint 프레젠테이션</vt:lpstr>
      <vt:lpstr>군집분석 / 특징</vt:lpstr>
      <vt:lpstr>군집분석 / 특징</vt:lpstr>
      <vt:lpstr>PowerPoint 프레젠테이션</vt:lpstr>
      <vt:lpstr>고객 군집 특징</vt:lpstr>
      <vt:lpstr>고객 군집 – 군집 1</vt:lpstr>
      <vt:lpstr>PowerPoint 프레젠테이션</vt:lpstr>
      <vt:lpstr>고객 군집 – 군집 3  Surprise 추천 시스템</vt:lpstr>
      <vt:lpstr>개인화 맞춤 시스템</vt:lpstr>
      <vt:lpstr>고객 개인화 상품 추천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 7</dc:creator>
  <cp:lastModifiedBy>pc 13</cp:lastModifiedBy>
  <cp:revision>44</cp:revision>
  <dcterms:created xsi:type="dcterms:W3CDTF">2023-06-28T08:51:45Z</dcterms:created>
  <dcterms:modified xsi:type="dcterms:W3CDTF">2023-06-30T03:32:40Z</dcterms:modified>
</cp:coreProperties>
</file>