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11" r:id="rId6"/>
    <p:sldMasterId id="2147483724" r:id="rId7"/>
    <p:sldMasterId id="2147483760" r:id="rId8"/>
  </p:sldMasterIdLst>
  <p:notesMasterIdLst>
    <p:notesMasterId r:id="rId23"/>
  </p:notesMasterIdLst>
  <p:handoutMasterIdLst>
    <p:handoutMasterId r:id="rId24"/>
  </p:handoutMasterIdLst>
  <p:sldIdLst>
    <p:sldId id="834" r:id="rId9"/>
    <p:sldId id="835" r:id="rId10"/>
    <p:sldId id="836" r:id="rId11"/>
    <p:sldId id="837" r:id="rId12"/>
    <p:sldId id="838" r:id="rId13"/>
    <p:sldId id="839" r:id="rId14"/>
    <p:sldId id="840" r:id="rId15"/>
    <p:sldId id="842" r:id="rId16"/>
    <p:sldId id="841" r:id="rId17"/>
    <p:sldId id="843" r:id="rId18"/>
    <p:sldId id="844" r:id="rId19"/>
    <p:sldId id="845" r:id="rId20"/>
    <p:sldId id="846" r:id="rId21"/>
    <p:sldId id="847" r:id="rId22"/>
  </p:sldIdLst>
  <p:sldSz cx="9144000" cy="6858000" type="screen4x3"/>
  <p:notesSz cx="7026275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arcus" initials="DB" lastIdx="1" clrIdx="0">
    <p:extLst>
      <p:ext uri="{19B8F6BF-5375-455C-9EA6-DF929625EA0E}">
        <p15:presenceInfo xmlns:p15="http://schemas.microsoft.com/office/powerpoint/2012/main" userId="84cf23fdac878b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678"/>
    <a:srgbClr val="FFFF99"/>
    <a:srgbClr val="A20C00"/>
    <a:srgbClr val="2E14EC"/>
    <a:srgbClr val="287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>
      <p:cViewPr varScale="1">
        <p:scale>
          <a:sx n="90" d="100"/>
          <a:sy n="90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2" y="10"/>
            <a:ext cx="3045355" cy="465773"/>
          </a:xfrm>
          <a:prstGeom prst="rect">
            <a:avLst/>
          </a:prstGeom>
        </p:spPr>
        <p:txBody>
          <a:bodyPr vert="horz" lIns="92379" tIns="46190" rIns="92379" bIns="461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41" y="10"/>
            <a:ext cx="3045355" cy="465773"/>
          </a:xfrm>
          <a:prstGeom prst="rect">
            <a:avLst/>
          </a:prstGeom>
        </p:spPr>
        <p:txBody>
          <a:bodyPr vert="horz" lIns="92379" tIns="46190" rIns="92379" bIns="46190" rtlCol="0"/>
          <a:lstStyle>
            <a:lvl1pPr algn="r">
              <a:defRPr sz="1200"/>
            </a:lvl1pPr>
          </a:lstStyle>
          <a:p>
            <a:fld id="{B47E2283-2D94-4764-93B5-14C0449C585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2" y="8844910"/>
            <a:ext cx="3045355" cy="465773"/>
          </a:xfrm>
          <a:prstGeom prst="rect">
            <a:avLst/>
          </a:prstGeom>
        </p:spPr>
        <p:txBody>
          <a:bodyPr vert="horz" lIns="92379" tIns="46190" rIns="92379" bIns="461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41" y="8844910"/>
            <a:ext cx="3045355" cy="465773"/>
          </a:xfrm>
          <a:prstGeom prst="rect">
            <a:avLst/>
          </a:prstGeom>
        </p:spPr>
        <p:txBody>
          <a:bodyPr vert="horz" lIns="92379" tIns="46190" rIns="92379" bIns="46190" rtlCol="0" anchor="b"/>
          <a:lstStyle>
            <a:lvl1pPr algn="r">
              <a:defRPr sz="1200"/>
            </a:lvl1pPr>
          </a:lstStyle>
          <a:p>
            <a:fld id="{8477CF79-8C2C-4D03-8704-0812F1FAD3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5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4719" cy="465932"/>
          </a:xfrm>
          <a:prstGeom prst="rect">
            <a:avLst/>
          </a:prstGeom>
        </p:spPr>
        <p:txBody>
          <a:bodyPr vert="horz" lIns="94161" tIns="47081" rIns="94161" bIns="47081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1"/>
            <a:ext cx="3044719" cy="465932"/>
          </a:xfrm>
          <a:prstGeom prst="rect">
            <a:avLst/>
          </a:prstGeom>
        </p:spPr>
        <p:txBody>
          <a:bodyPr vert="horz" lIns="94161" tIns="47081" rIns="94161" bIns="47081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86A693-77D6-42FF-8DFB-0BC925414792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61" tIns="47081" rIns="94161" bIns="4708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985"/>
            <a:ext cx="5621020" cy="4190206"/>
          </a:xfrm>
          <a:prstGeom prst="rect">
            <a:avLst/>
          </a:prstGeom>
        </p:spPr>
        <p:txBody>
          <a:bodyPr vert="horz" lIns="94161" tIns="47081" rIns="94161" bIns="4708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4755"/>
            <a:ext cx="3044719" cy="465932"/>
          </a:xfrm>
          <a:prstGeom prst="rect">
            <a:avLst/>
          </a:prstGeom>
        </p:spPr>
        <p:txBody>
          <a:bodyPr vert="horz" lIns="94161" tIns="47081" rIns="94161" bIns="47081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4755"/>
            <a:ext cx="3044719" cy="465932"/>
          </a:xfrm>
          <a:prstGeom prst="rect">
            <a:avLst/>
          </a:prstGeom>
        </p:spPr>
        <p:txBody>
          <a:bodyPr vert="horz" lIns="94161" tIns="47081" rIns="94161" bIns="47081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2260C6-431C-4A2D-8E35-E8016C8F9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9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961409" y="2325220"/>
            <a:ext cx="3216853" cy="1260662"/>
          </a:xfrm>
        </p:spPr>
        <p:txBody>
          <a:bodyPr lIns="98412" tIns="98412" rIns="98412" bIns="98412" anchor="b" anchorCtr="1"/>
          <a:lstStyle>
            <a:lvl1pPr marL="0" indent="0" algn="ctr" defTabSz="820583">
              <a:lnSpc>
                <a:spcPct val="115000"/>
              </a:lnSpc>
              <a:spcBef>
                <a:spcPct val="60000"/>
              </a:spcBef>
              <a:buFont typeface="Wingdings" pitchFamily="2" charset="2"/>
              <a:buNone/>
              <a:tabLst>
                <a:tab pos="3665554" algn="r"/>
                <a:tab pos="4209760" algn="l"/>
                <a:tab pos="7795534" algn="r"/>
              </a:tabLst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653069" y="1581431"/>
            <a:ext cx="2273012" cy="1613647"/>
          </a:xfrm>
          <a:ln algn="ctr"/>
        </p:spPr>
        <p:txBody>
          <a:bodyPr anchor="t"/>
          <a:lstStyle>
            <a:lvl1pPr defTabSz="820583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None/>
              <a:tabLst>
                <a:tab pos="3665554" algn="r"/>
                <a:tab pos="4209760" algn="l"/>
                <a:tab pos="7795534" algn="r"/>
              </a:tabLst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2701637" y="1612247"/>
            <a:ext cx="3739285" cy="3629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300" kern="12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7221" name="Picture 53" descr="JPMorgan logo 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1785" y="6028765"/>
            <a:ext cx="1460500" cy="5462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B4052036-D9C3-4434-BA6A-4506A4A04833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251" y="359990"/>
            <a:ext cx="1920875" cy="52793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295" y="359990"/>
            <a:ext cx="5628409" cy="5279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50E60667-D459-434B-A0CC-59750731E2EA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6" y="359990"/>
            <a:ext cx="7687830" cy="8712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2296" y="1854574"/>
            <a:ext cx="3773921" cy="3784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62" y="1854574"/>
            <a:ext cx="3775364" cy="3784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54182" y="6390154"/>
            <a:ext cx="141064" cy="138499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172A3EF6-4E95-4642-BD93-82B92728A808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6" y="359990"/>
            <a:ext cx="7687830" cy="8712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296" y="1854574"/>
            <a:ext cx="3773921" cy="3784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762" y="1854574"/>
            <a:ext cx="3775364" cy="1825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44762" y="3814202"/>
            <a:ext cx="3775364" cy="1825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54182" y="6390154"/>
            <a:ext cx="141064" cy="138499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990CEBA8-87FB-4BEB-9071-629A9975334C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CE8C-8099-4DD2-BB00-ECE8687CC713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3464-2A45-42F8-AC6E-2FB38F3336C2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EF03-BA54-4AE2-83A8-CD8DE86F4D1F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695D-4E83-428D-A6CD-0C0D5BA4C28F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365F-65C8-4A6E-AB11-8FA2B183ACEF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540C-3BC0-4E9C-A4F3-255F3F1EFEFC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84EAB998-9AB9-4172-B47A-D5116DBB814F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F69-84B2-4CA7-ABF3-63553228E1F1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12DB-4F0C-4C6C-A2E9-C6CB90A8118E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BEF-D234-4A0C-A9CA-73991453BE95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7E7-092C-474F-9A75-FE583D33BF5A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6A2D-BB00-485F-A0A6-042B7472346C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7FEF-8DF6-4D79-99BE-9A6E96A67B72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E3AF-8D27-4F06-B2CA-E62F9D59D464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41BC-AFDF-4E27-B9D5-495BC3A66F59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EE3F-6800-4ADF-8512-327AA585EF0C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22F-20D6-4771-A902-159BEF03FC96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291" indent="0">
              <a:buNone/>
              <a:defRPr sz="1600"/>
            </a:lvl2pPr>
            <a:lvl3pPr marL="820583" indent="0">
              <a:buNone/>
              <a:defRPr sz="1400"/>
            </a:lvl3pPr>
            <a:lvl4pPr marL="1230874" indent="0">
              <a:buNone/>
              <a:defRPr sz="1300"/>
            </a:lvl4pPr>
            <a:lvl5pPr marL="1641165" indent="0">
              <a:buNone/>
              <a:defRPr sz="1300"/>
            </a:lvl5pPr>
            <a:lvl6pPr marL="2051456" indent="0">
              <a:buNone/>
              <a:defRPr sz="1300"/>
            </a:lvl6pPr>
            <a:lvl7pPr marL="2461748" indent="0">
              <a:buNone/>
              <a:defRPr sz="1300"/>
            </a:lvl7pPr>
            <a:lvl8pPr marL="2872039" indent="0">
              <a:buNone/>
              <a:defRPr sz="1300"/>
            </a:lvl8pPr>
            <a:lvl9pPr marL="328233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03C62E50-D5CB-43A3-9590-FE8E972853FF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A022-2EB2-495E-A0BA-69B96A4EB598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31E9-72E9-4F62-A6C7-7FE07926F4E3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B2DE-210A-4DB8-9218-B6ABB3E0099D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7FB0-FAC4-471D-BFF5-3C771FE98DE0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2C67-7064-4608-979A-B64E2F264FED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5A59-C755-45C4-BA90-DD597FE7B0A2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3048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956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609600" y="3200400"/>
            <a:ext cx="7102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500">
                <a:solidFill>
                  <a:schemeClr val="bg1"/>
                </a:solidFill>
                <a:latin typeface="Helvetica LT Std" pitchFamily="34" charset="0"/>
              </a:rPr>
              <a:t>I  N  V  E  S  T  M  E  N  T    A  D  V  I  S  O  R  Y    S  E  R  V  I  C  E  S</a:t>
            </a:r>
          </a:p>
        </p:txBody>
      </p:sp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609600" y="3810000"/>
            <a:ext cx="8107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4080"/>
                </a:solidFill>
                <a:latin typeface="Candara" pitchFamily="34" charset="0"/>
              </a:rPr>
              <a:t>Los Angeles</a:t>
            </a:r>
            <a:r>
              <a:rPr lang="en-US" sz="1400">
                <a:solidFill>
                  <a:srgbClr val="004080"/>
                </a:solidFill>
                <a:latin typeface="Calibri" pitchFamily="34" charset="0"/>
              </a:rPr>
              <a:t>    </a:t>
            </a:r>
            <a:r>
              <a:rPr lang="en-US" sz="1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1400">
                <a:solidFill>
                  <a:srgbClr val="004080"/>
                </a:solidFill>
                <a:latin typeface="Calibri" pitchFamily="34" charset="0"/>
              </a:rPr>
              <a:t>    </a:t>
            </a:r>
            <a:r>
              <a:rPr lang="en-US" sz="1400">
                <a:solidFill>
                  <a:srgbClr val="004080"/>
                </a:solidFill>
                <a:latin typeface="Candara" pitchFamily="34" charset="0"/>
              </a:rPr>
              <a:t>New York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4800600"/>
            <a:ext cx="6400800" cy="1752600"/>
          </a:xfrm>
        </p:spPr>
        <p:txBody>
          <a:bodyPr/>
          <a:lstStyle>
            <a:lvl1pPr marL="0" indent="0"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296" y="1854574"/>
            <a:ext cx="3773921" cy="378478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62" y="1854574"/>
            <a:ext cx="3775364" cy="378478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ED469C48-ADBC-47C7-8993-EDA83979ED87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565A-0512-42D5-B152-A595D05D56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77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4EF0-E369-4584-9329-468A6245AA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75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3798-A208-4A23-A0C0-A1FA2B4487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3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5343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3D95FF89-6AEE-4F75-A808-FE3BEA751620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0997-E219-45C3-8FC2-2BAA058594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21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9D7-C3E9-4BAB-853A-29BD46B010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423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64E8-9D4B-4C03-9AFC-558D853F6F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747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1404-02F3-42FA-8E66-1B16DD0D88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7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3C2-E079-4961-8302-2973CE4B7F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466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C73-2FE9-4D49-9B6D-92AA723195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74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3EDF-12DD-4AC6-BF9A-BDDC1F3CFD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84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D25-5C1D-4375-A480-C1EC0FD96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871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3048000" cy="581025"/>
          </a:xfrm>
          <a:prstGeom prst="rect">
            <a:avLst/>
          </a:prstGeom>
          <a:noFill/>
        </p:spPr>
      </p:pic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956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609600" y="3200400"/>
            <a:ext cx="71024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700">
                <a:solidFill>
                  <a:prstClr val="white"/>
                </a:solidFill>
                <a:latin typeface="Candara" pitchFamily="34" charset="0"/>
              </a:rPr>
              <a:t>I  N  V  E  S  T  M  E  N  T    A  D  V  I  S  O  R  Y    S  E  R  V  I  C  E  S</a:t>
            </a:r>
          </a:p>
        </p:txBody>
      </p:sp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609600" y="3810000"/>
            <a:ext cx="8107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004080"/>
                </a:solidFill>
                <a:latin typeface="Candara" pitchFamily="34" charset="0"/>
              </a:rPr>
              <a:t>Los Angeles    </a:t>
            </a:r>
            <a:r>
              <a:rPr lang="en-US" sz="1400">
                <a:solidFill>
                  <a:srgbClr val="C0504D"/>
                </a:solidFill>
                <a:latin typeface="Candara" pitchFamily="34" charset="0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1400">
                <a:solidFill>
                  <a:srgbClr val="004080"/>
                </a:solidFill>
                <a:latin typeface="Candara" pitchFamily="34" charset="0"/>
              </a:rPr>
              <a:t>    New York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4800600"/>
            <a:ext cx="6400800" cy="1752600"/>
          </a:xfrm>
        </p:spPr>
        <p:txBody>
          <a:bodyPr/>
          <a:lstStyle>
            <a:lvl1pPr marL="0" indent="0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4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5F86FFD9-8EFB-4FAB-95E9-6E1F83BFC7AB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61356DC0-1C48-4496-B471-09D1F6A49936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B2381001-6737-464E-B4E8-2F34B317ED08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0321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10291" indent="0">
              <a:buNone/>
              <a:defRPr sz="2500"/>
            </a:lvl2pPr>
            <a:lvl3pPr marL="820583" indent="0">
              <a:buNone/>
              <a:defRPr sz="2200"/>
            </a:lvl3pPr>
            <a:lvl4pPr marL="1230874" indent="0">
              <a:buNone/>
              <a:defRPr sz="1800"/>
            </a:lvl4pPr>
            <a:lvl5pPr marL="1641165" indent="0">
              <a:buNone/>
              <a:defRPr sz="1800"/>
            </a:lvl5pPr>
            <a:lvl6pPr marL="2051456" indent="0">
              <a:buNone/>
              <a:defRPr sz="1800"/>
            </a:lvl6pPr>
            <a:lvl7pPr marL="2461748" indent="0">
              <a:buNone/>
              <a:defRPr sz="1800"/>
            </a:lvl7pPr>
            <a:lvl8pPr marL="2872039" indent="0">
              <a:buNone/>
              <a:defRPr sz="1800"/>
            </a:lvl8pPr>
            <a:lvl9pPr marL="328233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fld id="{1C0571CE-3068-4CC0-A29D-A2C00DDA90C5}" type="slidenum">
              <a:rPr lang="en-US" sz="900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6" name="Rectangle 652"/>
          <p:cNvSpPr>
            <a:spLocks noChangeArrowheads="1"/>
          </p:cNvSpPr>
          <p:nvPr/>
        </p:nvSpPr>
        <p:spPr bwMode="gray">
          <a:xfrm flipH="1" flipV="1">
            <a:off x="520989" y="358589"/>
            <a:ext cx="206375" cy="6132419"/>
          </a:xfrm>
          <a:prstGeom prst="rect">
            <a:avLst/>
          </a:prstGeom>
          <a:solidFill>
            <a:srgbClr val="E0E6F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300" kern="12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932296" y="359990"/>
            <a:ext cx="7687830" cy="87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Two Line Titles</a:t>
            </a:r>
            <a:br>
              <a:rPr lang="en-US"/>
            </a:br>
            <a:r>
              <a:rPr lang="en-US"/>
              <a:t>One Line Titles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932296" y="1854574"/>
            <a:ext cx="7687830" cy="37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Second level, etc.</a:t>
            </a:r>
          </a:p>
        </p:txBody>
      </p:sp>
      <p:sp>
        <p:nvSpPr>
          <p:cNvPr id="6813" name="Rectangle 669"/>
          <p:cNvSpPr>
            <a:spLocks noChangeArrowheads="1"/>
          </p:cNvSpPr>
          <p:nvPr/>
        </p:nvSpPr>
        <p:spPr bwMode="gray">
          <a:xfrm flipH="1" flipV="1">
            <a:off x="522432" y="6362140"/>
            <a:ext cx="204932" cy="19890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300" kern="12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814" name="Rectangle 67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4182" y="6390154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pPr rtl="0" eaLnBrk="0" fontAlgn="base" hangingPunct="0">
              <a:spcAft>
                <a:spcPct val="0"/>
              </a:spcAft>
            </a:pPr>
            <a:fld id="{7E74306E-218E-4A84-BC7D-3ADB5A22D1AF}" type="slidenum">
              <a:rPr lang="en-US" kern="1200">
                <a:solidFill>
                  <a:srgbClr val="FFFFFF"/>
                </a:solidFill>
                <a:latin typeface="Helvetica" pitchFamily="34" charset="0"/>
                <a:ea typeface="+mn-ea"/>
                <a:cs typeface="+mn-cs"/>
              </a:rPr>
              <a:pPr rtl="0" eaLnBrk="0" fontAlgn="base" hangingPunct="0"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FFFFFF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815" name="Line 671"/>
          <p:cNvSpPr>
            <a:spLocks noChangeShapeType="1"/>
          </p:cNvSpPr>
          <p:nvPr/>
        </p:nvSpPr>
        <p:spPr bwMode="gray">
          <a:xfrm>
            <a:off x="480580" y="6359338"/>
            <a:ext cx="28286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300" kern="12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816" name="Line 672"/>
          <p:cNvSpPr>
            <a:spLocks noChangeShapeType="1"/>
          </p:cNvSpPr>
          <p:nvPr/>
        </p:nvSpPr>
        <p:spPr bwMode="gray">
          <a:xfrm>
            <a:off x="523876" y="6555441"/>
            <a:ext cx="6628534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300" kern="12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817" name="Line 673"/>
          <p:cNvSpPr>
            <a:spLocks noChangeShapeType="1"/>
          </p:cNvSpPr>
          <p:nvPr/>
        </p:nvSpPr>
        <p:spPr bwMode="gray">
          <a:xfrm>
            <a:off x="520989" y="1260662"/>
            <a:ext cx="8099136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300" kern="12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786" name="Line 642"/>
          <p:cNvSpPr>
            <a:spLocks noChangeShapeType="1"/>
          </p:cNvSpPr>
          <p:nvPr/>
        </p:nvSpPr>
        <p:spPr bwMode="gray">
          <a:xfrm>
            <a:off x="489239" y="1260662"/>
            <a:ext cx="2352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300" kern="120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6823" name="Picture 679" descr="JPMorgan logo 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7523308" y="6174441"/>
            <a:ext cx="1122795" cy="42022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Helvetica" pitchFamily="34" charset="0"/>
        </a:defRPr>
      </a:lvl2pPr>
      <a:lvl3pPr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Helvetica" pitchFamily="34" charset="0"/>
        </a:defRPr>
      </a:lvl3pPr>
      <a:lvl4pPr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Helvetica" pitchFamily="34" charset="0"/>
        </a:defRPr>
      </a:lvl4pPr>
      <a:lvl5pPr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Helvetica" pitchFamily="34" charset="0"/>
        </a:defRPr>
      </a:lvl5pPr>
      <a:lvl6pPr marL="410291"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Helvetica" pitchFamily="34" charset="0"/>
        </a:defRPr>
      </a:lvl6pPr>
      <a:lvl7pPr marL="820583"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Helvetica" pitchFamily="34" charset="0"/>
        </a:defRPr>
      </a:lvl7pPr>
      <a:lvl8pPr marL="1230874"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Helvetica" pitchFamily="34" charset="0"/>
        </a:defRPr>
      </a:lvl8pPr>
      <a:lvl9pPr marL="1641165" algn="l" defTabSz="648204" rtl="0" eaLnBrk="0" fontAlgn="base" hangingPunct="0">
        <a:lnSpc>
          <a:spcPts val="2333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Helvetica" pitchFamily="34" charset="0"/>
        </a:defRPr>
      </a:lvl9pPr>
    </p:titleStyle>
    <p:bodyStyle>
      <a:lvl1pPr marL="205146" indent="-205146" algn="l" defTabSz="648204" rtl="0" eaLnBrk="0" fontAlgn="base" hangingPunct="0">
        <a:spcBef>
          <a:spcPct val="115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63279" indent="-156708" algn="l" defTabSz="648204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300">
          <a:solidFill>
            <a:schemeClr val="tx1"/>
          </a:solidFill>
          <a:latin typeface="+mn-lt"/>
        </a:defRPr>
      </a:lvl2pPr>
      <a:lvl3pPr marL="512864" indent="-148161" algn="l" defTabSz="64820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3pPr>
      <a:lvl4pPr marL="669573" indent="-155284" algn="l" defTabSz="64820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Helvetica" pitchFamily="34" charset="0"/>
        <a:buChar char="-"/>
        <a:defRPr sz="1300">
          <a:solidFill>
            <a:schemeClr val="tx1"/>
          </a:solidFill>
          <a:latin typeface="+mn-lt"/>
        </a:defRPr>
      </a:lvl4pPr>
      <a:lvl5pPr marL="819158" indent="-148161" algn="l" defTabSz="64820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5pPr>
      <a:lvl6pPr marL="1229450" indent="-148161" algn="l" defTabSz="64820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6pPr>
      <a:lvl7pPr marL="1639741" indent="-148161" algn="l" defTabSz="64820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7pPr>
      <a:lvl8pPr marL="2050032" indent="-148161" algn="l" defTabSz="64820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8pPr>
      <a:lvl9pPr marL="2460324" indent="-148161" algn="l" defTabSz="648204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6D0C-0854-4FB7-834A-A999F67401E6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tantia" pitchFamily="18" charset="0"/>
              </a:defRPr>
            </a:lvl1pPr>
          </a:lstStyle>
          <a:p>
            <a:fld id="{C57FC9EE-B723-4535-82EA-A48160BFD2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096000"/>
            <a:ext cx="1905000" cy="66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 userDrawn="1"/>
        </p:nvCxnSpPr>
        <p:spPr>
          <a:xfrm>
            <a:off x="228600" y="6705600"/>
            <a:ext cx="8458200" cy="1588"/>
          </a:xfrm>
          <a:prstGeom prst="line">
            <a:avLst/>
          </a:prstGeom>
          <a:ln>
            <a:solidFill>
              <a:srgbClr val="A20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aramond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aramond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aramond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aramond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aramond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3DF1-B784-498E-88A7-49BCC98B546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2C75-B10E-C244-BB4C-503A993871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Denison Investment Office PowerPoint Template.ai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94488" y="6416675"/>
            <a:ext cx="1625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8462963" y="6451600"/>
            <a:ext cx="0" cy="304800"/>
          </a:xfrm>
          <a:prstGeom prst="line">
            <a:avLst/>
          </a:prstGeom>
          <a:noFill/>
          <a:ln w="9525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2286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3"/>
          <p:cNvSpPr>
            <a:spLocks noChangeArrowheads="1"/>
          </p:cNvSpPr>
          <p:nvPr userDrawn="1"/>
        </p:nvSpPr>
        <p:spPr bwMode="auto">
          <a:xfrm>
            <a:off x="8486775" y="643255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864DE830-61CF-4871-9D50-93B6E4F2B3E1}" type="slidenum">
              <a:rPr lang="en-US" sz="1400">
                <a:solidFill>
                  <a:schemeClr val="bg2"/>
                </a:solidFill>
                <a:latin typeface="Candara" pitchFamily="34" charset="0"/>
              </a:rPr>
              <a:pPr/>
              <a:t>‹#›</a:t>
            </a:fld>
            <a:endParaRPr lang="en-US" sz="1400">
              <a:solidFill>
                <a:schemeClr val="bg2"/>
              </a:solidFill>
              <a:latin typeface="Candara" pitchFamily="34" charset="0"/>
            </a:endParaRP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15"/>
          <p:cNvSpPr>
            <a:spLocks noChangeArrowheads="1"/>
          </p:cNvSpPr>
          <p:nvPr userDrawn="1"/>
        </p:nvSpPr>
        <p:spPr bwMode="auto">
          <a:xfrm>
            <a:off x="238125" y="1066800"/>
            <a:ext cx="8686800" cy="5246688"/>
          </a:xfrm>
          <a:prstGeom prst="rect">
            <a:avLst/>
          </a:prstGeom>
          <a:noFill/>
          <a:ln w="9525">
            <a:solidFill>
              <a:srgbClr val="CC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Candar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Candar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Candar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Candar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Candar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Candar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Candar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Candar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94E9F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bg2"/>
          </a:solidFill>
          <a:latin typeface="+mn-lt"/>
        </a:defRPr>
      </a:lvl2pPr>
      <a:lvl3pPr marL="90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bg2"/>
          </a:solidFill>
          <a:latin typeface="+mn-lt"/>
        </a:defRPr>
      </a:lvl3pPr>
      <a:lvl4pPr marL="1252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bg2"/>
          </a:solidFill>
          <a:latin typeface="+mn-lt"/>
        </a:defRPr>
      </a:lvl4pPr>
      <a:lvl5pPr marL="1595438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bg2"/>
          </a:solidFill>
          <a:latin typeface="+mn-lt"/>
        </a:defRPr>
      </a:lvl5pPr>
      <a:lvl6pPr marL="2052638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bg2"/>
          </a:solidFill>
          <a:latin typeface="+mn-lt"/>
        </a:defRPr>
      </a:lvl6pPr>
      <a:lvl7pPr marL="2509838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bg2"/>
          </a:solidFill>
          <a:latin typeface="+mn-lt"/>
        </a:defRPr>
      </a:lvl7pPr>
      <a:lvl8pPr marL="2967038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bg2"/>
          </a:solidFill>
          <a:latin typeface="+mn-lt"/>
        </a:defRPr>
      </a:lvl8pPr>
      <a:lvl9pPr marL="3424238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F83F-9A6C-4B05-A8C0-029DD15CFD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Denison Investment Office                                                      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2C75-B10E-C244-BB4C-503A993871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Denison Investment Office PowerPoint Template.ai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CE16-3F7D-4890-A661-340B7E320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Investing: A Student’s Perspective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505D4-9C70-4E2A-82B5-E8F3D2FA2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March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76ADC-1914-45C3-B491-DD653115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8534400" cy="365125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Denison University Financial Wellness</a:t>
            </a:r>
          </a:p>
        </p:txBody>
      </p:sp>
      <p:pic>
        <p:nvPicPr>
          <p:cNvPr id="8" name="image3.png">
            <a:extLst>
              <a:ext uri="{FF2B5EF4-FFF2-40B4-BE49-F238E27FC236}">
                <a16:creationId xmlns:a16="http://schemas.microsoft.com/office/drawing/2014/main" id="{34CA11B1-F943-4F3D-AE91-F0169C27EB7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5800" y="533400"/>
            <a:ext cx="1894205" cy="6616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677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FB9-A510-4435-9A9C-766BF688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2B03-CB59-41F9-87B8-3E2E2D58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portion of a company</a:t>
            </a:r>
          </a:p>
          <a:p>
            <a:r>
              <a:rPr lang="en-US" dirty="0"/>
              <a:t>Buying a piece of the profits of a company</a:t>
            </a:r>
          </a:p>
          <a:p>
            <a:r>
              <a:rPr lang="en-US" dirty="0"/>
              <a:t>Portfolio performance relies on good stock selection, company fundamentals, and macroeconomic conditions</a:t>
            </a:r>
          </a:p>
          <a:p>
            <a:pPr lvl="1"/>
            <a:r>
              <a:rPr lang="en-US" dirty="0"/>
              <a:t>Picking can be stressful</a:t>
            </a:r>
          </a:p>
          <a:p>
            <a:pPr lvl="1"/>
            <a:r>
              <a:rPr lang="en-US" dirty="0"/>
              <a:t>Competitive (try to beat the market)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71DCC-ECB8-4E4D-BF75-4F815409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81804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690B-2CE3-0943-91C9-A829B676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ETFs/Mutual Funds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DC73-4B71-664A-AB1D-5EB16B1B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stocks that is actively managed in set time periods</a:t>
            </a:r>
          </a:p>
          <a:p>
            <a:r>
              <a:rPr lang="en-US" dirty="0"/>
              <a:t>Usually created to represent a certain market or area</a:t>
            </a:r>
          </a:p>
          <a:p>
            <a:pPr lvl="1"/>
            <a:r>
              <a:rPr lang="en-US" dirty="0"/>
              <a:t>The U.S. Market, Industrials, Tech</a:t>
            </a:r>
          </a:p>
          <a:p>
            <a:r>
              <a:rPr lang="en-US" dirty="0"/>
              <a:t>Has associated fees for the management</a:t>
            </a:r>
          </a:p>
          <a:p>
            <a:r>
              <a:rPr lang="en-US" dirty="0"/>
              <a:t>Less risky due to diversification purposes (typically)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55AAB-D5D2-F540-A2B9-5C5C6DB8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39051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1E8D-C7F7-5843-A466-023C117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ETFs vs. Mutual Funds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8DB2-FEC0-AC4B-A96D-83171AA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Funds</a:t>
            </a:r>
          </a:p>
          <a:p>
            <a:pPr lvl="1"/>
            <a:r>
              <a:rPr lang="en-US" dirty="0"/>
              <a:t>Priced and traded once a day</a:t>
            </a:r>
          </a:p>
          <a:p>
            <a:pPr lvl="1"/>
            <a:r>
              <a:rPr lang="en-US" dirty="0"/>
              <a:t>Usually has a minimum entry fee (Ex. $3,000)</a:t>
            </a:r>
          </a:p>
          <a:p>
            <a:pPr lvl="1"/>
            <a:r>
              <a:rPr lang="en-US" dirty="0"/>
              <a:t>Usually more actively managed</a:t>
            </a:r>
          </a:p>
          <a:p>
            <a:r>
              <a:rPr lang="en-US" dirty="0"/>
              <a:t>ETFs</a:t>
            </a:r>
          </a:p>
          <a:p>
            <a:pPr lvl="1"/>
            <a:r>
              <a:rPr lang="en-US" dirty="0"/>
              <a:t>Priced and traded like a stock</a:t>
            </a:r>
          </a:p>
          <a:p>
            <a:pPr lvl="1"/>
            <a:r>
              <a:rPr lang="en-US" dirty="0"/>
              <a:t>No minimum entry fee</a:t>
            </a:r>
          </a:p>
          <a:p>
            <a:pPr lvl="1"/>
            <a:r>
              <a:rPr lang="en-US" dirty="0"/>
              <a:t>Usually pegged to an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36C91-E40E-3049-A814-0711CE49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125062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2683-EF07-ED41-BB01-63410DF6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1AE1-7A3F-304B-ACFE-0356D14D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account you need to trade stocks, ETFs, Mutual funds, etc.</a:t>
            </a:r>
          </a:p>
          <a:p>
            <a:r>
              <a:rPr lang="en-US" dirty="0"/>
              <a:t>Common ones: Fidelity, Charles Schwab, Robinhood, E*TRADE</a:t>
            </a:r>
          </a:p>
          <a:p>
            <a:r>
              <a:rPr lang="en-US" dirty="0"/>
              <a:t>For most people, really doesn’t matter which you choose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FA6A0-39DB-5C40-879A-E8B500B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312584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8539-74E5-9344-B1E3-BBF56BE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CD68-84A6-D740-880F-A3F3744A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Knowing about investing and money is like knowing CPR, having a little bit of information can potentially reap huge rewards.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6AEC-941A-7B4D-B5FD-AC629195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120132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8BA2-1414-431D-9E87-EACF71E6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Investing: Expectations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729A-0445-4075-BBEF-1C564570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  <p:pic>
        <p:nvPicPr>
          <p:cNvPr id="1026" name="Picture 2" descr="ThinkorSwim Review: Is It The Best Trading Platform?">
            <a:extLst>
              <a:ext uri="{FF2B5EF4-FFF2-40B4-BE49-F238E27FC236}">
                <a16:creationId xmlns:a16="http://schemas.microsoft.com/office/drawing/2014/main" id="{0F1EA0CA-7218-428D-9095-B366C7BF7C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7" y="1600200"/>
            <a:ext cx="7730706" cy="4525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5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B2FD-A719-4B57-A956-2574BF34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Investing: Expectations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1E04F-72E5-4885-BE54-DCB41B67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  <p:pic>
        <p:nvPicPr>
          <p:cNvPr id="2050" name="Picture 2" descr="K A L E O on Twitter: &amp;amp;quot;Robinhood fun account I started a couple of weeks  ago still moving nicely. $TSLA is the majority of today&amp;amp;#39;s gains. Side note:  the other 2K">
            <a:extLst>
              <a:ext uri="{FF2B5EF4-FFF2-40B4-BE49-F238E27FC236}">
                <a16:creationId xmlns:a16="http://schemas.microsoft.com/office/drawing/2014/main" id="{2EC774E3-2F9C-455F-A519-6D2F8252EB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14" y="1600200"/>
            <a:ext cx="4972371" cy="4525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3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C6D1-5CE4-4626-9CEF-9931A874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Investing: Reality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FF7D2-748D-48B3-8753-6B1B3DE6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  <p:pic>
        <p:nvPicPr>
          <p:cNvPr id="3078" name="Picture 6" descr="Revenue vs. Earnings: What&amp;amp;#39;s the Difference?">
            <a:extLst>
              <a:ext uri="{FF2B5EF4-FFF2-40B4-BE49-F238E27FC236}">
                <a16:creationId xmlns:a16="http://schemas.microsoft.com/office/drawing/2014/main" id="{3CA6A00F-B6E5-4C3D-BAFC-EA1DBF51B5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96" y="1600200"/>
            <a:ext cx="6291007" cy="4525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2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59EC-2F14-4D32-8587-3FCE8BCC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Investing: Reality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7D8653-E8DC-4410-B900-C3442BED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2805906"/>
            <a:ext cx="5276850" cy="2114550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4040E-C62D-48C8-9A5F-E11D350B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5055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43F4-D1C1-4132-B6A4-5B0A7969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Investing: As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A65C-6FD5-4568-8F70-25C4633C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Inundated with information about market constantly</a:t>
            </a:r>
          </a:p>
          <a:p>
            <a:pPr lvl="1"/>
            <a:r>
              <a:rPr lang="en-US" dirty="0"/>
              <a:t>Mainstream media</a:t>
            </a:r>
          </a:p>
          <a:p>
            <a:pPr lvl="1"/>
            <a:r>
              <a:rPr lang="en-US" dirty="0"/>
              <a:t>Transition of investment knowledge</a:t>
            </a:r>
          </a:p>
          <a:p>
            <a:r>
              <a:rPr lang="en-US" dirty="0"/>
              <a:t>What is right and what is wrong?</a:t>
            </a:r>
          </a:p>
          <a:p>
            <a:pPr lvl="1"/>
            <a:r>
              <a:rPr lang="en-US" dirty="0"/>
              <a:t>Million-dollar question</a:t>
            </a:r>
          </a:p>
          <a:p>
            <a:pPr lvl="1"/>
            <a:r>
              <a:rPr lang="en-US" dirty="0"/>
              <a:t>Where should you put your money?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BA6C2-E982-467F-9623-A7045121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133443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48B2-5FD9-440E-BC12-A1BC374E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Investing: Mentors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358C-1A11-4A27-B173-E29792B3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hard to figure out what to do without a mentor</a:t>
            </a:r>
          </a:p>
          <a:p>
            <a:pPr lvl="1"/>
            <a:r>
              <a:rPr lang="en-US" dirty="0"/>
              <a:t>Who can this be?</a:t>
            </a:r>
          </a:p>
          <a:p>
            <a:pPr lvl="2"/>
            <a:r>
              <a:rPr lang="en-US" dirty="0"/>
              <a:t>Parents</a:t>
            </a:r>
          </a:p>
          <a:p>
            <a:pPr lvl="2"/>
            <a:r>
              <a:rPr lang="en-US" dirty="0"/>
              <a:t>Other students</a:t>
            </a:r>
          </a:p>
          <a:p>
            <a:pPr lvl="2"/>
            <a:r>
              <a:rPr lang="en-US" dirty="0"/>
              <a:t>Coworkers</a:t>
            </a:r>
          </a:p>
          <a:p>
            <a:pPr lvl="2"/>
            <a:r>
              <a:rPr lang="en-US" dirty="0"/>
              <a:t>Pretty much anyone</a:t>
            </a:r>
          </a:p>
          <a:p>
            <a:r>
              <a:rPr lang="en-US" b="1" dirty="0"/>
              <a:t>Most important: No one knows the “right” answer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C312D-4B04-49DB-86BC-74D22988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38625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FBF4-7017-4813-A38A-9CCC07E1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AD30-D181-49D3-ACEC-22F9651C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Fear, Euphoria, Regret, Excitement, Hesitation, Uncertainty, Happiness</a:t>
            </a:r>
          </a:p>
          <a:p>
            <a:r>
              <a:rPr lang="en-US" dirty="0"/>
              <a:t>Emotions will run the gamut when investing</a:t>
            </a:r>
          </a:p>
          <a:p>
            <a:pPr lvl="1"/>
            <a:r>
              <a:rPr lang="en-US" dirty="0"/>
              <a:t>The price of playing poker</a:t>
            </a:r>
          </a:p>
          <a:p>
            <a:r>
              <a:rPr lang="en-US" dirty="0"/>
              <a:t>Rely on your mentors, remember it is a long term 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D9FAD-66DB-4DFA-B3BC-52D58ECE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246828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31DC-23CF-47E2-9080-E3548D70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A0BF-946F-4A85-B142-950E7BAD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Mentor: Brother of Tennis Coach</a:t>
            </a:r>
          </a:p>
          <a:p>
            <a:r>
              <a:rPr lang="en-US" dirty="0"/>
              <a:t>What I did: Bought 4 different stocks of his recommendation</a:t>
            </a:r>
          </a:p>
          <a:p>
            <a:r>
              <a:rPr lang="en-US" dirty="0"/>
              <a:t>What happened: I learned the emotions associated with investing and began to ask questions about what my money was doing</a:t>
            </a:r>
          </a:p>
          <a:p>
            <a:pPr lvl="1"/>
            <a:r>
              <a:rPr lang="en-US" dirty="0"/>
              <a:t>Why is this a good stock?</a:t>
            </a:r>
          </a:p>
          <a:p>
            <a:pPr lvl="1"/>
            <a:r>
              <a:rPr lang="en-US" dirty="0"/>
              <a:t>Is my money better elsewhere?</a:t>
            </a:r>
          </a:p>
          <a:p>
            <a:pPr lvl="1"/>
            <a:r>
              <a:rPr lang="en-US" dirty="0"/>
              <a:t>What about risk?</a:t>
            </a:r>
          </a:p>
          <a:p>
            <a:r>
              <a:rPr lang="en-US" dirty="0"/>
              <a:t>Mindset: I want to learn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3C22A-C609-4D03-A40E-C7C6AA5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Denison University 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424812128"/>
      </p:ext>
    </p:extLst>
  </p:cSld>
  <p:clrMapOvr>
    <a:masterClrMapping/>
  </p:clrMapOvr>
</p:sld>
</file>

<file path=ppt/theme/theme1.xml><?xml version="1.0" encoding="utf-8"?>
<a:theme xmlns:a="http://schemas.openxmlformats.org/drawingml/2006/main" name="JPMAM FB Template_NEW LOGO">
  <a:themeElements>
    <a:clrScheme name="JPMAM FB Template_NEW LOGO 2">
      <a:dk1>
        <a:srgbClr val="000000"/>
      </a:dk1>
      <a:lt1>
        <a:srgbClr val="FFFFFF"/>
      </a:lt1>
      <a:dk2>
        <a:srgbClr val="324078"/>
      </a:dk2>
      <a:lt2>
        <a:srgbClr val="324078"/>
      </a:lt2>
      <a:accent1>
        <a:srgbClr val="324078"/>
      </a:accent1>
      <a:accent2>
        <a:srgbClr val="902A32"/>
      </a:accent2>
      <a:accent3>
        <a:srgbClr val="FFFFFF"/>
      </a:accent3>
      <a:accent4>
        <a:srgbClr val="000000"/>
      </a:accent4>
      <a:accent5>
        <a:srgbClr val="ADAFBE"/>
      </a:accent5>
      <a:accent6>
        <a:srgbClr val="82252C"/>
      </a:accent6>
      <a:hlink>
        <a:srgbClr val="0C6446"/>
      </a:hlink>
      <a:folHlink>
        <a:srgbClr val="865A22"/>
      </a:folHlink>
    </a:clrScheme>
    <a:fontScheme name="JPMAM FB Template_NEW LOG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JPMAM FB Template_NEW LOGO 1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666666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8A8A8A"/>
        </a:accent6>
        <a:hlink>
          <a:srgbClr val="CCCCCC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MAM FB Template_NEW LOGO 2">
        <a:dk1>
          <a:srgbClr val="000000"/>
        </a:dk1>
        <a:lt1>
          <a:srgbClr val="FFFFFF"/>
        </a:lt1>
        <a:dk2>
          <a:srgbClr val="324078"/>
        </a:dk2>
        <a:lt2>
          <a:srgbClr val="324078"/>
        </a:lt2>
        <a:accent1>
          <a:srgbClr val="324078"/>
        </a:accent1>
        <a:accent2>
          <a:srgbClr val="902A32"/>
        </a:accent2>
        <a:accent3>
          <a:srgbClr val="FFFFFF"/>
        </a:accent3>
        <a:accent4>
          <a:srgbClr val="000000"/>
        </a:accent4>
        <a:accent5>
          <a:srgbClr val="ADAFBE"/>
        </a:accent5>
        <a:accent6>
          <a:srgbClr val="82252C"/>
        </a:accent6>
        <a:hlink>
          <a:srgbClr val="0C6446"/>
        </a:hlink>
        <a:folHlink>
          <a:srgbClr val="865A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nstantia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nstantia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2E795AC248D54F92FE4F05073133B1" ma:contentTypeVersion="4" ma:contentTypeDescription="Create a new document." ma:contentTypeScope="" ma:versionID="a069d7254bc8533a4cdb5f29115b563f">
  <xsd:schema xmlns:xsd="http://www.w3.org/2001/XMLSchema" xmlns:xs="http://www.w3.org/2001/XMLSchema" xmlns:p="http://schemas.microsoft.com/office/2006/metadata/properties" xmlns:ns3="c249ed1b-0213-448a-99c5-ea942ddfb0b4" targetNamespace="http://schemas.microsoft.com/office/2006/metadata/properties" ma:root="true" ma:fieldsID="aa4576b77701f0292d3aa799c129bd89" ns3:_="">
    <xsd:import namespace="c249ed1b-0213-448a-99c5-ea942ddfb0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9ed1b-0213-448a-99c5-ea942ddfb0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3F8DA-D25E-48BE-944C-4F7A437B028C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c249ed1b-0213-448a-99c5-ea942ddfb0b4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BE75F0-5BD6-42B8-9DE5-E51EC4B90F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7C569B-2636-465F-93CD-372FE4C9969B}">
  <ds:schemaRefs>
    <ds:schemaRef ds:uri="c249ed1b-0213-448a-99c5-ea942ddfb0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448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Arial Unicode MS</vt:lpstr>
      <vt:lpstr>Calibri</vt:lpstr>
      <vt:lpstr>Candara</vt:lpstr>
      <vt:lpstr>Constantia</vt:lpstr>
      <vt:lpstr>Garamond</vt:lpstr>
      <vt:lpstr>Helvetica</vt:lpstr>
      <vt:lpstr>Helvetica LT Std</vt:lpstr>
      <vt:lpstr>Times New Roman</vt:lpstr>
      <vt:lpstr>Wingdings</vt:lpstr>
      <vt:lpstr>JPMAM FB Template_NEW LOGO</vt:lpstr>
      <vt:lpstr>Custom Design</vt:lpstr>
      <vt:lpstr>1_Office Theme</vt:lpstr>
      <vt:lpstr>Default Design</vt:lpstr>
      <vt:lpstr>3_Office Theme</vt:lpstr>
      <vt:lpstr>Investing: A Student’s Perspective</vt:lpstr>
      <vt:lpstr>Investing: Expectations</vt:lpstr>
      <vt:lpstr>Investing: Expectations</vt:lpstr>
      <vt:lpstr>Investing: Reality</vt:lpstr>
      <vt:lpstr>Investing: Reality</vt:lpstr>
      <vt:lpstr>Investing: As a Student</vt:lpstr>
      <vt:lpstr>Investing: Mentors</vt:lpstr>
      <vt:lpstr>Mindset</vt:lpstr>
      <vt:lpstr>My First Experience</vt:lpstr>
      <vt:lpstr>Stocks</vt:lpstr>
      <vt:lpstr>ETFs/Mutual Funds</vt:lpstr>
      <vt:lpstr>ETFs vs. Mutual Funds</vt:lpstr>
      <vt:lpstr>Brokerage Account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Valuation</dc:title>
  <dc:creator>Reece Andrew Quigley</dc:creator>
  <cp:lastModifiedBy>William Duquette</cp:lastModifiedBy>
  <cp:revision>25</cp:revision>
  <dcterms:created xsi:type="dcterms:W3CDTF">2020-06-19T19:42:02Z</dcterms:created>
  <dcterms:modified xsi:type="dcterms:W3CDTF">2022-04-23T19:12:24Z</dcterms:modified>
</cp:coreProperties>
</file>