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6"/>
  </p:notesMasterIdLst>
  <p:handoutMasterIdLst>
    <p:handoutMasterId r:id="rId3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extLs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64"/>
    <p:restoredTop sz="94764"/>
  </p:normalViewPr>
  <p:slideViewPr>
    <p:cSldViewPr snapToObjects="1">
      <p:cViewPr varScale="1">
        <p:scale>
          <a:sx n="66" d="100"/>
          <a:sy n="66" d="100"/>
        </p:scale>
        <p:origin x="-114" y="-282"/>
      </p:cViewPr>
      <p:guideLst>
        <p:guide orient="horz" pos="2158"/>
        <p:guide orient="horz" pos="192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2016-03-18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2016-03-18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2016-03-18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2016-03-18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2016-03-18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2016-03-18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2016-03-18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2016-03-18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jpe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799" y="1022858"/>
            <a:ext cx="7772400" cy="1470025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5500" b="1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LOCAwiki</a:t>
            </a:r>
            <a:r>
              <a:rPr lang="ko-KR" altLang="en-US" sz="20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(가칭)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857620" y="4143380"/>
            <a:ext cx="4829180" cy="1559179"/>
          </a:xfrm>
        </p:spPr>
        <p:txBody>
          <a:bodyPr>
            <a:normAutofit/>
          </a:bodyPr>
          <a:lstStyle/>
          <a:p>
            <a:pPr algn="r">
              <a:defRPr lang="ko-KR" altLang="en-US"/>
            </a:pPr>
            <a:endParaRPr lang="ko-KR" altLang="en-US" sz="2000">
              <a:solidFill>
                <a:schemeClr val="tx1">
                  <a:lumMod val="70000"/>
                  <a:lumOff val="3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algn="r">
              <a:defRPr lang="ko-KR" altLang="en-US"/>
            </a:pPr>
            <a:endParaRPr lang="ko-KR" altLang="en-US" sz="2000">
              <a:solidFill>
                <a:schemeClr val="tx1">
                  <a:lumMod val="70000"/>
                  <a:lumOff val="3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algn="r">
              <a:defRPr lang="ko-KR" altLang="en-US"/>
            </a:pPr>
            <a:endParaRPr lang="ko-KR" altLang="en-US" sz="2000">
              <a:solidFill>
                <a:schemeClr val="tx1">
                  <a:lumMod val="70000"/>
                  <a:lumOff val="3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algn="r">
              <a:defRPr lang="ko-KR" altLang="en-US"/>
            </a:pPr>
            <a:r>
              <a:rPr lang="ko-KR" altLang="en-US" sz="2000">
                <a:solidFill>
                  <a:schemeClr val="tx1">
                    <a:lumMod val="70000"/>
                    <a:lumOff val="30000"/>
                  </a:schemeClr>
                </a:solidFill>
                <a:latin typeface="함초롬돋움"/>
                <a:ea typeface="함초롬돋움"/>
                <a:cs typeface="함초롬돋움"/>
              </a:rPr>
              <a:t>컴퓨터전공 정승철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799" y="814407"/>
            <a:ext cx="2614593" cy="261459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/>
          <p:nvPr/>
        </p:nvSpPr>
        <p:spPr>
          <a:xfrm>
            <a:off x="-857288" y="2857500"/>
            <a:ext cx="7072362" cy="449493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48000" b="1" i="0" spc="5">
                <a:solidFill>
                  <a:schemeClr val="bg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02</a:t>
            </a:r>
            <a:endParaRPr lang="ko-KR" altLang="en-US" sz="48000" b="1" i="0" spc="5">
              <a:solidFill>
                <a:schemeClr val="bg1">
                  <a:lumMod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1714500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LOCAwiki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의 목표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71670" y="1354500"/>
            <a:ext cx="720000" cy="72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LOCAwiki</a:t>
            </a:r>
            <a:r>
              <a:rPr lang="ko-KR" altLang="en-US" sz="3500">
                <a:latin typeface="함초롬돋움"/>
                <a:ea typeface="함초롬돋움"/>
                <a:cs typeface="함초롬돋움"/>
              </a:rPr>
              <a:t> 의 목표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14810" y="2928934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FF99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4810" y="3857628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FF9900"/>
              </a:solidFill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572000" y="3000372"/>
            <a:ext cx="4286280" cy="2428892"/>
          </a:xfrm>
        </p:spPr>
        <p:txBody>
          <a:bodyPr>
            <a:noAutofit/>
          </a:bodyPr>
          <a:lstStyle/>
          <a:p>
            <a:pPr>
              <a:buNone/>
              <a:defRPr lang="ko-KR" altLang="en-US"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다양한 맛집 정보 제공</a:t>
            </a:r>
          </a:p>
          <a:p>
            <a:pPr>
              <a:buNone/>
              <a:defRPr lang="ko-KR" altLang="en-US"/>
            </a:pPr>
            <a:endParaRPr lang="en-US" altLang="ko-KR" sz="250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간편한 추천 기능</a:t>
            </a:r>
          </a:p>
        </p:txBody>
      </p:sp>
      <p:sp>
        <p:nvSpPr>
          <p:cNvPr id="24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2. LOCAwiki</a:t>
            </a: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 의 목표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5785" y="682338"/>
            <a:ext cx="2613600" cy="2613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LOCAwiki</a:t>
            </a:r>
            <a:r>
              <a:rPr lang="ko-KR" altLang="en-US" sz="3500">
                <a:latin typeface="함초롬돋움"/>
                <a:ea typeface="함초롬돋움"/>
                <a:cs typeface="함초롬돋움"/>
              </a:rPr>
              <a:t> 의 목표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14810" y="2928934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FF99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4810" y="3857628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FF99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14810" y="4786322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FF9900"/>
              </a:solidFill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572000" y="3000372"/>
            <a:ext cx="4286280" cy="2428892"/>
          </a:xfrm>
        </p:spPr>
        <p:txBody>
          <a:bodyPr>
            <a:noAutofit/>
          </a:bodyPr>
          <a:lstStyle/>
          <a:p>
            <a:pPr>
              <a:buNone/>
              <a:defRPr lang="ko-KR" altLang="en-US"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변화하는 여행 트렌드에 대응</a:t>
            </a:r>
          </a:p>
          <a:p>
            <a:pPr>
              <a:buNone/>
              <a:defRPr lang="ko-KR" altLang="en-US"/>
            </a:pPr>
            <a:endParaRPr lang="ko-KR" altLang="en-US" sz="250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정확하고</a:t>
            </a: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방대한 맛집 정보</a:t>
            </a:r>
          </a:p>
          <a:p>
            <a:pPr>
              <a:buNone/>
              <a:defRPr lang="ko-KR" altLang="en-US"/>
            </a:pPr>
            <a:endParaRPr lang="en-US" altLang="ko-KR" sz="250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간편한 추천 기능</a:t>
            </a:r>
          </a:p>
        </p:txBody>
      </p:sp>
      <p:sp>
        <p:nvSpPr>
          <p:cNvPr id="24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2. LOCAwiki</a:t>
            </a: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 의 목표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5785" y="682338"/>
            <a:ext cx="2613600" cy="2613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K-20151128-233743-3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1603572"/>
            <a:ext cx="2613600" cy="26136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>
              <a:defRPr lang="ko-KR" altLang="en-US"/>
            </a:pPr>
            <a:r>
              <a:rPr lang="ko-KR" altLang="en-US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변화하는 여행 트렌드에 대응</a:t>
            </a:r>
            <a:endParaRPr lang="en-US" altLang="ko-KR" sz="3500">
              <a:solidFill>
                <a:srgbClr val="FF99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내용 개체 틀 2"/>
          <p:cNvSpPr txBox="1"/>
          <p:nvPr/>
        </p:nvSpPr>
        <p:spPr>
          <a:xfrm>
            <a:off x="656281" y="4500570"/>
            <a:ext cx="8229600" cy="157163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342900" lvl="0" indent="-342900" algn="l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ko-KR" altLang="en-US"/>
            </a:pPr>
            <a:endParaRPr lang="ko-KR" altLang="en-US" sz="2500" b="0" i="0" spc="5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>
              <a:spcBef>
                <a:spcPct val="20000"/>
              </a:spcBef>
              <a:defRPr lang="ko-KR" altLang="en-US"/>
            </a:pP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→ </a:t>
            </a:r>
            <a:r>
              <a:rPr lang="ko-KR" altLang="en-US" sz="2500" b="0" i="0" spc="5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인근 지역에 대한 정보의 중요성이 증가할 것으로 예상</a:t>
            </a:r>
          </a:p>
          <a:p>
            <a:pPr marL="342900" lvl="0" indent="-342900" algn="l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lang="ko-KR" altLang="en-US"/>
            </a:pPr>
            <a:r>
              <a:rPr lang="en-US" altLang="ko-KR" sz="2500" b="0" i="0" spc="5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→ </a:t>
            </a:r>
            <a:r>
              <a:rPr lang="en-US" altLang="ko-KR" sz="2500" b="0" i="0" spc="5">
                <a:latin typeface="함초롬돋움"/>
                <a:ea typeface="함초롬돋움"/>
                <a:cs typeface="함초롬돋움"/>
              </a:rPr>
              <a:t>Google Map </a:t>
            </a:r>
            <a:r>
              <a:rPr lang="ko-KR" altLang="en-US" sz="2500" b="0" i="0" spc="5">
                <a:latin typeface="함초롬돋움"/>
                <a:ea typeface="함초롬돋움"/>
                <a:cs typeface="함초롬돋움"/>
              </a:rPr>
              <a:t>을 이용</a:t>
            </a:r>
          </a:p>
        </p:txBody>
      </p:sp>
      <p:sp>
        <p:nvSpPr>
          <p:cNvPr id="14" name="내용 개체 틀 2"/>
          <p:cNvSpPr txBox="1"/>
          <p:nvPr/>
        </p:nvSpPr>
        <p:spPr>
          <a:xfrm>
            <a:off x="3894745" y="2071678"/>
            <a:ext cx="4991136" cy="242889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342900" lvl="0" indent="-342900" algn="l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lang="ko-KR" altLang="en-US"/>
            </a:pPr>
            <a:r>
              <a:rPr lang="ko-KR" altLang="en-US" sz="2500" b="0" i="0" spc="5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당일치기 도보여행 및 자전거여행</a:t>
            </a:r>
          </a:p>
          <a:p>
            <a:pPr marL="342900" lvl="0" indent="-342900" algn="l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lang="ko-KR" altLang="en-US"/>
            </a:pPr>
            <a:endParaRPr lang="ko-KR" altLang="en-US" sz="2500" b="0" i="0" spc="5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lang="ko-KR" altLang="en-US"/>
            </a:pPr>
            <a:r>
              <a:rPr lang="ko-KR" altLang="en-US" sz="2500" b="0" i="0" spc="5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가볍고 간단한 배낭여행</a:t>
            </a:r>
          </a:p>
          <a:p>
            <a:pPr marL="342900" lvl="0" indent="-342900" algn="l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lang="ko-KR" altLang="en-US"/>
            </a:pPr>
            <a:endParaRPr lang="en-US" altLang="ko-KR" sz="2500" b="0" i="0" spc="5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lang="ko-KR" altLang="en-US"/>
            </a:pPr>
            <a:r>
              <a:rPr lang="ko-KR" altLang="en-US" sz="2500" b="0" i="0" spc="5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모르는 장소에 가보는 모험적인 것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24744" y="1981678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FF99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24744" y="2910372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FF99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24744" y="3839066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FF99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2. LOCAwiki</a:t>
            </a: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 의 목표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다양한 맛집 정보 제공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27579" y="2046541"/>
            <a:ext cx="5329246" cy="1025269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많은 양의 맛집</a:t>
            </a: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정보를</a:t>
            </a:r>
          </a:p>
          <a:p>
            <a:pPr>
              <a:buNone/>
              <a:defRPr lang="ko-KR" altLang="en-US"/>
            </a:pP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	</a:t>
            </a: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수급하는 과정에 어려움이 있음</a:t>
            </a:r>
          </a:p>
          <a:p>
            <a:pPr>
              <a:buNone/>
              <a:defRPr lang="ko-KR" altLang="en-US"/>
            </a:pPr>
            <a:endParaRPr lang="ko-KR" altLang="en-US" sz="25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내용 개체 틀 2"/>
          <p:cNvSpPr txBox="1"/>
          <p:nvPr/>
        </p:nvSpPr>
        <p:spPr>
          <a:xfrm>
            <a:off x="3527579" y="4429132"/>
            <a:ext cx="5329246" cy="10464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342900" lvl="0" indent="-342900" algn="l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lang="ko-KR" altLang="en-US"/>
            </a:pPr>
            <a:r>
              <a:rPr lang="ko-KR" altLang="en-US" sz="2500" b="0" i="0" spc="5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위키 방식을 채택하여</a:t>
            </a:r>
          </a:p>
          <a:p>
            <a:pPr marL="342900" lvl="0" indent="-342900" algn="l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lang="ko-KR" altLang="en-US"/>
            </a:pPr>
            <a:r>
              <a:rPr lang="en-US" altLang="ko-KR" sz="2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	</a:t>
            </a:r>
            <a:r>
              <a:rPr lang="ko-KR" altLang="en-US" sz="2500" b="0" i="0" spc="5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인근 지역 사용자들의 정보를 모음</a:t>
            </a:r>
          </a:p>
        </p:txBody>
      </p:sp>
      <p:pic>
        <p:nvPicPr>
          <p:cNvPr id="7" name="그림 6" descr="K-20151128-235910-1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5786" y="1434356"/>
            <a:ext cx="2613600" cy="2613600"/>
          </a:xfrm>
          <a:prstGeom prst="rect">
            <a:avLst/>
          </a:prstGeom>
        </p:spPr>
      </p:pic>
      <p:sp>
        <p:nvSpPr>
          <p:cNvPr id="8" name="톱니 모양의 오른쪽 화살표 7"/>
          <p:cNvSpPr/>
          <p:nvPr/>
        </p:nvSpPr>
        <p:spPr>
          <a:xfrm rot="5400000">
            <a:off x="5771763" y="3327956"/>
            <a:ext cx="720000" cy="720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2. LOCAwiki</a:t>
            </a: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 의 목표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간편한 추천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2976" y="3119243"/>
            <a:ext cx="7543824" cy="2836926"/>
          </a:xfrm>
        </p:spPr>
        <p:txBody>
          <a:bodyPr>
            <a:normAutofit/>
          </a:bodyPr>
          <a:lstStyle/>
          <a:p>
            <a:pPr>
              <a:buNone/>
              <a:defRPr lang="ko-KR" altLang="en-US"/>
            </a:pPr>
            <a:r>
              <a:rPr lang="ko-KR" altLang="en-US" sz="2500" dirty="0">
                <a:latin typeface="함초롬돋움"/>
                <a:ea typeface="함초롬돋움"/>
                <a:cs typeface="함초롬돋움"/>
              </a:rPr>
              <a:t>사용자가 추천을 받기 위해</a:t>
            </a:r>
            <a:r>
              <a:rPr lang="en-US" altLang="ko-KR" sz="2500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2500" dirty="0">
                <a:latin typeface="함초롬돋움"/>
                <a:ea typeface="함초롬돋움"/>
                <a:cs typeface="함초롬돋움"/>
              </a:rPr>
              <a:t>사전에 할 준비를 최소화</a:t>
            </a:r>
          </a:p>
          <a:p>
            <a:pPr>
              <a:buNone/>
              <a:defRPr lang="ko-KR" altLang="en-US"/>
            </a:pPr>
            <a:endParaRPr lang="ko-KR" altLang="en-US" sz="2500" dirty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ko-KR" altLang="en-US" sz="2500" dirty="0">
                <a:latin typeface="함초롬돋움"/>
                <a:ea typeface="함초롬돋움"/>
                <a:cs typeface="함초롬돋움"/>
              </a:rPr>
              <a:t>몇 개의 </a:t>
            </a:r>
            <a:r>
              <a:rPr lang="ko-KR" altLang="en-US" sz="2500" dirty="0" err="1">
                <a:latin typeface="함초롬돋움"/>
                <a:ea typeface="함초롬돋움"/>
                <a:cs typeface="함초롬돋움"/>
              </a:rPr>
              <a:t>맛집에</a:t>
            </a:r>
            <a:r>
              <a:rPr lang="ko-KR" altLang="en-US" sz="2500" dirty="0">
                <a:latin typeface="함초롬돋움"/>
                <a:ea typeface="함초롬돋움"/>
                <a:cs typeface="함초롬돋움"/>
              </a:rPr>
              <a:t> 대해 평가하면</a:t>
            </a:r>
          </a:p>
          <a:p>
            <a:pPr>
              <a:buNone/>
              <a:defRPr lang="ko-KR" altLang="en-US"/>
            </a:pPr>
            <a:r>
              <a:rPr lang="en-US" altLang="ko-KR" sz="2500" dirty="0">
                <a:latin typeface="함초롬돋움"/>
                <a:ea typeface="함초롬돋움"/>
                <a:cs typeface="함초롬돋움"/>
              </a:rPr>
              <a:t>	</a:t>
            </a:r>
            <a:r>
              <a:rPr lang="ko-KR" altLang="en-US" sz="2500" dirty="0">
                <a:latin typeface="함초롬돋움"/>
                <a:ea typeface="함초롬돋움"/>
                <a:cs typeface="함초롬돋움"/>
              </a:rPr>
              <a:t>가보지 않은 장소에 대해서도 추천을 받을 수 있음</a:t>
            </a:r>
          </a:p>
        </p:txBody>
      </p:sp>
      <p:pic>
        <p:nvPicPr>
          <p:cNvPr id="6" name="그림 5" descr="K-20151128-232210-9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5786" y="571480"/>
            <a:ext cx="2613600" cy="211913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85786" y="3029243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FF99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5786" y="3957937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FF99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2. LOCAwiki</a:t>
            </a: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 의 목표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/>
          <p:nvPr/>
        </p:nvSpPr>
        <p:spPr>
          <a:xfrm>
            <a:off x="-857288" y="2857500"/>
            <a:ext cx="7072362" cy="449493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48000" b="1" i="0" spc="5">
                <a:solidFill>
                  <a:schemeClr val="bg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03</a:t>
            </a:r>
            <a:endParaRPr lang="ko-KR" altLang="en-US" sz="48000" b="1" i="0" spc="5">
              <a:solidFill>
                <a:schemeClr val="bg1">
                  <a:lumMod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1714500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LOCAwiki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의 강점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71670" y="1354500"/>
            <a:ext cx="720000" cy="72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LOCAwiki</a:t>
            </a:r>
            <a:r>
              <a:rPr lang="ko-KR" altLang="en-US" sz="3500">
                <a:latin typeface="함초롬돋움"/>
                <a:ea typeface="함초롬돋움"/>
                <a:cs typeface="함초롬돋움"/>
              </a:rPr>
              <a:t> 의 강점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14810" y="2928934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4810" y="3857628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87210" y="4786322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572000" y="3000372"/>
            <a:ext cx="4286280" cy="2428892"/>
          </a:xfrm>
        </p:spPr>
        <p:txBody>
          <a:bodyPr>
            <a:noAutofit/>
          </a:bodyPr>
          <a:lstStyle/>
          <a:p>
            <a:pPr>
              <a:buNone/>
              <a:defRPr lang="ko-KR" altLang="en-US"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높은 인근 지역 홍보 효율성</a:t>
            </a:r>
          </a:p>
          <a:p>
            <a:pPr>
              <a:buNone/>
              <a:defRPr lang="ko-KR" altLang="en-US"/>
            </a:pPr>
            <a:endParaRPr lang="ko-KR" altLang="en-US" sz="250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우수한 </a:t>
            </a: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Spot </a:t>
            </a: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정보 접근성</a:t>
            </a:r>
          </a:p>
          <a:p>
            <a:pPr>
              <a:buNone/>
              <a:defRPr lang="ko-KR" altLang="en-US"/>
            </a:pPr>
            <a:endParaRPr lang="en-US" altLang="ko-KR" sz="250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빠른 </a:t>
            </a: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Spot </a:t>
            </a: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정보 갱신 속도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5785" y="682338"/>
            <a:ext cx="2613600" cy="2613600"/>
          </a:xfrm>
          <a:prstGeom prst="rect">
            <a:avLst/>
          </a:prstGeom>
        </p:spPr>
      </p:pic>
      <p:sp>
        <p:nvSpPr>
          <p:cNvPr id="24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. LOCAwiki</a:t>
            </a: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 의 강점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/>
          <p:nvPr/>
        </p:nvSpPr>
        <p:spPr>
          <a:xfrm>
            <a:off x="457200" y="3143374"/>
            <a:ext cx="8229600" cy="2836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342900" lvl="0" indent="-342900" algn="l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lang="ko-KR" altLang="en-US"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사람들은 자신과 가까운 것에 흥미를 가짐</a:t>
            </a:r>
          </a:p>
          <a:p>
            <a:pPr marL="342900" lvl="0" indent="-342900" algn="l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lang="ko-KR" altLang="en-US"/>
            </a:pP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 	ex) </a:t>
            </a: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서울에서 강원도 끝자락의 맛집 광고를</a:t>
            </a:r>
          </a:p>
          <a:p>
            <a:pPr marL="342900" lvl="0" indent="-342900" algn="l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lang="ko-KR" altLang="en-US"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					접해도 </a:t>
            </a:r>
            <a:r>
              <a:rPr lang="ko-KR" altLang="en-US" sz="2500" b="0" i="0" spc="5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별로 흥미가 없음</a:t>
            </a:r>
          </a:p>
          <a:p>
            <a:pPr marL="342900" lvl="0" indent="-342900" algn="l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lang="ko-KR" altLang="en-US"/>
            </a:pPr>
            <a:endParaRPr lang="ko-KR" altLang="en-US" sz="2500" b="0" i="0" spc="5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lang="ko-KR" altLang="en-US"/>
            </a:pPr>
            <a:r>
              <a:rPr lang="ko-KR" altLang="ko-KR" sz="2500" b="0" i="0" spc="5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→</a:t>
            </a:r>
            <a:r>
              <a:rPr lang="en-US" altLang="ko-KR" sz="2500" b="0" i="0" spc="5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LOCAwiki</a:t>
            </a: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 는 인근 지역의 정보에 대한</a:t>
            </a:r>
          </a:p>
          <a:p>
            <a:pPr marL="342900" lvl="0" indent="-342900" algn="l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lang="ko-KR" altLang="en-US"/>
            </a:pPr>
            <a:r>
              <a:rPr lang="en-US" altLang="ko-KR" sz="2500" b="0" i="0" spc="5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		</a:t>
            </a:r>
            <a:r>
              <a:rPr lang="ko-KR" altLang="en-US" sz="2500" b="0" i="0" spc="5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높은 접근성</a:t>
            </a:r>
            <a:r>
              <a:rPr lang="ko-KR" altLang="en-US" sz="2500" b="0" i="0" spc="5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을 기반으로 홍보를 하기 좋음</a:t>
            </a:r>
            <a:endParaRPr lang="en-US" altLang="ko-KR" sz="2500" b="0" i="0" spc="5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높은 인근 지역 홍보 효율성</a:t>
            </a:r>
          </a:p>
        </p:txBody>
      </p:sp>
      <p:pic>
        <p:nvPicPr>
          <p:cNvPr id="6" name="그림 5" descr="K-20151129-05159-0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8197" y="360075"/>
            <a:ext cx="2613600" cy="2613600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. LOCAwiki</a:t>
            </a: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 의 강점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높은 인근 지역 홍보 효율성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143374"/>
            <a:ext cx="8229600" cy="3183636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직접 전단지를 돌리는 홍보 방식을 대체</a:t>
            </a:r>
          </a:p>
          <a:p>
            <a:pPr>
              <a:defRPr lang="ko-KR" altLang="en-US"/>
            </a:pPr>
            <a:endParaRPr lang="ko-KR" altLang="en-US" sz="250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유명 맛집에 가려졌던 숨은 맛집들을 찾아내기 쉬움</a:t>
            </a:r>
          </a:p>
          <a:p>
            <a:pPr>
              <a:buNone/>
              <a:defRPr lang="ko-KR" altLang="en-US"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( 검색 우선 순위 개념이 존재하지 않음 )</a:t>
            </a:r>
          </a:p>
          <a:p>
            <a:pPr>
              <a:defRPr lang="ko-KR" altLang="en-US"/>
            </a:pPr>
            <a:endParaRPr lang="ko-KR" altLang="en-US" sz="250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낮은 가격으로 근처 생활권의 사람들에게 홍보 가능</a:t>
            </a:r>
          </a:p>
        </p:txBody>
      </p:sp>
      <p:pic>
        <p:nvPicPr>
          <p:cNvPr id="6" name="그림 5" descr="K-20151129-05159-0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8197" y="360075"/>
            <a:ext cx="2613600" cy="2613600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. LOCAwiki</a:t>
            </a: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 의 강점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0" y="2786058"/>
            <a:ext cx="4114800" cy="3456432"/>
          </a:xfrm>
        </p:spPr>
        <p:txBody>
          <a:bodyPr vert="horz" wrap="square" lIns="91440" tIns="45720" rIns="91440" bIns="45720" anchor="t">
            <a:normAutofit fontScale="87000" lnSpcReduction="10000"/>
          </a:bodyPr>
          <a:lstStyle/>
          <a:p>
            <a:pPr marL="591947" indent="-591947">
              <a:lnSpc>
                <a:spcPct val="200000"/>
              </a:lnSpc>
              <a:buAutoNum type="arabicPeriod"/>
              <a:defRPr lang="ko-KR" altLang="en-US"/>
            </a:pPr>
            <a:r>
              <a:rPr lang="ko-KR" altLang="en-US" sz="236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360" b="1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LOCAwiki</a:t>
            </a:r>
            <a:r>
              <a:rPr lang="en-US" altLang="ko-KR" sz="236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236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의 개요</a:t>
            </a:r>
          </a:p>
          <a:p>
            <a:pPr marL="591947" indent="-591947">
              <a:lnSpc>
                <a:spcPct val="200000"/>
              </a:lnSpc>
              <a:buAutoNum type="arabicPeriod"/>
              <a:defRPr lang="ko-KR" altLang="en-US"/>
            </a:pPr>
            <a:r>
              <a:rPr lang="ko-KR" altLang="en-US" sz="236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360" b="1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LOCAwiki</a:t>
            </a:r>
            <a:r>
              <a:rPr lang="ko-KR" altLang="en-US" sz="236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의 목표</a:t>
            </a:r>
          </a:p>
          <a:p>
            <a:pPr marL="591947" indent="-591947">
              <a:lnSpc>
                <a:spcPct val="200000"/>
              </a:lnSpc>
              <a:buAutoNum type="arabicPeriod"/>
              <a:defRPr lang="ko-KR" altLang="en-US"/>
            </a:pPr>
            <a:r>
              <a:rPr lang="ko-KR" altLang="en-US" sz="236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360" b="1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LOCAwiki</a:t>
            </a:r>
            <a:r>
              <a:rPr lang="ko-KR" altLang="en-US" sz="236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의 강점</a:t>
            </a:r>
          </a:p>
          <a:p>
            <a:pPr marL="591947" indent="-591947">
              <a:lnSpc>
                <a:spcPct val="200000"/>
              </a:lnSpc>
              <a:buAutoNum type="arabicPeriod"/>
              <a:defRPr lang="ko-KR" altLang="en-US"/>
            </a:pPr>
            <a:r>
              <a:rPr lang="ko-KR" altLang="en-US" sz="236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개발환경 및 진행상황</a:t>
            </a:r>
          </a:p>
          <a:p>
            <a:pPr marL="591947" indent="-591947">
              <a:lnSpc>
                <a:spcPct val="200000"/>
              </a:lnSpc>
              <a:buAutoNum type="arabicPeriod"/>
              <a:defRPr lang="ko-KR" altLang="en-US"/>
            </a:pPr>
            <a:r>
              <a:rPr lang="ko-KR" altLang="en-US" sz="236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향후 개발계획</a:t>
            </a:r>
          </a:p>
        </p:txBody>
      </p:sp>
      <p:pic>
        <p:nvPicPr>
          <p:cNvPr id="6" name="그림 5" descr="K-20151128-215639-2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799" y="785794"/>
            <a:ext cx="2090879" cy="2613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K-20151129-03307-6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3432" y="0"/>
            <a:ext cx="2613600" cy="26136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우수한 </a:t>
            </a:r>
            <a:r>
              <a:rPr lang="en-US" altLang="ko-KR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Spot </a:t>
            </a:r>
            <a:r>
              <a:rPr lang="ko-KR" altLang="en-US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정보 접근성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71679" y="4357694"/>
            <a:ext cx="6972320" cy="1857388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Google Map </a:t>
            </a: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상의 마커를 이용하여</a:t>
            </a:r>
          </a:p>
          <a:p>
            <a:pPr>
              <a:buNone/>
              <a:defRPr lang="ko-KR" altLang="en-US"/>
            </a:pPr>
            <a:r>
              <a:rPr lang="ko-KR" altLang="en-US" sz="2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		직관적이고 간편한 </a:t>
            </a:r>
            <a:r>
              <a:rPr lang="en-US" altLang="ko-KR" sz="2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Spot</a:t>
            </a:r>
            <a:r>
              <a:rPr lang="ko-KR" altLang="en-US" sz="2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 검색</a:t>
            </a: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이 가능</a:t>
            </a:r>
          </a:p>
          <a:p>
            <a:pPr>
              <a:defRPr lang="ko-KR" altLang="en-US"/>
            </a:pPr>
            <a:endParaRPr lang="ko-KR" altLang="en-US" sz="250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동시에 각 </a:t>
            </a: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Spot </a:t>
            </a: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의 위치 관계를 파악하기 용이함</a:t>
            </a:r>
          </a:p>
        </p:txBody>
      </p:sp>
      <p:sp>
        <p:nvSpPr>
          <p:cNvPr id="9" name="톱니 모양의 오른쪽 화살표 8"/>
          <p:cNvSpPr/>
          <p:nvPr/>
        </p:nvSpPr>
        <p:spPr>
          <a:xfrm rot="5400000">
            <a:off x="5143504" y="3365080"/>
            <a:ext cx="720000" cy="720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내용 개체 틀 2"/>
          <p:cNvSpPr txBox="1"/>
          <p:nvPr/>
        </p:nvSpPr>
        <p:spPr>
          <a:xfrm>
            <a:off x="2171680" y="2184948"/>
            <a:ext cx="6972320" cy="100013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lvl="0" indent="-342900" algn="l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lang="ko-KR" altLang="en-US"/>
            </a:pPr>
            <a:r>
              <a:rPr lang="ko-KR" altLang="en-US" sz="2500" b="0" i="0" spc="5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인근 지역</a:t>
            </a:r>
            <a:r>
              <a:rPr lang="en-US" altLang="ko-KR" sz="2500" b="0" i="0" spc="5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Spot</a:t>
            </a:r>
            <a:r>
              <a:rPr lang="ko-KR" altLang="en-US" sz="2500" b="0" i="0" spc="5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들에 대한 정보를 찾기 위해</a:t>
            </a:r>
          </a:p>
          <a:p>
            <a:pPr marL="342900" lvl="0" indent="-342900" algn="l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lang="ko-KR" altLang="en-US"/>
            </a:pPr>
            <a:r>
              <a:rPr lang="en-US" altLang="ko-KR" sz="2500" b="0" i="0" spc="5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	</a:t>
            </a:r>
            <a:r>
              <a:rPr lang="ko-KR" altLang="en-US" sz="2500" b="0" i="0" spc="5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기존에는 지역명을 이용한 검색 방식을 사용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0232" y="2343600"/>
            <a:ext cx="180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기존 방식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0232" y="5127760"/>
            <a:ext cx="180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LOCAwiki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. LOCAwiki</a:t>
            </a: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 의 강점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빠른 </a:t>
            </a:r>
            <a:r>
              <a:rPr lang="en-US" altLang="ko-KR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Spot </a:t>
            </a:r>
            <a:r>
              <a:rPr lang="ko-KR" altLang="en-US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정보 갱신 속도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44997" y="3428999"/>
            <a:ext cx="7041802" cy="2262981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인근 지역의 정보는 인근 주민들의 관심사</a:t>
            </a:r>
          </a:p>
          <a:p>
            <a:pPr>
              <a:defRPr lang="ko-KR" altLang="en-US"/>
            </a:pPr>
            <a:endParaRPr lang="ko-KR" altLang="en-US" sz="250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위키 사이트의 특성상</a:t>
            </a:r>
          </a:p>
          <a:p>
            <a:pPr>
              <a:buNone/>
              <a:defRPr lang="ko-KR" altLang="en-US"/>
            </a:pP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	</a:t>
            </a: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틀린 정보, 없는 정보에 대한 갱신 속도가 빠름</a:t>
            </a:r>
          </a:p>
        </p:txBody>
      </p:sp>
      <p:pic>
        <p:nvPicPr>
          <p:cNvPr id="6" name="그림 5" descr="K-20151129-02456-1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1472" y="571480"/>
            <a:ext cx="2613600" cy="26136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85852" y="3428999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85852" y="4357693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. LOCAwiki</a:t>
            </a: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 의 강점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/>
          <p:nvPr/>
        </p:nvSpPr>
        <p:spPr>
          <a:xfrm>
            <a:off x="-857288" y="2857500"/>
            <a:ext cx="7072362" cy="449493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48000" b="1" i="0" spc="5">
                <a:solidFill>
                  <a:schemeClr val="bg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8000" b="1" i="0" spc="5">
                <a:solidFill>
                  <a:schemeClr val="bg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4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1714500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개발환경 및 진행상황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71670" y="1354500"/>
            <a:ext cx="720000" cy="72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개발환경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14810" y="2928934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4810" y="3857628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87210" y="4786322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572000" y="3000372"/>
            <a:ext cx="4286280" cy="2428892"/>
          </a:xfrm>
        </p:spPr>
        <p:txBody>
          <a:bodyPr>
            <a:noAutofit/>
          </a:bodyPr>
          <a:lstStyle/>
          <a:p>
            <a:pPr>
              <a:buNone/>
              <a:defRPr lang="ko-KR" altLang="en-US"/>
            </a:pP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Eclipse</a:t>
            </a:r>
          </a:p>
          <a:p>
            <a:pPr>
              <a:buNone/>
              <a:defRPr lang="ko-KR" altLang="en-US"/>
            </a:pPr>
            <a:endParaRPr lang="ko-KR" altLang="en-US" sz="250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PHP(Laravel)</a:t>
            </a:r>
          </a:p>
          <a:p>
            <a:pPr>
              <a:buNone/>
              <a:defRPr lang="ko-KR" altLang="en-US"/>
            </a:pPr>
            <a:endParaRPr lang="en-US" altLang="ko-KR" sz="250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AWS</a:t>
            </a:r>
          </a:p>
        </p:txBody>
      </p:sp>
      <p:sp>
        <p:nvSpPr>
          <p:cNvPr id="24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 개발환경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5785" y="815400"/>
            <a:ext cx="2613600" cy="2613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개발환경</a:t>
            </a:r>
          </a:p>
        </p:txBody>
      </p:sp>
      <p:sp>
        <p:nvSpPr>
          <p:cNvPr id="24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 개발환경 및 진행상황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7306" y="315334"/>
            <a:ext cx="2613600" cy="2613600"/>
          </a:xfrm>
          <a:prstGeom prst="rect">
            <a:avLst/>
          </a:prstGeom>
        </p:spPr>
      </p:pic>
      <p:sp>
        <p:nvSpPr>
          <p:cNvPr id="29" name="갈매기형 수장 7"/>
          <p:cNvSpPr/>
          <p:nvPr/>
        </p:nvSpPr>
        <p:spPr>
          <a:xfrm>
            <a:off x="307306" y="3095351"/>
            <a:ext cx="2313813" cy="1063034"/>
          </a:xfrm>
          <a:prstGeom prst="chevron">
            <a:avLst>
              <a:gd name="adj" fmla="val 50000"/>
            </a:avLst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갈매기형 수장 7"/>
          <p:cNvSpPr/>
          <p:nvPr/>
        </p:nvSpPr>
        <p:spPr>
          <a:xfrm>
            <a:off x="307306" y="4293108"/>
            <a:ext cx="2313813" cy="1063034"/>
          </a:xfrm>
          <a:prstGeom prst="chevron">
            <a:avLst>
              <a:gd name="adj" fmla="val 50000"/>
            </a:avLst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갈매기형 수장 7"/>
          <p:cNvSpPr/>
          <p:nvPr/>
        </p:nvSpPr>
        <p:spPr>
          <a:xfrm>
            <a:off x="307306" y="5534362"/>
            <a:ext cx="2313813" cy="1063034"/>
          </a:xfrm>
          <a:prstGeom prst="chevron">
            <a:avLst>
              <a:gd name="adj" fmla="val 50000"/>
            </a:avLst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2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3873" y="3334187"/>
            <a:ext cx="381000" cy="381000"/>
          </a:xfrm>
          <a:prstGeom prst="rect">
            <a:avLst/>
          </a:prstGeom>
        </p:spPr>
      </p:pic>
      <p:sp>
        <p:nvSpPr>
          <p:cNvPr id="33" name="TextBox 15"/>
          <p:cNvSpPr txBox="1"/>
          <p:nvPr/>
        </p:nvSpPr>
        <p:spPr>
          <a:xfrm>
            <a:off x="827532" y="3716090"/>
            <a:ext cx="1354790" cy="271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 altLang="en-US"/>
            </a:pPr>
            <a:r>
              <a:rPr lang="en-US" altLang="ko-KR" sz="1200" b="1">
                <a:solidFill>
                  <a:schemeClr val="bg1"/>
                </a:solidFill>
                <a:latin typeface="함초롬돋움"/>
                <a:ea typeface="함초롬돋움"/>
              </a:rPr>
              <a:t>SERVER</a:t>
            </a:r>
            <a:endParaRPr lang="ko-KR" altLang="en-US" sz="1200" b="1">
              <a:solidFill>
                <a:schemeClr val="bg1"/>
              </a:solidFill>
              <a:latin typeface="함초롬돋움"/>
              <a:ea typeface="함초롬돋움"/>
            </a:endParaRPr>
          </a:p>
        </p:txBody>
      </p:sp>
      <p:pic>
        <p:nvPicPr>
          <p:cNvPr id="34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83873" y="4587661"/>
            <a:ext cx="381000" cy="381000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827532" y="4969416"/>
            <a:ext cx="1354790" cy="272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 altLang="en-US"/>
            </a:pPr>
            <a:r>
              <a:rPr lang="en-US" altLang="ko-KR" sz="1200" b="1">
                <a:solidFill>
                  <a:schemeClr val="bg1"/>
                </a:solidFill>
                <a:latin typeface="함초롬돋움"/>
                <a:ea typeface="함초롬돋움"/>
              </a:rPr>
              <a:t>CLIENT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27532" y="6044109"/>
            <a:ext cx="1354790" cy="45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 altLang="en-US"/>
            </a:pPr>
            <a:r>
              <a:rPr lang="en-US" altLang="ko-KR" sz="1200" b="1">
                <a:solidFill>
                  <a:schemeClr val="bg1"/>
                </a:solidFill>
                <a:latin typeface="함초롬돋움"/>
                <a:ea typeface="함초롬돋움"/>
              </a:rPr>
              <a:t>DEVELOPMENT ENVIRONMENT</a:t>
            </a:r>
            <a:endParaRPr lang="ko-KR" altLang="en-US" sz="1200" b="1">
              <a:solidFill>
                <a:schemeClr val="bg1"/>
              </a:solidFill>
              <a:latin typeface="함초롬돋움"/>
              <a:ea typeface="함초롬돋움"/>
            </a:endParaRPr>
          </a:p>
        </p:txBody>
      </p:sp>
      <p:pic>
        <p:nvPicPr>
          <p:cNvPr id="37" name="그림 1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83873" y="5676339"/>
            <a:ext cx="381000" cy="381000"/>
          </a:xfrm>
          <a:prstGeom prst="rect">
            <a:avLst/>
          </a:prstGeom>
        </p:spPr>
      </p:pic>
      <p:sp>
        <p:nvSpPr>
          <p:cNvPr id="38" name="타원 14"/>
          <p:cNvSpPr/>
          <p:nvPr/>
        </p:nvSpPr>
        <p:spPr>
          <a:xfrm>
            <a:off x="3045501" y="3572867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cxnSp>
        <p:nvCxnSpPr>
          <p:cNvPr id="39" name="직선 연결선 3"/>
          <p:cNvCxnSpPr/>
          <p:nvPr/>
        </p:nvCxnSpPr>
        <p:spPr>
          <a:xfrm>
            <a:off x="2638773" y="3626868"/>
            <a:ext cx="406728" cy="0"/>
          </a:xfrm>
          <a:prstGeom prst="line">
            <a:avLst/>
          </a:prstGeom>
          <a:ln>
            <a:solidFill>
              <a:srgbClr val="92929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18"/>
          <p:cNvSpPr/>
          <p:nvPr/>
        </p:nvSpPr>
        <p:spPr>
          <a:xfrm>
            <a:off x="2991501" y="4770624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cxnSp>
        <p:nvCxnSpPr>
          <p:cNvPr id="41" name="직선 연결선 19"/>
          <p:cNvCxnSpPr/>
          <p:nvPr/>
        </p:nvCxnSpPr>
        <p:spPr>
          <a:xfrm>
            <a:off x="2584773" y="4824625"/>
            <a:ext cx="406728" cy="0"/>
          </a:xfrm>
          <a:prstGeom prst="line">
            <a:avLst/>
          </a:prstGeom>
          <a:ln>
            <a:solidFill>
              <a:srgbClr val="92929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21"/>
          <p:cNvSpPr/>
          <p:nvPr/>
        </p:nvSpPr>
        <p:spPr>
          <a:xfrm>
            <a:off x="3027847" y="5990108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cxnSp>
        <p:nvCxnSpPr>
          <p:cNvPr id="43" name="직선 연결선 22"/>
          <p:cNvCxnSpPr/>
          <p:nvPr/>
        </p:nvCxnSpPr>
        <p:spPr>
          <a:xfrm>
            <a:off x="2621119" y="6044109"/>
            <a:ext cx="406728" cy="0"/>
          </a:xfrm>
          <a:prstGeom prst="line">
            <a:avLst/>
          </a:prstGeom>
          <a:ln>
            <a:solidFill>
              <a:srgbClr val="92929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60" name="그림 41"/>
          <p:cNvPicPr>
            <a:picLocks noChangeAspect="1"/>
          </p:cNvPicPr>
          <p:nvPr/>
        </p:nvPicPr>
        <p:blipFill rotWithShape="1">
          <a:blip r:embed="rId6"/>
          <a:srcRect l="7600" t="2810" r="7600" b="-2810"/>
          <a:stretch>
            <a:fillRect/>
          </a:stretch>
        </p:blipFill>
        <p:spPr>
          <a:xfrm>
            <a:off x="7306604" y="3020960"/>
            <a:ext cx="937661" cy="536037"/>
          </a:xfrm>
          <a:prstGeom prst="rect">
            <a:avLst/>
          </a:prstGeom>
        </p:spPr>
      </p:pic>
      <p:pic>
        <p:nvPicPr>
          <p:cNvPr id="61" name="그림 42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6859825" y="3607224"/>
            <a:ext cx="944000" cy="541866"/>
          </a:xfrm>
          <a:prstGeom prst="rect">
            <a:avLst/>
          </a:prstGeom>
        </p:spPr>
      </p:pic>
      <p:pic>
        <p:nvPicPr>
          <p:cNvPr id="62" name="그림 4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803825" y="3585436"/>
            <a:ext cx="901845" cy="563654"/>
          </a:xfrm>
          <a:prstGeom prst="rect">
            <a:avLst/>
          </a:prstGeom>
        </p:spPr>
      </p:pic>
      <p:pic>
        <p:nvPicPr>
          <p:cNvPr id="63" name="그림 4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038873" y="4414418"/>
            <a:ext cx="630889" cy="630889"/>
          </a:xfrm>
          <a:prstGeom prst="rect">
            <a:avLst/>
          </a:prstGeom>
        </p:spPr>
      </p:pic>
      <p:pic>
        <p:nvPicPr>
          <p:cNvPr id="64" name="그림 4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775434" y="4992399"/>
            <a:ext cx="706595" cy="630889"/>
          </a:xfrm>
          <a:prstGeom prst="rect">
            <a:avLst/>
          </a:prstGeom>
        </p:spPr>
      </p:pic>
      <p:pic>
        <p:nvPicPr>
          <p:cNvPr id="65" name="그림 46"/>
          <p:cNvPicPr>
            <a:picLocks noChangeAspect="1"/>
          </p:cNvPicPr>
          <p:nvPr/>
        </p:nvPicPr>
        <p:blipFill rotWithShape="1">
          <a:blip r:embed="rId11" cstate="print"/>
          <a:stretch>
            <a:fillRect/>
          </a:stretch>
        </p:blipFill>
        <p:spPr>
          <a:xfrm>
            <a:off x="7038873" y="5083890"/>
            <a:ext cx="693978" cy="577389"/>
          </a:xfrm>
          <a:prstGeom prst="rect">
            <a:avLst/>
          </a:prstGeom>
        </p:spPr>
      </p:pic>
      <p:pic>
        <p:nvPicPr>
          <p:cNvPr id="66" name="그림 47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7747044" y="4542130"/>
            <a:ext cx="763376" cy="187732"/>
          </a:xfrm>
          <a:prstGeom prst="rect">
            <a:avLst/>
          </a:prstGeom>
        </p:spPr>
      </p:pic>
      <p:sp>
        <p:nvSpPr>
          <p:cNvPr id="81" name="TextBox 25"/>
          <p:cNvSpPr txBox="1"/>
          <p:nvPr/>
        </p:nvSpPr>
        <p:spPr>
          <a:xfrm>
            <a:off x="3135847" y="3048937"/>
            <a:ext cx="6590921" cy="1157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 lang="ko-KR" altLang="en-US"/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</a:rPr>
              <a:t>AWS	EC2: Ubuntu 14.04</a:t>
            </a:r>
          </a:p>
          <a:p>
            <a:pPr lvl="1">
              <a:defRPr lang="ko-KR" altLang="en-US"/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</a:rPr>
              <a:t>	S3</a:t>
            </a:r>
          </a:p>
          <a:p>
            <a:pPr lvl="1">
              <a:defRPr lang="ko-KR" altLang="en-US"/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</a:rPr>
              <a:t>	RDS: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</a:rPr>
              <a:t>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</a:rPr>
              <a:t>MySQL</a:t>
            </a:r>
          </a:p>
          <a:p>
            <a:pPr lvl="1">
              <a:defRPr lang="ko-KR" altLang="en-US"/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</a:rPr>
              <a:t>Language: PHP 5.5</a:t>
            </a:r>
          </a:p>
          <a:p>
            <a:pPr lvl="1">
              <a:defRPr lang="ko-KR" altLang="en-US"/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</a:rPr>
              <a:t>Framework: Laravel 5.2</a:t>
            </a:r>
          </a:p>
        </p:txBody>
      </p:sp>
      <p:sp>
        <p:nvSpPr>
          <p:cNvPr id="82" name="TextBox 25"/>
          <p:cNvSpPr txBox="1"/>
          <p:nvPr/>
        </p:nvSpPr>
        <p:spPr>
          <a:xfrm>
            <a:off x="2991501" y="4587661"/>
            <a:ext cx="6590922" cy="520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 lang="ko-KR" altLang="en-US"/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</a:rPr>
              <a:t>Language: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</a:rPr>
              <a:t>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</a:rPr>
              <a:t>HTML, CSS, JavaScript, PHP</a:t>
            </a:r>
          </a:p>
          <a:p>
            <a:pPr lvl="1">
              <a:defRPr lang="ko-KR" altLang="en-US"/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</a:rPr>
              <a:t>jQuery, Bootstrap</a:t>
            </a:r>
          </a:p>
        </p:txBody>
      </p:sp>
      <p:sp>
        <p:nvSpPr>
          <p:cNvPr id="83" name="TextBox 25"/>
          <p:cNvSpPr txBox="1"/>
          <p:nvPr/>
        </p:nvSpPr>
        <p:spPr>
          <a:xfrm>
            <a:off x="3045501" y="5908921"/>
            <a:ext cx="6590923" cy="300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 lang="ko-KR" altLang="en-US"/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</a:rPr>
              <a:t>Development Tool: Eclipse</a:t>
            </a:r>
          </a:p>
        </p:txBody>
      </p:sp>
      <p:pic>
        <p:nvPicPr>
          <p:cNvPr id="84" name="그림 48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7210303" y="6030523"/>
            <a:ext cx="1016054" cy="23877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진행상황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14810" y="2928934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4810" y="3857628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87210" y="4786322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572000" y="3000372"/>
            <a:ext cx="4286280" cy="2428892"/>
          </a:xfrm>
        </p:spPr>
        <p:txBody>
          <a:bodyPr>
            <a:noAutofit/>
          </a:bodyPr>
          <a:lstStyle/>
          <a:p>
            <a:pPr>
              <a:buNone/>
              <a:defRPr lang="ko-KR" altLang="en-US"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컨셉 기획</a:t>
            </a:r>
          </a:p>
          <a:p>
            <a:pPr>
              <a:buNone/>
              <a:defRPr lang="ko-KR" altLang="en-US"/>
            </a:pPr>
            <a:endParaRPr lang="ko-KR" altLang="en-US" sz="250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개발환경 준비</a:t>
            </a:r>
          </a:p>
          <a:p>
            <a:pPr>
              <a:buNone/>
              <a:defRPr lang="ko-KR" altLang="en-US"/>
            </a:pPr>
            <a:endParaRPr lang="en-US" altLang="ko-KR" sz="250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API</a:t>
            </a: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 연동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5785" y="682337"/>
            <a:ext cx="2613600" cy="2613600"/>
          </a:xfrm>
          <a:prstGeom prst="rect">
            <a:avLst/>
          </a:prstGeom>
        </p:spPr>
      </p:pic>
      <p:sp>
        <p:nvSpPr>
          <p:cNvPr id="32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rgbClr val="FF9900"/>
                </a:solidFill>
                <a:latin typeface="함초롬돋움"/>
                <a:ea typeface="함초롬돋움"/>
              </a:rPr>
              <a:t>4.</a:t>
            </a: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</a:rPr>
              <a:t> 개발환경 및 진행상황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endParaRPr lang="ko-KR" altLang="en-US" sz="35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572000" y="3000372"/>
            <a:ext cx="4286280" cy="2428892"/>
          </a:xfrm>
        </p:spPr>
        <p:txBody>
          <a:bodyPr>
            <a:noAutofit/>
          </a:bodyPr>
          <a:lstStyle/>
          <a:p>
            <a:pPr>
              <a:buNone/>
              <a:defRPr lang="ko-KR" altLang="en-US"/>
            </a:pPr>
            <a:endParaRPr lang="ko-KR" altLang="en-US" sz="25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1" name="그림 30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457200" y="2414818"/>
            <a:ext cx="3600000" cy="1800000"/>
          </a:xfrm>
          <a:prstGeom prst="rect">
            <a:avLst/>
          </a:prstGeom>
        </p:spPr>
      </p:pic>
      <p:pic>
        <p:nvPicPr>
          <p:cNvPr id="32" name="그림 31"/>
          <p:cNvPicPr/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457200" y="4529264"/>
            <a:ext cx="3600000" cy="1800000"/>
          </a:xfrm>
          <a:prstGeom prst="rect">
            <a:avLst/>
          </a:prstGeom>
        </p:spPr>
      </p:pic>
      <p:pic>
        <p:nvPicPr>
          <p:cNvPr id="33" name="그림 32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5086799" y="2414818"/>
            <a:ext cx="3600000" cy="1800000"/>
          </a:xfrm>
          <a:prstGeom prst="rect">
            <a:avLst/>
          </a:prstGeom>
        </p:spPr>
      </p:pic>
      <p:pic>
        <p:nvPicPr>
          <p:cNvPr id="34" name="그림 33"/>
          <p:cNvPicPr/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5086799" y="4529264"/>
            <a:ext cx="3600000" cy="1800000"/>
          </a:xfrm>
          <a:prstGeom prst="rect">
            <a:avLst/>
          </a:prstGeom>
        </p:spPr>
      </p:pic>
      <p:pic>
        <p:nvPicPr>
          <p:cNvPr id="35" name="그림 34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457200" y="332838"/>
            <a:ext cx="3600000" cy="1800000"/>
          </a:xfrm>
          <a:prstGeom prst="rect">
            <a:avLst/>
          </a:prstGeom>
        </p:spPr>
      </p:pic>
      <p:pic>
        <p:nvPicPr>
          <p:cNvPr id="36" name="그림 35"/>
          <p:cNvPicPr/>
          <p:nvPr/>
        </p:nvPicPr>
        <p:blipFill rotWithShape="1">
          <a:blip r:embed="rId7" cstate="print"/>
          <a:stretch>
            <a:fillRect/>
          </a:stretch>
        </p:blipFill>
        <p:spPr>
          <a:xfrm>
            <a:off x="5086799" y="332838"/>
            <a:ext cx="3600000" cy="1800000"/>
          </a:xfrm>
          <a:prstGeom prst="rect">
            <a:avLst/>
          </a:prstGeom>
        </p:spPr>
      </p:pic>
      <p:sp>
        <p:nvSpPr>
          <p:cNvPr id="39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rgbClr val="FF9900"/>
                </a:solidFill>
                <a:latin typeface="함초롬돋움"/>
                <a:ea typeface="함초롬돋움"/>
              </a:rPr>
              <a:t>4.</a:t>
            </a: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</a:rPr>
              <a:t> 개발환경 및 진행상황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endParaRPr lang="ko-KR" altLang="en-US" sz="35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572000" y="3000372"/>
            <a:ext cx="4286280" cy="2428892"/>
          </a:xfrm>
        </p:spPr>
        <p:txBody>
          <a:bodyPr>
            <a:noAutofit/>
          </a:bodyPr>
          <a:lstStyle/>
          <a:p>
            <a:pPr>
              <a:buNone/>
              <a:defRPr lang="ko-KR" altLang="en-US"/>
            </a:pPr>
            <a:endParaRPr lang="ko-KR" altLang="en-US" sz="25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2378497" cy="6858000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35433" y="852121"/>
            <a:ext cx="1568415" cy="2589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1216" y="2276856"/>
            <a:ext cx="1568415" cy="2589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5433" y="4293108"/>
            <a:ext cx="1906417" cy="2589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6" name="그림 4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592202" y="2276856"/>
            <a:ext cx="6266078" cy="1800000"/>
          </a:xfrm>
          <a:prstGeom prst="rect">
            <a:avLst/>
          </a:prstGeom>
        </p:spPr>
      </p:pic>
      <p:pic>
        <p:nvPicPr>
          <p:cNvPr id="47" name="그림 46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2592201" y="4293108"/>
            <a:ext cx="3600000" cy="1800000"/>
          </a:xfrm>
          <a:prstGeom prst="rect">
            <a:avLst/>
          </a:prstGeom>
        </p:spPr>
      </p:pic>
      <p:pic>
        <p:nvPicPr>
          <p:cNvPr id="48" name="그림 47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2592202" y="211082"/>
            <a:ext cx="3600000" cy="1800000"/>
          </a:xfrm>
          <a:prstGeom prst="rect">
            <a:avLst/>
          </a:prstGeom>
        </p:spPr>
      </p:pic>
      <p:sp>
        <p:nvSpPr>
          <p:cNvPr id="49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rgbClr val="FF9900"/>
                </a:solidFill>
                <a:latin typeface="함초롬돋움"/>
                <a:ea typeface="함초롬돋움"/>
              </a:rPr>
              <a:t>4.</a:t>
            </a: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</a:rPr>
              <a:t> 개발환경 및 진행상황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5" name="그림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12180" y="476631"/>
            <a:ext cx="5400000" cy="2700000"/>
          </a:xfrm>
          <a:prstGeom prst="rect">
            <a:avLst/>
          </a:prstGeom>
        </p:spPr>
      </p:pic>
      <p:pic>
        <p:nvPicPr>
          <p:cNvPr id="4" name="그림 3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4860485" y="2349315"/>
            <a:ext cx="3600000" cy="3600000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rgbClr val="FF9900"/>
                </a:solidFill>
                <a:latin typeface="함초롬돋움"/>
                <a:ea typeface="함초롬돋움"/>
              </a:rPr>
              <a:t>4.</a:t>
            </a: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</a:rPr>
              <a:t> 개발환경 및 진행상황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/>
          <p:nvPr/>
        </p:nvSpPr>
        <p:spPr>
          <a:xfrm>
            <a:off x="-857288" y="2857500"/>
            <a:ext cx="7072362" cy="449493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48000" b="1" i="0" spc="5">
                <a:solidFill>
                  <a:schemeClr val="bg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8000" b="1" i="0" spc="5">
                <a:solidFill>
                  <a:schemeClr val="bg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5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1714500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향후 개발계획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71670" y="1354500"/>
            <a:ext cx="720000" cy="72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/>
          <p:nvPr/>
        </p:nvSpPr>
        <p:spPr>
          <a:xfrm>
            <a:off x="-857288" y="2857500"/>
            <a:ext cx="7072362" cy="449493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48000" b="1" i="0" spc="5">
                <a:solidFill>
                  <a:schemeClr val="bg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01</a:t>
            </a:r>
            <a:endParaRPr lang="ko-KR" altLang="en-US" sz="48000" b="1" i="0" spc="5">
              <a:solidFill>
                <a:schemeClr val="bg1">
                  <a:lumMod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71670" y="1354500"/>
            <a:ext cx="720000" cy="72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FF99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1714500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LOCAwiki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의 개요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단계별 개발 일정</a:t>
            </a: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572000" y="3000372"/>
            <a:ext cx="4286280" cy="2428892"/>
          </a:xfrm>
        </p:spPr>
        <p:txBody>
          <a:bodyPr>
            <a:noAutofit/>
          </a:bodyPr>
          <a:lstStyle/>
          <a:p>
            <a:pPr>
              <a:buNone/>
              <a:defRPr lang="ko-KR" altLang="en-US"/>
            </a:pPr>
            <a:endParaRPr lang="en-US" altLang="ko-KR" sz="25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5785" y="682337"/>
            <a:ext cx="2613600" cy="26136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54774" y="3429000"/>
            <a:ext cx="5634451" cy="2952369"/>
          </a:xfrm>
          <a:prstGeom prst="rect">
            <a:avLst/>
          </a:prstGeom>
        </p:spPr>
      </p:pic>
      <p:sp>
        <p:nvSpPr>
          <p:cNvPr id="34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</a:rPr>
              <a:t>5. 향후 개발계획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향후 개발계획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14810" y="2928934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4810" y="3857628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572000" y="3000372"/>
            <a:ext cx="4286280" cy="2428892"/>
          </a:xfrm>
        </p:spPr>
        <p:txBody>
          <a:bodyPr>
            <a:noAutofit/>
          </a:bodyPr>
          <a:lstStyle/>
          <a:p>
            <a:pPr>
              <a:buNone/>
              <a:defRPr lang="ko-KR" altLang="en-US"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추천시스템</a:t>
            </a:r>
          </a:p>
          <a:p>
            <a:pPr>
              <a:buNone/>
              <a:defRPr lang="ko-KR" altLang="en-US"/>
            </a:pPr>
            <a:endParaRPr lang="ko-KR" altLang="en-US" sz="250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반응형 웹디자인</a:t>
            </a:r>
          </a:p>
          <a:p>
            <a:pPr>
              <a:buNone/>
              <a:defRPr lang="ko-KR" altLang="en-US"/>
            </a:pPr>
            <a:endParaRPr lang="en-US" altLang="ko-KR" sz="250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endParaRPr lang="en-US" altLang="ko-KR" sz="25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5785" y="682338"/>
            <a:ext cx="2613600" cy="2613600"/>
          </a:xfrm>
          <a:prstGeom prst="rect">
            <a:avLst/>
          </a:prstGeom>
        </p:spPr>
      </p:pic>
      <p:sp>
        <p:nvSpPr>
          <p:cNvPr id="28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</a:rPr>
              <a:t>5. 향후 개발계획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추천시스템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143374"/>
            <a:ext cx="8229600" cy="3183636"/>
          </a:xfrm>
        </p:spPr>
        <p:txBody>
          <a:bodyPr>
            <a:normAutofit fontScale="95000"/>
          </a:bodyPr>
          <a:lstStyle/>
          <a:p>
            <a:pPr>
              <a:buNone/>
              <a:defRPr lang="ko-KR" altLang="en-US"/>
            </a:pPr>
            <a:r>
              <a:rPr lang="ko-KR" altLang="en-US" sz="2500" dirty="0">
                <a:latin typeface="함초롬돋움"/>
                <a:ea typeface="함초롬돋움"/>
                <a:cs typeface="함초롬돋움"/>
              </a:rPr>
              <a:t>		</a:t>
            </a:r>
            <a:r>
              <a:rPr lang="en-US" altLang="ko-KR" sz="2500" dirty="0">
                <a:latin typeface="함초롬돋움"/>
                <a:ea typeface="함초롬돋움"/>
                <a:cs typeface="함초롬돋움"/>
              </a:rPr>
              <a:t>Collaborative 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Filtering</a:t>
            </a:r>
            <a:r>
              <a:rPr lang="ko-KR" altLang="en-US" sz="2500" dirty="0" smtClean="0">
                <a:latin typeface="함초롬돋움"/>
                <a:ea typeface="함초롬돋움"/>
                <a:cs typeface="함초롬돋움"/>
              </a:rPr>
              <a:t>을 </a:t>
            </a:r>
            <a:r>
              <a:rPr lang="ko-KR" altLang="en-US" sz="2500" dirty="0">
                <a:latin typeface="함초롬돋움"/>
                <a:ea typeface="함초롬돋움"/>
                <a:cs typeface="함초롬돋움"/>
              </a:rPr>
              <a:t>기반으로 한다.</a:t>
            </a:r>
          </a:p>
          <a:p>
            <a:pPr>
              <a:buNone/>
              <a:defRPr lang="ko-KR" altLang="en-US"/>
            </a:pPr>
            <a:r>
              <a:rPr lang="ko-KR" altLang="en-US" sz="2500" dirty="0">
                <a:latin typeface="함초롬돋움"/>
                <a:ea typeface="함초롬돋움"/>
                <a:cs typeface="함초롬돋움"/>
              </a:rPr>
              <a:t>		</a:t>
            </a:r>
            <a:endParaRPr lang="en-US" altLang="ko-KR" sz="2500" dirty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ko-KR" altLang="en-US" sz="2500" dirty="0">
                <a:latin typeface="함초롬돋움"/>
                <a:ea typeface="함초롬돋움"/>
                <a:cs typeface="함초롬돋움"/>
              </a:rPr>
              <a:t>		</a:t>
            </a:r>
            <a:r>
              <a:rPr lang="en-US" altLang="ko-KR" sz="2500" dirty="0">
                <a:latin typeface="함초롬돋움"/>
                <a:ea typeface="함초롬돋움"/>
                <a:cs typeface="함초롬돋움"/>
              </a:rPr>
              <a:t>Cold Start</a:t>
            </a:r>
            <a:r>
              <a:rPr lang="ko-KR" altLang="en-US" sz="2500" dirty="0">
                <a:latin typeface="함초롬돋움"/>
                <a:ea typeface="함초롬돋움"/>
                <a:cs typeface="함초롬돋움"/>
              </a:rPr>
              <a:t> / </a:t>
            </a:r>
            <a:r>
              <a:rPr lang="en-US" altLang="ko-KR" sz="2500" dirty="0" err="1">
                <a:latin typeface="함초롬돋움"/>
                <a:ea typeface="함초롬돋움"/>
                <a:cs typeface="함초롬돋움"/>
              </a:rPr>
              <a:t>Sparsity</a:t>
            </a:r>
            <a:r>
              <a:rPr lang="ko-KR" altLang="en-US" sz="2500" dirty="0">
                <a:latin typeface="함초롬돋움"/>
                <a:ea typeface="함초롬돋움"/>
                <a:cs typeface="함초롬돋움"/>
              </a:rPr>
              <a:t> 문제를 보완하기 위해</a:t>
            </a:r>
          </a:p>
          <a:p>
            <a:pPr>
              <a:buNone/>
              <a:defRPr lang="ko-KR" altLang="en-US"/>
            </a:pPr>
            <a:r>
              <a:rPr lang="ko-KR" altLang="en-US" sz="2500" dirty="0">
                <a:latin typeface="함초롬돋움"/>
                <a:ea typeface="함초롬돋움"/>
                <a:cs typeface="함초롬돋움"/>
              </a:rPr>
              <a:t>		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Content-based recommending + Crawling</a:t>
            </a:r>
            <a:r>
              <a:rPr lang="ko-KR" altLang="en-US" sz="2500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2500" dirty="0" smtClean="0">
                <a:latin typeface="함초롬돋움"/>
                <a:ea typeface="함초롬돋움"/>
                <a:cs typeface="함초롬돋움"/>
              </a:rPr>
              <a:t>사용</a:t>
            </a:r>
            <a:endParaRPr lang="ko-KR" altLang="en-US" sz="2500" dirty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endParaRPr lang="ko-KR" altLang="en-US" sz="2500" dirty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ko-KR" altLang="en-US" sz="2500" dirty="0">
                <a:latin typeface="함초롬돋움"/>
                <a:ea typeface="함초롬돋움"/>
                <a:cs typeface="함초롬돋움"/>
              </a:rPr>
              <a:t>		</a:t>
            </a:r>
            <a:r>
              <a:rPr lang="en-US" altLang="ko-KR" sz="2500" dirty="0">
                <a:latin typeface="함초롬돋움"/>
                <a:ea typeface="함초롬돋움"/>
                <a:cs typeface="함초롬돋움"/>
              </a:rPr>
              <a:t>Explicit/Implicit</a:t>
            </a:r>
            <a:r>
              <a:rPr lang="ko-KR" altLang="en-US" sz="2500" dirty="0">
                <a:latin typeface="함초롬돋움"/>
                <a:ea typeface="함초롬돋움"/>
                <a:cs typeface="함초롬돋움"/>
              </a:rPr>
              <a:t>한 방법으로 </a:t>
            </a:r>
            <a:r>
              <a:rPr lang="en-US" altLang="ko-KR" sz="2500" dirty="0">
                <a:latin typeface="함초롬돋움"/>
                <a:ea typeface="함초롬돋움"/>
                <a:cs typeface="함초롬돋움"/>
              </a:rPr>
              <a:t>Feedback</a:t>
            </a:r>
            <a:r>
              <a:rPr lang="ko-KR" altLang="en-US" sz="2500" dirty="0">
                <a:latin typeface="함초롬돋움"/>
                <a:ea typeface="함초롬돋움"/>
                <a:cs typeface="함초롬돋움"/>
              </a:rPr>
              <a:t>을 받아서</a:t>
            </a:r>
          </a:p>
          <a:p>
            <a:pPr>
              <a:buNone/>
              <a:defRPr lang="ko-KR" altLang="en-US"/>
            </a:pPr>
            <a:r>
              <a:rPr lang="ko-KR" altLang="en-US" sz="2500" dirty="0">
                <a:latin typeface="함초롬돋움"/>
                <a:ea typeface="함초롬돋움"/>
                <a:cs typeface="함초롬돋움"/>
              </a:rPr>
              <a:t>			추천의 정확도를 높일 수 있도록 한다.</a:t>
            </a:r>
          </a:p>
        </p:txBody>
      </p:sp>
      <p:pic>
        <p:nvPicPr>
          <p:cNvPr id="9" name="그림 5" descr="K-20151128-232210-9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5786" y="571480"/>
            <a:ext cx="2613600" cy="2119135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</a:rPr>
              <a:t>5. 향후 개발계획</a:t>
            </a:r>
          </a:p>
        </p:txBody>
      </p:sp>
      <p:sp>
        <p:nvSpPr>
          <p:cNvPr id="11" name="직사각형 16"/>
          <p:cNvSpPr/>
          <p:nvPr/>
        </p:nvSpPr>
        <p:spPr>
          <a:xfrm>
            <a:off x="1007577" y="3053373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직사각형 17"/>
          <p:cNvSpPr/>
          <p:nvPr/>
        </p:nvSpPr>
        <p:spPr>
          <a:xfrm>
            <a:off x="1007577" y="3982067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" name="직사각형 17"/>
          <p:cNvSpPr/>
          <p:nvPr/>
        </p:nvSpPr>
        <p:spPr>
          <a:xfrm>
            <a:off x="1007577" y="5357826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반응형 웹디자인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143374"/>
            <a:ext cx="8229600" cy="3183636"/>
          </a:xfrm>
        </p:spPr>
        <p:txBody>
          <a:bodyPr/>
          <a:lstStyle/>
          <a:p>
            <a:pPr marL="171450" indent="-171450">
              <a:buFont typeface="Arial"/>
              <a:buNone/>
              <a:defRPr lang="ko-KR" altLang="en-US"/>
            </a:pPr>
            <a:endParaRPr lang="ko-KR" altLang="en-US" sz="2500"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None/>
              <a:defRPr lang="ko-KR" altLang="en-US"/>
            </a:pPr>
            <a:endParaRPr lang="ko-KR" altLang="en-US" sz="2500"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None/>
              <a:defRPr lang="ko-KR" altLang="en-US"/>
            </a:pPr>
            <a:r>
              <a:rPr lang="ko-KR" altLang="en-US" sz="2500">
                <a:latin typeface="+mn-lt"/>
                <a:ea typeface="+mn-ea"/>
                <a:cs typeface="+mn-cs"/>
              </a:rPr>
              <a:t>		전체 인터넷 트래픽 중 절반 이상이 모바일 트래픽</a:t>
            </a:r>
          </a:p>
          <a:p>
            <a:pPr marL="171450" indent="-171450">
              <a:buFont typeface="Arial"/>
              <a:buNone/>
              <a:defRPr lang="ko-KR" altLang="en-US"/>
            </a:pPr>
            <a:endParaRPr lang="ko-KR" altLang="en-US" sz="2500"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None/>
              <a:defRPr lang="ko-KR" altLang="en-US"/>
            </a:pPr>
            <a:r>
              <a:rPr lang="ko-KR" altLang="en-US" sz="2500">
                <a:latin typeface="+mn-lt"/>
                <a:ea typeface="+mn-ea"/>
                <a:cs typeface="+mn-cs"/>
              </a:rPr>
              <a:t>		한 번의 개발로 </a:t>
            </a:r>
            <a:r>
              <a:rPr lang="en-US" altLang="ko-KR" sz="2500">
                <a:latin typeface="+mn-lt"/>
                <a:ea typeface="+mn-ea"/>
                <a:cs typeface="+mn-cs"/>
              </a:rPr>
              <a:t>PC</a:t>
            </a:r>
            <a:r>
              <a:rPr lang="ko-KR" altLang="en-US" sz="2500">
                <a:latin typeface="+mn-lt"/>
                <a:ea typeface="+mn-ea"/>
                <a:cs typeface="+mn-cs"/>
              </a:rPr>
              <a:t>와 모바일 동시 지원 가능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5785" y="682337"/>
            <a:ext cx="2613600" cy="2613600"/>
          </a:xfrm>
          <a:prstGeom prst="rect">
            <a:avLst/>
          </a:prstGeom>
        </p:spPr>
      </p:pic>
      <p:sp>
        <p:nvSpPr>
          <p:cNvPr id="14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</a:rPr>
              <a:t>5. 향후 개발계획</a:t>
            </a:r>
          </a:p>
        </p:txBody>
      </p:sp>
      <p:sp>
        <p:nvSpPr>
          <p:cNvPr id="20" name="직사각형 17"/>
          <p:cNvSpPr/>
          <p:nvPr/>
        </p:nvSpPr>
        <p:spPr>
          <a:xfrm>
            <a:off x="1007577" y="3982067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1007577" y="4910761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Q&amp;A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143374"/>
            <a:ext cx="8229600" cy="3183636"/>
          </a:xfrm>
        </p:spPr>
        <p:txBody>
          <a:bodyPr/>
          <a:lstStyle/>
          <a:p>
            <a:pPr>
              <a:buNone/>
              <a:defRPr lang="ko-KR" altLang="en-US"/>
            </a:pPr>
            <a:endParaRPr lang="en-US" altLang="ko-KR" sz="25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5785" y="682337"/>
            <a:ext cx="2613600" cy="2613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K-20151128-222709-5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4348" y="672524"/>
            <a:ext cx="2613600" cy="26136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 dirty="0" err="1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LOCAwiki</a:t>
            </a:r>
            <a:r>
              <a:rPr lang="en-US" altLang="ko-KR" sz="35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3500" dirty="0">
                <a:latin typeface="함초롬돋움"/>
                <a:ea typeface="함초롬돋움"/>
                <a:cs typeface="함초롬돋움"/>
              </a:rPr>
              <a:t>는</a:t>
            </a:r>
            <a:r>
              <a:rPr lang="en-US" altLang="ko-KR" sz="3500" dirty="0">
                <a:latin typeface="함초롬돋움"/>
                <a:ea typeface="함초롬돋움"/>
                <a:cs typeface="함초롬돋움"/>
              </a:rPr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286124"/>
            <a:ext cx="8229600" cy="2078466"/>
          </a:xfrm>
        </p:spPr>
        <p:txBody>
          <a:bodyPr>
            <a:normAutofit/>
          </a:bodyPr>
          <a:lstStyle/>
          <a:p>
            <a:pPr>
              <a:buNone/>
              <a:defRPr lang="ko-KR" altLang="en-US"/>
            </a:pPr>
            <a:endParaRPr lang="en-US" altLang="ko-KR" sz="2500" dirty="0">
              <a:latin typeface="함초롬돋움"/>
              <a:ea typeface="함초롬돋움"/>
              <a:cs typeface="함초롬돋움"/>
            </a:endParaRPr>
          </a:p>
          <a:p>
            <a:pPr algn="r">
              <a:buNone/>
              <a:defRPr lang="ko-KR" altLang="en-US"/>
            </a:pPr>
            <a:r>
              <a:rPr lang="en-US" altLang="ko-KR" sz="2500" dirty="0">
                <a:latin typeface="함초롬돋움"/>
                <a:ea typeface="함초롬돋움"/>
                <a:cs typeface="함초롬돋움"/>
              </a:rPr>
              <a:t>Google Map </a:t>
            </a:r>
            <a:r>
              <a:rPr lang="ko-KR" altLang="en-US" sz="2500" dirty="0">
                <a:latin typeface="함초롬돋움"/>
                <a:ea typeface="함초롬돋움"/>
                <a:cs typeface="함초롬돋움"/>
              </a:rPr>
              <a:t>기반의 </a:t>
            </a:r>
            <a:r>
              <a:rPr lang="ko-KR" altLang="en-US" sz="2500" dirty="0" err="1">
                <a:latin typeface="함초롬돋움"/>
                <a:ea typeface="함초롬돋움"/>
                <a:cs typeface="함초롬돋움"/>
              </a:rPr>
              <a:t>맛집</a:t>
            </a:r>
            <a:r>
              <a:rPr lang="ko-KR" altLang="en-US" sz="2500" dirty="0">
                <a:latin typeface="함초롬돋움"/>
                <a:ea typeface="함초롬돋움"/>
                <a:cs typeface="함초롬돋움"/>
              </a:rPr>
              <a:t> 정보 </a:t>
            </a:r>
            <a:r>
              <a:rPr lang="ko-KR" altLang="en-US" sz="2500" dirty="0" err="1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위키</a:t>
            </a:r>
            <a:r>
              <a:rPr lang="ko-KR" altLang="en-US" sz="2500" dirty="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 사이트</a:t>
            </a:r>
            <a:r>
              <a:rPr lang="ko-KR" altLang="en-US" sz="25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\</a:t>
            </a:r>
          </a:p>
          <a:p>
            <a:pPr algn="r">
              <a:buNone/>
              <a:defRPr lang="ko-KR" altLang="en-US"/>
            </a:pPr>
            <a:endParaRPr lang="ko-KR" altLang="en-US" sz="2500" dirty="0">
              <a:latin typeface="함초롬돋움"/>
              <a:ea typeface="함초롬돋움"/>
              <a:cs typeface="함초롬돋움"/>
            </a:endParaRPr>
          </a:p>
          <a:p>
            <a:pPr algn="r">
              <a:buNone/>
              <a:defRPr lang="ko-KR" altLang="en-US"/>
            </a:pPr>
            <a:r>
              <a:rPr lang="ko-KR" altLang="en-US" sz="2500" dirty="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추천 시스템</a:t>
            </a:r>
            <a:r>
              <a:rPr lang="ko-KR" altLang="en-US" sz="2500" dirty="0">
                <a:latin typeface="함초롬돋움"/>
                <a:ea typeface="함초롬돋움"/>
                <a:cs typeface="함초롬돋움"/>
              </a:rPr>
              <a:t>을 사용				    </a:t>
            </a:r>
            <a:r>
              <a:rPr lang="ko-KR" altLang="en-US" sz="25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\</a:t>
            </a:r>
            <a:r>
              <a:rPr lang="ko-KR" altLang="en-US" sz="2500" dirty="0">
                <a:latin typeface="함초롬돋움"/>
                <a:ea typeface="함초롬돋움"/>
                <a:cs typeface="함초롬돋움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1. LOCAwiki</a:t>
            </a: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 의 개요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233108" y="3677628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33108" y="4606322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직선 연결선 24"/>
          <p:cNvCxnSpPr/>
          <p:nvPr/>
        </p:nvCxnSpPr>
        <p:spPr>
          <a:xfrm rot="10800000" flipV="1">
            <a:off x="3014858" y="2920921"/>
            <a:ext cx="1557141" cy="51364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22"/>
          <p:cNvCxnSpPr>
            <a:endCxn id="114" idx="0"/>
          </p:cNvCxnSpPr>
          <p:nvPr/>
        </p:nvCxnSpPr>
        <p:spPr>
          <a:xfrm rot="16200000" flipH="1">
            <a:off x="2268946" y="2635391"/>
            <a:ext cx="743330" cy="123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23"/>
          <p:cNvCxnSpPr/>
          <p:nvPr/>
        </p:nvCxnSpPr>
        <p:spPr>
          <a:xfrm rot="5400000">
            <a:off x="1545543" y="3459823"/>
            <a:ext cx="1113933" cy="106384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25"/>
          <p:cNvCxnSpPr/>
          <p:nvPr/>
        </p:nvCxnSpPr>
        <p:spPr>
          <a:xfrm rot="10800000">
            <a:off x="779060" y="2881919"/>
            <a:ext cx="1274605" cy="37797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26"/>
          <p:cNvCxnSpPr/>
          <p:nvPr/>
        </p:nvCxnSpPr>
        <p:spPr>
          <a:xfrm rot="16200000" flipV="1">
            <a:off x="2618226" y="3450988"/>
            <a:ext cx="1113933" cy="108151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 sz="3500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사이트 기획의도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286124"/>
            <a:ext cx="8229600" cy="2078466"/>
          </a:xfrm>
        </p:spPr>
        <p:txBody>
          <a:bodyPr>
            <a:normAutofit/>
          </a:bodyPr>
          <a:lstStyle/>
          <a:p>
            <a:pPr algn="r">
              <a:buNone/>
              <a:defRPr lang="ko-KR" altLang="en-US"/>
            </a:pPr>
            <a:endParaRPr lang="ko-KR" altLang="en-US" sz="2500">
              <a:latin typeface="함초롬돋움"/>
              <a:ea typeface="함초롬돋움"/>
              <a:cs typeface="함초롬돋움"/>
            </a:endParaRPr>
          </a:p>
          <a:p>
            <a:pPr algn="r">
              <a:buNone/>
              <a:defRPr lang="ko-KR" altLang="en-US"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맛집과 관련된	 </a:t>
            </a:r>
          </a:p>
          <a:p>
            <a:pPr algn="r">
              <a:buNone/>
              <a:defRPr lang="ko-KR" altLang="en-US"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모든 것이 한곳에!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1. LOCAwiki</a:t>
            </a: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 의 개요</a:t>
            </a:r>
          </a:p>
        </p:txBody>
      </p:sp>
      <p:sp>
        <p:nvSpPr>
          <p:cNvPr id="109" name="타원 40"/>
          <p:cNvSpPr/>
          <p:nvPr/>
        </p:nvSpPr>
        <p:spPr>
          <a:xfrm>
            <a:off x="991744" y="3963727"/>
            <a:ext cx="1169972" cy="1169972"/>
          </a:xfrm>
          <a:prstGeom prst="ellipse">
            <a:avLst/>
          </a:prstGeom>
          <a:solidFill>
            <a:srgbClr val="42C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</a:endParaRPr>
          </a:p>
        </p:txBody>
      </p:sp>
      <p:sp>
        <p:nvSpPr>
          <p:cNvPr id="110" name="타원 35"/>
          <p:cNvSpPr/>
          <p:nvPr/>
        </p:nvSpPr>
        <p:spPr>
          <a:xfrm>
            <a:off x="3171769" y="3992174"/>
            <a:ext cx="1113078" cy="111307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</a:endParaRPr>
          </a:p>
        </p:txBody>
      </p:sp>
      <p:sp>
        <p:nvSpPr>
          <p:cNvPr id="111" name="타원 32"/>
          <p:cNvSpPr/>
          <p:nvPr/>
        </p:nvSpPr>
        <p:spPr>
          <a:xfrm>
            <a:off x="3851910" y="2327631"/>
            <a:ext cx="1186578" cy="1186578"/>
          </a:xfrm>
          <a:prstGeom prst="ellipse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</a:endParaRPr>
          </a:p>
        </p:txBody>
      </p:sp>
      <p:sp>
        <p:nvSpPr>
          <p:cNvPr id="112" name="타원 31"/>
          <p:cNvSpPr/>
          <p:nvPr/>
        </p:nvSpPr>
        <p:spPr>
          <a:xfrm>
            <a:off x="174828" y="2271543"/>
            <a:ext cx="1220752" cy="1220752"/>
          </a:xfrm>
          <a:prstGeom prst="ellipse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</a:endParaRPr>
          </a:p>
        </p:txBody>
      </p:sp>
      <p:sp>
        <p:nvSpPr>
          <p:cNvPr id="113" name="타원 1"/>
          <p:cNvSpPr/>
          <p:nvPr/>
        </p:nvSpPr>
        <p:spPr>
          <a:xfrm>
            <a:off x="2056872" y="1529895"/>
            <a:ext cx="1161535" cy="11615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</a:endParaRPr>
          </a:p>
        </p:txBody>
      </p:sp>
      <p:sp>
        <p:nvSpPr>
          <p:cNvPr id="114" name="직사각형 16"/>
          <p:cNvSpPr/>
          <p:nvPr/>
        </p:nvSpPr>
        <p:spPr>
          <a:xfrm>
            <a:off x="1910654" y="3013233"/>
            <a:ext cx="1472268" cy="843094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600" b="1" spc="329" dirty="0" err="1">
                <a:solidFill>
                  <a:schemeClr val="bg1"/>
                </a:solidFill>
                <a:latin typeface="함초롬돋움"/>
                <a:ea typeface="함초롬돋움"/>
              </a:rPr>
              <a:t>LOCAwiki</a:t>
            </a:r>
            <a:endParaRPr lang="en-US" altLang="ko-KR" sz="1600" b="1" spc="329" dirty="0">
              <a:solidFill>
                <a:schemeClr val="bg1"/>
              </a:solidFill>
              <a:latin typeface="함초롬돋움"/>
              <a:ea typeface="함초롬돋움"/>
            </a:endParaRPr>
          </a:p>
        </p:txBody>
      </p:sp>
      <p:sp>
        <p:nvSpPr>
          <p:cNvPr id="115" name="직사각형 17"/>
          <p:cNvSpPr/>
          <p:nvPr/>
        </p:nvSpPr>
        <p:spPr>
          <a:xfrm>
            <a:off x="167738" y="2691430"/>
            <a:ext cx="1222643" cy="44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latin typeface="함초롬돋움"/>
                <a:ea typeface="함초롬돋움"/>
              </a:rPr>
              <a:t>맛집정보</a:t>
            </a:r>
          </a:p>
        </p:txBody>
      </p:sp>
      <p:sp>
        <p:nvSpPr>
          <p:cNvPr id="116" name="직사각형 18"/>
          <p:cNvSpPr/>
          <p:nvPr/>
        </p:nvSpPr>
        <p:spPr>
          <a:xfrm>
            <a:off x="2056872" y="1893693"/>
            <a:ext cx="1161535" cy="44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dirty="0">
                <a:latin typeface="함초롬돋움"/>
                <a:ea typeface="함초롬돋움"/>
              </a:rPr>
              <a:t>추천</a:t>
            </a:r>
          </a:p>
        </p:txBody>
      </p:sp>
      <p:sp>
        <p:nvSpPr>
          <p:cNvPr id="117" name="직사각형 19"/>
          <p:cNvSpPr/>
          <p:nvPr/>
        </p:nvSpPr>
        <p:spPr>
          <a:xfrm>
            <a:off x="3851910" y="2691430"/>
            <a:ext cx="1204611" cy="44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latin typeface="함초롬돋움"/>
                <a:ea typeface="함초롬돋움"/>
              </a:rPr>
              <a:t>랭킹</a:t>
            </a:r>
          </a:p>
        </p:txBody>
      </p:sp>
      <p:sp>
        <p:nvSpPr>
          <p:cNvPr id="118" name="직사각형 20"/>
          <p:cNvSpPr/>
          <p:nvPr/>
        </p:nvSpPr>
        <p:spPr>
          <a:xfrm>
            <a:off x="965409" y="4325357"/>
            <a:ext cx="1222643" cy="44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latin typeface="함초롬돋움"/>
                <a:ea typeface="함초롬돋움"/>
              </a:rPr>
              <a:t>리뷰</a:t>
            </a:r>
          </a:p>
        </p:txBody>
      </p:sp>
      <p:sp>
        <p:nvSpPr>
          <p:cNvPr id="119" name="직사각형 21"/>
          <p:cNvSpPr/>
          <p:nvPr/>
        </p:nvSpPr>
        <p:spPr>
          <a:xfrm>
            <a:off x="3104630" y="4325357"/>
            <a:ext cx="1222643" cy="44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latin typeface="함초롬돋움"/>
                <a:ea typeface="함초롬돋움"/>
              </a:rPr>
              <a:t>커뮤니티</a:t>
            </a:r>
          </a:p>
        </p:txBody>
      </p:sp>
      <p:sp>
        <p:nvSpPr>
          <p:cNvPr id="127" name="직사각형 5"/>
          <p:cNvSpPr/>
          <p:nvPr/>
        </p:nvSpPr>
        <p:spPr>
          <a:xfrm>
            <a:off x="5508117" y="3677628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LOCAwiki</a:t>
            </a:r>
            <a:r>
              <a:rPr lang="ko-KR" altLang="en-US" sz="3500">
                <a:latin typeface="함초롬돋움"/>
                <a:ea typeface="함초롬돋움"/>
                <a:cs typeface="함초롬돋움"/>
              </a:rPr>
              <a:t> 의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0" y="3000372"/>
            <a:ext cx="4114800" cy="2428892"/>
          </a:xfrm>
        </p:spPr>
        <p:txBody>
          <a:bodyPr>
            <a:normAutofit fontScale="96000"/>
          </a:bodyPr>
          <a:lstStyle/>
          <a:p>
            <a:pPr>
              <a:buNone/>
              <a:defRPr lang="ko-KR" altLang="en-US"/>
            </a:pPr>
            <a:r>
              <a:rPr lang="ko-KR" altLang="en-US" sz="2395">
                <a:latin typeface="함초롬돋움"/>
                <a:ea typeface="함초롬돋움"/>
                <a:cs typeface="함초롬돋움"/>
              </a:rPr>
              <a:t>마커 기반 </a:t>
            </a:r>
            <a:r>
              <a:rPr lang="en-US" altLang="ko-KR" sz="2395">
                <a:latin typeface="함초롬돋움"/>
                <a:ea typeface="함초롬돋움"/>
                <a:cs typeface="함초롬돋움"/>
              </a:rPr>
              <a:t>Spot</a:t>
            </a:r>
            <a:r>
              <a:rPr lang="ko-KR" altLang="en-US" sz="2395">
                <a:latin typeface="함초롬돋움"/>
                <a:ea typeface="함초롬돋움"/>
                <a:cs typeface="함초롬돋움"/>
              </a:rPr>
              <a:t> 정보 접근 </a:t>
            </a:r>
            <a:r>
              <a:rPr lang="en-US" altLang="ko-KR" sz="2395">
                <a:latin typeface="함초롬돋움"/>
                <a:ea typeface="함초롬돋움"/>
                <a:cs typeface="함초롬돋움"/>
              </a:rPr>
              <a:t>UI</a:t>
            </a:r>
          </a:p>
          <a:p>
            <a:pPr>
              <a:buNone/>
              <a:defRPr lang="ko-KR" altLang="en-US"/>
            </a:pPr>
            <a:endParaRPr lang="ko-KR" altLang="en-US" sz="2395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en-US" altLang="ko-KR" sz="2395">
                <a:latin typeface="함초롬돋움"/>
                <a:ea typeface="함초롬돋움"/>
                <a:cs typeface="함초롬돋움"/>
              </a:rPr>
              <a:t>Spot</a:t>
            </a:r>
            <a:r>
              <a:rPr lang="ko-KR" altLang="en-US" sz="2395">
                <a:latin typeface="함초롬돋움"/>
                <a:ea typeface="함초롬돋움"/>
                <a:cs typeface="함초롬돋움"/>
              </a:rPr>
              <a:t> 정보 입력 및 수정</a:t>
            </a:r>
          </a:p>
          <a:p>
            <a:pPr>
              <a:buNone/>
              <a:defRPr lang="ko-KR" altLang="en-US"/>
            </a:pPr>
            <a:endParaRPr lang="en-US" altLang="ko-KR" sz="2395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ko-KR" altLang="en-US" sz="2395">
                <a:latin typeface="함초롬돋움"/>
                <a:ea typeface="함초롬돋움"/>
                <a:cs typeface="함초롬돋움"/>
              </a:rPr>
              <a:t>인근 </a:t>
            </a:r>
            <a:r>
              <a:rPr lang="en-US" altLang="ko-KR" sz="2395">
                <a:latin typeface="함초롬돋움"/>
                <a:ea typeface="함초롬돋움"/>
                <a:cs typeface="함초롬돋움"/>
              </a:rPr>
              <a:t>Spot </a:t>
            </a:r>
            <a:r>
              <a:rPr lang="ko-KR" altLang="en-US" sz="2395">
                <a:latin typeface="함초롬돋움"/>
                <a:ea typeface="함초롬돋움"/>
                <a:cs typeface="함초롬돋움"/>
              </a:rPr>
              <a:t>추천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1. LOCAwiki</a:t>
            </a: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 의 개요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14810" y="2928934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14810" y="3857628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87210" y="4786322"/>
            <a:ext cx="180000" cy="1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5785" y="682338"/>
            <a:ext cx="2613600" cy="2613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K-20151128-232809-7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592452" y="274638"/>
            <a:ext cx="2613600" cy="26136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마커</a:t>
            </a:r>
            <a:r>
              <a:rPr lang="en-US" altLang="ko-KR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기반 맛집 정보 접근 </a:t>
            </a:r>
            <a:r>
              <a:rPr lang="en-US" altLang="ko-KR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UI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1857356" y="1562601"/>
            <a:ext cx="4526471" cy="450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86578" y="1562601"/>
            <a:ext cx="2029299" cy="45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1. LOCAwiki</a:t>
            </a: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 의 개요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맛집 정보 입력 및 수정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66580" y="1600199"/>
            <a:ext cx="1974683" cy="450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01162" y="1600199"/>
            <a:ext cx="2631521" cy="45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1. LOCAwiki</a:t>
            </a: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 의 개요</a:t>
            </a:r>
          </a:p>
        </p:txBody>
      </p:sp>
      <p:pic>
        <p:nvPicPr>
          <p:cNvPr id="9" name="그림 8" descr="K-20151128-232328-9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2910" y="571480"/>
            <a:ext cx="2613600" cy="2613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>
              <a:defRPr lang="ko-KR" altLang="en-US"/>
            </a:pPr>
            <a:r>
              <a:rPr lang="ko-KR" altLang="en-US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평점 기반 인근 </a:t>
            </a:r>
            <a:r>
              <a:rPr lang="en-US" altLang="ko-KR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Spot </a:t>
            </a:r>
            <a:r>
              <a:rPr lang="ko-KR" altLang="en-US" sz="3500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추천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714744" y="3933868"/>
            <a:ext cx="4140000" cy="20294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14744" y="1859698"/>
            <a:ext cx="4140000" cy="162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1. LOCAwiki</a:t>
            </a:r>
            <a:r>
              <a:rPr lang="ko-KR" altLang="en-US">
                <a:solidFill>
                  <a:srgbClr val="FF9900"/>
                </a:solidFill>
                <a:latin typeface="함초롬돋움"/>
                <a:ea typeface="함초롬돋움"/>
                <a:cs typeface="함초롬돋움"/>
              </a:rPr>
              <a:t> 의 개요</a:t>
            </a:r>
          </a:p>
        </p:txBody>
      </p:sp>
      <p:pic>
        <p:nvPicPr>
          <p:cNvPr id="10" name="그림 9" descr="K-20151128-234745-6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1472" y="552898"/>
            <a:ext cx="2613600" cy="2613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없이 맑음">
      <a:majorFont>
        <a:latin typeface="Times New Roman"/>
        <a:ea typeface="맑은 고딕"/>
        <a:cs typeface="Times New Roman"/>
      </a:majorFont>
      <a:minorFont>
        <a:latin typeface="Times New Roman"/>
        <a:ea typeface="맑은 고딕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451</Words>
  <Application>Hancom Office Hanshow 2010</Application>
  <PresentationFormat>화면 슬라이드 쇼(4:3)</PresentationFormat>
  <Paragraphs>178</Paragraphs>
  <Slides>34</Slides>
  <Notes>0</Notes>
  <HiddenSlides>7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한컴오피스</vt:lpstr>
      <vt:lpstr>LOCAwiki(가칭)</vt:lpstr>
      <vt:lpstr>목차</vt:lpstr>
      <vt:lpstr>LOCAwiki 의 개요</vt:lpstr>
      <vt:lpstr>LOCAwiki 는?</vt:lpstr>
      <vt:lpstr>사이트 기획의도</vt:lpstr>
      <vt:lpstr>LOCAwiki 의 기능</vt:lpstr>
      <vt:lpstr>마커 기반 맛집 정보 접근 UI</vt:lpstr>
      <vt:lpstr>맛집 정보 입력 및 수정</vt:lpstr>
      <vt:lpstr>평점 기반 인근 Spot 추천</vt:lpstr>
      <vt:lpstr>LOCAwiki 의 목표</vt:lpstr>
      <vt:lpstr>LOCAwiki 의 목표</vt:lpstr>
      <vt:lpstr>LOCAwiki 의 목표</vt:lpstr>
      <vt:lpstr>변화하는 여행 트렌드에 대응</vt:lpstr>
      <vt:lpstr>다양한 맛집 정보 제공</vt:lpstr>
      <vt:lpstr>간편한 추천 기능</vt:lpstr>
      <vt:lpstr>LOCAwiki 의 강점</vt:lpstr>
      <vt:lpstr>LOCAwiki 의 강점</vt:lpstr>
      <vt:lpstr>높은 인근 지역 홍보 효율성</vt:lpstr>
      <vt:lpstr>높은 인근 지역 홍보 효율성</vt:lpstr>
      <vt:lpstr>우수한 Spot 정보 접근성</vt:lpstr>
      <vt:lpstr>빠른 Spot 정보 갱신 속도</vt:lpstr>
      <vt:lpstr>개발환경 및 진행상황</vt:lpstr>
      <vt:lpstr>개발환경</vt:lpstr>
      <vt:lpstr>개발환경</vt:lpstr>
      <vt:lpstr>진행상황</vt:lpstr>
      <vt:lpstr>슬라이드 26</vt:lpstr>
      <vt:lpstr>슬라이드 27</vt:lpstr>
      <vt:lpstr>슬라이드 28</vt:lpstr>
      <vt:lpstr>향후 개발계획</vt:lpstr>
      <vt:lpstr>단계별 개발 일정</vt:lpstr>
      <vt:lpstr>향후 개발계획</vt:lpstr>
      <vt:lpstr>추천시스템</vt:lpstr>
      <vt:lpstr>반응형 웹디자인</vt:lpstr>
      <vt:lpstr>Q&amp;A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TRIPAMSTER</dc:title>
  <dc:subject/>
  <dc:creator>HIHI</dc:creator>
  <cp:keywords/>
  <dc:description/>
  <cp:lastModifiedBy>J.Style</cp:lastModifiedBy>
  <cp:revision>108</cp:revision>
  <dcterms:created xsi:type="dcterms:W3CDTF">2015-11-28T07:16:11Z</dcterms:created>
  <dcterms:modified xsi:type="dcterms:W3CDTF">2016-03-18T05:52:16Z</dcterms:modified>
  <cp:category/>
</cp:coreProperties>
</file>