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0" r:id="rId2"/>
    <p:sldId id="295" r:id="rId3"/>
    <p:sldId id="260" r:id="rId4"/>
    <p:sldId id="259" r:id="rId5"/>
    <p:sldId id="293" r:id="rId6"/>
    <p:sldId id="294" r:id="rId7"/>
    <p:sldId id="264" r:id="rId8"/>
    <p:sldId id="286" r:id="rId9"/>
    <p:sldId id="278" r:id="rId10"/>
    <p:sldId id="287" r:id="rId11"/>
    <p:sldId id="288" r:id="rId12"/>
    <p:sldId id="296" r:id="rId13"/>
    <p:sldId id="271" r:id="rId14"/>
    <p:sldId id="307" r:id="rId15"/>
    <p:sldId id="298" r:id="rId16"/>
    <p:sldId id="299" r:id="rId17"/>
    <p:sldId id="301" r:id="rId18"/>
    <p:sldId id="303" r:id="rId19"/>
    <p:sldId id="304" r:id="rId20"/>
    <p:sldId id="305" r:id="rId21"/>
    <p:sldId id="306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08" r:id="rId30"/>
    <p:sldId id="309" r:id="rId31"/>
    <p:sldId id="281" r:id="rId32"/>
    <p:sldId id="28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DBD3D-3A36-40A3-8D26-292DF778AC7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F6096A1-46C3-42F6-83D0-F36456231A88}">
      <dgm:prSet/>
      <dgm:spPr>
        <a:solidFill>
          <a:srgbClr val="C00000"/>
        </a:solidFill>
      </dgm:spPr>
      <dgm:t>
        <a:bodyPr/>
        <a:lstStyle/>
        <a:p>
          <a:pPr rtl="0" latinLnBrk="1"/>
          <a:r>
            <a:rPr lang="en-US" dirty="0" smtClean="0"/>
            <a:t>Correlation</a:t>
          </a:r>
        </a:p>
        <a:p>
          <a:pPr rtl="0" latinLnBrk="1"/>
          <a:r>
            <a:rPr lang="en-US" dirty="0" smtClean="0"/>
            <a:t>Coefficient</a:t>
          </a:r>
          <a:endParaRPr lang="ko-KR" dirty="0"/>
        </a:p>
      </dgm:t>
    </dgm:pt>
    <dgm:pt modelId="{18F45648-97D8-4CE6-8522-4FAD17976EB5}" type="parTrans" cxnId="{09B997A3-4900-4C72-9619-71C161D25DF9}">
      <dgm:prSet/>
      <dgm:spPr/>
      <dgm:t>
        <a:bodyPr/>
        <a:lstStyle/>
        <a:p>
          <a:pPr latinLnBrk="1"/>
          <a:endParaRPr lang="ko-KR" altLang="en-US"/>
        </a:p>
      </dgm:t>
    </dgm:pt>
    <dgm:pt modelId="{BE57E3FD-19E3-447B-B75D-17AA88F65675}" type="sibTrans" cxnId="{09B997A3-4900-4C72-9619-71C161D25DF9}">
      <dgm:prSet/>
      <dgm:spPr/>
      <dgm:t>
        <a:bodyPr/>
        <a:lstStyle/>
        <a:p>
          <a:pPr latinLnBrk="1"/>
          <a:endParaRPr lang="ko-KR" altLang="en-US"/>
        </a:p>
      </dgm:t>
    </dgm:pt>
    <dgm:pt modelId="{2E931257-9594-4EAC-BCED-A9995C0D1E7D}">
      <dgm:prSet/>
      <dgm:spPr>
        <a:solidFill>
          <a:srgbClr val="C00000"/>
        </a:solidFill>
      </dgm:spPr>
      <dgm:t>
        <a:bodyPr/>
        <a:lstStyle/>
        <a:p>
          <a:pPr rtl="0" latinLnBrk="1"/>
          <a:r>
            <a:rPr lang="en-US" dirty="0" smtClean="0"/>
            <a:t>Significance</a:t>
          </a:r>
        </a:p>
        <a:p>
          <a:pPr rtl="0" latinLnBrk="1"/>
          <a:r>
            <a:rPr lang="en-US" dirty="0" smtClean="0"/>
            <a:t>Weighting</a:t>
          </a:r>
          <a:endParaRPr lang="ko-KR" dirty="0"/>
        </a:p>
      </dgm:t>
    </dgm:pt>
    <dgm:pt modelId="{6969CBDE-EBF2-4463-AB17-5A64AFD8F6BF}" type="parTrans" cxnId="{C6E4AA24-CD33-47E3-902E-5BDDD7AA0748}">
      <dgm:prSet/>
      <dgm:spPr/>
      <dgm:t>
        <a:bodyPr/>
        <a:lstStyle/>
        <a:p>
          <a:pPr latinLnBrk="1"/>
          <a:endParaRPr lang="ko-KR" altLang="en-US"/>
        </a:p>
      </dgm:t>
    </dgm:pt>
    <dgm:pt modelId="{63CD5E37-2ABB-4045-AECE-EC43D47000C3}" type="sibTrans" cxnId="{C6E4AA24-CD33-47E3-902E-5BDDD7AA0748}">
      <dgm:prSet/>
      <dgm:spPr/>
      <dgm:t>
        <a:bodyPr/>
        <a:lstStyle/>
        <a:p>
          <a:pPr latinLnBrk="1"/>
          <a:endParaRPr lang="ko-KR" altLang="en-US"/>
        </a:p>
      </dgm:t>
    </dgm:pt>
    <dgm:pt modelId="{7DC5B83A-65E7-4E6D-82E5-072E4A21E6C7}">
      <dgm:prSet/>
      <dgm:spPr>
        <a:solidFill>
          <a:srgbClr val="C00000"/>
        </a:solidFill>
      </dgm:spPr>
      <dgm:t>
        <a:bodyPr/>
        <a:lstStyle/>
        <a:p>
          <a:pPr rtl="0" latinLnBrk="1"/>
          <a:r>
            <a:rPr lang="en-US" dirty="0" smtClean="0"/>
            <a:t>Neighbor</a:t>
          </a:r>
        </a:p>
        <a:p>
          <a:pPr rtl="0" latinLnBrk="1"/>
          <a:r>
            <a:rPr lang="en-US" dirty="0" smtClean="0"/>
            <a:t>Selection</a:t>
          </a:r>
          <a:endParaRPr lang="en-US" dirty="0"/>
        </a:p>
      </dgm:t>
    </dgm:pt>
    <dgm:pt modelId="{2ADCC341-7578-4320-808D-B1C4FA9BA0A0}" type="parTrans" cxnId="{0518428D-7063-4AF7-A4FE-BFECD0AB77EA}">
      <dgm:prSet/>
      <dgm:spPr/>
      <dgm:t>
        <a:bodyPr/>
        <a:lstStyle/>
        <a:p>
          <a:pPr latinLnBrk="1"/>
          <a:endParaRPr lang="ko-KR" altLang="en-US"/>
        </a:p>
      </dgm:t>
    </dgm:pt>
    <dgm:pt modelId="{CBFC593F-9A2E-4002-B70D-5EEE122B2063}" type="sibTrans" cxnId="{0518428D-7063-4AF7-A4FE-BFECD0AB77EA}">
      <dgm:prSet/>
      <dgm:spPr/>
      <dgm:t>
        <a:bodyPr/>
        <a:lstStyle/>
        <a:p>
          <a:pPr latinLnBrk="1"/>
          <a:endParaRPr lang="ko-KR" altLang="en-US"/>
        </a:p>
      </dgm:t>
    </dgm:pt>
    <dgm:pt modelId="{511E2F43-EE65-4808-AC18-BFD54AAEA257}">
      <dgm:prSet/>
      <dgm:spPr>
        <a:solidFill>
          <a:srgbClr val="C00000"/>
        </a:solidFill>
      </dgm:spPr>
      <dgm:t>
        <a:bodyPr/>
        <a:lstStyle/>
        <a:p>
          <a:pPr rtl="0" latinLnBrk="1"/>
          <a:r>
            <a:rPr lang="en-US" dirty="0" smtClean="0"/>
            <a:t>Rating</a:t>
          </a:r>
        </a:p>
        <a:p>
          <a:pPr rtl="0" latinLnBrk="1"/>
          <a:r>
            <a:rPr lang="en-US" dirty="0" smtClean="0"/>
            <a:t>(Ranking)</a:t>
          </a:r>
        </a:p>
        <a:p>
          <a:pPr rtl="0" latinLnBrk="1"/>
          <a:r>
            <a:rPr lang="en-US" dirty="0" smtClean="0"/>
            <a:t>Prediction</a:t>
          </a:r>
          <a:endParaRPr lang="ko-KR" dirty="0"/>
        </a:p>
      </dgm:t>
    </dgm:pt>
    <dgm:pt modelId="{481124EA-5F29-4D98-A672-200BB1FF3F4A}" type="parTrans" cxnId="{FB5DF278-22BD-479A-9CCB-A17F529898A8}">
      <dgm:prSet/>
      <dgm:spPr/>
      <dgm:t>
        <a:bodyPr/>
        <a:lstStyle/>
        <a:p>
          <a:pPr latinLnBrk="1"/>
          <a:endParaRPr lang="ko-KR" altLang="en-US"/>
        </a:p>
      </dgm:t>
    </dgm:pt>
    <dgm:pt modelId="{3D13AEAF-03F9-478F-9B08-FC95C0BDB4B0}" type="sibTrans" cxnId="{FB5DF278-22BD-479A-9CCB-A17F529898A8}">
      <dgm:prSet/>
      <dgm:spPr/>
      <dgm:t>
        <a:bodyPr/>
        <a:lstStyle/>
        <a:p>
          <a:pPr latinLnBrk="1"/>
          <a:endParaRPr lang="ko-KR" altLang="en-US"/>
        </a:p>
      </dgm:t>
    </dgm:pt>
    <dgm:pt modelId="{4076A528-4950-4244-B91F-53BB152C2B34}" type="pres">
      <dgm:prSet presAssocID="{502DBD3D-3A36-40A3-8D26-292DF778AC72}" presName="CompostProcess" presStyleCnt="0">
        <dgm:presLayoutVars>
          <dgm:dir/>
          <dgm:resizeHandles val="exact"/>
        </dgm:presLayoutVars>
      </dgm:prSet>
      <dgm:spPr/>
    </dgm:pt>
    <dgm:pt modelId="{394D1D2E-9377-4BD7-88B8-7BB05D7B25DE}" type="pres">
      <dgm:prSet presAssocID="{502DBD3D-3A36-40A3-8D26-292DF778AC72}" presName="arrow" presStyleLbl="bgShp" presStyleIdx="0" presStyleCnt="1"/>
      <dgm:spPr>
        <a:solidFill>
          <a:srgbClr val="C00000">
            <a:alpha val="73000"/>
          </a:srgbClr>
        </a:solidFill>
      </dgm:spPr>
    </dgm:pt>
    <dgm:pt modelId="{15448C8A-52C8-4967-84AB-B8AE197C6591}" type="pres">
      <dgm:prSet presAssocID="{502DBD3D-3A36-40A3-8D26-292DF778AC72}" presName="linearProcess" presStyleCnt="0"/>
      <dgm:spPr/>
    </dgm:pt>
    <dgm:pt modelId="{E79C93FA-AA02-43FB-A34E-8096B4614CAB}" type="pres">
      <dgm:prSet presAssocID="{AF6096A1-46C3-42F6-83D0-F36456231A8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4CB0E5-4911-4532-99F8-2772FEFF15CE}" type="pres">
      <dgm:prSet presAssocID="{BE57E3FD-19E3-447B-B75D-17AA88F65675}" presName="sibTrans" presStyleCnt="0"/>
      <dgm:spPr/>
    </dgm:pt>
    <dgm:pt modelId="{F9B598D9-04DF-45F4-985D-210DA1867FB5}" type="pres">
      <dgm:prSet presAssocID="{2E931257-9594-4EAC-BCED-A9995C0D1E7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F7CFC3-8845-426E-8861-AE7FD54DDAAB}" type="pres">
      <dgm:prSet presAssocID="{63CD5E37-2ABB-4045-AECE-EC43D47000C3}" presName="sibTrans" presStyleCnt="0"/>
      <dgm:spPr/>
    </dgm:pt>
    <dgm:pt modelId="{759EE2DE-3DA5-4015-B544-3456023E58A4}" type="pres">
      <dgm:prSet presAssocID="{7DC5B83A-65E7-4E6D-82E5-072E4A21E6C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C784C6-42AD-4412-919E-3DE7587CF1DB}" type="pres">
      <dgm:prSet presAssocID="{CBFC593F-9A2E-4002-B70D-5EEE122B2063}" presName="sibTrans" presStyleCnt="0"/>
      <dgm:spPr/>
    </dgm:pt>
    <dgm:pt modelId="{5482A20E-7049-4AA7-853D-3CEB14A12586}" type="pres">
      <dgm:prSet presAssocID="{511E2F43-EE65-4808-AC18-BFD54AAEA25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18428D-7063-4AF7-A4FE-BFECD0AB77EA}" srcId="{502DBD3D-3A36-40A3-8D26-292DF778AC72}" destId="{7DC5B83A-65E7-4E6D-82E5-072E4A21E6C7}" srcOrd="2" destOrd="0" parTransId="{2ADCC341-7578-4320-808D-B1C4FA9BA0A0}" sibTransId="{CBFC593F-9A2E-4002-B70D-5EEE122B2063}"/>
    <dgm:cxn modelId="{CD3396CF-9B4E-44CD-9F85-C5D7926AA8F8}" type="presOf" srcId="{511E2F43-EE65-4808-AC18-BFD54AAEA257}" destId="{5482A20E-7049-4AA7-853D-3CEB14A12586}" srcOrd="0" destOrd="0" presId="urn:microsoft.com/office/officeart/2005/8/layout/hProcess9"/>
    <dgm:cxn modelId="{DE78297B-501A-450A-A7D0-6F6A821B4C9D}" type="presOf" srcId="{2E931257-9594-4EAC-BCED-A9995C0D1E7D}" destId="{F9B598D9-04DF-45F4-985D-210DA1867FB5}" srcOrd="0" destOrd="0" presId="urn:microsoft.com/office/officeart/2005/8/layout/hProcess9"/>
    <dgm:cxn modelId="{C6E4AA24-CD33-47E3-902E-5BDDD7AA0748}" srcId="{502DBD3D-3A36-40A3-8D26-292DF778AC72}" destId="{2E931257-9594-4EAC-BCED-A9995C0D1E7D}" srcOrd="1" destOrd="0" parTransId="{6969CBDE-EBF2-4463-AB17-5A64AFD8F6BF}" sibTransId="{63CD5E37-2ABB-4045-AECE-EC43D47000C3}"/>
    <dgm:cxn modelId="{3E52F445-93B4-40F9-86AA-B83475D7F6B5}" type="presOf" srcId="{502DBD3D-3A36-40A3-8D26-292DF778AC72}" destId="{4076A528-4950-4244-B91F-53BB152C2B34}" srcOrd="0" destOrd="0" presId="urn:microsoft.com/office/officeart/2005/8/layout/hProcess9"/>
    <dgm:cxn modelId="{E1463ADD-D13D-4248-AFFD-308328DFA03D}" type="presOf" srcId="{7DC5B83A-65E7-4E6D-82E5-072E4A21E6C7}" destId="{759EE2DE-3DA5-4015-B544-3456023E58A4}" srcOrd="0" destOrd="0" presId="urn:microsoft.com/office/officeart/2005/8/layout/hProcess9"/>
    <dgm:cxn modelId="{77E24AB7-33C8-4414-96B0-C92F357C40FB}" type="presOf" srcId="{AF6096A1-46C3-42F6-83D0-F36456231A88}" destId="{E79C93FA-AA02-43FB-A34E-8096B4614CAB}" srcOrd="0" destOrd="0" presId="urn:microsoft.com/office/officeart/2005/8/layout/hProcess9"/>
    <dgm:cxn modelId="{09B997A3-4900-4C72-9619-71C161D25DF9}" srcId="{502DBD3D-3A36-40A3-8D26-292DF778AC72}" destId="{AF6096A1-46C3-42F6-83D0-F36456231A88}" srcOrd="0" destOrd="0" parTransId="{18F45648-97D8-4CE6-8522-4FAD17976EB5}" sibTransId="{BE57E3FD-19E3-447B-B75D-17AA88F65675}"/>
    <dgm:cxn modelId="{FB5DF278-22BD-479A-9CCB-A17F529898A8}" srcId="{502DBD3D-3A36-40A3-8D26-292DF778AC72}" destId="{511E2F43-EE65-4808-AC18-BFD54AAEA257}" srcOrd="3" destOrd="0" parTransId="{481124EA-5F29-4D98-A672-200BB1FF3F4A}" sibTransId="{3D13AEAF-03F9-478F-9B08-FC95C0BDB4B0}"/>
    <dgm:cxn modelId="{98602DC7-D725-48AA-B1AD-2F8E39BB4F5D}" type="presParOf" srcId="{4076A528-4950-4244-B91F-53BB152C2B34}" destId="{394D1D2E-9377-4BD7-88B8-7BB05D7B25DE}" srcOrd="0" destOrd="0" presId="urn:microsoft.com/office/officeart/2005/8/layout/hProcess9"/>
    <dgm:cxn modelId="{A52D96A0-D13A-4263-90D8-4B050A1CFDA4}" type="presParOf" srcId="{4076A528-4950-4244-B91F-53BB152C2B34}" destId="{15448C8A-52C8-4967-84AB-B8AE197C6591}" srcOrd="1" destOrd="0" presId="urn:microsoft.com/office/officeart/2005/8/layout/hProcess9"/>
    <dgm:cxn modelId="{5E285C98-CB19-4A0C-8018-6AC7A54603D1}" type="presParOf" srcId="{15448C8A-52C8-4967-84AB-B8AE197C6591}" destId="{E79C93FA-AA02-43FB-A34E-8096B4614CAB}" srcOrd="0" destOrd="0" presId="urn:microsoft.com/office/officeart/2005/8/layout/hProcess9"/>
    <dgm:cxn modelId="{09876828-82DF-4547-8E1B-6B102D4ED9AC}" type="presParOf" srcId="{15448C8A-52C8-4967-84AB-B8AE197C6591}" destId="{274CB0E5-4911-4532-99F8-2772FEFF15CE}" srcOrd="1" destOrd="0" presId="urn:microsoft.com/office/officeart/2005/8/layout/hProcess9"/>
    <dgm:cxn modelId="{D09F046D-416D-4E62-8BA5-EF95F8F70BB3}" type="presParOf" srcId="{15448C8A-52C8-4967-84AB-B8AE197C6591}" destId="{F9B598D9-04DF-45F4-985D-210DA1867FB5}" srcOrd="2" destOrd="0" presId="urn:microsoft.com/office/officeart/2005/8/layout/hProcess9"/>
    <dgm:cxn modelId="{006FDD57-F504-4FA5-B519-A61F9741C4FC}" type="presParOf" srcId="{15448C8A-52C8-4967-84AB-B8AE197C6591}" destId="{E6F7CFC3-8845-426E-8861-AE7FD54DDAAB}" srcOrd="3" destOrd="0" presId="urn:microsoft.com/office/officeart/2005/8/layout/hProcess9"/>
    <dgm:cxn modelId="{371956FD-D835-4789-AE44-194278C5D921}" type="presParOf" srcId="{15448C8A-52C8-4967-84AB-B8AE197C6591}" destId="{759EE2DE-3DA5-4015-B544-3456023E58A4}" srcOrd="4" destOrd="0" presId="urn:microsoft.com/office/officeart/2005/8/layout/hProcess9"/>
    <dgm:cxn modelId="{1C8EEACF-AAC0-4A03-AC83-E529A351209F}" type="presParOf" srcId="{15448C8A-52C8-4967-84AB-B8AE197C6591}" destId="{69C784C6-42AD-4412-919E-3DE7587CF1DB}" srcOrd="5" destOrd="0" presId="urn:microsoft.com/office/officeart/2005/8/layout/hProcess9"/>
    <dgm:cxn modelId="{A7844570-1F43-4D00-924D-9ECC39A771D3}" type="presParOf" srcId="{15448C8A-52C8-4967-84AB-B8AE197C6591}" destId="{5482A20E-7049-4AA7-853D-3CEB14A12586}" srcOrd="6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9A6F-B356-4A36-B864-8020DA85D49B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60FF6-4B81-40AC-AA7B-E2B5326F8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86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60FF6-4B81-40AC-AA7B-E2B5326F8BC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978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368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715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276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4636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4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248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6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26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79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049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82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58FF-E717-4461-BACC-4387B7BBD102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75DD-C072-44B8-AD58-8EC9592B54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6914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stewiki.xy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200" y="0"/>
            <a:ext cx="36576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왕십리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맛집의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모든 것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3000" b="1" dirty="0" err="1" smtClean="0">
                <a:solidFill>
                  <a:srgbClr val="C00000"/>
                </a:solidFill>
                <a:latin typeface="Jokerman" panose="04090605060D06020702" pitchFamily="82" charset="0"/>
                <a:ea typeface="문체부 궁체 흘림체" panose="02030609000101010101" pitchFamily="17" charset="-127"/>
                <a:cs typeface="함초롬돋움" panose="020B0604000101010101" pitchFamily="50" charset="-127"/>
              </a:rPr>
              <a:t>맛위키</a:t>
            </a:r>
            <a:endParaRPr lang="en-US" altLang="ko-KR" sz="3000" b="1" dirty="0">
              <a:solidFill>
                <a:srgbClr val="C00000"/>
              </a:solidFill>
              <a:latin typeface="Jokerman" panose="04090605060D06020702" pitchFamily="82" charset="0"/>
              <a:ea typeface="궁서" panose="0203060000010101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2016.05.09.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정승철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/ 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컴퓨터전공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00" y="4204609"/>
            <a:ext cx="871200" cy="87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67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60637"/>
            <a:ext cx="9144000" cy="4297363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9" y="3280569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094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60637"/>
            <a:ext cx="9144000" cy="4297363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9" y="3280569"/>
            <a:ext cx="2857500" cy="28575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62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</p:nvPr>
        </p:nvGraphicFramePr>
        <p:xfrm>
          <a:off x="457200" y="3000371"/>
          <a:ext cx="8229600" cy="349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Picture 3" descr="C:\Users\J.Style\Desktop\K-20160509-10924-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5" y="682338"/>
            <a:ext cx="2613600" cy="261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3776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Correlation Coefficient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98" name="Picture 2" descr="C:\Users\J.Style\Desktop\cova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2000" y="3101957"/>
            <a:ext cx="5400000" cy="654085"/>
          </a:xfrm>
          <a:prstGeom prst="rect">
            <a:avLst/>
          </a:prstGeom>
          <a:noFill/>
        </p:spPr>
      </p:pic>
      <p:pic>
        <p:nvPicPr>
          <p:cNvPr id="17" name="Picture 3" descr="C:\Users\J.Style\Desktop\cor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9385" y="4411242"/>
            <a:ext cx="2347800" cy="65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302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Correlation Coefficient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61579" y="3624146"/>
            <a:ext cx="4286280" cy="1940313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(1, 4, 5) / (4,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1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covar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≒ -2.11</a:t>
            </a:r>
          </a:p>
          <a:p>
            <a:pPr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corr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 	≒ -0.96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5728" y="3624146"/>
            <a:ext cx="4286280" cy="1940313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(1, 4, 5)</a:t>
            </a:r>
            <a:r>
              <a:rPr kumimoji="0" lang="en-US" altLang="ko-KR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/</a:t>
            </a: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(2, 5, 4)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en-US" altLang="ko-K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 lang="ko-KR" altLang="en-US"/>
            </a:pP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	</a:t>
            </a:r>
            <a:r>
              <a:rPr kumimoji="0" lang="en-US" altLang="ko-K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covar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≒ 1.78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	</a:t>
            </a:r>
            <a:r>
              <a:rPr kumimoji="0" lang="en-US" altLang="ko-K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corr</a:t>
            </a: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	≒</a:t>
            </a:r>
            <a:r>
              <a:rPr kumimoji="0" lang="en-US" altLang="ko-KR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0.84</a:t>
            </a:r>
            <a:endParaRPr kumimoji="0" lang="en-US" altLang="ko-K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2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Correlation Coefficient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61579" y="3624146"/>
            <a:ext cx="4286280" cy="1940313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(1, 4, 5) / (4,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1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covar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≒ -2.11</a:t>
            </a:r>
          </a:p>
          <a:p>
            <a:pPr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corr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 	≒ -0.96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5728" y="3624146"/>
            <a:ext cx="4286280" cy="1940313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(1, 4, 5)</a:t>
            </a:r>
            <a:r>
              <a:rPr kumimoji="0" lang="en-US" altLang="ko-KR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/</a:t>
            </a: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(2, 5, 4)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en-US" altLang="ko-K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 lang="ko-KR" altLang="en-US"/>
            </a:pP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	</a:t>
            </a:r>
            <a:r>
              <a:rPr kumimoji="0" lang="en-US" altLang="ko-K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covar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≒ 1.78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	</a:t>
            </a:r>
            <a:r>
              <a:rPr kumimoji="0" lang="en-US" altLang="ko-K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corr</a:t>
            </a: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	≒</a:t>
            </a:r>
            <a:r>
              <a:rPr kumimoji="0" lang="en-US" altLang="ko-KR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0.84</a:t>
            </a:r>
            <a:endParaRPr kumimoji="0" lang="en-US" altLang="ko-K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covar</a:t>
            </a:r>
            <a:r>
              <a:rPr lang="en-US" altLang="ko-KR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0</a:t>
            </a:r>
            <a:r>
              <a:rPr lang="ko-KR" altLang="en-US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것만 선택한다</a:t>
            </a:r>
            <a:r>
              <a:rPr lang="en-US" altLang="ko-KR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en-US" altLang="ko-KR" sz="3500" dirty="0" smtClean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2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Significance Weighting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122" name="Picture 2" descr="C:\Users\J.Style\Desktop\weighted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8643" y="3152077"/>
            <a:ext cx="3600000" cy="553846"/>
          </a:xfrm>
          <a:prstGeom prst="rect">
            <a:avLst/>
          </a:prstGeom>
          <a:noFill/>
        </p:spPr>
      </p:pic>
      <p:pic>
        <p:nvPicPr>
          <p:cNvPr id="5123" name="Picture 3" descr="C:\Users\J.Style\Desktop\significanc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2963" y="4158815"/>
            <a:ext cx="3865680" cy="131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302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Significance Weighting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81036" y="3624146"/>
            <a:ext cx="4286280" cy="1929161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(1, 5, 4, 5, 5) / (2, 5, 4, 5, 4)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c</a:t>
            </a: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orr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	≒ 0.94</a:t>
            </a:r>
          </a:p>
          <a:p>
            <a:pPr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Weighted </a:t>
            </a: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corr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≒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0.94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27488" y="3624146"/>
            <a:ext cx="4286280" cy="1929161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(1, 5)</a:t>
            </a:r>
            <a:r>
              <a:rPr kumimoji="0" lang="en-US" altLang="ko-KR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/</a:t>
            </a: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(2, 5)</a:t>
            </a:r>
          </a:p>
          <a:p>
            <a:pPr marL="228600" marR="0" lvl="0" indent="-22860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en-US" altLang="ko-K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corr</a:t>
            </a:r>
            <a:r>
              <a: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			=</a:t>
            </a:r>
            <a:r>
              <a:rPr kumimoji="0" lang="en-US" altLang="ko-KR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1</a:t>
            </a:r>
          </a:p>
          <a:p>
            <a:pPr marL="228600" marR="0" lvl="0" indent="-22860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weighted </a:t>
            </a: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corr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= 0.2 </a:t>
            </a:r>
            <a:endParaRPr kumimoji="0" lang="en-US" altLang="ko-KR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2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Neighbor Selection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3143374"/>
            <a:ext cx="8229600" cy="3183636"/>
          </a:xfrm>
        </p:spPr>
        <p:txBody>
          <a:bodyPr>
            <a:normAutofit fontScale="95000"/>
          </a:bodyPr>
          <a:lstStyle/>
          <a:p>
            <a:pPr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</a:p>
          <a:p>
            <a:pPr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	Prediction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의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Source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로 사용할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user 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선택</a:t>
            </a:r>
            <a:endParaRPr lang="ko-KR" altLang="en-US" sz="25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5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       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에 따라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most similar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한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5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 user 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선택</a:t>
            </a:r>
            <a:endParaRPr lang="ko-KR" altLang="en-US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</a:p>
        </p:txBody>
      </p:sp>
      <p:pic>
        <p:nvPicPr>
          <p:cNvPr id="6147" name="Picture 3" descr="C:\Users\J.Style\Desktop\wau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7898" y="4504522"/>
            <a:ext cx="686880" cy="381600"/>
          </a:xfrm>
          <a:prstGeom prst="rect">
            <a:avLst/>
          </a:prstGeom>
          <a:noFill/>
        </p:spPr>
      </p:pic>
      <p:sp>
        <p:nvSpPr>
          <p:cNvPr id="14" name="직사각형 16"/>
          <p:cNvSpPr/>
          <p:nvPr/>
        </p:nvSpPr>
        <p:spPr>
          <a:xfrm>
            <a:off x="1007577" y="350733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7"/>
          <p:cNvSpPr/>
          <p:nvPr/>
        </p:nvSpPr>
        <p:spPr>
          <a:xfrm>
            <a:off x="1007577" y="443603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2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Rating Prediction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170" name="Picture 2" descr="C:\Users\J.Style\Desktop\predic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2000" y="3428999"/>
            <a:ext cx="5400000" cy="974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302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dirty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2786058"/>
            <a:ext cx="4114800" cy="3456432"/>
          </a:xfrm>
        </p:spPr>
        <p:txBody>
          <a:bodyPr vert="horz" wrap="square" lIns="91440" tIns="45720" rIns="91440" bIns="45720" anchor="t">
            <a:normAutofit fontScale="94500"/>
          </a:bodyPr>
          <a:lstStyle/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en-US" altLang="ko-KR" sz="2360" b="1" dirty="0" smtClean="0">
                <a:latin typeface="함초롬돋움"/>
                <a:ea typeface="함초롬돋움"/>
                <a:cs typeface="함초롬돋움"/>
              </a:rPr>
              <a:t> Feedback Detection</a:t>
            </a:r>
            <a:endParaRPr lang="ko-KR" altLang="en-US" sz="2360" b="1" dirty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ko-KR" altLang="en-US" sz="236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36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en-US" altLang="ko-KR" sz="236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360" b="1" dirty="0" smtClean="0">
                <a:latin typeface="함초롬돋움"/>
                <a:ea typeface="함초롬돋움"/>
                <a:cs typeface="함초롬돋움"/>
              </a:rPr>
              <a:t>계획사항</a:t>
            </a:r>
            <a:endParaRPr lang="ko-KR" altLang="en-US" sz="2360" b="1" dirty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 descr="K-20151128-215639-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799" y="785794"/>
            <a:ext cx="2090879" cy="261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Ranking 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Prediction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194" name="Picture 2" descr="C:\Users\J.Style\Desktop\A_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28950"/>
            <a:ext cx="8186400" cy="600050"/>
          </a:xfrm>
          <a:prstGeom prst="rect">
            <a:avLst/>
          </a:prstGeom>
          <a:noFill/>
        </p:spPr>
      </p:pic>
      <p:pic>
        <p:nvPicPr>
          <p:cNvPr id="8195" name="Picture 3" descr="C:\Users\J.Style\Desktop\A_B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2400" y="3928831"/>
            <a:ext cx="2941200" cy="599662"/>
          </a:xfrm>
          <a:prstGeom prst="rect">
            <a:avLst/>
          </a:prstGeom>
          <a:noFill/>
        </p:spPr>
      </p:pic>
      <p:pic>
        <p:nvPicPr>
          <p:cNvPr id="8196" name="Picture 4" descr="C:\Users\J.Style\Desktop\A_B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2800" y="4849828"/>
            <a:ext cx="2170800" cy="642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302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Ranking 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Prediction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pic>
        <p:nvPicPr>
          <p:cNvPr id="8194" name="Picture 2" descr="C:\Users\J.Style\Desktop\A_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28950"/>
            <a:ext cx="8186400" cy="600050"/>
          </a:xfrm>
          <a:prstGeom prst="rect">
            <a:avLst/>
          </a:prstGeom>
          <a:noFill/>
        </p:spPr>
      </p:pic>
      <p:pic>
        <p:nvPicPr>
          <p:cNvPr id="8195" name="Picture 3" descr="C:\Users\J.Style\Desktop\A_B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2400" y="3928831"/>
            <a:ext cx="2941200" cy="599662"/>
          </a:xfrm>
          <a:prstGeom prst="rect">
            <a:avLst/>
          </a:prstGeom>
          <a:noFill/>
        </p:spPr>
      </p:pic>
      <p:pic>
        <p:nvPicPr>
          <p:cNvPr id="8196" name="Picture 4" descr="C:\Users\J.Style\Desktop\A_B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2800" y="4849828"/>
            <a:ext cx="2170800" cy="642671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ko-KR" altLang="en-US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되는 </a:t>
            </a:r>
            <a:r>
              <a:rPr lang="en-US" altLang="ko-KR" sz="3500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3500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구하는 문제</a:t>
            </a:r>
            <a:r>
              <a:rPr lang="en-US" altLang="ko-KR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en-US" altLang="ko-KR" sz="3500" dirty="0" smtClean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197" name="Picture 5" descr="C:\Users\J.Style\Desktop\A_B4.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1785" y="3022929"/>
            <a:ext cx="1767600" cy="812141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2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.Style\Desktop\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966" y="95250"/>
            <a:ext cx="2381250" cy="6667500"/>
          </a:xfrm>
          <a:prstGeom prst="rect">
            <a:avLst/>
          </a:prstGeom>
          <a:noFill/>
        </p:spPr>
      </p:pic>
      <p:sp>
        <p:nvSpPr>
          <p:cNvPr id="7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06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219" name="Picture 3" descr="C:\Users\J.Style\Desktop\co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038725" y="3143250"/>
            <a:ext cx="15097125" cy="57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606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242" name="Picture 2" descr="C:\Users\J.Style\Desktop\weighted, same neighbor 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285105" y="3143250"/>
            <a:ext cx="15097125" cy="57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606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273" name="Picture 9" descr="C:\Users\J.Style\Desktop\pa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976563" y="2952750"/>
            <a:ext cx="15097126" cy="95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606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290" name="Picture 2" descr="C:\Users\J.Style\Desktop\to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62126" y="3190875"/>
            <a:ext cx="12668251" cy="47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606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314" name="Picture 2" descr="C:\Users\J.Style\Desktop\top3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976563" y="3190875"/>
            <a:ext cx="15097125" cy="47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606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338" name="Picture 2" descr="C:\Users\J.Style\Desktop\resul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357437"/>
            <a:ext cx="3810000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606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48000" b="1" spc="5" dirty="0" smtClean="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03</a:t>
            </a:r>
            <a:endParaRPr lang="ko-KR" altLang="en-US" sz="48000" b="1" spc="5" dirty="0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dirty="0" smtClean="0">
                <a:latin typeface="함초롬돋움"/>
                <a:ea typeface="함초롬돋움"/>
                <a:cs typeface="함초롬돋움"/>
              </a:rPr>
              <a:t>계획사항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9879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48000" b="1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01</a:t>
            </a:r>
            <a:endParaRPr lang="ko-KR" altLang="en-US" sz="48000" b="1" spc="5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Feedback Detection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9879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rmAutofit/>
          </a:bodyPr>
          <a:lstStyle/>
          <a:p>
            <a:pPr algn="r">
              <a:defRPr lang="ko-KR" altLang="en-US"/>
            </a:pPr>
            <a:r>
              <a:rPr lang="ko-KR" altLang="en-US" sz="3500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계획사항</a:t>
            </a:r>
            <a:endParaRPr lang="ko-KR" altLang="en-US" sz="3500" dirty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72000" y="3000372"/>
            <a:ext cx="4114800" cy="2428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6000"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39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Wishlist</a:t>
            </a:r>
            <a:r>
              <a:rPr kumimoji="0" lang="en-US" altLang="ko-KR" sz="2395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- Implicit Feedback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lang="en-US" altLang="ko-KR" sz="2395" baseline="0" dirty="0" smtClean="0"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lang="en-US" altLang="ko-KR" sz="2395" dirty="0" smtClean="0">
                <a:latin typeface="함초롬돋움"/>
                <a:ea typeface="함초롬돋움"/>
                <a:cs typeface="함초롬돋움"/>
              </a:rPr>
              <a:t>Cold Start </a:t>
            </a:r>
            <a:r>
              <a:rPr lang="ko-KR" altLang="en-US" sz="2395" dirty="0" smtClean="0">
                <a:latin typeface="함초롬돋움"/>
                <a:ea typeface="함초롬돋움"/>
                <a:cs typeface="함초롬돋움"/>
              </a:rPr>
              <a:t>보완대책</a:t>
            </a:r>
            <a:endParaRPr kumimoji="0" lang="en-US" altLang="ko-KR" sz="239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ko-KR" altLang="en-US" sz="239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계획사항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89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>
                <a:latin typeface="함초롬돋움"/>
                <a:ea typeface="함초롬돋움"/>
                <a:cs typeface="함초롬돋움"/>
              </a:rPr>
              <a:t>Q&amp;A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143374"/>
            <a:ext cx="8229600" cy="3183636"/>
          </a:xfrm>
        </p:spPr>
        <p:txBody>
          <a:bodyPr/>
          <a:lstStyle/>
          <a:p>
            <a:pPr>
              <a:buNone/>
              <a:defRPr lang="ko-KR" altLang="en-US"/>
            </a:pPr>
            <a:endParaRPr lang="en-US" altLang="ko-KR" sz="25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7"/>
            <a:ext cx="2613600" cy="261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5829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28650" y="2387114"/>
            <a:ext cx="78867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  <a:hlinkClick r:id="rId2"/>
              </a:rPr>
              <a:t>http://</a:t>
            </a:r>
            <a:r>
              <a:rPr lang="en-US" altLang="ko-KR" b="1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  <a:hlinkClick r:id="rId2"/>
              </a:rPr>
              <a:t>www.tastewiki.xyz</a:t>
            </a:r>
            <a:endParaRPr lang="ko-KR" altLang="en-US" dirty="0">
              <a:solidFill>
                <a:srgbClr val="C00000"/>
              </a:solidFill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0600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rmAutofit/>
          </a:bodyPr>
          <a:lstStyle/>
          <a:p>
            <a:pPr algn="r">
              <a:defRPr lang="ko-KR" altLang="en-US"/>
            </a:pPr>
            <a:r>
              <a:rPr lang="en-US" altLang="ko-KR" sz="3500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Feedback Detection</a:t>
            </a:r>
            <a:endParaRPr lang="ko-KR" altLang="en-US" sz="3500" dirty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8"/>
            <a:ext cx="2613600" cy="261360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72000" y="3000372"/>
            <a:ext cx="4114800" cy="2428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6000"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3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Explicit Method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ko-KR" altLang="en-US" sz="2395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23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Implicit Method</a:t>
            </a:r>
            <a:endParaRPr kumimoji="0" lang="ko-KR" altLang="en-US" sz="23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1. Feedback Detection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89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Explicit method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114800" cy="2428892"/>
          </a:xfrm>
        </p:spPr>
        <p:txBody>
          <a:bodyPr>
            <a:normAutofit fontScale="96000"/>
          </a:bodyPr>
          <a:lstStyle/>
          <a:p>
            <a:pPr>
              <a:buNone/>
              <a:defRPr lang="ko-KR" altLang="en-US"/>
            </a:pPr>
            <a:r>
              <a:rPr lang="en-US" altLang="ko-KR" sz="2395" dirty="0" smtClean="0">
                <a:latin typeface="함초롬돋움"/>
                <a:ea typeface="함초롬돋움"/>
                <a:cs typeface="함초롬돋움"/>
              </a:rPr>
              <a:t>Rating</a:t>
            </a:r>
            <a:endParaRPr lang="en-US" altLang="ko-KR" sz="2395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ko-KR" altLang="en-US" sz="2395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95" dirty="0" smtClean="0">
                <a:latin typeface="함초롬돋움"/>
                <a:ea typeface="함초롬돋움"/>
                <a:cs typeface="함초롬돋움"/>
              </a:rPr>
              <a:t>Ask</a:t>
            </a:r>
            <a:endParaRPr lang="ko-KR" altLang="en-US" sz="2395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1. Feedback Detection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Picture 2" descr="C:\Users\J.Style\Desktop\K-20160509-10057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682338"/>
            <a:ext cx="2613600" cy="261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3776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Implicit method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3000372"/>
            <a:ext cx="4114800" cy="2428892"/>
          </a:xfrm>
        </p:spPr>
        <p:txBody>
          <a:bodyPr>
            <a:normAutofit fontScale="96000"/>
          </a:bodyPr>
          <a:lstStyle/>
          <a:p>
            <a:pPr>
              <a:buNone/>
              <a:defRPr lang="ko-KR" altLang="en-US"/>
            </a:pPr>
            <a:r>
              <a:rPr lang="en-US" altLang="ko-KR" sz="2395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endParaRPr lang="en-US" altLang="ko-KR" sz="2395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ko-KR" altLang="en-US" sz="2395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95" dirty="0" smtClean="0">
                <a:latin typeface="함초롬돋움"/>
                <a:ea typeface="함초롬돋움"/>
                <a:cs typeface="함초롬돋움"/>
              </a:rPr>
              <a:t>Time</a:t>
            </a:r>
            <a:endParaRPr lang="ko-KR" altLang="en-US" sz="2395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endParaRPr lang="en-US" altLang="ko-KR" sz="2395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en-US" altLang="ko-KR" sz="2395" dirty="0" smtClean="0">
                <a:latin typeface="함초롬돋움"/>
                <a:ea typeface="함초롬돋움"/>
                <a:cs typeface="함초롬돋움"/>
              </a:rPr>
              <a:t>w</a:t>
            </a:r>
            <a:r>
              <a:rPr lang="en-US" altLang="ko-KR" sz="2395" dirty="0" smtClean="0">
                <a:latin typeface="함초롬돋움"/>
                <a:ea typeface="함초롬돋움"/>
                <a:cs typeface="함초롬돋움"/>
              </a:rPr>
              <a:t>rite, link, and so on.</a:t>
            </a:r>
            <a:endParaRPr lang="ko-KR" altLang="en-US" sz="2395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810" y="292893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4810" y="385762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87210" y="478632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1. Feedback Detection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Picture 2" descr="C:\Users\J.Style\Desktop\K-20160509-10128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938" y="682338"/>
            <a:ext cx="2613600" cy="261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3776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0" b="1" i="0" spc="5" dirty="0" smtClean="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sz="48000" b="1" spc="5" dirty="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48000" b="1" i="0" spc="5" dirty="0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798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60637"/>
            <a:ext cx="9144000" cy="4297363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99" y="3280118"/>
            <a:ext cx="4287600" cy="285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960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2560635"/>
            <a:ext cx="9144000" cy="4297363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9" y="3280566"/>
            <a:ext cx="2857500" cy="28575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2</a:t>
            </a: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Collaborative Filtering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7063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</TotalTime>
  <Words>305</Words>
  <Application>Microsoft Office PowerPoint</Application>
  <PresentationFormat>화면 슬라이드 쇼(4:3)</PresentationFormat>
  <Paragraphs>166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목차</vt:lpstr>
      <vt:lpstr>Feedback Detection</vt:lpstr>
      <vt:lpstr>Feedback Detection</vt:lpstr>
      <vt:lpstr>Explicit method</vt:lpstr>
      <vt:lpstr>Implicit method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Correlation Coefficient</vt:lpstr>
      <vt:lpstr>Correlation Coefficient</vt:lpstr>
      <vt:lpstr>Correlation Coefficient</vt:lpstr>
      <vt:lpstr>Significance Weighting</vt:lpstr>
      <vt:lpstr>Significance Weighting</vt:lpstr>
      <vt:lpstr>Neighbor Selection</vt:lpstr>
      <vt:lpstr>Rating Prediction</vt:lpstr>
      <vt:lpstr>Ranking Prediction</vt:lpstr>
      <vt:lpstr>Ranking Prediction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계획사항</vt:lpstr>
      <vt:lpstr>계획사항</vt:lpstr>
      <vt:lpstr>Q&amp;A</vt:lpstr>
      <vt:lpstr>http://www.tastewiki.xyz</vt:lpstr>
    </vt:vector>
  </TitlesOfParts>
  <Company>J.Style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맛wiki</dc:title>
  <dc:creator>J.Style</dc:creator>
  <cp:lastModifiedBy>J.Style</cp:lastModifiedBy>
  <cp:revision>73</cp:revision>
  <dcterms:created xsi:type="dcterms:W3CDTF">2016-05-03T14:15:14Z</dcterms:created>
  <dcterms:modified xsi:type="dcterms:W3CDTF">2016-05-09T07:21:45Z</dcterms:modified>
</cp:coreProperties>
</file>