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85" r:id="rId5"/>
    <p:sldId id="286" r:id="rId6"/>
    <p:sldId id="287" r:id="rId7"/>
    <p:sldId id="259" r:id="rId8"/>
    <p:sldId id="288" r:id="rId9"/>
    <p:sldId id="260" r:id="rId10"/>
    <p:sldId id="295" r:id="rId11"/>
    <p:sldId id="296" r:id="rId12"/>
    <p:sldId id="289" r:id="rId13"/>
    <p:sldId id="290" r:id="rId14"/>
    <p:sldId id="261" r:id="rId15"/>
    <p:sldId id="291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92" r:id="rId29"/>
    <p:sldId id="293" r:id="rId30"/>
    <p:sldId id="294" r:id="rId31"/>
    <p:sldId id="305" r:id="rId32"/>
    <p:sldId id="306" r:id="rId33"/>
    <p:sldId id="307" r:id="rId34"/>
    <p:sldId id="308" r:id="rId35"/>
    <p:sldId id="284" r:id="rId3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>
          <p15:clr>
            <a:srgbClr val="A4A3A4"/>
          </p15:clr>
        </p15:guide>
        <p15:guide id="2" pos="16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8000"/>
    <a:srgbClr val="0066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163" d="100"/>
          <a:sy n="163" d="100"/>
        </p:scale>
        <p:origin x="2748" y="150"/>
      </p:cViewPr>
      <p:guideLst>
        <p:guide orient="horz" pos="2832"/>
        <p:guide pos="163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4.xml"/><Relationship Id="rId1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669" tIns="43335" rIns="86669" bIns="43335" numCol="1" anchor="t" anchorCtr="0" compatLnSpc="1">
            <a:prstTxWarp prst="textNoShape">
              <a:avLst/>
            </a:prstTxWarp>
          </a:bodyPr>
          <a:lstStyle>
            <a:lvl1pPr defTabSz="866775">
              <a:defRPr sz="11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6838" y="0"/>
            <a:ext cx="3040062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669" tIns="43335" rIns="86669" bIns="43335" numCol="1" anchor="t" anchorCtr="0" compatLnSpc="1">
            <a:prstTxWarp prst="textNoShape">
              <a:avLst/>
            </a:prstTxWarp>
          </a:bodyPr>
          <a:lstStyle>
            <a:lvl1pPr algn="r" defTabSz="866775">
              <a:defRPr sz="11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3163"/>
            <a:ext cx="3038475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669" tIns="43335" rIns="86669" bIns="43335" numCol="1" anchor="b" anchorCtr="0" compatLnSpc="1">
            <a:prstTxWarp prst="textNoShape">
              <a:avLst/>
            </a:prstTxWarp>
          </a:bodyPr>
          <a:lstStyle>
            <a:lvl1pPr defTabSz="866775">
              <a:defRPr sz="11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6838" y="8793163"/>
            <a:ext cx="3040062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669" tIns="43335" rIns="86669" bIns="43335" numCol="1" anchor="b" anchorCtr="0" compatLnSpc="1">
            <a:prstTxWarp prst="textNoShape">
              <a:avLst/>
            </a:prstTxWarp>
          </a:bodyPr>
          <a:lstStyle>
            <a:lvl1pPr algn="r" defTabSz="866775">
              <a:defRPr sz="11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204B9DA-26D8-4922-9890-247E5FEBA3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35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70" tIns="45735" rIns="91470" bIns="4573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0650" y="0"/>
            <a:ext cx="30035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70" tIns="45735" rIns="91470" bIns="4573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70" tIns="45735" rIns="91470" bIns="457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35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70" tIns="45735" rIns="91470" bIns="4573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0650" y="8759825"/>
            <a:ext cx="30035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70" tIns="45735" rIns="91470" bIns="4573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19C01108-2650-406D-A4E4-D588F89FAA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1FAE54-B6CE-4583-8204-769C21BDDFFA}" type="slidenum">
              <a:rPr lang="en-US" altLang="ko-KR" sz="1200" smtClean="0">
                <a:latin typeface="Times New Roman" panose="02020603050405020304" pitchFamily="18" charset="0"/>
              </a:rPr>
              <a:pPr/>
              <a:t>2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12/26/03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AVL Trees -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1AB69-CDC4-4291-93F9-4A51AC05DB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342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12/26/03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AVL Trees -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CAC2D-8BB7-49B5-9E5D-4CD44C8836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062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12/26/03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AVL Trees -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B111D-3926-4C33-9A37-C5CFF42006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126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12/26/03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AVL Trees -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F3A6D-6A0C-43E5-A2CD-95C8A325186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574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12/26/03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AVL Trees -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36797-D42D-4CEE-AA5B-8DF3521C23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959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12/26/03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AVL Trees -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EA4A7-2DF8-411C-AB8D-7CE2476F56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443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12/26/03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AVL Trees - Lecture 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7C8A2-C4CA-434A-8489-92BAD95D1D6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555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12/26/03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AVL Trees - Lecture 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FD69E-E3BE-4CE3-983F-E9145C08F1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557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12/26/03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AVL Trees - Lecture 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E15B7-F6D5-4879-9E66-3AA6D2FF9A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881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12/26/03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AVL Trees -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687EA-89BD-400A-923B-C5F38DF119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361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12/26/03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AVL Trees -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159BA-EB20-4500-A63F-F55A3379C4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790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12/26/03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AVL Trees - Lecture 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ACD34F3-2D6D-4C25-BE01-A3835E02C6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85800" y="17526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ko-KR" sz="4400" smtClean="0">
                <a:solidFill>
                  <a:srgbClr val="FF0000"/>
                </a:solidFill>
                <a:ea typeface="굴림" panose="020B0600000101010101" pitchFamily="50" charset="-127"/>
              </a:rPr>
              <a:t>AVL Trees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3429000"/>
            <a:ext cx="6400800" cy="1752600"/>
          </a:xfrm>
        </p:spPr>
        <p:txBody>
          <a:bodyPr/>
          <a:lstStyle/>
          <a:p>
            <a:endParaRPr lang="en-US" altLang="ko-KR" sz="3200" smtClean="0">
              <a:ea typeface="굴림" panose="020B0600000101010101" pitchFamily="50" charset="-127"/>
            </a:endParaRPr>
          </a:p>
          <a:p>
            <a:r>
              <a:rPr lang="en-US" altLang="ko-KR" sz="1600" i="1" smtClean="0">
                <a:solidFill>
                  <a:srgbClr val="0070C0"/>
                </a:solidFill>
                <a:ea typeface="굴림" panose="020B0600000101010101" pitchFamily="50" charset="-127"/>
              </a:rPr>
              <a:t>https://courses.cs.washington.edu/courses/cse373/.../lecture08.ppt</a:t>
            </a:r>
            <a:endParaRPr lang="en-US" altLang="ko-KR" sz="1600" smtClean="0">
              <a:solidFill>
                <a:srgbClr val="0070C0"/>
              </a:solidFill>
              <a:ea typeface="굴림" panose="020B0600000101010101" pitchFamily="50" charset="-127"/>
            </a:endParaRPr>
          </a:p>
          <a:p>
            <a:endParaRPr lang="en-US" altLang="ko-KR" sz="320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1433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CCD460-5700-4503-8618-59B429484A11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</a:rPr>
              <a:t>Height of an AVL Tree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N(h) = </a:t>
            </a:r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</a:rPr>
              <a:t>minimum </a:t>
            </a:r>
            <a:r>
              <a:rPr lang="en-US" altLang="ko-KR" smtClean="0">
                <a:ea typeface="굴림" panose="020B0600000101010101" pitchFamily="50" charset="-127"/>
              </a:rPr>
              <a:t>number of nodes in an AVL tree of height h.</a:t>
            </a:r>
          </a:p>
          <a:p>
            <a:pPr>
              <a:lnSpc>
                <a:spcPct val="90000"/>
              </a:lnSpc>
            </a:pPr>
            <a:r>
              <a:rPr lang="en-US" altLang="ko-KR" smtClean="0">
                <a:solidFill>
                  <a:schemeClr val="accent2"/>
                </a:solidFill>
                <a:ea typeface="굴림" panose="020B0600000101010101" pitchFamily="50" charset="-127"/>
              </a:rPr>
              <a:t>Basis</a:t>
            </a:r>
          </a:p>
          <a:p>
            <a:pPr lvl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N(0) = 1, N(1) = 2</a:t>
            </a:r>
          </a:p>
          <a:p>
            <a:pPr>
              <a:lnSpc>
                <a:spcPct val="90000"/>
              </a:lnSpc>
            </a:pPr>
            <a:r>
              <a:rPr lang="en-US" altLang="ko-KR" smtClean="0">
                <a:solidFill>
                  <a:schemeClr val="accent2"/>
                </a:solidFill>
                <a:ea typeface="굴림" panose="020B0600000101010101" pitchFamily="50" charset="-127"/>
              </a:rPr>
              <a:t>Induction</a:t>
            </a:r>
          </a:p>
          <a:p>
            <a:pPr lvl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N(h) = N(h-1) + N(h-2) + 1</a:t>
            </a:r>
          </a:p>
          <a:p>
            <a:pPr>
              <a:lnSpc>
                <a:spcPct val="90000"/>
              </a:lnSpc>
            </a:pPr>
            <a:r>
              <a:rPr lang="en-US" altLang="ko-KR" smtClean="0">
                <a:solidFill>
                  <a:schemeClr val="accent2"/>
                </a:solidFill>
                <a:ea typeface="굴림" panose="020B0600000101010101" pitchFamily="50" charset="-127"/>
              </a:rPr>
              <a:t>Solution</a:t>
            </a:r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en-US" altLang="ko-KR" sz="2000" smtClean="0">
                <a:ea typeface="굴림" panose="020B0600000101010101" pitchFamily="50" charset="-127"/>
              </a:rPr>
              <a:t>(recall Fibonacci analysis)</a:t>
            </a:r>
          </a:p>
          <a:p>
            <a:pPr lvl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N(h) </a:t>
            </a:r>
            <a:r>
              <a:rPr lang="en-US" altLang="ko-KR" u="sng" smtClean="0">
                <a:ea typeface="굴림" panose="020B0600000101010101" pitchFamily="50" charset="-127"/>
              </a:rPr>
              <a:t>&gt;</a:t>
            </a:r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en-US" altLang="ko-KR" smtClean="0">
                <a:ea typeface="굴림" panose="020B0600000101010101" pitchFamily="50" charset="-127"/>
                <a:sym typeface="Symbol" panose="05050102010706020507" pitchFamily="18" charset="2"/>
              </a:rPr>
              <a:t></a:t>
            </a:r>
            <a:r>
              <a:rPr lang="en-US" altLang="ko-KR" baseline="30000" smtClean="0">
                <a:ea typeface="굴림" panose="020B0600000101010101" pitchFamily="50" charset="-127"/>
                <a:sym typeface="Symbol" panose="05050102010706020507" pitchFamily="18" charset="2"/>
              </a:rPr>
              <a:t>h</a:t>
            </a:r>
            <a:r>
              <a:rPr lang="en-US" altLang="ko-KR" smtClean="0">
                <a:ea typeface="굴림" panose="020B0600000101010101" pitchFamily="50" charset="-127"/>
                <a:sym typeface="Symbol" panose="05050102010706020507" pitchFamily="18" charset="2"/>
              </a:rPr>
              <a:t>   (  1.62)</a:t>
            </a:r>
          </a:p>
        </p:txBody>
      </p:sp>
      <p:sp>
        <p:nvSpPr>
          <p:cNvPr id="14343" name="AutoShape 4"/>
          <p:cNvSpPr>
            <a:spLocks noChangeArrowheads="1"/>
          </p:cNvSpPr>
          <p:nvPr/>
        </p:nvSpPr>
        <p:spPr bwMode="auto">
          <a:xfrm>
            <a:off x="6477000" y="4800600"/>
            <a:ext cx="838200" cy="72548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14344" name="AutoShape 5"/>
          <p:cNvSpPr>
            <a:spLocks noChangeArrowheads="1"/>
          </p:cNvSpPr>
          <p:nvPr/>
        </p:nvSpPr>
        <p:spPr bwMode="auto">
          <a:xfrm>
            <a:off x="7620000" y="4800600"/>
            <a:ext cx="8382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14345" name="Line 6"/>
          <p:cNvSpPr>
            <a:spLocks noChangeShapeType="1"/>
          </p:cNvSpPr>
          <p:nvPr/>
        </p:nvSpPr>
        <p:spPr bwMode="auto">
          <a:xfrm flipV="1">
            <a:off x="6934200" y="4343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Oval 7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14347" name="Line 8"/>
          <p:cNvSpPr>
            <a:spLocks noChangeShapeType="1"/>
          </p:cNvSpPr>
          <p:nvPr/>
        </p:nvSpPr>
        <p:spPr bwMode="auto">
          <a:xfrm flipH="1" flipV="1">
            <a:off x="7696200" y="4419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8" name="Text Box 9"/>
          <p:cNvSpPr txBox="1">
            <a:spLocks noChangeArrowheads="1"/>
          </p:cNvSpPr>
          <p:nvPr/>
        </p:nvSpPr>
        <p:spPr bwMode="auto">
          <a:xfrm>
            <a:off x="6613525" y="5573713"/>
            <a:ext cx="550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h-1</a:t>
            </a:r>
          </a:p>
        </p:txBody>
      </p:sp>
      <p:sp>
        <p:nvSpPr>
          <p:cNvPr id="14349" name="Text Box 10"/>
          <p:cNvSpPr txBox="1">
            <a:spLocks noChangeArrowheads="1"/>
          </p:cNvSpPr>
          <p:nvPr/>
        </p:nvSpPr>
        <p:spPr bwMode="auto">
          <a:xfrm>
            <a:off x="7772400" y="5410200"/>
            <a:ext cx="550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h-2</a:t>
            </a:r>
          </a:p>
        </p:txBody>
      </p:sp>
      <p:sp>
        <p:nvSpPr>
          <p:cNvPr id="14350" name="Text Box 11"/>
          <p:cNvSpPr txBox="1">
            <a:spLocks noChangeArrowheads="1"/>
          </p:cNvSpPr>
          <p:nvPr/>
        </p:nvSpPr>
        <p:spPr bwMode="auto">
          <a:xfrm>
            <a:off x="7772400" y="38862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1536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7FF15B-ECF6-4FAC-AC3B-D32507E37937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</a:rPr>
              <a:t>Height of an AVL Tree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N(h) </a:t>
            </a:r>
            <a:r>
              <a:rPr lang="en-US" altLang="ko-KR" u="sng" smtClean="0">
                <a:ea typeface="굴림" panose="020B0600000101010101" pitchFamily="50" charset="-127"/>
              </a:rPr>
              <a:t>&gt;</a:t>
            </a:r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en-US" altLang="ko-KR" smtClean="0">
                <a:ea typeface="굴림" panose="020B0600000101010101" pitchFamily="50" charset="-127"/>
                <a:sym typeface="Symbol" panose="05050102010706020507" pitchFamily="18" charset="2"/>
              </a:rPr>
              <a:t></a:t>
            </a:r>
            <a:r>
              <a:rPr lang="en-US" altLang="ko-KR" baseline="30000" smtClean="0">
                <a:ea typeface="굴림" panose="020B0600000101010101" pitchFamily="50" charset="-127"/>
                <a:sym typeface="Symbol" panose="05050102010706020507" pitchFamily="18" charset="2"/>
              </a:rPr>
              <a:t>h</a:t>
            </a:r>
            <a:r>
              <a:rPr lang="en-US" altLang="ko-KR" smtClean="0">
                <a:ea typeface="굴림" panose="020B0600000101010101" pitchFamily="50" charset="-127"/>
                <a:sym typeface="Symbol" panose="05050102010706020507" pitchFamily="18" charset="2"/>
              </a:rPr>
              <a:t>   (  1.62)</a:t>
            </a:r>
          </a:p>
          <a:p>
            <a:r>
              <a:rPr lang="en-US" altLang="ko-KR" smtClean="0">
                <a:solidFill>
                  <a:schemeClr val="accent2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Suppose we have n nodes in an AVL tree of height h.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  <a:sym typeface="Symbol" panose="05050102010706020507" pitchFamily="18" charset="2"/>
              </a:rPr>
              <a:t>n </a:t>
            </a:r>
            <a:r>
              <a:rPr lang="en-US" altLang="ko-KR" u="sng" smtClean="0">
                <a:ea typeface="굴림" panose="020B0600000101010101" pitchFamily="50" charset="-127"/>
              </a:rPr>
              <a:t>&gt;</a:t>
            </a:r>
            <a:r>
              <a:rPr lang="en-US" altLang="ko-KR" smtClean="0"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mtClean="0">
                <a:ea typeface="굴림" panose="020B0600000101010101" pitchFamily="50" charset="-127"/>
              </a:rPr>
              <a:t>N(h) </a:t>
            </a:r>
            <a:r>
              <a:rPr lang="en-US" altLang="ko-KR" sz="1800" smtClean="0">
                <a:solidFill>
                  <a:srgbClr val="0066CC"/>
                </a:solidFill>
                <a:ea typeface="굴림" panose="020B0600000101010101" pitchFamily="50" charset="-127"/>
              </a:rPr>
              <a:t>(because N(h) was the minimum)</a:t>
            </a:r>
            <a:endParaRPr lang="en-US" altLang="ko-KR" smtClean="0">
              <a:solidFill>
                <a:srgbClr val="0066CC"/>
              </a:solidFill>
              <a:ea typeface="굴림" panose="020B0600000101010101" pitchFamily="50" charset="-127"/>
            </a:endParaRP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n </a:t>
            </a:r>
            <a:r>
              <a:rPr lang="en-US" altLang="ko-KR" u="sng" smtClean="0">
                <a:ea typeface="굴림" panose="020B0600000101010101" pitchFamily="50" charset="-127"/>
              </a:rPr>
              <a:t>&gt;</a:t>
            </a:r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en-US" altLang="ko-KR" smtClean="0">
                <a:ea typeface="굴림" panose="020B0600000101010101" pitchFamily="50" charset="-127"/>
                <a:sym typeface="Symbol" panose="05050102010706020507" pitchFamily="18" charset="2"/>
              </a:rPr>
              <a:t></a:t>
            </a:r>
            <a:r>
              <a:rPr lang="en-US" altLang="ko-KR" baseline="30000" smtClean="0">
                <a:ea typeface="굴림" panose="020B0600000101010101" pitchFamily="50" charset="-127"/>
                <a:sym typeface="Symbol" panose="05050102010706020507" pitchFamily="18" charset="2"/>
              </a:rPr>
              <a:t>h</a:t>
            </a:r>
            <a:r>
              <a:rPr lang="en-US" altLang="ko-KR" smtClean="0">
                <a:ea typeface="굴림" panose="020B0600000101010101" pitchFamily="50" charset="-127"/>
                <a:sym typeface="Symbol" panose="05050102010706020507" pitchFamily="18" charset="2"/>
              </a:rPr>
              <a:t> hence </a:t>
            </a:r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log</a:t>
            </a:r>
            <a:r>
              <a:rPr lang="en-US" altLang="ko-KR" baseline="-25000" smtClean="0">
                <a:solidFill>
                  <a:srgbClr val="FF00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</a:t>
            </a:r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 n </a:t>
            </a:r>
            <a:r>
              <a:rPr lang="en-US" altLang="ko-KR" u="sng" smtClean="0">
                <a:solidFill>
                  <a:srgbClr val="FF00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&gt;</a:t>
            </a:r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 h</a:t>
            </a:r>
            <a:r>
              <a:rPr lang="en-US" altLang="ko-KR" smtClean="0">
                <a:ea typeface="굴림" panose="020B0600000101010101" pitchFamily="50" charset="-127"/>
                <a:sym typeface="Symbol" panose="05050102010706020507" pitchFamily="18" charset="2"/>
              </a:rPr>
              <a:t>  (relatively well balanced tree!!)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  <a:sym typeface="Symbol" panose="05050102010706020507" pitchFamily="18" charset="2"/>
              </a:rPr>
              <a:t>h </a:t>
            </a:r>
            <a:r>
              <a:rPr lang="en-US" altLang="ko-KR" u="sng" smtClean="0">
                <a:ea typeface="굴림" panose="020B0600000101010101" pitchFamily="50" charset="-127"/>
                <a:cs typeface="Arial" panose="020B0604020202020204" pitchFamily="34" charset="0"/>
                <a:sym typeface="Symbol" panose="05050102010706020507" pitchFamily="18" charset="2"/>
              </a:rPr>
              <a:t>&lt;</a:t>
            </a:r>
            <a:r>
              <a:rPr lang="en-US" altLang="ko-KR" smtClean="0">
                <a:ea typeface="굴림" panose="020B0600000101010101" pitchFamily="50" charset="-127"/>
                <a:sym typeface="Symbol" panose="05050102010706020507" pitchFamily="18" charset="2"/>
              </a:rPr>
              <a:t> 1.44 log</a:t>
            </a:r>
            <a:r>
              <a:rPr lang="en-US" altLang="ko-KR" baseline="-25000" smtClean="0">
                <a:ea typeface="굴림" panose="020B0600000101010101" pitchFamily="50" charset="-127"/>
                <a:sym typeface="Symbol" panose="05050102010706020507" pitchFamily="18" charset="2"/>
              </a:rPr>
              <a:t>2</a:t>
            </a:r>
            <a:r>
              <a:rPr lang="en-US" altLang="ko-KR" smtClean="0">
                <a:ea typeface="굴림" panose="020B0600000101010101" pitchFamily="50" charset="-127"/>
                <a:sym typeface="Symbol" panose="05050102010706020507" pitchFamily="18" charset="2"/>
              </a:rPr>
              <a:t>n (i.e., </a:t>
            </a:r>
            <a:r>
              <a:rPr lang="en-US" altLang="ko-KR" smtClean="0">
                <a:solidFill>
                  <a:schemeClr val="accent2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Find takes O(logn</a:t>
            </a:r>
            <a:r>
              <a:rPr lang="en-US" altLang="ko-KR" smtClean="0">
                <a:ea typeface="굴림" panose="020B0600000101010101" pitchFamily="50" charset="-127"/>
                <a:sym typeface="Symbol" panose="05050102010706020507" pitchFamily="18" charset="2"/>
              </a:rPr>
              <a:t>))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1638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DC36F7-1456-468E-AA29-8D22202EB485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400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</a:rPr>
              <a:t>Node Heights</a:t>
            </a:r>
          </a:p>
        </p:txBody>
      </p:sp>
      <p:sp>
        <p:nvSpPr>
          <p:cNvPr id="16390" name="Text Box 21"/>
          <p:cNvSpPr txBox="1">
            <a:spLocks noChangeArrowheads="1"/>
          </p:cNvSpPr>
          <p:nvPr/>
        </p:nvSpPr>
        <p:spPr bwMode="auto">
          <a:xfrm>
            <a:off x="7148513" y="2895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6391" name="Text Box 22"/>
          <p:cNvSpPr txBox="1">
            <a:spLocks noChangeArrowheads="1"/>
          </p:cNvSpPr>
          <p:nvPr/>
        </p:nvSpPr>
        <p:spPr bwMode="auto">
          <a:xfrm>
            <a:off x="6538913" y="35972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6392" name="Text Box 23"/>
          <p:cNvSpPr txBox="1">
            <a:spLocks noChangeArrowheads="1"/>
          </p:cNvSpPr>
          <p:nvPr/>
        </p:nvSpPr>
        <p:spPr bwMode="auto">
          <a:xfrm>
            <a:off x="4475163" y="35972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6393" name="Text Box 24"/>
          <p:cNvSpPr txBox="1">
            <a:spLocks noChangeArrowheads="1"/>
          </p:cNvSpPr>
          <p:nvPr/>
        </p:nvSpPr>
        <p:spPr bwMode="auto">
          <a:xfrm>
            <a:off x="6227763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6394" name="Text Box 25"/>
          <p:cNvSpPr txBox="1">
            <a:spLocks noChangeArrowheads="1"/>
          </p:cNvSpPr>
          <p:nvPr/>
        </p:nvSpPr>
        <p:spPr bwMode="auto">
          <a:xfrm>
            <a:off x="5776913" y="35972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6395" name="Oval 67"/>
          <p:cNvSpPr>
            <a:spLocks noChangeArrowheads="1"/>
          </p:cNvSpPr>
          <p:nvPr/>
        </p:nvSpPr>
        <p:spPr bwMode="auto">
          <a:xfrm>
            <a:off x="6157913" y="2606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6396" name="Oval 68"/>
          <p:cNvSpPr>
            <a:spLocks noChangeArrowheads="1"/>
          </p:cNvSpPr>
          <p:nvPr/>
        </p:nvSpPr>
        <p:spPr bwMode="auto">
          <a:xfrm>
            <a:off x="5091113" y="3200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6397" name="Oval 69"/>
          <p:cNvSpPr>
            <a:spLocks noChangeArrowheads="1"/>
          </p:cNvSpPr>
          <p:nvPr/>
        </p:nvSpPr>
        <p:spPr bwMode="auto">
          <a:xfrm>
            <a:off x="7072313" y="3200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16398" name="Oval 70"/>
          <p:cNvSpPr>
            <a:spLocks noChangeArrowheads="1"/>
          </p:cNvSpPr>
          <p:nvPr/>
        </p:nvSpPr>
        <p:spPr bwMode="auto">
          <a:xfrm>
            <a:off x="6462713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6399" name="Oval 71"/>
          <p:cNvSpPr>
            <a:spLocks noChangeArrowheads="1"/>
          </p:cNvSpPr>
          <p:nvPr/>
        </p:nvSpPr>
        <p:spPr bwMode="auto">
          <a:xfrm>
            <a:off x="4405313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6400" name="Oval 72"/>
          <p:cNvSpPr>
            <a:spLocks noChangeArrowheads="1"/>
          </p:cNvSpPr>
          <p:nvPr/>
        </p:nvSpPr>
        <p:spPr bwMode="auto">
          <a:xfrm>
            <a:off x="5700713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16401" name="AutoShape 73"/>
          <p:cNvCxnSpPr>
            <a:cxnSpLocks noChangeShapeType="1"/>
            <a:stCxn id="16395" idx="3"/>
            <a:endCxn id="16396" idx="7"/>
          </p:cNvCxnSpPr>
          <p:nvPr/>
        </p:nvCxnSpPr>
        <p:spPr bwMode="auto">
          <a:xfrm flipH="1">
            <a:off x="5481638" y="29972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2" name="AutoShape 74"/>
          <p:cNvCxnSpPr>
            <a:cxnSpLocks noChangeShapeType="1"/>
            <a:stCxn id="16395" idx="5"/>
            <a:endCxn id="16397" idx="1"/>
          </p:cNvCxnSpPr>
          <p:nvPr/>
        </p:nvCxnSpPr>
        <p:spPr bwMode="auto">
          <a:xfrm>
            <a:off x="6548438" y="2997200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3" name="AutoShape 75"/>
          <p:cNvCxnSpPr>
            <a:cxnSpLocks noChangeShapeType="1"/>
            <a:stCxn id="16396" idx="3"/>
            <a:endCxn id="16399" idx="0"/>
          </p:cNvCxnSpPr>
          <p:nvPr/>
        </p:nvCxnSpPr>
        <p:spPr bwMode="auto">
          <a:xfrm flipH="1">
            <a:off x="4633913" y="35909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4" name="AutoShape 76"/>
          <p:cNvCxnSpPr>
            <a:cxnSpLocks noChangeShapeType="1"/>
            <a:stCxn id="16396" idx="5"/>
            <a:endCxn id="16400" idx="0"/>
          </p:cNvCxnSpPr>
          <p:nvPr/>
        </p:nvCxnSpPr>
        <p:spPr bwMode="auto">
          <a:xfrm>
            <a:off x="5481638" y="35909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5" name="AutoShape 77"/>
          <p:cNvCxnSpPr>
            <a:cxnSpLocks noChangeShapeType="1"/>
            <a:stCxn id="16397" idx="3"/>
            <a:endCxn id="16398" idx="0"/>
          </p:cNvCxnSpPr>
          <p:nvPr/>
        </p:nvCxnSpPr>
        <p:spPr bwMode="auto">
          <a:xfrm flipH="1">
            <a:off x="6691313" y="35909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6" name="Text Box 79"/>
          <p:cNvSpPr txBox="1">
            <a:spLocks noChangeArrowheads="1"/>
          </p:cNvSpPr>
          <p:nvPr/>
        </p:nvSpPr>
        <p:spPr bwMode="auto">
          <a:xfrm>
            <a:off x="5160963" y="2895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6407" name="Text Box 81"/>
          <p:cNvSpPr txBox="1">
            <a:spLocks noChangeArrowheads="1"/>
          </p:cNvSpPr>
          <p:nvPr/>
        </p:nvSpPr>
        <p:spPr bwMode="auto">
          <a:xfrm>
            <a:off x="3048000" y="4949825"/>
            <a:ext cx="29749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height of node = </a:t>
            </a:r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balance factor = </a:t>
            </a:r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h</a:t>
            </a:r>
            <a:r>
              <a:rPr lang="en-US" altLang="ko-KR" sz="2000" baseline="-25000">
                <a:solidFill>
                  <a:srgbClr val="FF0000"/>
                </a:solidFill>
                <a:ea typeface="굴림" panose="020B0600000101010101" pitchFamily="50" charset="-127"/>
              </a:rPr>
              <a:t>left</a:t>
            </a:r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-h</a:t>
            </a:r>
            <a:r>
              <a:rPr lang="en-US" altLang="ko-KR" sz="2000" baseline="-25000">
                <a:solidFill>
                  <a:srgbClr val="FF0000"/>
                </a:solidFill>
                <a:ea typeface="굴림" panose="020B0600000101010101" pitchFamily="50" charset="-127"/>
              </a:rPr>
              <a:t>right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empty height = -1</a:t>
            </a:r>
            <a:endParaRPr lang="en-US" altLang="ko-KR" sz="2000" baseline="-25000">
              <a:ea typeface="굴림" panose="020B0600000101010101" pitchFamily="50" charset="-127"/>
            </a:endParaRPr>
          </a:p>
        </p:txBody>
      </p:sp>
      <p:sp>
        <p:nvSpPr>
          <p:cNvPr id="16408" name="Text Box 101"/>
          <p:cNvSpPr txBox="1">
            <a:spLocks noChangeArrowheads="1"/>
          </p:cNvSpPr>
          <p:nvPr/>
        </p:nvSpPr>
        <p:spPr bwMode="auto">
          <a:xfrm>
            <a:off x="3200400" y="2895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6409" name="Text Box 103"/>
          <p:cNvSpPr txBox="1">
            <a:spLocks noChangeArrowheads="1"/>
          </p:cNvSpPr>
          <p:nvPr/>
        </p:nvSpPr>
        <p:spPr bwMode="auto">
          <a:xfrm>
            <a:off x="527050" y="3581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6410" name="Text Box 104"/>
          <p:cNvSpPr txBox="1">
            <a:spLocks noChangeArrowheads="1"/>
          </p:cNvSpPr>
          <p:nvPr/>
        </p:nvSpPr>
        <p:spPr bwMode="auto">
          <a:xfrm>
            <a:off x="1524000" y="2286000"/>
            <a:ext cx="2339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height=2   BF=1-0=1</a:t>
            </a:r>
          </a:p>
        </p:txBody>
      </p:sp>
      <p:sp>
        <p:nvSpPr>
          <p:cNvPr id="16411" name="Text Box 105"/>
          <p:cNvSpPr txBox="1">
            <a:spLocks noChangeArrowheads="1"/>
          </p:cNvSpPr>
          <p:nvPr/>
        </p:nvSpPr>
        <p:spPr bwMode="auto">
          <a:xfrm>
            <a:off x="1828800" y="3581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6412" name="Oval 106"/>
          <p:cNvSpPr>
            <a:spLocks noChangeArrowheads="1"/>
          </p:cNvSpPr>
          <p:nvPr/>
        </p:nvSpPr>
        <p:spPr bwMode="auto">
          <a:xfrm>
            <a:off x="2209800" y="2590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6413" name="Oval 107"/>
          <p:cNvSpPr>
            <a:spLocks noChangeArrowheads="1"/>
          </p:cNvSpPr>
          <p:nvPr/>
        </p:nvSpPr>
        <p:spPr bwMode="auto">
          <a:xfrm>
            <a:off x="1143000" y="3184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6414" name="Oval 108"/>
          <p:cNvSpPr>
            <a:spLocks noChangeArrowheads="1"/>
          </p:cNvSpPr>
          <p:nvPr/>
        </p:nvSpPr>
        <p:spPr bwMode="auto">
          <a:xfrm>
            <a:off x="3124200" y="3184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16415" name="Oval 110"/>
          <p:cNvSpPr>
            <a:spLocks noChangeArrowheads="1"/>
          </p:cNvSpPr>
          <p:nvPr/>
        </p:nvSpPr>
        <p:spPr bwMode="auto">
          <a:xfrm>
            <a:off x="457200" y="3886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6416" name="Oval 111"/>
          <p:cNvSpPr>
            <a:spLocks noChangeArrowheads="1"/>
          </p:cNvSpPr>
          <p:nvPr/>
        </p:nvSpPr>
        <p:spPr bwMode="auto">
          <a:xfrm>
            <a:off x="1752600" y="3886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16417" name="AutoShape 112"/>
          <p:cNvCxnSpPr>
            <a:cxnSpLocks noChangeShapeType="1"/>
            <a:stCxn id="16412" idx="3"/>
            <a:endCxn id="16413" idx="7"/>
          </p:cNvCxnSpPr>
          <p:nvPr/>
        </p:nvCxnSpPr>
        <p:spPr bwMode="auto">
          <a:xfrm flipH="1">
            <a:off x="1533525" y="2981325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18" name="AutoShape 113"/>
          <p:cNvCxnSpPr>
            <a:cxnSpLocks noChangeShapeType="1"/>
            <a:stCxn id="16412" idx="5"/>
            <a:endCxn id="16414" idx="1"/>
          </p:cNvCxnSpPr>
          <p:nvPr/>
        </p:nvCxnSpPr>
        <p:spPr bwMode="auto">
          <a:xfrm>
            <a:off x="2600325" y="2981325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19" name="AutoShape 114"/>
          <p:cNvCxnSpPr>
            <a:cxnSpLocks noChangeShapeType="1"/>
            <a:stCxn id="16413" idx="3"/>
            <a:endCxn id="16415" idx="0"/>
          </p:cNvCxnSpPr>
          <p:nvPr/>
        </p:nvCxnSpPr>
        <p:spPr bwMode="auto">
          <a:xfrm flipH="1">
            <a:off x="685800" y="35750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20" name="AutoShape 115"/>
          <p:cNvCxnSpPr>
            <a:cxnSpLocks noChangeShapeType="1"/>
            <a:stCxn id="16413" idx="5"/>
            <a:endCxn id="16416" idx="0"/>
          </p:cNvCxnSpPr>
          <p:nvPr/>
        </p:nvCxnSpPr>
        <p:spPr bwMode="auto">
          <a:xfrm>
            <a:off x="1533525" y="35750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21" name="Text Box 118"/>
          <p:cNvSpPr txBox="1">
            <a:spLocks noChangeArrowheads="1"/>
          </p:cNvSpPr>
          <p:nvPr/>
        </p:nvSpPr>
        <p:spPr bwMode="auto">
          <a:xfrm>
            <a:off x="121285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6422" name="Text Box 120"/>
          <p:cNvSpPr txBox="1">
            <a:spLocks noChangeArrowheads="1"/>
          </p:cNvSpPr>
          <p:nvPr/>
        </p:nvSpPr>
        <p:spPr bwMode="auto">
          <a:xfrm>
            <a:off x="1676400" y="19812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Tree A (AVL)</a:t>
            </a:r>
          </a:p>
        </p:txBody>
      </p:sp>
      <p:sp>
        <p:nvSpPr>
          <p:cNvPr id="16423" name="Text Box 121"/>
          <p:cNvSpPr txBox="1">
            <a:spLocks noChangeArrowheads="1"/>
          </p:cNvSpPr>
          <p:nvPr/>
        </p:nvSpPr>
        <p:spPr bwMode="auto">
          <a:xfrm>
            <a:off x="5867400" y="19812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Tree B (AVL)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1741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1761DB-5031-4B73-A406-58375FF868EA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40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</a:rPr>
              <a:t>Node Heights after Insert 7</a:t>
            </a:r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7146925" y="2895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endParaRPr lang="en-US" altLang="ko-KR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6537325" y="35972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endParaRPr lang="en-US" altLang="ko-KR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7416" name="Text Box 5"/>
          <p:cNvSpPr txBox="1">
            <a:spLocks noChangeArrowheads="1"/>
          </p:cNvSpPr>
          <p:nvPr/>
        </p:nvSpPr>
        <p:spPr bwMode="auto">
          <a:xfrm>
            <a:off x="4473575" y="35972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7417" name="Text Box 6"/>
          <p:cNvSpPr txBox="1">
            <a:spLocks noChangeArrowheads="1"/>
          </p:cNvSpPr>
          <p:nvPr/>
        </p:nvSpPr>
        <p:spPr bwMode="auto">
          <a:xfrm>
            <a:off x="6254750" y="23018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  <a:endParaRPr lang="en-US" altLang="ko-KR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7418" name="Text Box 7"/>
          <p:cNvSpPr txBox="1">
            <a:spLocks noChangeArrowheads="1"/>
          </p:cNvSpPr>
          <p:nvPr/>
        </p:nvSpPr>
        <p:spPr bwMode="auto">
          <a:xfrm>
            <a:off x="5775325" y="35972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7419" name="Oval 8"/>
          <p:cNvSpPr>
            <a:spLocks noChangeArrowheads="1"/>
          </p:cNvSpPr>
          <p:nvPr/>
        </p:nvSpPr>
        <p:spPr bwMode="auto">
          <a:xfrm>
            <a:off x="6156325" y="2606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7420" name="Oval 9"/>
          <p:cNvSpPr>
            <a:spLocks noChangeArrowheads="1"/>
          </p:cNvSpPr>
          <p:nvPr/>
        </p:nvSpPr>
        <p:spPr bwMode="auto">
          <a:xfrm>
            <a:off x="5089525" y="3200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7421" name="Oval 10"/>
          <p:cNvSpPr>
            <a:spLocks noChangeArrowheads="1"/>
          </p:cNvSpPr>
          <p:nvPr/>
        </p:nvSpPr>
        <p:spPr bwMode="auto">
          <a:xfrm>
            <a:off x="7070725" y="3200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17422" name="Oval 11"/>
          <p:cNvSpPr>
            <a:spLocks noChangeArrowheads="1"/>
          </p:cNvSpPr>
          <p:nvPr/>
        </p:nvSpPr>
        <p:spPr bwMode="auto">
          <a:xfrm>
            <a:off x="6461125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7423" name="Oval 12"/>
          <p:cNvSpPr>
            <a:spLocks noChangeArrowheads="1"/>
          </p:cNvSpPr>
          <p:nvPr/>
        </p:nvSpPr>
        <p:spPr bwMode="auto">
          <a:xfrm>
            <a:off x="4403725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7424" name="Oval 13"/>
          <p:cNvSpPr>
            <a:spLocks noChangeArrowheads="1"/>
          </p:cNvSpPr>
          <p:nvPr/>
        </p:nvSpPr>
        <p:spPr bwMode="auto">
          <a:xfrm>
            <a:off x="5699125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17425" name="AutoShape 14"/>
          <p:cNvCxnSpPr>
            <a:cxnSpLocks noChangeShapeType="1"/>
            <a:stCxn id="17419" idx="3"/>
            <a:endCxn id="17420" idx="7"/>
          </p:cNvCxnSpPr>
          <p:nvPr/>
        </p:nvCxnSpPr>
        <p:spPr bwMode="auto">
          <a:xfrm flipH="1">
            <a:off x="5480050" y="29972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6" name="AutoShape 15"/>
          <p:cNvCxnSpPr>
            <a:cxnSpLocks noChangeShapeType="1"/>
            <a:stCxn id="17419" idx="5"/>
            <a:endCxn id="17421" idx="1"/>
          </p:cNvCxnSpPr>
          <p:nvPr/>
        </p:nvCxnSpPr>
        <p:spPr bwMode="auto">
          <a:xfrm>
            <a:off x="6546850" y="2997200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7" name="AutoShape 16"/>
          <p:cNvCxnSpPr>
            <a:cxnSpLocks noChangeShapeType="1"/>
            <a:stCxn id="17420" idx="3"/>
            <a:endCxn id="17423" idx="0"/>
          </p:cNvCxnSpPr>
          <p:nvPr/>
        </p:nvCxnSpPr>
        <p:spPr bwMode="auto">
          <a:xfrm flipH="1">
            <a:off x="4632325" y="35909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8" name="AutoShape 17"/>
          <p:cNvCxnSpPr>
            <a:cxnSpLocks noChangeShapeType="1"/>
            <a:stCxn id="17420" idx="5"/>
            <a:endCxn id="17424" idx="0"/>
          </p:cNvCxnSpPr>
          <p:nvPr/>
        </p:nvCxnSpPr>
        <p:spPr bwMode="auto">
          <a:xfrm>
            <a:off x="5480050" y="35909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9" name="AutoShape 18"/>
          <p:cNvCxnSpPr>
            <a:cxnSpLocks noChangeShapeType="1"/>
            <a:stCxn id="17421" idx="3"/>
            <a:endCxn id="17422" idx="0"/>
          </p:cNvCxnSpPr>
          <p:nvPr/>
        </p:nvCxnSpPr>
        <p:spPr bwMode="auto">
          <a:xfrm flipH="1">
            <a:off x="6689725" y="35909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0" name="Text Box 19"/>
          <p:cNvSpPr txBox="1">
            <a:spLocks noChangeArrowheads="1"/>
          </p:cNvSpPr>
          <p:nvPr/>
        </p:nvSpPr>
        <p:spPr bwMode="auto">
          <a:xfrm>
            <a:off x="5159375" y="2895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7431" name="Text Box 20"/>
          <p:cNvSpPr txBox="1">
            <a:spLocks noChangeArrowheads="1"/>
          </p:cNvSpPr>
          <p:nvPr/>
        </p:nvSpPr>
        <p:spPr bwMode="auto">
          <a:xfrm>
            <a:off x="3048000" y="4949825"/>
            <a:ext cx="29749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height of node = </a:t>
            </a:r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balance factor = </a:t>
            </a:r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h</a:t>
            </a:r>
            <a:r>
              <a:rPr lang="en-US" altLang="ko-KR" sz="2000" baseline="-25000">
                <a:solidFill>
                  <a:srgbClr val="FF0000"/>
                </a:solidFill>
                <a:ea typeface="굴림" panose="020B0600000101010101" pitchFamily="50" charset="-127"/>
              </a:rPr>
              <a:t>left</a:t>
            </a:r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-h</a:t>
            </a:r>
            <a:r>
              <a:rPr lang="en-US" altLang="ko-KR" sz="2000" baseline="-25000">
                <a:solidFill>
                  <a:srgbClr val="FF0000"/>
                </a:solidFill>
                <a:ea typeface="굴림" panose="020B0600000101010101" pitchFamily="50" charset="-127"/>
              </a:rPr>
              <a:t>right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empty height = -1</a:t>
            </a:r>
            <a:endParaRPr lang="en-US" altLang="ko-KR" sz="2000" baseline="-25000">
              <a:ea typeface="굴림" panose="020B0600000101010101" pitchFamily="50" charset="-127"/>
            </a:endParaRPr>
          </a:p>
        </p:txBody>
      </p:sp>
      <p:sp>
        <p:nvSpPr>
          <p:cNvPr id="17432" name="Text Box 38"/>
          <p:cNvSpPr txBox="1">
            <a:spLocks noChangeArrowheads="1"/>
          </p:cNvSpPr>
          <p:nvPr/>
        </p:nvSpPr>
        <p:spPr bwMode="auto">
          <a:xfrm>
            <a:off x="3200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endParaRPr lang="en-US" altLang="ko-KR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7433" name="Text Box 39"/>
          <p:cNvSpPr txBox="1">
            <a:spLocks noChangeArrowheads="1"/>
          </p:cNvSpPr>
          <p:nvPr/>
        </p:nvSpPr>
        <p:spPr bwMode="auto">
          <a:xfrm>
            <a:off x="527050" y="3581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7434" name="Text Box 40"/>
          <p:cNvSpPr txBox="1">
            <a:spLocks noChangeArrowheads="1"/>
          </p:cNvSpPr>
          <p:nvPr/>
        </p:nvSpPr>
        <p:spPr bwMode="auto">
          <a:xfrm>
            <a:off x="2279650" y="22701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7435" name="Text Box 41"/>
          <p:cNvSpPr txBox="1">
            <a:spLocks noChangeArrowheads="1"/>
          </p:cNvSpPr>
          <p:nvPr/>
        </p:nvSpPr>
        <p:spPr bwMode="auto">
          <a:xfrm>
            <a:off x="1828800" y="3581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7436" name="Oval 42"/>
          <p:cNvSpPr>
            <a:spLocks noChangeArrowheads="1"/>
          </p:cNvSpPr>
          <p:nvPr/>
        </p:nvSpPr>
        <p:spPr bwMode="auto">
          <a:xfrm>
            <a:off x="2209800" y="2590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7437" name="Oval 43"/>
          <p:cNvSpPr>
            <a:spLocks noChangeArrowheads="1"/>
          </p:cNvSpPr>
          <p:nvPr/>
        </p:nvSpPr>
        <p:spPr bwMode="auto">
          <a:xfrm>
            <a:off x="1143000" y="3184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7438" name="Oval 44"/>
          <p:cNvSpPr>
            <a:spLocks noChangeArrowheads="1"/>
          </p:cNvSpPr>
          <p:nvPr/>
        </p:nvSpPr>
        <p:spPr bwMode="auto">
          <a:xfrm>
            <a:off x="3124200" y="3184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17439" name="Oval 45"/>
          <p:cNvSpPr>
            <a:spLocks noChangeArrowheads="1"/>
          </p:cNvSpPr>
          <p:nvPr/>
        </p:nvSpPr>
        <p:spPr bwMode="auto">
          <a:xfrm>
            <a:off x="457200" y="3886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7440" name="Oval 46"/>
          <p:cNvSpPr>
            <a:spLocks noChangeArrowheads="1"/>
          </p:cNvSpPr>
          <p:nvPr/>
        </p:nvSpPr>
        <p:spPr bwMode="auto">
          <a:xfrm>
            <a:off x="1752600" y="3886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17441" name="AutoShape 47"/>
          <p:cNvCxnSpPr>
            <a:cxnSpLocks noChangeShapeType="1"/>
            <a:stCxn id="17436" idx="3"/>
            <a:endCxn id="17437" idx="7"/>
          </p:cNvCxnSpPr>
          <p:nvPr/>
        </p:nvCxnSpPr>
        <p:spPr bwMode="auto">
          <a:xfrm flipH="1">
            <a:off x="1533525" y="2981325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2" name="AutoShape 48"/>
          <p:cNvCxnSpPr>
            <a:cxnSpLocks noChangeShapeType="1"/>
            <a:stCxn id="17436" idx="5"/>
            <a:endCxn id="17438" idx="1"/>
          </p:cNvCxnSpPr>
          <p:nvPr/>
        </p:nvCxnSpPr>
        <p:spPr bwMode="auto">
          <a:xfrm>
            <a:off x="2600325" y="2981325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3" name="AutoShape 49"/>
          <p:cNvCxnSpPr>
            <a:cxnSpLocks noChangeShapeType="1"/>
            <a:stCxn id="17437" idx="3"/>
            <a:endCxn id="17439" idx="0"/>
          </p:cNvCxnSpPr>
          <p:nvPr/>
        </p:nvCxnSpPr>
        <p:spPr bwMode="auto">
          <a:xfrm flipH="1">
            <a:off x="685800" y="35750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4" name="AutoShape 50"/>
          <p:cNvCxnSpPr>
            <a:cxnSpLocks noChangeShapeType="1"/>
            <a:stCxn id="17437" idx="5"/>
            <a:endCxn id="17440" idx="0"/>
          </p:cNvCxnSpPr>
          <p:nvPr/>
        </p:nvCxnSpPr>
        <p:spPr bwMode="auto">
          <a:xfrm>
            <a:off x="1533525" y="35750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45" name="Text Box 51"/>
          <p:cNvSpPr txBox="1">
            <a:spLocks noChangeArrowheads="1"/>
          </p:cNvSpPr>
          <p:nvPr/>
        </p:nvSpPr>
        <p:spPr bwMode="auto">
          <a:xfrm>
            <a:off x="121285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7446" name="Text Box 52"/>
          <p:cNvSpPr txBox="1">
            <a:spLocks noChangeArrowheads="1"/>
          </p:cNvSpPr>
          <p:nvPr/>
        </p:nvSpPr>
        <p:spPr bwMode="auto">
          <a:xfrm>
            <a:off x="2600325" y="35718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7447" name="Oval 53"/>
          <p:cNvSpPr>
            <a:spLocks noChangeArrowheads="1"/>
          </p:cNvSpPr>
          <p:nvPr/>
        </p:nvSpPr>
        <p:spPr bwMode="auto">
          <a:xfrm>
            <a:off x="2524125" y="387667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17448" name="AutoShape 54"/>
          <p:cNvCxnSpPr>
            <a:cxnSpLocks noChangeShapeType="1"/>
            <a:stCxn id="17438" idx="3"/>
            <a:endCxn id="17447" idx="0"/>
          </p:cNvCxnSpPr>
          <p:nvPr/>
        </p:nvCxnSpPr>
        <p:spPr bwMode="auto">
          <a:xfrm flipH="1">
            <a:off x="2752725" y="3575050"/>
            <a:ext cx="438150" cy="301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49" name="Text Box 58"/>
          <p:cNvSpPr txBox="1">
            <a:spLocks noChangeArrowheads="1"/>
          </p:cNvSpPr>
          <p:nvPr/>
        </p:nvSpPr>
        <p:spPr bwMode="auto">
          <a:xfrm>
            <a:off x="6080125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7450" name="Oval 59"/>
          <p:cNvSpPr>
            <a:spLocks noChangeArrowheads="1"/>
          </p:cNvSpPr>
          <p:nvPr/>
        </p:nvSpPr>
        <p:spPr bwMode="auto">
          <a:xfrm>
            <a:off x="6003925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17451" name="AutoShape 60"/>
          <p:cNvCxnSpPr>
            <a:cxnSpLocks noChangeShapeType="1"/>
            <a:stCxn id="17422" idx="3"/>
            <a:endCxn id="17450" idx="0"/>
          </p:cNvCxnSpPr>
          <p:nvPr/>
        </p:nvCxnSpPr>
        <p:spPr bwMode="auto">
          <a:xfrm flipH="1">
            <a:off x="6232525" y="4292600"/>
            <a:ext cx="2952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52" name="AutoShape 64"/>
          <p:cNvSpPr>
            <a:spLocks noChangeArrowheads="1"/>
          </p:cNvSpPr>
          <p:nvPr/>
        </p:nvSpPr>
        <p:spPr bwMode="auto">
          <a:xfrm>
            <a:off x="7245350" y="2209800"/>
            <a:ext cx="1393825" cy="590550"/>
          </a:xfrm>
          <a:prstGeom prst="wedgeRectCallout">
            <a:avLst>
              <a:gd name="adj1" fmla="val -37699"/>
              <a:gd name="adj2" fmla="val 126611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balance factor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1-(-1) = 2</a:t>
            </a:r>
          </a:p>
        </p:txBody>
      </p:sp>
      <p:sp>
        <p:nvSpPr>
          <p:cNvPr id="17453" name="Line 65"/>
          <p:cNvSpPr>
            <a:spLocks noChangeShapeType="1"/>
          </p:cNvSpPr>
          <p:nvPr/>
        </p:nvSpPr>
        <p:spPr bwMode="auto">
          <a:xfrm>
            <a:off x="7467600" y="3581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54" name="Text Box 66"/>
          <p:cNvSpPr txBox="1">
            <a:spLocks noChangeArrowheads="1"/>
          </p:cNvSpPr>
          <p:nvPr/>
        </p:nvSpPr>
        <p:spPr bwMode="auto">
          <a:xfrm>
            <a:off x="7613650" y="3505200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-1</a:t>
            </a:r>
            <a:endParaRPr lang="en-US" altLang="ko-KR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7455" name="Text Box 67"/>
          <p:cNvSpPr txBox="1">
            <a:spLocks noChangeArrowheads="1"/>
          </p:cNvSpPr>
          <p:nvPr/>
        </p:nvSpPr>
        <p:spPr bwMode="auto">
          <a:xfrm>
            <a:off x="1905000" y="1905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Tree A (AVL)</a:t>
            </a:r>
          </a:p>
        </p:txBody>
      </p:sp>
      <p:sp>
        <p:nvSpPr>
          <p:cNvPr id="17456" name="Text Box 68"/>
          <p:cNvSpPr txBox="1">
            <a:spLocks noChangeArrowheads="1"/>
          </p:cNvSpPr>
          <p:nvPr/>
        </p:nvSpPr>
        <p:spPr bwMode="auto">
          <a:xfrm>
            <a:off x="4876800" y="190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Tree B (not AVL)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184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B90C67-351D-483F-95F0-D715286253EB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400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</a:rPr>
              <a:t>Insert and Rotation in AVL Trees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Insert operation may cause balance factor to become 2 or –2 for some node </a:t>
            </a:r>
          </a:p>
          <a:p>
            <a:pPr lvl="1">
              <a:lnSpc>
                <a:spcPct val="90000"/>
              </a:lnSpc>
            </a:pPr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</a:rPr>
              <a:t>only nodes on the path from insertion point to root node have possibly changed in height</a:t>
            </a:r>
          </a:p>
          <a:p>
            <a:pPr lvl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So after the Insert, </a:t>
            </a:r>
            <a:r>
              <a:rPr lang="en-US" altLang="ko-KR" smtClean="0">
                <a:solidFill>
                  <a:schemeClr val="accent2"/>
                </a:solidFill>
                <a:ea typeface="굴림" panose="020B0600000101010101" pitchFamily="50" charset="-127"/>
              </a:rPr>
              <a:t>go back up</a:t>
            </a:r>
            <a:r>
              <a:rPr lang="en-US" altLang="ko-KR" smtClean="0">
                <a:ea typeface="굴림" panose="020B0600000101010101" pitchFamily="50" charset="-127"/>
              </a:rPr>
              <a:t> to the root node by node, updating heights</a:t>
            </a:r>
          </a:p>
          <a:p>
            <a:pPr lvl="1">
              <a:lnSpc>
                <a:spcPct val="90000"/>
              </a:lnSpc>
            </a:pPr>
            <a:r>
              <a:rPr lang="en-US" altLang="ko-KR" smtClean="0">
                <a:solidFill>
                  <a:schemeClr val="accent2"/>
                </a:solidFill>
                <a:ea typeface="굴림" panose="020B0600000101010101" pitchFamily="50" charset="-127"/>
              </a:rPr>
              <a:t>If a new balance factor (the difference h</a:t>
            </a:r>
            <a:r>
              <a:rPr lang="en-US" altLang="ko-KR" baseline="-25000" smtClean="0">
                <a:solidFill>
                  <a:schemeClr val="accent2"/>
                </a:solidFill>
                <a:ea typeface="굴림" panose="020B0600000101010101" pitchFamily="50" charset="-127"/>
              </a:rPr>
              <a:t>left</a:t>
            </a:r>
            <a:r>
              <a:rPr lang="en-US" altLang="ko-KR" smtClean="0">
                <a:solidFill>
                  <a:schemeClr val="accent2"/>
                </a:solidFill>
                <a:ea typeface="굴림" panose="020B0600000101010101" pitchFamily="50" charset="-127"/>
              </a:rPr>
              <a:t>-h</a:t>
            </a:r>
            <a:r>
              <a:rPr lang="en-US" altLang="ko-KR" baseline="-25000" smtClean="0">
                <a:solidFill>
                  <a:schemeClr val="accent2"/>
                </a:solidFill>
                <a:ea typeface="굴림" panose="020B0600000101010101" pitchFamily="50" charset="-127"/>
              </a:rPr>
              <a:t>right</a:t>
            </a:r>
            <a:r>
              <a:rPr lang="en-US" altLang="ko-KR" smtClean="0">
                <a:solidFill>
                  <a:schemeClr val="accent2"/>
                </a:solidFill>
                <a:ea typeface="굴림" panose="020B0600000101010101" pitchFamily="50" charset="-127"/>
              </a:rPr>
              <a:t>) is 2 or –2, adjust tree by </a:t>
            </a:r>
            <a:r>
              <a:rPr lang="en-US" altLang="ko-KR" i="1" smtClean="0">
                <a:solidFill>
                  <a:srgbClr val="FF0000"/>
                </a:solidFill>
                <a:ea typeface="굴림" panose="020B0600000101010101" pitchFamily="50" charset="-127"/>
              </a:rPr>
              <a:t>rotation</a:t>
            </a:r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mtClean="0">
                <a:solidFill>
                  <a:schemeClr val="accent2"/>
                </a:solidFill>
                <a:ea typeface="굴림" panose="020B0600000101010101" pitchFamily="50" charset="-127"/>
              </a:rPr>
              <a:t>around the node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1945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8E71E9-EFD3-46EA-8F07-7A74C33F4A8E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400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</a:rPr>
              <a:t>Single Rotation in an AVL Tree</a:t>
            </a:r>
          </a:p>
        </p:txBody>
      </p:sp>
      <p:sp>
        <p:nvSpPr>
          <p:cNvPr id="19462" name="Text Box 56"/>
          <p:cNvSpPr txBox="1">
            <a:spLocks noChangeArrowheads="1"/>
          </p:cNvSpPr>
          <p:nvPr/>
        </p:nvSpPr>
        <p:spPr bwMode="auto">
          <a:xfrm>
            <a:off x="358140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endParaRPr lang="en-US" altLang="ko-KR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9463" name="Text Box 57"/>
          <p:cNvSpPr txBox="1">
            <a:spLocks noChangeArrowheads="1"/>
          </p:cNvSpPr>
          <p:nvPr/>
        </p:nvSpPr>
        <p:spPr bwMode="auto">
          <a:xfrm>
            <a:off x="2971800" y="34448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endParaRPr lang="en-US" altLang="ko-KR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9464" name="Text Box 58"/>
          <p:cNvSpPr txBox="1">
            <a:spLocks noChangeArrowheads="1"/>
          </p:cNvSpPr>
          <p:nvPr/>
        </p:nvSpPr>
        <p:spPr bwMode="auto">
          <a:xfrm>
            <a:off x="908050" y="34448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9465" name="Text Box 59"/>
          <p:cNvSpPr txBox="1">
            <a:spLocks noChangeArrowheads="1"/>
          </p:cNvSpPr>
          <p:nvPr/>
        </p:nvSpPr>
        <p:spPr bwMode="auto">
          <a:xfrm>
            <a:off x="2660650" y="2133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9466" name="Text Box 60"/>
          <p:cNvSpPr txBox="1">
            <a:spLocks noChangeArrowheads="1"/>
          </p:cNvSpPr>
          <p:nvPr/>
        </p:nvSpPr>
        <p:spPr bwMode="auto">
          <a:xfrm>
            <a:off x="2209800" y="34448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9467" name="Oval 61"/>
          <p:cNvSpPr>
            <a:spLocks noChangeArrowheads="1"/>
          </p:cNvSpPr>
          <p:nvPr/>
        </p:nvSpPr>
        <p:spPr bwMode="auto">
          <a:xfrm>
            <a:off x="2590800" y="24542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9468" name="Oval 62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9469" name="Oval 63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19470" name="Oval 64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9471" name="Oval 65"/>
          <p:cNvSpPr>
            <a:spLocks noChangeArrowheads="1"/>
          </p:cNvSpPr>
          <p:nvPr/>
        </p:nvSpPr>
        <p:spPr bwMode="auto">
          <a:xfrm>
            <a:off x="8382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9472" name="Oval 66"/>
          <p:cNvSpPr>
            <a:spLocks noChangeArrowheads="1"/>
          </p:cNvSpPr>
          <p:nvPr/>
        </p:nvSpPr>
        <p:spPr bwMode="auto">
          <a:xfrm>
            <a:off x="2133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19473" name="AutoShape 67"/>
          <p:cNvCxnSpPr>
            <a:cxnSpLocks noChangeShapeType="1"/>
            <a:stCxn id="19467" idx="3"/>
            <a:endCxn id="19468" idx="7"/>
          </p:cNvCxnSpPr>
          <p:nvPr/>
        </p:nvCxnSpPr>
        <p:spPr bwMode="auto">
          <a:xfrm flipH="1">
            <a:off x="1914525" y="28448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4" name="AutoShape 68"/>
          <p:cNvCxnSpPr>
            <a:cxnSpLocks noChangeShapeType="1"/>
            <a:stCxn id="19467" idx="5"/>
            <a:endCxn id="19469" idx="1"/>
          </p:cNvCxnSpPr>
          <p:nvPr/>
        </p:nvCxnSpPr>
        <p:spPr bwMode="auto">
          <a:xfrm>
            <a:off x="2981325" y="2844800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5" name="AutoShape 69"/>
          <p:cNvCxnSpPr>
            <a:cxnSpLocks noChangeShapeType="1"/>
            <a:stCxn id="19468" idx="3"/>
            <a:endCxn id="19471" idx="0"/>
          </p:cNvCxnSpPr>
          <p:nvPr/>
        </p:nvCxnSpPr>
        <p:spPr bwMode="auto">
          <a:xfrm flipH="1">
            <a:off x="1066800" y="34385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6" name="AutoShape 70"/>
          <p:cNvCxnSpPr>
            <a:cxnSpLocks noChangeShapeType="1"/>
            <a:stCxn id="19468" idx="5"/>
            <a:endCxn id="19472" idx="0"/>
          </p:cNvCxnSpPr>
          <p:nvPr/>
        </p:nvCxnSpPr>
        <p:spPr bwMode="auto">
          <a:xfrm>
            <a:off x="1914525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7" name="AutoShape 71"/>
          <p:cNvCxnSpPr>
            <a:cxnSpLocks noChangeShapeType="1"/>
            <a:stCxn id="19469" idx="3"/>
            <a:endCxn id="19470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8" name="Text Box 72"/>
          <p:cNvSpPr txBox="1">
            <a:spLocks noChangeArrowheads="1"/>
          </p:cNvSpPr>
          <p:nvPr/>
        </p:nvSpPr>
        <p:spPr bwMode="auto">
          <a:xfrm>
            <a:off x="159385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9479" name="Text Box 73"/>
          <p:cNvSpPr txBox="1">
            <a:spLocks noChangeArrowheads="1"/>
          </p:cNvSpPr>
          <p:nvPr/>
        </p:nvSpPr>
        <p:spPr bwMode="auto">
          <a:xfrm>
            <a:off x="2514600" y="4267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9480" name="Oval 74"/>
          <p:cNvSpPr>
            <a:spLocks noChangeArrowheads="1"/>
          </p:cNvSpPr>
          <p:nvPr/>
        </p:nvSpPr>
        <p:spPr bwMode="auto">
          <a:xfrm>
            <a:off x="2438400" y="4572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19481" name="AutoShape 75"/>
          <p:cNvCxnSpPr>
            <a:cxnSpLocks noChangeShapeType="1"/>
            <a:stCxn id="19470" idx="3"/>
            <a:endCxn id="19480" idx="0"/>
          </p:cNvCxnSpPr>
          <p:nvPr/>
        </p:nvCxnSpPr>
        <p:spPr bwMode="auto">
          <a:xfrm flipH="1">
            <a:off x="2667000" y="4140200"/>
            <a:ext cx="2952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82" name="Text Box 77"/>
          <p:cNvSpPr txBox="1">
            <a:spLocks noChangeArrowheads="1"/>
          </p:cNvSpPr>
          <p:nvPr/>
        </p:nvSpPr>
        <p:spPr bwMode="auto">
          <a:xfrm>
            <a:off x="8058150" y="3352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9483" name="Text Box 78"/>
          <p:cNvSpPr txBox="1">
            <a:spLocks noChangeArrowheads="1"/>
          </p:cNvSpPr>
          <p:nvPr/>
        </p:nvSpPr>
        <p:spPr bwMode="auto">
          <a:xfrm>
            <a:off x="754380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endParaRPr lang="en-US" altLang="ko-KR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9484" name="Text Box 79"/>
          <p:cNvSpPr txBox="1">
            <a:spLocks noChangeArrowheads="1"/>
          </p:cNvSpPr>
          <p:nvPr/>
        </p:nvSpPr>
        <p:spPr bwMode="auto">
          <a:xfrm>
            <a:off x="5022850" y="34448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9485" name="Text Box 80"/>
          <p:cNvSpPr txBox="1">
            <a:spLocks noChangeArrowheads="1"/>
          </p:cNvSpPr>
          <p:nvPr/>
        </p:nvSpPr>
        <p:spPr bwMode="auto">
          <a:xfrm>
            <a:off x="6775450" y="2133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9486" name="Text Box 81"/>
          <p:cNvSpPr txBox="1">
            <a:spLocks noChangeArrowheads="1"/>
          </p:cNvSpPr>
          <p:nvPr/>
        </p:nvSpPr>
        <p:spPr bwMode="auto">
          <a:xfrm>
            <a:off x="6324600" y="34448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9487" name="Oval 82"/>
          <p:cNvSpPr>
            <a:spLocks noChangeArrowheads="1"/>
          </p:cNvSpPr>
          <p:nvPr/>
        </p:nvSpPr>
        <p:spPr bwMode="auto">
          <a:xfrm>
            <a:off x="6705600" y="24542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9488" name="Oval 83"/>
          <p:cNvSpPr>
            <a:spLocks noChangeArrowheads="1"/>
          </p:cNvSpPr>
          <p:nvPr/>
        </p:nvSpPr>
        <p:spPr bwMode="auto">
          <a:xfrm>
            <a:off x="56388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9489" name="Oval 84"/>
          <p:cNvSpPr>
            <a:spLocks noChangeArrowheads="1"/>
          </p:cNvSpPr>
          <p:nvPr/>
        </p:nvSpPr>
        <p:spPr bwMode="auto">
          <a:xfrm>
            <a:off x="798195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19490" name="Oval 85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9491" name="Oval 86"/>
          <p:cNvSpPr>
            <a:spLocks noChangeArrowheads="1"/>
          </p:cNvSpPr>
          <p:nvPr/>
        </p:nvSpPr>
        <p:spPr bwMode="auto">
          <a:xfrm>
            <a:off x="49530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9492" name="Oval 87"/>
          <p:cNvSpPr>
            <a:spLocks noChangeArrowheads="1"/>
          </p:cNvSpPr>
          <p:nvPr/>
        </p:nvSpPr>
        <p:spPr bwMode="auto">
          <a:xfrm>
            <a:off x="62484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19493" name="AutoShape 88"/>
          <p:cNvCxnSpPr>
            <a:cxnSpLocks noChangeShapeType="1"/>
            <a:stCxn id="19487" idx="3"/>
            <a:endCxn id="19488" idx="7"/>
          </p:cNvCxnSpPr>
          <p:nvPr/>
        </p:nvCxnSpPr>
        <p:spPr bwMode="auto">
          <a:xfrm flipH="1">
            <a:off x="6029325" y="28448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94" name="AutoShape 89"/>
          <p:cNvCxnSpPr>
            <a:cxnSpLocks noChangeShapeType="1"/>
            <a:stCxn id="19487" idx="5"/>
            <a:endCxn id="19490" idx="0"/>
          </p:cNvCxnSpPr>
          <p:nvPr/>
        </p:nvCxnSpPr>
        <p:spPr bwMode="auto">
          <a:xfrm>
            <a:off x="7096125" y="2844800"/>
            <a:ext cx="60007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95" name="AutoShape 90"/>
          <p:cNvCxnSpPr>
            <a:cxnSpLocks noChangeShapeType="1"/>
            <a:stCxn id="19488" idx="3"/>
            <a:endCxn id="19491" idx="0"/>
          </p:cNvCxnSpPr>
          <p:nvPr/>
        </p:nvCxnSpPr>
        <p:spPr bwMode="auto">
          <a:xfrm flipH="1">
            <a:off x="5181600" y="34385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96" name="AutoShape 91"/>
          <p:cNvCxnSpPr>
            <a:cxnSpLocks noChangeShapeType="1"/>
            <a:stCxn id="19488" idx="5"/>
            <a:endCxn id="19492" idx="0"/>
          </p:cNvCxnSpPr>
          <p:nvPr/>
        </p:nvCxnSpPr>
        <p:spPr bwMode="auto">
          <a:xfrm>
            <a:off x="6029325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97" name="AutoShape 92"/>
          <p:cNvCxnSpPr>
            <a:cxnSpLocks noChangeShapeType="1"/>
            <a:stCxn id="19489" idx="0"/>
            <a:endCxn id="19490" idx="5"/>
          </p:cNvCxnSpPr>
          <p:nvPr/>
        </p:nvCxnSpPr>
        <p:spPr bwMode="auto">
          <a:xfrm flipH="1" flipV="1">
            <a:off x="7858125" y="3438525"/>
            <a:ext cx="35242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98" name="Text Box 93"/>
          <p:cNvSpPr txBox="1">
            <a:spLocks noChangeArrowheads="1"/>
          </p:cNvSpPr>
          <p:nvPr/>
        </p:nvSpPr>
        <p:spPr bwMode="auto">
          <a:xfrm>
            <a:off x="570865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9499" name="Text Box 94"/>
          <p:cNvSpPr txBox="1">
            <a:spLocks noChangeArrowheads="1"/>
          </p:cNvSpPr>
          <p:nvPr/>
        </p:nvSpPr>
        <p:spPr bwMode="auto">
          <a:xfrm>
            <a:off x="7086600" y="3429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9500" name="Oval 95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19501" name="AutoShape 96"/>
          <p:cNvCxnSpPr>
            <a:cxnSpLocks noChangeShapeType="1"/>
            <a:stCxn id="19490" idx="3"/>
            <a:endCxn id="19500" idx="0"/>
          </p:cNvCxnSpPr>
          <p:nvPr/>
        </p:nvCxnSpPr>
        <p:spPr bwMode="auto">
          <a:xfrm flipH="1">
            <a:off x="7239000" y="3438525"/>
            <a:ext cx="2952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02" name="Oval 97"/>
          <p:cNvSpPr>
            <a:spLocks noChangeArrowheads="1"/>
          </p:cNvSpPr>
          <p:nvPr/>
        </p:nvSpPr>
        <p:spPr bwMode="auto">
          <a:xfrm rot="-2700000">
            <a:off x="2362200" y="3124200"/>
            <a:ext cx="2057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19503" name="Oval 98"/>
          <p:cNvSpPr>
            <a:spLocks noChangeArrowheads="1"/>
          </p:cNvSpPr>
          <p:nvPr/>
        </p:nvSpPr>
        <p:spPr bwMode="auto">
          <a:xfrm rot="2700000">
            <a:off x="6972300" y="3124200"/>
            <a:ext cx="2057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20483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212139-03C2-42BA-94C2-4301DCA5683E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400" smtClean="0"/>
          </a:p>
        </p:txBody>
      </p:sp>
      <p:sp>
        <p:nvSpPr>
          <p:cNvPr id="20485" name="Text Box 2"/>
          <p:cNvSpPr txBox="1">
            <a:spLocks noChangeArrowheads="1"/>
          </p:cNvSpPr>
          <p:nvPr/>
        </p:nvSpPr>
        <p:spPr bwMode="auto">
          <a:xfrm>
            <a:off x="685800" y="1682750"/>
            <a:ext cx="68961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Let the node that needs rebalancing be </a:t>
            </a:r>
            <a:r>
              <a:rPr lang="en-US" altLang="ko-KR" sz="2400">
                <a:solidFill>
                  <a:schemeClr val="accent2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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ko-KR" sz="2400"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There are 4 cases: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 </a:t>
            </a:r>
            <a:r>
              <a:rPr lang="en-US" altLang="ko-KR" sz="2400">
                <a:solidFill>
                  <a:schemeClr val="accent2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Outside Cases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(require single rotation) 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    1. Insertion into </a:t>
            </a:r>
            <a:r>
              <a:rPr lang="en-US" altLang="ko-KR" sz="2400">
                <a:solidFill>
                  <a:srgbClr val="FF33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left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subtree </a:t>
            </a:r>
            <a:r>
              <a:rPr lang="en-US" altLang="ko-KR" sz="2400">
                <a:solidFill>
                  <a:srgbClr val="FF33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of left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child of .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    2. Insertion into </a:t>
            </a:r>
            <a:r>
              <a:rPr lang="en-US" altLang="ko-KR" sz="2400">
                <a:solidFill>
                  <a:srgbClr val="FF33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right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subtree </a:t>
            </a:r>
            <a:r>
              <a:rPr lang="en-US" altLang="ko-KR" sz="2400">
                <a:solidFill>
                  <a:srgbClr val="FF33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of right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child of .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 </a:t>
            </a:r>
            <a:r>
              <a:rPr lang="en-US" altLang="ko-KR" sz="2400">
                <a:solidFill>
                  <a:schemeClr val="accent2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Inside Cases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(require double rotation) 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    3. Insertion into </a:t>
            </a:r>
            <a:r>
              <a:rPr lang="en-US" altLang="ko-KR" sz="2400">
                <a:solidFill>
                  <a:srgbClr val="FF33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right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subtree </a:t>
            </a:r>
            <a:r>
              <a:rPr lang="en-US" altLang="ko-KR" sz="2400">
                <a:solidFill>
                  <a:srgbClr val="FF33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of left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child of .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    4. Insertion into </a:t>
            </a:r>
            <a:r>
              <a:rPr lang="en-US" altLang="ko-KR" sz="2400">
                <a:solidFill>
                  <a:srgbClr val="FF33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left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subtree </a:t>
            </a:r>
            <a:r>
              <a:rPr lang="en-US" altLang="ko-KR" sz="2400">
                <a:solidFill>
                  <a:srgbClr val="FF33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of right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 child of .</a:t>
            </a:r>
          </a:p>
        </p:txBody>
      </p:sp>
      <p:sp>
        <p:nvSpPr>
          <p:cNvPr id="20486" name="Text Box 3"/>
          <p:cNvSpPr txBox="1">
            <a:spLocks noChangeArrowheads="1"/>
          </p:cNvSpPr>
          <p:nvPr/>
        </p:nvSpPr>
        <p:spPr bwMode="auto">
          <a:xfrm>
            <a:off x="874713" y="5187950"/>
            <a:ext cx="5965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The rebalancing is performed through four </a:t>
            </a:r>
            <a:br>
              <a:rPr lang="en-US" altLang="ko-KR" sz="2400">
                <a:ea typeface="굴림" panose="020B0600000101010101" pitchFamily="50" charset="-127"/>
              </a:rPr>
            </a:br>
            <a:r>
              <a:rPr lang="en-US" altLang="ko-KR" sz="2400">
                <a:ea typeface="굴림" panose="020B0600000101010101" pitchFamily="50" charset="-127"/>
              </a:rPr>
              <a:t>separate rotation algorithms.</a:t>
            </a: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Insertions in AVL Trees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21507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D47C09-3BCE-46E7-94DB-518BE6D2B0F3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400" smtClean="0"/>
          </a:p>
        </p:txBody>
      </p:sp>
      <p:sp>
        <p:nvSpPr>
          <p:cNvPr id="21509" name="Oval 2"/>
          <p:cNvSpPr>
            <a:spLocks noChangeArrowheads="1"/>
          </p:cNvSpPr>
          <p:nvPr/>
        </p:nvSpPr>
        <p:spPr bwMode="auto">
          <a:xfrm>
            <a:off x="3906838" y="1692275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4135438" y="1539875"/>
            <a:ext cx="511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j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1511" name="Oval 4"/>
          <p:cNvSpPr>
            <a:spLocks noChangeArrowheads="1"/>
          </p:cNvSpPr>
          <p:nvPr/>
        </p:nvSpPr>
        <p:spPr bwMode="auto">
          <a:xfrm>
            <a:off x="2230438" y="3063875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1512" name="Text Box 5"/>
          <p:cNvSpPr txBox="1">
            <a:spLocks noChangeArrowheads="1"/>
          </p:cNvSpPr>
          <p:nvPr/>
        </p:nvSpPr>
        <p:spPr bwMode="auto">
          <a:xfrm>
            <a:off x="2459038" y="2987675"/>
            <a:ext cx="511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k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21513" name="AutoShape 6"/>
          <p:cNvCxnSpPr>
            <a:cxnSpLocks noChangeShapeType="1"/>
            <a:stCxn id="21509" idx="3"/>
            <a:endCxn id="21511" idx="7"/>
          </p:cNvCxnSpPr>
          <p:nvPr/>
        </p:nvCxnSpPr>
        <p:spPr bwMode="auto">
          <a:xfrm flipH="1">
            <a:off x="2946400" y="2408238"/>
            <a:ext cx="1082675" cy="777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4" name="AutoShape 7"/>
          <p:cNvSpPr>
            <a:spLocks noChangeArrowheads="1"/>
          </p:cNvSpPr>
          <p:nvPr/>
        </p:nvSpPr>
        <p:spPr bwMode="auto">
          <a:xfrm>
            <a:off x="554038" y="4435475"/>
            <a:ext cx="1600200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cxnSp>
        <p:nvCxnSpPr>
          <p:cNvPr id="21515" name="AutoShape 8"/>
          <p:cNvCxnSpPr>
            <a:cxnSpLocks noChangeShapeType="1"/>
            <a:stCxn id="21511" idx="3"/>
            <a:endCxn id="21514" idx="0"/>
          </p:cNvCxnSpPr>
          <p:nvPr/>
        </p:nvCxnSpPr>
        <p:spPr bwMode="auto">
          <a:xfrm flipH="1">
            <a:off x="1354138" y="3779838"/>
            <a:ext cx="998537" cy="6556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6" name="Text Box 9"/>
          <p:cNvSpPr txBox="1">
            <a:spLocks noChangeArrowheads="1"/>
          </p:cNvSpPr>
          <p:nvPr/>
        </p:nvSpPr>
        <p:spPr bwMode="auto">
          <a:xfrm>
            <a:off x="1087438" y="4892675"/>
            <a:ext cx="511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X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1517" name="AutoShape 10"/>
          <p:cNvSpPr>
            <a:spLocks noChangeArrowheads="1"/>
          </p:cNvSpPr>
          <p:nvPr/>
        </p:nvSpPr>
        <p:spPr bwMode="auto">
          <a:xfrm>
            <a:off x="3221038" y="4511675"/>
            <a:ext cx="1524000" cy="1219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1518" name="Text Box 11"/>
          <p:cNvSpPr txBox="1">
            <a:spLocks noChangeArrowheads="1"/>
          </p:cNvSpPr>
          <p:nvPr/>
        </p:nvSpPr>
        <p:spPr bwMode="auto">
          <a:xfrm>
            <a:off x="3678238" y="4892675"/>
            <a:ext cx="511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Y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1519" name="AutoShape 12"/>
          <p:cNvSpPr>
            <a:spLocks noChangeArrowheads="1"/>
          </p:cNvSpPr>
          <p:nvPr/>
        </p:nvSpPr>
        <p:spPr bwMode="auto">
          <a:xfrm>
            <a:off x="5202238" y="3521075"/>
            <a:ext cx="1600200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1520" name="Text Box 13"/>
          <p:cNvSpPr txBox="1">
            <a:spLocks noChangeArrowheads="1"/>
          </p:cNvSpPr>
          <p:nvPr/>
        </p:nvSpPr>
        <p:spPr bwMode="auto">
          <a:xfrm>
            <a:off x="5735638" y="3825875"/>
            <a:ext cx="511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Z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21521" name="AutoShape 14"/>
          <p:cNvCxnSpPr>
            <a:cxnSpLocks noChangeShapeType="1"/>
            <a:stCxn id="21511" idx="5"/>
            <a:endCxn id="21517" idx="0"/>
          </p:cNvCxnSpPr>
          <p:nvPr/>
        </p:nvCxnSpPr>
        <p:spPr bwMode="auto">
          <a:xfrm>
            <a:off x="2946400" y="3779838"/>
            <a:ext cx="1036638" cy="731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2" name="AutoShape 15"/>
          <p:cNvCxnSpPr>
            <a:cxnSpLocks noChangeShapeType="1"/>
            <a:stCxn id="21509" idx="5"/>
            <a:endCxn id="21519" idx="0"/>
          </p:cNvCxnSpPr>
          <p:nvPr/>
        </p:nvCxnSpPr>
        <p:spPr bwMode="auto">
          <a:xfrm>
            <a:off x="4622800" y="2408238"/>
            <a:ext cx="1379538" cy="1112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3" name="Line 16"/>
          <p:cNvSpPr>
            <a:spLocks noChangeShapeType="1"/>
          </p:cNvSpPr>
          <p:nvPr/>
        </p:nvSpPr>
        <p:spPr bwMode="auto">
          <a:xfrm>
            <a:off x="7183438" y="4816475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4" name="Line 17"/>
          <p:cNvSpPr>
            <a:spLocks noChangeShapeType="1"/>
          </p:cNvSpPr>
          <p:nvPr/>
        </p:nvSpPr>
        <p:spPr bwMode="auto">
          <a:xfrm>
            <a:off x="7183438" y="5730875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5" name="Text Box 18"/>
          <p:cNvSpPr txBox="1">
            <a:spLocks noChangeArrowheads="1"/>
          </p:cNvSpPr>
          <p:nvPr/>
        </p:nvSpPr>
        <p:spPr bwMode="auto">
          <a:xfrm>
            <a:off x="641350" y="1754188"/>
            <a:ext cx="23733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Consider a valid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AVL subtree</a:t>
            </a:r>
          </a:p>
        </p:txBody>
      </p:sp>
      <p:sp>
        <p:nvSpPr>
          <p:cNvPr id="21526" name="Rectangle 19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AVL Insertion: Outside Case</a:t>
            </a:r>
            <a:r>
              <a:rPr lang="en-US" altLang="ko-KR" sz="4400">
                <a:solidFill>
                  <a:schemeClr val="accent2"/>
                </a:solidFill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21527" name="Text Box 21"/>
          <p:cNvSpPr txBox="1">
            <a:spLocks noChangeArrowheads="1"/>
          </p:cNvSpPr>
          <p:nvPr/>
        </p:nvSpPr>
        <p:spPr bwMode="auto">
          <a:xfrm>
            <a:off x="5181600" y="32004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1528" name="Text Box 22"/>
          <p:cNvSpPr txBox="1">
            <a:spLocks noChangeArrowheads="1"/>
          </p:cNvSpPr>
          <p:nvPr/>
        </p:nvSpPr>
        <p:spPr bwMode="auto">
          <a:xfrm>
            <a:off x="1752600" y="41910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1529" name="Text Box 23"/>
          <p:cNvSpPr txBox="1">
            <a:spLocks noChangeArrowheads="1"/>
          </p:cNvSpPr>
          <p:nvPr/>
        </p:nvSpPr>
        <p:spPr bwMode="auto">
          <a:xfrm>
            <a:off x="4191000" y="40386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22531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8547CB-3416-4DE0-B2ED-8504ABCD6D73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400" smtClean="0"/>
          </a:p>
        </p:txBody>
      </p:sp>
      <p:sp>
        <p:nvSpPr>
          <p:cNvPr id="22533" name="Oval 2"/>
          <p:cNvSpPr>
            <a:spLocks noChangeArrowheads="1"/>
          </p:cNvSpPr>
          <p:nvPr/>
        </p:nvSpPr>
        <p:spPr bwMode="auto">
          <a:xfrm>
            <a:off x="3978275" y="1719263"/>
            <a:ext cx="788988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2534" name="Text Box 3"/>
          <p:cNvSpPr txBox="1">
            <a:spLocks noChangeArrowheads="1"/>
          </p:cNvSpPr>
          <p:nvPr/>
        </p:nvSpPr>
        <p:spPr bwMode="auto">
          <a:xfrm>
            <a:off x="4249738" y="1504950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j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2535" name="Oval 4"/>
          <p:cNvSpPr>
            <a:spLocks noChangeArrowheads="1"/>
          </p:cNvSpPr>
          <p:nvPr/>
        </p:nvSpPr>
        <p:spPr bwMode="auto">
          <a:xfrm>
            <a:off x="2398713" y="2933700"/>
            <a:ext cx="790575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2536" name="Text Box 5"/>
          <p:cNvSpPr txBox="1">
            <a:spLocks noChangeArrowheads="1"/>
          </p:cNvSpPr>
          <p:nvPr/>
        </p:nvSpPr>
        <p:spPr bwMode="auto">
          <a:xfrm>
            <a:off x="2525713" y="2833688"/>
            <a:ext cx="4810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k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22537" name="AutoShape 6"/>
          <p:cNvCxnSpPr>
            <a:cxnSpLocks noChangeShapeType="1"/>
            <a:stCxn id="22533" idx="3"/>
            <a:endCxn id="22535" idx="7"/>
          </p:cNvCxnSpPr>
          <p:nvPr/>
        </p:nvCxnSpPr>
        <p:spPr bwMode="auto">
          <a:xfrm flipH="1">
            <a:off x="3073400" y="2352675"/>
            <a:ext cx="1019175" cy="688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8" name="AutoShape 7"/>
          <p:cNvSpPr>
            <a:spLocks noChangeArrowheads="1"/>
          </p:cNvSpPr>
          <p:nvPr/>
        </p:nvSpPr>
        <p:spPr bwMode="auto">
          <a:xfrm>
            <a:off x="820738" y="4148138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cxnSp>
        <p:nvCxnSpPr>
          <p:cNvPr id="22539" name="AutoShape 8"/>
          <p:cNvCxnSpPr>
            <a:cxnSpLocks noChangeShapeType="1"/>
            <a:stCxn id="22535" idx="3"/>
            <a:endCxn id="22538" idx="0"/>
          </p:cNvCxnSpPr>
          <p:nvPr/>
        </p:nvCxnSpPr>
        <p:spPr bwMode="auto">
          <a:xfrm flipH="1">
            <a:off x="1574800" y="3568700"/>
            <a:ext cx="939800" cy="579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0" name="Text Box 9"/>
          <p:cNvSpPr txBox="1">
            <a:spLocks noChangeArrowheads="1"/>
          </p:cNvSpPr>
          <p:nvPr/>
        </p:nvSpPr>
        <p:spPr bwMode="auto">
          <a:xfrm>
            <a:off x="1322388" y="5160963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X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2541" name="AutoShape 10"/>
          <p:cNvSpPr>
            <a:spLocks noChangeArrowheads="1"/>
          </p:cNvSpPr>
          <p:nvPr/>
        </p:nvSpPr>
        <p:spPr bwMode="auto">
          <a:xfrm>
            <a:off x="3332163" y="4216400"/>
            <a:ext cx="1435100" cy="10795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2542" name="Text Box 11"/>
          <p:cNvSpPr txBox="1">
            <a:spLocks noChangeArrowheads="1"/>
          </p:cNvSpPr>
          <p:nvPr/>
        </p:nvSpPr>
        <p:spPr bwMode="auto">
          <a:xfrm>
            <a:off x="3740150" y="4473575"/>
            <a:ext cx="4841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Y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2543" name="AutoShape 12"/>
          <p:cNvSpPr>
            <a:spLocks noChangeArrowheads="1"/>
          </p:cNvSpPr>
          <p:nvPr/>
        </p:nvSpPr>
        <p:spPr bwMode="auto">
          <a:xfrm>
            <a:off x="5197475" y="3338513"/>
            <a:ext cx="1508125" cy="11477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2544" name="Text Box 13"/>
          <p:cNvSpPr txBox="1">
            <a:spLocks noChangeArrowheads="1"/>
          </p:cNvSpPr>
          <p:nvPr/>
        </p:nvSpPr>
        <p:spPr bwMode="auto">
          <a:xfrm>
            <a:off x="5656263" y="3554413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Z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22545" name="AutoShape 14"/>
          <p:cNvCxnSpPr>
            <a:cxnSpLocks noChangeShapeType="1"/>
            <a:stCxn id="22535" idx="5"/>
            <a:endCxn id="22541" idx="0"/>
          </p:cNvCxnSpPr>
          <p:nvPr/>
        </p:nvCxnSpPr>
        <p:spPr bwMode="auto">
          <a:xfrm>
            <a:off x="3073400" y="3568700"/>
            <a:ext cx="976313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6" name="AutoShape 15"/>
          <p:cNvCxnSpPr>
            <a:cxnSpLocks noChangeShapeType="1"/>
            <a:stCxn id="22533" idx="5"/>
            <a:endCxn id="22543" idx="0"/>
          </p:cNvCxnSpPr>
          <p:nvPr/>
        </p:nvCxnSpPr>
        <p:spPr bwMode="auto">
          <a:xfrm>
            <a:off x="4652963" y="2352675"/>
            <a:ext cx="1298575" cy="9858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7" name="Line 16"/>
          <p:cNvSpPr>
            <a:spLocks noChangeShapeType="1"/>
          </p:cNvSpPr>
          <p:nvPr/>
        </p:nvSpPr>
        <p:spPr bwMode="auto">
          <a:xfrm>
            <a:off x="7064375" y="4486275"/>
            <a:ext cx="150653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8" name="Line 17"/>
          <p:cNvSpPr>
            <a:spLocks noChangeShapeType="1"/>
          </p:cNvSpPr>
          <p:nvPr/>
        </p:nvSpPr>
        <p:spPr bwMode="auto">
          <a:xfrm>
            <a:off x="7064375" y="5295900"/>
            <a:ext cx="150653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9" name="Line 18"/>
          <p:cNvSpPr>
            <a:spLocks noChangeShapeType="1"/>
          </p:cNvSpPr>
          <p:nvPr/>
        </p:nvSpPr>
        <p:spPr bwMode="auto">
          <a:xfrm>
            <a:off x="7064375" y="6037263"/>
            <a:ext cx="1506538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0" name="Text Box 19"/>
          <p:cNvSpPr txBox="1">
            <a:spLocks noChangeArrowheads="1"/>
          </p:cNvSpPr>
          <p:nvPr/>
        </p:nvSpPr>
        <p:spPr bwMode="auto">
          <a:xfrm>
            <a:off x="6096000" y="1878013"/>
            <a:ext cx="25892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Inserting into 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destroys the AVL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property at node j</a:t>
            </a:r>
          </a:p>
        </p:txBody>
      </p:sp>
      <p:sp>
        <p:nvSpPr>
          <p:cNvPr id="22551" name="Rectangle 20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AVL Insertion: Outside Case</a:t>
            </a:r>
            <a:r>
              <a:rPr lang="en-US" altLang="ko-KR" sz="4400">
                <a:solidFill>
                  <a:schemeClr val="accent2"/>
                </a:solidFill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22552" name="Text Box 22"/>
          <p:cNvSpPr txBox="1">
            <a:spLocks noChangeArrowheads="1"/>
          </p:cNvSpPr>
          <p:nvPr/>
        </p:nvSpPr>
        <p:spPr bwMode="auto">
          <a:xfrm>
            <a:off x="5181600" y="32004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1828800" y="4038600"/>
            <a:ext cx="614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h+1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4191000" y="40386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23555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1DA577-4F23-404D-8948-CEA3F9EB510D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1400" smtClean="0"/>
          </a:p>
        </p:txBody>
      </p:sp>
      <p:sp>
        <p:nvSpPr>
          <p:cNvPr id="23557" name="Oval 2"/>
          <p:cNvSpPr>
            <a:spLocks noChangeArrowheads="1"/>
          </p:cNvSpPr>
          <p:nvPr/>
        </p:nvSpPr>
        <p:spPr bwMode="auto">
          <a:xfrm>
            <a:off x="3978275" y="1719263"/>
            <a:ext cx="788988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3558" name="Text Box 3"/>
          <p:cNvSpPr txBox="1">
            <a:spLocks noChangeArrowheads="1"/>
          </p:cNvSpPr>
          <p:nvPr/>
        </p:nvSpPr>
        <p:spPr bwMode="auto">
          <a:xfrm>
            <a:off x="4249738" y="1504950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j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3559" name="Oval 4"/>
          <p:cNvSpPr>
            <a:spLocks noChangeArrowheads="1"/>
          </p:cNvSpPr>
          <p:nvPr/>
        </p:nvSpPr>
        <p:spPr bwMode="auto">
          <a:xfrm>
            <a:off x="2398713" y="2933700"/>
            <a:ext cx="790575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3560" name="Text Box 5"/>
          <p:cNvSpPr txBox="1">
            <a:spLocks noChangeArrowheads="1"/>
          </p:cNvSpPr>
          <p:nvPr/>
        </p:nvSpPr>
        <p:spPr bwMode="auto">
          <a:xfrm>
            <a:off x="2525713" y="2833688"/>
            <a:ext cx="4810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k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23561" name="AutoShape 6"/>
          <p:cNvCxnSpPr>
            <a:cxnSpLocks noChangeShapeType="1"/>
            <a:stCxn id="23557" idx="3"/>
            <a:endCxn id="23559" idx="7"/>
          </p:cNvCxnSpPr>
          <p:nvPr/>
        </p:nvCxnSpPr>
        <p:spPr bwMode="auto">
          <a:xfrm flipH="1">
            <a:off x="3073400" y="2352675"/>
            <a:ext cx="1019175" cy="688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2" name="AutoShape 7"/>
          <p:cNvSpPr>
            <a:spLocks noChangeArrowheads="1"/>
          </p:cNvSpPr>
          <p:nvPr/>
        </p:nvSpPr>
        <p:spPr bwMode="auto">
          <a:xfrm>
            <a:off x="820738" y="4148138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cxnSp>
        <p:nvCxnSpPr>
          <p:cNvPr id="23563" name="AutoShape 8"/>
          <p:cNvCxnSpPr>
            <a:cxnSpLocks noChangeShapeType="1"/>
            <a:stCxn id="23559" idx="3"/>
            <a:endCxn id="23562" idx="0"/>
          </p:cNvCxnSpPr>
          <p:nvPr/>
        </p:nvCxnSpPr>
        <p:spPr bwMode="auto">
          <a:xfrm flipH="1">
            <a:off x="1574800" y="3568700"/>
            <a:ext cx="939800" cy="579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4" name="Text Box 9"/>
          <p:cNvSpPr txBox="1">
            <a:spLocks noChangeArrowheads="1"/>
          </p:cNvSpPr>
          <p:nvPr/>
        </p:nvSpPr>
        <p:spPr bwMode="auto">
          <a:xfrm>
            <a:off x="1322388" y="5160963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X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3565" name="AutoShape 10"/>
          <p:cNvSpPr>
            <a:spLocks noChangeArrowheads="1"/>
          </p:cNvSpPr>
          <p:nvPr/>
        </p:nvSpPr>
        <p:spPr bwMode="auto">
          <a:xfrm>
            <a:off x="3332163" y="4216400"/>
            <a:ext cx="1435100" cy="10795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3566" name="Text Box 11"/>
          <p:cNvSpPr txBox="1">
            <a:spLocks noChangeArrowheads="1"/>
          </p:cNvSpPr>
          <p:nvPr/>
        </p:nvSpPr>
        <p:spPr bwMode="auto">
          <a:xfrm>
            <a:off x="3740150" y="4473575"/>
            <a:ext cx="4841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Y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3567" name="AutoShape 12"/>
          <p:cNvSpPr>
            <a:spLocks noChangeArrowheads="1"/>
          </p:cNvSpPr>
          <p:nvPr/>
        </p:nvSpPr>
        <p:spPr bwMode="auto">
          <a:xfrm>
            <a:off x="5197475" y="3338513"/>
            <a:ext cx="1508125" cy="11477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3568" name="Text Box 13"/>
          <p:cNvSpPr txBox="1">
            <a:spLocks noChangeArrowheads="1"/>
          </p:cNvSpPr>
          <p:nvPr/>
        </p:nvSpPr>
        <p:spPr bwMode="auto">
          <a:xfrm>
            <a:off x="5656263" y="3554413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Z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23569" name="AutoShape 14"/>
          <p:cNvCxnSpPr>
            <a:cxnSpLocks noChangeShapeType="1"/>
            <a:stCxn id="23559" idx="5"/>
            <a:endCxn id="23565" idx="0"/>
          </p:cNvCxnSpPr>
          <p:nvPr/>
        </p:nvCxnSpPr>
        <p:spPr bwMode="auto">
          <a:xfrm>
            <a:off x="3073400" y="3568700"/>
            <a:ext cx="976313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0" name="AutoShape 15"/>
          <p:cNvCxnSpPr>
            <a:cxnSpLocks noChangeShapeType="1"/>
            <a:stCxn id="23557" idx="5"/>
            <a:endCxn id="23567" idx="0"/>
          </p:cNvCxnSpPr>
          <p:nvPr/>
        </p:nvCxnSpPr>
        <p:spPr bwMode="auto">
          <a:xfrm>
            <a:off x="4652963" y="2352675"/>
            <a:ext cx="1298575" cy="9858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1" name="Line 16"/>
          <p:cNvSpPr>
            <a:spLocks noChangeShapeType="1"/>
          </p:cNvSpPr>
          <p:nvPr/>
        </p:nvSpPr>
        <p:spPr bwMode="auto">
          <a:xfrm>
            <a:off x="7064375" y="4486275"/>
            <a:ext cx="150653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2" name="Line 17"/>
          <p:cNvSpPr>
            <a:spLocks noChangeShapeType="1"/>
          </p:cNvSpPr>
          <p:nvPr/>
        </p:nvSpPr>
        <p:spPr bwMode="auto">
          <a:xfrm>
            <a:off x="7064375" y="5295900"/>
            <a:ext cx="150653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3" name="Line 18"/>
          <p:cNvSpPr>
            <a:spLocks noChangeShapeType="1"/>
          </p:cNvSpPr>
          <p:nvPr/>
        </p:nvSpPr>
        <p:spPr bwMode="auto">
          <a:xfrm>
            <a:off x="7064375" y="6037263"/>
            <a:ext cx="1506538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4" name="Text Box 19"/>
          <p:cNvSpPr txBox="1">
            <a:spLocks noChangeArrowheads="1"/>
          </p:cNvSpPr>
          <p:nvPr/>
        </p:nvSpPr>
        <p:spPr bwMode="auto">
          <a:xfrm>
            <a:off x="5295900" y="1887538"/>
            <a:ext cx="2811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Do a </a:t>
            </a:r>
            <a:r>
              <a:rPr lang="en-US" altLang="ko-KR" sz="2400">
                <a:solidFill>
                  <a:schemeClr val="accent2"/>
                </a:solidFill>
                <a:ea typeface="굴림" panose="020B0600000101010101" pitchFamily="50" charset="-127"/>
              </a:rPr>
              <a:t>“right rotation”</a:t>
            </a:r>
          </a:p>
        </p:txBody>
      </p:sp>
      <p:sp>
        <p:nvSpPr>
          <p:cNvPr id="23575" name="Rectangle 20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AVL Insertion: Outside Case</a:t>
            </a:r>
            <a:r>
              <a:rPr lang="en-US" altLang="ko-KR" sz="4400">
                <a:solidFill>
                  <a:schemeClr val="accent2"/>
                </a:solidFill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23576" name="Freeform 21"/>
          <p:cNvSpPr>
            <a:spLocks/>
          </p:cNvSpPr>
          <p:nvPr/>
        </p:nvSpPr>
        <p:spPr bwMode="auto">
          <a:xfrm>
            <a:off x="2590800" y="1828800"/>
            <a:ext cx="1200150" cy="1014413"/>
          </a:xfrm>
          <a:custGeom>
            <a:avLst/>
            <a:gdLst>
              <a:gd name="T0" fmla="*/ 0 w 639"/>
              <a:gd name="T1" fmla="*/ 2147483646 h 579"/>
              <a:gd name="T2" fmla="*/ 2147483646 w 639"/>
              <a:gd name="T3" fmla="*/ 2147483646 h 579"/>
              <a:gd name="T4" fmla="*/ 2147483646 w 639"/>
              <a:gd name="T5" fmla="*/ 2147483646 h 5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9" h="579">
                <a:moveTo>
                  <a:pt x="0" y="579"/>
                </a:moveTo>
                <a:cubicBezTo>
                  <a:pt x="31" y="377"/>
                  <a:pt x="63" y="176"/>
                  <a:pt x="169" y="88"/>
                </a:cubicBezTo>
                <a:cubicBezTo>
                  <a:pt x="275" y="0"/>
                  <a:pt x="457" y="26"/>
                  <a:pt x="639" y="5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77" name="Oval 22"/>
          <p:cNvSpPr>
            <a:spLocks noChangeArrowheads="1"/>
          </p:cNvSpPr>
          <p:nvPr/>
        </p:nvSpPr>
        <p:spPr bwMode="auto">
          <a:xfrm rot="-2100000">
            <a:off x="1828800" y="19812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3578" name="Text Box 27"/>
          <p:cNvSpPr txBox="1">
            <a:spLocks noChangeArrowheads="1"/>
          </p:cNvSpPr>
          <p:nvPr/>
        </p:nvSpPr>
        <p:spPr bwMode="auto">
          <a:xfrm>
            <a:off x="5181600" y="32004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3579" name="Text Box 28"/>
          <p:cNvSpPr txBox="1">
            <a:spLocks noChangeArrowheads="1"/>
          </p:cNvSpPr>
          <p:nvPr/>
        </p:nvSpPr>
        <p:spPr bwMode="auto">
          <a:xfrm>
            <a:off x="1828800" y="4038600"/>
            <a:ext cx="614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h+1</a:t>
            </a:r>
          </a:p>
        </p:txBody>
      </p:sp>
      <p:sp>
        <p:nvSpPr>
          <p:cNvPr id="23580" name="Text Box 29"/>
          <p:cNvSpPr txBox="1">
            <a:spLocks noChangeArrowheads="1"/>
          </p:cNvSpPr>
          <p:nvPr/>
        </p:nvSpPr>
        <p:spPr bwMode="auto">
          <a:xfrm>
            <a:off x="4191000" y="40386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1ACD3D-CD7F-4804-9F07-05D32778E81E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</a:rPr>
              <a:t>Readings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25"/>
              </a:spcBef>
              <a:spcAft>
                <a:spcPts val="525"/>
              </a:spcAft>
            </a:pPr>
            <a:r>
              <a:rPr lang="en-US" altLang="ko-KR" smtClean="0">
                <a:ea typeface="굴림" panose="020B0600000101010101" pitchFamily="50" charset="-127"/>
              </a:rPr>
              <a:t>Reading </a:t>
            </a:r>
          </a:p>
          <a:p>
            <a:pPr lvl="1">
              <a:spcBef>
                <a:spcPts val="525"/>
              </a:spcBef>
              <a:spcAft>
                <a:spcPts val="525"/>
              </a:spcAft>
            </a:pPr>
            <a:r>
              <a:rPr lang="en-US" altLang="ko-KR" sz="2000" smtClean="0">
                <a:ea typeface="굴림" panose="020B0600000101010101" pitchFamily="50" charset="-127"/>
              </a:rPr>
              <a:t>Section 4.4, </a:t>
            </a:r>
            <a:endParaRPr lang="en-US" altLang="ko-KR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24579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BD6C05-1DE5-4C57-89E6-E4FFE3805FB1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1400" smtClean="0"/>
          </a:p>
        </p:txBody>
      </p:sp>
      <p:sp>
        <p:nvSpPr>
          <p:cNvPr id="24581" name="Oval 2"/>
          <p:cNvSpPr>
            <a:spLocks noChangeArrowheads="1"/>
          </p:cNvSpPr>
          <p:nvPr/>
        </p:nvSpPr>
        <p:spPr bwMode="auto">
          <a:xfrm>
            <a:off x="3978275" y="1719263"/>
            <a:ext cx="788988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4582" name="Text Box 3"/>
          <p:cNvSpPr txBox="1">
            <a:spLocks noChangeArrowheads="1"/>
          </p:cNvSpPr>
          <p:nvPr/>
        </p:nvSpPr>
        <p:spPr bwMode="auto">
          <a:xfrm>
            <a:off x="4249738" y="1504950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j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4583" name="Oval 4"/>
          <p:cNvSpPr>
            <a:spLocks noChangeArrowheads="1"/>
          </p:cNvSpPr>
          <p:nvPr/>
        </p:nvSpPr>
        <p:spPr bwMode="auto">
          <a:xfrm>
            <a:off x="2398713" y="2933700"/>
            <a:ext cx="790575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2525713" y="2833688"/>
            <a:ext cx="4810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k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4585" name="AutoShape 6"/>
          <p:cNvSpPr>
            <a:spLocks noChangeArrowheads="1"/>
          </p:cNvSpPr>
          <p:nvPr/>
        </p:nvSpPr>
        <p:spPr bwMode="auto">
          <a:xfrm>
            <a:off x="820738" y="4148138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cxnSp>
        <p:nvCxnSpPr>
          <p:cNvPr id="24586" name="AutoShape 7"/>
          <p:cNvCxnSpPr>
            <a:cxnSpLocks noChangeShapeType="1"/>
            <a:stCxn id="24583" idx="3"/>
            <a:endCxn id="24585" idx="0"/>
          </p:cNvCxnSpPr>
          <p:nvPr/>
        </p:nvCxnSpPr>
        <p:spPr bwMode="auto">
          <a:xfrm flipH="1">
            <a:off x="1574800" y="3568700"/>
            <a:ext cx="939800" cy="579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7" name="Text Box 8"/>
          <p:cNvSpPr txBox="1">
            <a:spLocks noChangeArrowheads="1"/>
          </p:cNvSpPr>
          <p:nvPr/>
        </p:nvSpPr>
        <p:spPr bwMode="auto">
          <a:xfrm>
            <a:off x="1322388" y="5160963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X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4588" name="AutoShape 9"/>
          <p:cNvSpPr>
            <a:spLocks noChangeArrowheads="1"/>
          </p:cNvSpPr>
          <p:nvPr/>
        </p:nvSpPr>
        <p:spPr bwMode="auto">
          <a:xfrm>
            <a:off x="3332163" y="4216400"/>
            <a:ext cx="1435100" cy="10795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4589" name="Text Box 10"/>
          <p:cNvSpPr txBox="1">
            <a:spLocks noChangeArrowheads="1"/>
          </p:cNvSpPr>
          <p:nvPr/>
        </p:nvSpPr>
        <p:spPr bwMode="auto">
          <a:xfrm>
            <a:off x="3740150" y="4473575"/>
            <a:ext cx="4841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Y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4590" name="AutoShape 11"/>
          <p:cNvSpPr>
            <a:spLocks noChangeArrowheads="1"/>
          </p:cNvSpPr>
          <p:nvPr/>
        </p:nvSpPr>
        <p:spPr bwMode="auto">
          <a:xfrm>
            <a:off x="5197475" y="3338513"/>
            <a:ext cx="1508125" cy="11477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4591" name="Text Box 12"/>
          <p:cNvSpPr txBox="1">
            <a:spLocks noChangeArrowheads="1"/>
          </p:cNvSpPr>
          <p:nvPr/>
        </p:nvSpPr>
        <p:spPr bwMode="auto">
          <a:xfrm>
            <a:off x="5656263" y="3554413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Z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24592" name="AutoShape 13"/>
          <p:cNvCxnSpPr>
            <a:cxnSpLocks noChangeShapeType="1"/>
            <a:stCxn id="24581" idx="5"/>
            <a:endCxn id="24590" idx="0"/>
          </p:cNvCxnSpPr>
          <p:nvPr/>
        </p:nvCxnSpPr>
        <p:spPr bwMode="auto">
          <a:xfrm>
            <a:off x="4652963" y="2352675"/>
            <a:ext cx="1298575" cy="9858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93" name="Line 14"/>
          <p:cNvSpPr>
            <a:spLocks noChangeShapeType="1"/>
          </p:cNvSpPr>
          <p:nvPr/>
        </p:nvSpPr>
        <p:spPr bwMode="auto">
          <a:xfrm>
            <a:off x="7064375" y="4486275"/>
            <a:ext cx="150653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4" name="Line 15"/>
          <p:cNvSpPr>
            <a:spLocks noChangeShapeType="1"/>
          </p:cNvSpPr>
          <p:nvPr/>
        </p:nvSpPr>
        <p:spPr bwMode="auto">
          <a:xfrm>
            <a:off x="7064375" y="5295900"/>
            <a:ext cx="150653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5" name="Line 16"/>
          <p:cNvSpPr>
            <a:spLocks noChangeShapeType="1"/>
          </p:cNvSpPr>
          <p:nvPr/>
        </p:nvSpPr>
        <p:spPr bwMode="auto">
          <a:xfrm>
            <a:off x="7064375" y="6037263"/>
            <a:ext cx="1506538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6" name="Text Box 17"/>
          <p:cNvSpPr txBox="1">
            <a:spLocks noChangeArrowheads="1"/>
          </p:cNvSpPr>
          <p:nvPr/>
        </p:nvSpPr>
        <p:spPr bwMode="auto">
          <a:xfrm>
            <a:off x="5295900" y="1887538"/>
            <a:ext cx="2811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Do a “</a:t>
            </a:r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right rotation</a:t>
            </a:r>
            <a:r>
              <a:rPr lang="en-US" altLang="ko-KR" sz="2400">
                <a:ea typeface="굴림" panose="020B0600000101010101" pitchFamily="50" charset="-127"/>
              </a:rPr>
              <a:t>”</a:t>
            </a:r>
          </a:p>
        </p:txBody>
      </p:sp>
      <p:sp>
        <p:nvSpPr>
          <p:cNvPr id="24597" name="Rectangle 18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Single right rotation</a:t>
            </a:r>
          </a:p>
        </p:txBody>
      </p:sp>
      <p:cxnSp>
        <p:nvCxnSpPr>
          <p:cNvPr id="24598" name="AutoShape 20"/>
          <p:cNvCxnSpPr>
            <a:cxnSpLocks noChangeShapeType="1"/>
            <a:stCxn id="24581" idx="3"/>
          </p:cNvCxnSpPr>
          <p:nvPr/>
        </p:nvCxnSpPr>
        <p:spPr bwMode="auto">
          <a:xfrm flipH="1">
            <a:off x="4048125" y="2352675"/>
            <a:ext cx="46038" cy="192246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9" name="AutoShape 21"/>
          <p:cNvCxnSpPr>
            <a:cxnSpLocks noChangeShapeType="1"/>
            <a:stCxn id="24583" idx="7"/>
            <a:endCxn id="24581" idx="3"/>
          </p:cNvCxnSpPr>
          <p:nvPr/>
        </p:nvCxnSpPr>
        <p:spPr bwMode="auto">
          <a:xfrm flipV="1">
            <a:off x="3073400" y="2352675"/>
            <a:ext cx="1020763" cy="690563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00" name="Line 23"/>
          <p:cNvSpPr>
            <a:spLocks noChangeShapeType="1"/>
          </p:cNvSpPr>
          <p:nvPr/>
        </p:nvSpPr>
        <p:spPr bwMode="auto">
          <a:xfrm>
            <a:off x="3429000" y="2590800"/>
            <a:ext cx="3810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 flipH="1">
            <a:off x="3429000" y="2514600"/>
            <a:ext cx="3048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24602" name="AutoShape 25"/>
          <p:cNvCxnSpPr>
            <a:cxnSpLocks noChangeShapeType="1"/>
            <a:stCxn id="24583" idx="5"/>
            <a:endCxn id="24588" idx="0"/>
          </p:cNvCxnSpPr>
          <p:nvPr/>
        </p:nvCxnSpPr>
        <p:spPr bwMode="auto">
          <a:xfrm>
            <a:off x="3073400" y="3567113"/>
            <a:ext cx="976313" cy="649287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03" name="Line 26"/>
          <p:cNvSpPr>
            <a:spLocks noChangeShapeType="1"/>
          </p:cNvSpPr>
          <p:nvPr/>
        </p:nvSpPr>
        <p:spPr bwMode="auto">
          <a:xfrm>
            <a:off x="3352800" y="3810000"/>
            <a:ext cx="3810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4" name="Line 27"/>
          <p:cNvSpPr>
            <a:spLocks noChangeShapeType="1"/>
          </p:cNvSpPr>
          <p:nvPr/>
        </p:nvSpPr>
        <p:spPr bwMode="auto">
          <a:xfrm flipH="1">
            <a:off x="3352800" y="3733800"/>
            <a:ext cx="3048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05" name="Text Box 32"/>
          <p:cNvSpPr txBox="1">
            <a:spLocks noChangeArrowheads="1"/>
          </p:cNvSpPr>
          <p:nvPr/>
        </p:nvSpPr>
        <p:spPr bwMode="auto">
          <a:xfrm>
            <a:off x="5181600" y="32004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4606" name="Text Box 33"/>
          <p:cNvSpPr txBox="1">
            <a:spLocks noChangeArrowheads="1"/>
          </p:cNvSpPr>
          <p:nvPr/>
        </p:nvSpPr>
        <p:spPr bwMode="auto">
          <a:xfrm>
            <a:off x="1828800" y="4038600"/>
            <a:ext cx="614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h+1</a:t>
            </a:r>
          </a:p>
        </p:txBody>
      </p:sp>
      <p:sp>
        <p:nvSpPr>
          <p:cNvPr id="24607" name="Text Box 34"/>
          <p:cNvSpPr txBox="1">
            <a:spLocks noChangeArrowheads="1"/>
          </p:cNvSpPr>
          <p:nvPr/>
        </p:nvSpPr>
        <p:spPr bwMode="auto">
          <a:xfrm>
            <a:off x="4191000" y="40386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25603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360E94-BC24-4A87-A43A-29A1CA542BC5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1400" smtClean="0"/>
          </a:p>
        </p:txBody>
      </p:sp>
      <p:sp>
        <p:nvSpPr>
          <p:cNvPr id="25605" name="Oval 2"/>
          <p:cNvSpPr>
            <a:spLocks noChangeArrowheads="1"/>
          </p:cNvSpPr>
          <p:nvPr/>
        </p:nvSpPr>
        <p:spPr bwMode="auto">
          <a:xfrm>
            <a:off x="4572000" y="2895600"/>
            <a:ext cx="788988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j</a:t>
            </a:r>
            <a:endParaRPr lang="en-US" altLang="ko-KR" sz="2400">
              <a:ea typeface="굴림" panose="020B0600000101010101" pitchFamily="50" charset="-127"/>
            </a:endParaRPr>
          </a:p>
        </p:txBody>
      </p:sp>
      <p:sp>
        <p:nvSpPr>
          <p:cNvPr id="25606" name="Oval 4"/>
          <p:cNvSpPr>
            <a:spLocks noChangeArrowheads="1"/>
          </p:cNvSpPr>
          <p:nvPr/>
        </p:nvSpPr>
        <p:spPr bwMode="auto">
          <a:xfrm>
            <a:off x="2755900" y="1874838"/>
            <a:ext cx="790575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2882900" y="1774825"/>
            <a:ext cx="4810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k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5608" name="AutoShape 6"/>
          <p:cNvSpPr>
            <a:spLocks noChangeArrowheads="1"/>
          </p:cNvSpPr>
          <p:nvPr/>
        </p:nvSpPr>
        <p:spPr bwMode="auto">
          <a:xfrm>
            <a:off x="576263" y="3490913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5609" name="Text Box 7"/>
          <p:cNvSpPr txBox="1">
            <a:spLocks noChangeArrowheads="1"/>
          </p:cNvSpPr>
          <p:nvPr/>
        </p:nvSpPr>
        <p:spPr bwMode="auto">
          <a:xfrm>
            <a:off x="1077913" y="4503738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X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5610" name="AutoShape 8"/>
          <p:cNvSpPr>
            <a:spLocks noChangeArrowheads="1"/>
          </p:cNvSpPr>
          <p:nvPr/>
        </p:nvSpPr>
        <p:spPr bwMode="auto">
          <a:xfrm>
            <a:off x="3321050" y="4362450"/>
            <a:ext cx="1435100" cy="10795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5611" name="Text Box 9"/>
          <p:cNvSpPr txBox="1">
            <a:spLocks noChangeArrowheads="1"/>
          </p:cNvSpPr>
          <p:nvPr/>
        </p:nvSpPr>
        <p:spPr bwMode="auto">
          <a:xfrm>
            <a:off x="3729038" y="4619625"/>
            <a:ext cx="4841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Y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5612" name="AutoShape 10"/>
          <p:cNvSpPr>
            <a:spLocks noChangeArrowheads="1"/>
          </p:cNvSpPr>
          <p:nvPr/>
        </p:nvSpPr>
        <p:spPr bwMode="auto">
          <a:xfrm>
            <a:off x="5208588" y="4287838"/>
            <a:ext cx="1508125" cy="11477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5613" name="Text Box 11"/>
          <p:cNvSpPr txBox="1">
            <a:spLocks noChangeArrowheads="1"/>
          </p:cNvSpPr>
          <p:nvPr/>
        </p:nvSpPr>
        <p:spPr bwMode="auto">
          <a:xfrm>
            <a:off x="5667375" y="4503738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Z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5614" name="Line 12"/>
          <p:cNvSpPr>
            <a:spLocks noChangeShapeType="1"/>
          </p:cNvSpPr>
          <p:nvPr/>
        </p:nvSpPr>
        <p:spPr bwMode="auto">
          <a:xfrm>
            <a:off x="7064375" y="4360863"/>
            <a:ext cx="1506538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5" name="Line 13"/>
          <p:cNvSpPr>
            <a:spLocks noChangeShapeType="1"/>
          </p:cNvSpPr>
          <p:nvPr/>
        </p:nvSpPr>
        <p:spPr bwMode="auto">
          <a:xfrm>
            <a:off x="7086600" y="5437188"/>
            <a:ext cx="1506538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6" name="Text Box 14"/>
          <p:cNvSpPr txBox="1">
            <a:spLocks noChangeArrowheads="1"/>
          </p:cNvSpPr>
          <p:nvPr/>
        </p:nvSpPr>
        <p:spPr bwMode="auto">
          <a:xfrm>
            <a:off x="5295900" y="1743075"/>
            <a:ext cx="32845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“Right rotation” done!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(“Left rotation” is mirror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   symmetric)</a:t>
            </a:r>
          </a:p>
        </p:txBody>
      </p:sp>
      <p:sp>
        <p:nvSpPr>
          <p:cNvPr id="25617" name="Rectangle 15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Outside Case Completed</a:t>
            </a:r>
          </a:p>
        </p:txBody>
      </p:sp>
      <p:sp>
        <p:nvSpPr>
          <p:cNvPr id="25618" name="Line 16"/>
          <p:cNvSpPr>
            <a:spLocks noChangeShapeType="1"/>
          </p:cNvSpPr>
          <p:nvPr/>
        </p:nvSpPr>
        <p:spPr bwMode="auto">
          <a:xfrm flipV="1">
            <a:off x="1327150" y="2487613"/>
            <a:ext cx="1527175" cy="1014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19" name="Line 18"/>
          <p:cNvSpPr>
            <a:spLocks noChangeShapeType="1"/>
          </p:cNvSpPr>
          <p:nvPr/>
        </p:nvSpPr>
        <p:spPr bwMode="auto">
          <a:xfrm flipH="1">
            <a:off x="4037013" y="3546475"/>
            <a:ext cx="657225" cy="825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>
            <a:off x="5264150" y="3524250"/>
            <a:ext cx="701675" cy="769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21" name="Text Box 20"/>
          <p:cNvSpPr txBox="1">
            <a:spLocks noChangeArrowheads="1"/>
          </p:cNvSpPr>
          <p:nvPr/>
        </p:nvSpPr>
        <p:spPr bwMode="auto">
          <a:xfrm>
            <a:off x="3006725" y="5684838"/>
            <a:ext cx="5332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800">
                <a:ea typeface="굴림" panose="020B0600000101010101" pitchFamily="50" charset="-127"/>
              </a:rPr>
              <a:t>AVL property has been restored!</a:t>
            </a:r>
            <a:endParaRPr lang="en-US" altLang="ko-KR" sz="2400">
              <a:ea typeface="굴림" panose="020B0600000101010101" pitchFamily="50" charset="-127"/>
            </a:endParaRPr>
          </a:p>
        </p:txBody>
      </p:sp>
      <p:cxnSp>
        <p:nvCxnSpPr>
          <p:cNvPr id="25622" name="AutoShape 21"/>
          <p:cNvCxnSpPr>
            <a:cxnSpLocks noChangeShapeType="1"/>
            <a:stCxn id="25606" idx="5"/>
            <a:endCxn id="25605" idx="0"/>
          </p:cNvCxnSpPr>
          <p:nvPr/>
        </p:nvCxnSpPr>
        <p:spPr bwMode="auto">
          <a:xfrm>
            <a:off x="3430588" y="2508250"/>
            <a:ext cx="1536700" cy="3873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23" name="Oval 23"/>
          <p:cNvSpPr>
            <a:spLocks noChangeArrowheads="1"/>
          </p:cNvSpPr>
          <p:nvPr/>
        </p:nvSpPr>
        <p:spPr bwMode="auto">
          <a:xfrm rot="1680000">
            <a:off x="2362200" y="19812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5624" name="Text Box 28"/>
          <p:cNvSpPr txBox="1">
            <a:spLocks noChangeArrowheads="1"/>
          </p:cNvSpPr>
          <p:nvPr/>
        </p:nvSpPr>
        <p:spPr bwMode="auto">
          <a:xfrm>
            <a:off x="6172200" y="39624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5625" name="Text Box 29"/>
          <p:cNvSpPr txBox="1">
            <a:spLocks noChangeArrowheads="1"/>
          </p:cNvSpPr>
          <p:nvPr/>
        </p:nvSpPr>
        <p:spPr bwMode="auto">
          <a:xfrm>
            <a:off x="1600200" y="3429000"/>
            <a:ext cx="614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h+1</a:t>
            </a:r>
          </a:p>
        </p:txBody>
      </p:sp>
      <p:sp>
        <p:nvSpPr>
          <p:cNvPr id="25626" name="Text Box 30"/>
          <p:cNvSpPr txBox="1">
            <a:spLocks noChangeArrowheads="1"/>
          </p:cNvSpPr>
          <p:nvPr/>
        </p:nvSpPr>
        <p:spPr bwMode="auto">
          <a:xfrm>
            <a:off x="4191000" y="40386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26627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A1F651-854A-473F-8A05-E54851453CF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ko-KR" sz="1400" smtClean="0"/>
          </a:p>
        </p:txBody>
      </p:sp>
      <p:sp>
        <p:nvSpPr>
          <p:cNvPr id="26629" name="Oval 2"/>
          <p:cNvSpPr>
            <a:spLocks noChangeArrowheads="1"/>
          </p:cNvSpPr>
          <p:nvPr/>
        </p:nvSpPr>
        <p:spPr bwMode="auto">
          <a:xfrm>
            <a:off x="3962400" y="1692275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6630" name="Text Box 3"/>
          <p:cNvSpPr txBox="1">
            <a:spLocks noChangeArrowheads="1"/>
          </p:cNvSpPr>
          <p:nvPr/>
        </p:nvSpPr>
        <p:spPr bwMode="auto">
          <a:xfrm>
            <a:off x="4191000" y="1539875"/>
            <a:ext cx="511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j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6631" name="Oval 4"/>
          <p:cNvSpPr>
            <a:spLocks noChangeArrowheads="1"/>
          </p:cNvSpPr>
          <p:nvPr/>
        </p:nvSpPr>
        <p:spPr bwMode="auto">
          <a:xfrm>
            <a:off x="2286000" y="3063875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6632" name="Text Box 5"/>
          <p:cNvSpPr txBox="1">
            <a:spLocks noChangeArrowheads="1"/>
          </p:cNvSpPr>
          <p:nvPr/>
        </p:nvSpPr>
        <p:spPr bwMode="auto">
          <a:xfrm>
            <a:off x="2514600" y="2987675"/>
            <a:ext cx="511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k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26633" name="AutoShape 6"/>
          <p:cNvCxnSpPr>
            <a:cxnSpLocks noChangeShapeType="1"/>
            <a:stCxn id="26629" idx="3"/>
            <a:endCxn id="26631" idx="7"/>
          </p:cNvCxnSpPr>
          <p:nvPr/>
        </p:nvCxnSpPr>
        <p:spPr bwMode="auto">
          <a:xfrm flipH="1">
            <a:off x="3001963" y="2408238"/>
            <a:ext cx="1082675" cy="777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4" name="AutoShape 7"/>
          <p:cNvSpPr>
            <a:spLocks noChangeArrowheads="1"/>
          </p:cNvSpPr>
          <p:nvPr/>
        </p:nvSpPr>
        <p:spPr bwMode="auto">
          <a:xfrm>
            <a:off x="609600" y="4435475"/>
            <a:ext cx="1600200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cxnSp>
        <p:nvCxnSpPr>
          <p:cNvPr id="26635" name="AutoShape 8"/>
          <p:cNvCxnSpPr>
            <a:cxnSpLocks noChangeShapeType="1"/>
            <a:stCxn id="26631" idx="3"/>
            <a:endCxn id="26634" idx="0"/>
          </p:cNvCxnSpPr>
          <p:nvPr/>
        </p:nvCxnSpPr>
        <p:spPr bwMode="auto">
          <a:xfrm flipH="1">
            <a:off x="1409700" y="3779838"/>
            <a:ext cx="998538" cy="6556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6" name="Text Box 9"/>
          <p:cNvSpPr txBox="1">
            <a:spLocks noChangeArrowheads="1"/>
          </p:cNvSpPr>
          <p:nvPr/>
        </p:nvSpPr>
        <p:spPr bwMode="auto">
          <a:xfrm>
            <a:off x="1143000" y="4892675"/>
            <a:ext cx="511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X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6637" name="AutoShape 10"/>
          <p:cNvSpPr>
            <a:spLocks noChangeArrowheads="1"/>
          </p:cNvSpPr>
          <p:nvPr/>
        </p:nvSpPr>
        <p:spPr bwMode="auto">
          <a:xfrm>
            <a:off x="3276600" y="4511675"/>
            <a:ext cx="1524000" cy="1219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6638" name="Text Box 11"/>
          <p:cNvSpPr txBox="1">
            <a:spLocks noChangeArrowheads="1"/>
          </p:cNvSpPr>
          <p:nvPr/>
        </p:nvSpPr>
        <p:spPr bwMode="auto">
          <a:xfrm>
            <a:off x="3733800" y="4892675"/>
            <a:ext cx="511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Y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6639" name="AutoShape 12"/>
          <p:cNvSpPr>
            <a:spLocks noChangeArrowheads="1"/>
          </p:cNvSpPr>
          <p:nvPr/>
        </p:nvSpPr>
        <p:spPr bwMode="auto">
          <a:xfrm>
            <a:off x="5257800" y="3521075"/>
            <a:ext cx="1600200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6640" name="Text Box 13"/>
          <p:cNvSpPr txBox="1">
            <a:spLocks noChangeArrowheads="1"/>
          </p:cNvSpPr>
          <p:nvPr/>
        </p:nvSpPr>
        <p:spPr bwMode="auto">
          <a:xfrm>
            <a:off x="5791200" y="3825875"/>
            <a:ext cx="511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Z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26641" name="AutoShape 14"/>
          <p:cNvCxnSpPr>
            <a:cxnSpLocks noChangeShapeType="1"/>
            <a:stCxn id="26631" idx="5"/>
            <a:endCxn id="26637" idx="0"/>
          </p:cNvCxnSpPr>
          <p:nvPr/>
        </p:nvCxnSpPr>
        <p:spPr bwMode="auto">
          <a:xfrm>
            <a:off x="3001963" y="3779838"/>
            <a:ext cx="1036637" cy="731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2" name="AutoShape 15"/>
          <p:cNvCxnSpPr>
            <a:cxnSpLocks noChangeShapeType="1"/>
            <a:stCxn id="26629" idx="5"/>
            <a:endCxn id="26639" idx="0"/>
          </p:cNvCxnSpPr>
          <p:nvPr/>
        </p:nvCxnSpPr>
        <p:spPr bwMode="auto">
          <a:xfrm>
            <a:off x="4678363" y="2408238"/>
            <a:ext cx="1379537" cy="1112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43" name="Line 16"/>
          <p:cNvSpPr>
            <a:spLocks noChangeShapeType="1"/>
          </p:cNvSpPr>
          <p:nvPr/>
        </p:nvSpPr>
        <p:spPr bwMode="auto">
          <a:xfrm>
            <a:off x="7239000" y="4816475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4" name="Line 17"/>
          <p:cNvSpPr>
            <a:spLocks noChangeShapeType="1"/>
          </p:cNvSpPr>
          <p:nvPr/>
        </p:nvSpPr>
        <p:spPr bwMode="auto">
          <a:xfrm>
            <a:off x="7239000" y="5730875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5" name="Rectangle 18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AVL Insertion: Inside Case</a:t>
            </a:r>
            <a:r>
              <a:rPr lang="en-US" altLang="ko-KR" sz="4400">
                <a:solidFill>
                  <a:schemeClr val="accent2"/>
                </a:solidFill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26646" name="Text Box 19"/>
          <p:cNvSpPr txBox="1">
            <a:spLocks noChangeArrowheads="1"/>
          </p:cNvSpPr>
          <p:nvPr/>
        </p:nvSpPr>
        <p:spPr bwMode="auto">
          <a:xfrm>
            <a:off x="641350" y="1754188"/>
            <a:ext cx="23733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Consider a valid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AVL subtree</a:t>
            </a:r>
          </a:p>
        </p:txBody>
      </p:sp>
      <p:sp>
        <p:nvSpPr>
          <p:cNvPr id="26647" name="Text Box 20"/>
          <p:cNvSpPr txBox="1">
            <a:spLocks noChangeArrowheads="1"/>
          </p:cNvSpPr>
          <p:nvPr/>
        </p:nvSpPr>
        <p:spPr bwMode="auto">
          <a:xfrm>
            <a:off x="6248400" y="33528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6648" name="Text Box 22"/>
          <p:cNvSpPr txBox="1">
            <a:spLocks noChangeArrowheads="1"/>
          </p:cNvSpPr>
          <p:nvPr/>
        </p:nvSpPr>
        <p:spPr bwMode="auto">
          <a:xfrm>
            <a:off x="4191000" y="41910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6649" name="Text Box 23"/>
          <p:cNvSpPr txBox="1">
            <a:spLocks noChangeArrowheads="1"/>
          </p:cNvSpPr>
          <p:nvPr/>
        </p:nvSpPr>
        <p:spPr bwMode="auto">
          <a:xfrm>
            <a:off x="1676400" y="42672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6650" name="Rectangle 2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27651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689CAE-51EB-491F-BA5E-97E1ED37C40D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ko-KR" sz="1400" smtClean="0"/>
          </a:p>
        </p:txBody>
      </p:sp>
      <p:sp>
        <p:nvSpPr>
          <p:cNvPr id="27653" name="Text Box 2"/>
          <p:cNvSpPr txBox="1">
            <a:spLocks noChangeArrowheads="1"/>
          </p:cNvSpPr>
          <p:nvPr/>
        </p:nvSpPr>
        <p:spPr bwMode="auto">
          <a:xfrm>
            <a:off x="647700" y="1744663"/>
            <a:ext cx="23018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Inserting into 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destroys 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AVL property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at node j </a:t>
            </a:r>
          </a:p>
        </p:txBody>
      </p:sp>
      <p:sp>
        <p:nvSpPr>
          <p:cNvPr id="27654" name="Oval 3"/>
          <p:cNvSpPr>
            <a:spLocks noChangeArrowheads="1"/>
          </p:cNvSpPr>
          <p:nvPr/>
        </p:nvSpPr>
        <p:spPr bwMode="auto">
          <a:xfrm>
            <a:off x="4478338" y="1830388"/>
            <a:ext cx="693737" cy="669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7655" name="Text Box 4"/>
          <p:cNvSpPr txBox="1">
            <a:spLocks noChangeArrowheads="1"/>
          </p:cNvSpPr>
          <p:nvPr/>
        </p:nvSpPr>
        <p:spPr bwMode="auto">
          <a:xfrm>
            <a:off x="4678363" y="1608138"/>
            <a:ext cx="4254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j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7656" name="Oval 5"/>
          <p:cNvSpPr>
            <a:spLocks noChangeArrowheads="1"/>
          </p:cNvSpPr>
          <p:nvPr/>
        </p:nvSpPr>
        <p:spPr bwMode="auto">
          <a:xfrm>
            <a:off x="3090863" y="2927350"/>
            <a:ext cx="693737" cy="669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7657" name="Text Box 6"/>
          <p:cNvSpPr txBox="1">
            <a:spLocks noChangeArrowheads="1"/>
          </p:cNvSpPr>
          <p:nvPr/>
        </p:nvSpPr>
        <p:spPr bwMode="auto">
          <a:xfrm>
            <a:off x="3213100" y="2811463"/>
            <a:ext cx="4222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k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27658" name="AutoShape 7"/>
          <p:cNvCxnSpPr>
            <a:cxnSpLocks noChangeShapeType="1"/>
            <a:stCxn id="27654" idx="3"/>
            <a:endCxn id="27656" idx="7"/>
          </p:cNvCxnSpPr>
          <p:nvPr/>
        </p:nvCxnSpPr>
        <p:spPr bwMode="auto">
          <a:xfrm flipH="1">
            <a:off x="3683000" y="2403475"/>
            <a:ext cx="896938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59" name="AutoShape 8"/>
          <p:cNvSpPr>
            <a:spLocks noChangeArrowheads="1"/>
          </p:cNvSpPr>
          <p:nvPr/>
        </p:nvSpPr>
        <p:spPr bwMode="auto">
          <a:xfrm>
            <a:off x="1701800" y="4024313"/>
            <a:ext cx="1325563" cy="10366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cxnSp>
        <p:nvCxnSpPr>
          <p:cNvPr id="27660" name="AutoShape 9"/>
          <p:cNvCxnSpPr>
            <a:cxnSpLocks noChangeShapeType="1"/>
            <a:stCxn id="27656" idx="3"/>
            <a:endCxn id="27659" idx="0"/>
          </p:cNvCxnSpPr>
          <p:nvPr/>
        </p:nvCxnSpPr>
        <p:spPr bwMode="auto">
          <a:xfrm flipH="1">
            <a:off x="2363788" y="3500438"/>
            <a:ext cx="827087" cy="523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61" name="Text Box 10"/>
          <p:cNvSpPr txBox="1">
            <a:spLocks noChangeArrowheads="1"/>
          </p:cNvSpPr>
          <p:nvPr/>
        </p:nvSpPr>
        <p:spPr bwMode="auto">
          <a:xfrm>
            <a:off x="2054225" y="4244975"/>
            <a:ext cx="4238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X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7662" name="AutoShape 11"/>
          <p:cNvSpPr>
            <a:spLocks noChangeArrowheads="1"/>
          </p:cNvSpPr>
          <p:nvPr/>
        </p:nvSpPr>
        <p:spPr bwMode="auto">
          <a:xfrm>
            <a:off x="3910013" y="4084638"/>
            <a:ext cx="1262062" cy="1768475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7663" name="Text Box 12"/>
          <p:cNvSpPr txBox="1">
            <a:spLocks noChangeArrowheads="1"/>
          </p:cNvSpPr>
          <p:nvPr/>
        </p:nvSpPr>
        <p:spPr bwMode="auto">
          <a:xfrm>
            <a:off x="4256088" y="4800600"/>
            <a:ext cx="42386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Y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7664" name="AutoShape 13"/>
          <p:cNvSpPr>
            <a:spLocks noChangeArrowheads="1"/>
          </p:cNvSpPr>
          <p:nvPr/>
        </p:nvSpPr>
        <p:spPr bwMode="auto">
          <a:xfrm>
            <a:off x="5551488" y="3292475"/>
            <a:ext cx="1325562" cy="10366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7665" name="Text Box 14"/>
          <p:cNvSpPr txBox="1">
            <a:spLocks noChangeArrowheads="1"/>
          </p:cNvSpPr>
          <p:nvPr/>
        </p:nvSpPr>
        <p:spPr bwMode="auto">
          <a:xfrm>
            <a:off x="5903913" y="3471863"/>
            <a:ext cx="42386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Z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27666" name="AutoShape 15"/>
          <p:cNvCxnSpPr>
            <a:cxnSpLocks noChangeShapeType="1"/>
            <a:stCxn id="27656" idx="5"/>
            <a:endCxn id="27662" idx="0"/>
          </p:cNvCxnSpPr>
          <p:nvPr/>
        </p:nvCxnSpPr>
        <p:spPr bwMode="auto">
          <a:xfrm>
            <a:off x="3683000" y="3500438"/>
            <a:ext cx="858838" cy="584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7" name="AutoShape 16"/>
          <p:cNvCxnSpPr>
            <a:cxnSpLocks noChangeShapeType="1"/>
            <a:stCxn id="27654" idx="5"/>
            <a:endCxn id="27664" idx="0"/>
          </p:cNvCxnSpPr>
          <p:nvPr/>
        </p:nvCxnSpPr>
        <p:spPr bwMode="auto">
          <a:xfrm>
            <a:off x="5072063" y="2403475"/>
            <a:ext cx="1141412" cy="889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68" name="Line 17"/>
          <p:cNvSpPr>
            <a:spLocks noChangeShapeType="1"/>
          </p:cNvSpPr>
          <p:nvPr/>
        </p:nvSpPr>
        <p:spPr bwMode="auto">
          <a:xfrm>
            <a:off x="7191375" y="4329113"/>
            <a:ext cx="13255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9" name="Line 18"/>
          <p:cNvSpPr>
            <a:spLocks noChangeShapeType="1"/>
          </p:cNvSpPr>
          <p:nvPr/>
        </p:nvSpPr>
        <p:spPr bwMode="auto">
          <a:xfrm>
            <a:off x="7213600" y="5094288"/>
            <a:ext cx="13255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0" name="Line 19"/>
          <p:cNvSpPr>
            <a:spLocks noChangeShapeType="1"/>
          </p:cNvSpPr>
          <p:nvPr/>
        </p:nvSpPr>
        <p:spPr bwMode="auto">
          <a:xfrm>
            <a:off x="7221538" y="5853113"/>
            <a:ext cx="132556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1" name="Rectangle 20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AVL Insertion: Inside Case</a:t>
            </a:r>
          </a:p>
        </p:txBody>
      </p:sp>
      <p:sp>
        <p:nvSpPr>
          <p:cNvPr id="27672" name="Text Box 21"/>
          <p:cNvSpPr txBox="1">
            <a:spLocks noChangeArrowheads="1"/>
          </p:cNvSpPr>
          <p:nvPr/>
        </p:nvSpPr>
        <p:spPr bwMode="auto">
          <a:xfrm>
            <a:off x="5718175" y="1819275"/>
            <a:ext cx="28797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Does “right rotation”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restore balance?</a:t>
            </a:r>
          </a:p>
        </p:txBody>
      </p:sp>
      <p:sp>
        <p:nvSpPr>
          <p:cNvPr id="27673" name="Oval 22"/>
          <p:cNvSpPr>
            <a:spLocks noChangeArrowheads="1"/>
          </p:cNvSpPr>
          <p:nvPr/>
        </p:nvSpPr>
        <p:spPr bwMode="auto">
          <a:xfrm rot="-2100000">
            <a:off x="2362200" y="19812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7674" name="Text Box 23"/>
          <p:cNvSpPr txBox="1">
            <a:spLocks noChangeArrowheads="1"/>
          </p:cNvSpPr>
          <p:nvPr/>
        </p:nvSpPr>
        <p:spPr bwMode="auto">
          <a:xfrm>
            <a:off x="6324600" y="30480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7675" name="Text Box 25"/>
          <p:cNvSpPr txBox="1">
            <a:spLocks noChangeArrowheads="1"/>
          </p:cNvSpPr>
          <p:nvPr/>
        </p:nvSpPr>
        <p:spPr bwMode="auto">
          <a:xfrm>
            <a:off x="4800600" y="3962400"/>
            <a:ext cx="614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h+1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2514600" y="39624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28675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D7D88C-395A-4E1F-8EC0-DEF0B28CF95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ko-KR" sz="1400" smtClean="0"/>
          </a:p>
        </p:txBody>
      </p:sp>
      <p:sp>
        <p:nvSpPr>
          <p:cNvPr id="28677" name="Oval 2"/>
          <p:cNvSpPr>
            <a:spLocks noChangeArrowheads="1"/>
          </p:cNvSpPr>
          <p:nvPr/>
        </p:nvSpPr>
        <p:spPr bwMode="auto">
          <a:xfrm>
            <a:off x="4643438" y="2676525"/>
            <a:ext cx="777875" cy="755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8678" name="Text Box 3"/>
          <p:cNvSpPr txBox="1">
            <a:spLocks noChangeArrowheads="1"/>
          </p:cNvSpPr>
          <p:nvPr/>
        </p:nvSpPr>
        <p:spPr bwMode="auto">
          <a:xfrm>
            <a:off x="4856163" y="2482850"/>
            <a:ext cx="4730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j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8679" name="Oval 4"/>
          <p:cNvSpPr>
            <a:spLocks noChangeArrowheads="1"/>
          </p:cNvSpPr>
          <p:nvPr/>
        </p:nvSpPr>
        <p:spPr bwMode="auto">
          <a:xfrm>
            <a:off x="2979738" y="1755775"/>
            <a:ext cx="779462" cy="755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8680" name="Text Box 5"/>
          <p:cNvSpPr txBox="1">
            <a:spLocks noChangeArrowheads="1"/>
          </p:cNvSpPr>
          <p:nvPr/>
        </p:nvSpPr>
        <p:spPr bwMode="auto">
          <a:xfrm>
            <a:off x="3114675" y="1665288"/>
            <a:ext cx="4746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k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28681" name="AutoShape 6"/>
          <p:cNvCxnSpPr>
            <a:cxnSpLocks noChangeShapeType="1"/>
            <a:stCxn id="28677" idx="3"/>
            <a:endCxn id="28685" idx="0"/>
          </p:cNvCxnSpPr>
          <p:nvPr/>
        </p:nvCxnSpPr>
        <p:spPr bwMode="auto">
          <a:xfrm flipH="1">
            <a:off x="4006850" y="3322638"/>
            <a:ext cx="749300" cy="5222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82" name="AutoShape 7"/>
          <p:cNvSpPr>
            <a:spLocks noChangeArrowheads="1"/>
          </p:cNvSpPr>
          <p:nvPr/>
        </p:nvSpPr>
        <p:spPr bwMode="auto">
          <a:xfrm>
            <a:off x="1423988" y="2992438"/>
            <a:ext cx="1450975" cy="11271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cxnSp>
        <p:nvCxnSpPr>
          <p:cNvPr id="28683" name="AutoShape 8"/>
          <p:cNvCxnSpPr>
            <a:cxnSpLocks noChangeShapeType="1"/>
            <a:stCxn id="28679" idx="3"/>
            <a:endCxn id="28682" idx="0"/>
          </p:cNvCxnSpPr>
          <p:nvPr/>
        </p:nvCxnSpPr>
        <p:spPr bwMode="auto">
          <a:xfrm flipH="1">
            <a:off x="2149475" y="2401888"/>
            <a:ext cx="944563" cy="590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84" name="Text Box 9"/>
          <p:cNvSpPr txBox="1">
            <a:spLocks noChangeArrowheads="1"/>
          </p:cNvSpPr>
          <p:nvPr/>
        </p:nvSpPr>
        <p:spPr bwMode="auto">
          <a:xfrm>
            <a:off x="1851025" y="3214688"/>
            <a:ext cx="4746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X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8685" name="AutoShape 10"/>
          <p:cNvSpPr>
            <a:spLocks noChangeArrowheads="1"/>
          </p:cNvSpPr>
          <p:nvPr/>
        </p:nvSpPr>
        <p:spPr bwMode="auto">
          <a:xfrm>
            <a:off x="3298825" y="3844925"/>
            <a:ext cx="1414463" cy="212883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8686" name="Text Box 11"/>
          <p:cNvSpPr txBox="1">
            <a:spLocks noChangeArrowheads="1"/>
          </p:cNvSpPr>
          <p:nvPr/>
        </p:nvSpPr>
        <p:spPr bwMode="auto">
          <a:xfrm>
            <a:off x="3722688" y="4875213"/>
            <a:ext cx="47466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Y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8687" name="AutoShape 12"/>
          <p:cNvSpPr>
            <a:spLocks noChangeArrowheads="1"/>
          </p:cNvSpPr>
          <p:nvPr/>
        </p:nvSpPr>
        <p:spPr bwMode="auto">
          <a:xfrm>
            <a:off x="5280025" y="3844925"/>
            <a:ext cx="1485900" cy="11668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8688" name="Text Box 13"/>
          <p:cNvSpPr txBox="1">
            <a:spLocks noChangeArrowheads="1"/>
          </p:cNvSpPr>
          <p:nvPr/>
        </p:nvSpPr>
        <p:spPr bwMode="auto">
          <a:xfrm>
            <a:off x="5730875" y="4119563"/>
            <a:ext cx="4746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Z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28689" name="AutoShape 14"/>
          <p:cNvCxnSpPr>
            <a:cxnSpLocks noChangeShapeType="1"/>
            <a:stCxn id="28677" idx="5"/>
            <a:endCxn id="28687" idx="0"/>
          </p:cNvCxnSpPr>
          <p:nvPr/>
        </p:nvCxnSpPr>
        <p:spPr bwMode="auto">
          <a:xfrm>
            <a:off x="5308600" y="3322638"/>
            <a:ext cx="714375" cy="5222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0" name="AutoShape 15"/>
          <p:cNvCxnSpPr>
            <a:cxnSpLocks noChangeShapeType="1"/>
            <a:stCxn id="28679" idx="5"/>
            <a:endCxn id="28677" idx="1"/>
          </p:cNvCxnSpPr>
          <p:nvPr/>
        </p:nvCxnSpPr>
        <p:spPr bwMode="auto">
          <a:xfrm>
            <a:off x="3644900" y="2401888"/>
            <a:ext cx="1111250" cy="384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91" name="Line 16"/>
          <p:cNvSpPr>
            <a:spLocks noChangeShapeType="1"/>
          </p:cNvSpPr>
          <p:nvPr/>
        </p:nvSpPr>
        <p:spPr bwMode="auto">
          <a:xfrm>
            <a:off x="6978650" y="5011738"/>
            <a:ext cx="148431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2" name="Line 17"/>
          <p:cNvSpPr>
            <a:spLocks noChangeShapeType="1"/>
          </p:cNvSpPr>
          <p:nvPr/>
        </p:nvSpPr>
        <p:spPr bwMode="auto">
          <a:xfrm>
            <a:off x="6978650" y="4187825"/>
            <a:ext cx="148431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3" name="Line 18"/>
          <p:cNvSpPr>
            <a:spLocks noChangeShapeType="1"/>
          </p:cNvSpPr>
          <p:nvPr/>
        </p:nvSpPr>
        <p:spPr bwMode="auto">
          <a:xfrm flipV="1">
            <a:off x="7048500" y="5894388"/>
            <a:ext cx="1485900" cy="1111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4" name="Text Box 19"/>
          <p:cNvSpPr txBox="1">
            <a:spLocks noChangeArrowheads="1"/>
          </p:cNvSpPr>
          <p:nvPr/>
        </p:nvSpPr>
        <p:spPr bwMode="auto">
          <a:xfrm>
            <a:off x="6019800" y="1768475"/>
            <a:ext cx="27447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“Right rotation”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does not restore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balance… now k is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out of balance</a:t>
            </a:r>
          </a:p>
        </p:txBody>
      </p:sp>
      <p:sp>
        <p:nvSpPr>
          <p:cNvPr id="28695" name="Rectangle 20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AVL Insertion: Inside Case</a:t>
            </a:r>
          </a:p>
        </p:txBody>
      </p:sp>
      <p:sp>
        <p:nvSpPr>
          <p:cNvPr id="28696" name="Oval 21"/>
          <p:cNvSpPr>
            <a:spLocks noChangeArrowheads="1"/>
          </p:cNvSpPr>
          <p:nvPr/>
        </p:nvSpPr>
        <p:spPr bwMode="auto">
          <a:xfrm rot="1680000">
            <a:off x="2590800" y="19812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8697" name="Text Box 22"/>
          <p:cNvSpPr txBox="1">
            <a:spLocks noChangeArrowheads="1"/>
          </p:cNvSpPr>
          <p:nvPr/>
        </p:nvSpPr>
        <p:spPr bwMode="auto">
          <a:xfrm>
            <a:off x="6248400" y="35814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8698" name="Text Box 24"/>
          <p:cNvSpPr txBox="1">
            <a:spLocks noChangeArrowheads="1"/>
          </p:cNvSpPr>
          <p:nvPr/>
        </p:nvSpPr>
        <p:spPr bwMode="auto">
          <a:xfrm>
            <a:off x="4191000" y="3733800"/>
            <a:ext cx="614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h+1</a:t>
            </a:r>
          </a:p>
        </p:txBody>
      </p:sp>
      <p:sp>
        <p:nvSpPr>
          <p:cNvPr id="28699" name="Text Box 25"/>
          <p:cNvSpPr txBox="1">
            <a:spLocks noChangeArrowheads="1"/>
          </p:cNvSpPr>
          <p:nvPr/>
        </p:nvSpPr>
        <p:spPr bwMode="auto">
          <a:xfrm>
            <a:off x="2438400" y="28194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29699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11E5FC-A719-4AC2-A16C-228FE69B657F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ko-KR" sz="1400" smtClean="0"/>
          </a:p>
        </p:txBody>
      </p:sp>
      <p:sp>
        <p:nvSpPr>
          <p:cNvPr id="29701" name="Text Box 2"/>
          <p:cNvSpPr txBox="1">
            <a:spLocks noChangeArrowheads="1"/>
          </p:cNvSpPr>
          <p:nvPr/>
        </p:nvSpPr>
        <p:spPr bwMode="auto">
          <a:xfrm>
            <a:off x="647700" y="1744663"/>
            <a:ext cx="3184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Consider the structure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of subtree Y…</a:t>
            </a:r>
          </a:p>
        </p:txBody>
      </p:sp>
      <p:sp>
        <p:nvSpPr>
          <p:cNvPr id="29702" name="Oval 3"/>
          <p:cNvSpPr>
            <a:spLocks noChangeArrowheads="1"/>
          </p:cNvSpPr>
          <p:nvPr/>
        </p:nvSpPr>
        <p:spPr bwMode="auto">
          <a:xfrm>
            <a:off x="4478338" y="1830388"/>
            <a:ext cx="693737" cy="669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9703" name="Text Box 4"/>
          <p:cNvSpPr txBox="1">
            <a:spLocks noChangeArrowheads="1"/>
          </p:cNvSpPr>
          <p:nvPr/>
        </p:nvSpPr>
        <p:spPr bwMode="auto">
          <a:xfrm>
            <a:off x="4678363" y="1608138"/>
            <a:ext cx="4254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j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9704" name="Oval 5"/>
          <p:cNvSpPr>
            <a:spLocks noChangeArrowheads="1"/>
          </p:cNvSpPr>
          <p:nvPr/>
        </p:nvSpPr>
        <p:spPr bwMode="auto">
          <a:xfrm>
            <a:off x="3090863" y="2927350"/>
            <a:ext cx="693737" cy="669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9705" name="Text Box 6"/>
          <p:cNvSpPr txBox="1">
            <a:spLocks noChangeArrowheads="1"/>
          </p:cNvSpPr>
          <p:nvPr/>
        </p:nvSpPr>
        <p:spPr bwMode="auto">
          <a:xfrm>
            <a:off x="3213100" y="2811463"/>
            <a:ext cx="4222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k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29706" name="AutoShape 7"/>
          <p:cNvCxnSpPr>
            <a:cxnSpLocks noChangeShapeType="1"/>
            <a:stCxn id="29702" idx="3"/>
            <a:endCxn id="29704" idx="7"/>
          </p:cNvCxnSpPr>
          <p:nvPr/>
        </p:nvCxnSpPr>
        <p:spPr bwMode="auto">
          <a:xfrm flipH="1">
            <a:off x="3683000" y="2403475"/>
            <a:ext cx="896938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07" name="AutoShape 8"/>
          <p:cNvSpPr>
            <a:spLocks noChangeArrowheads="1"/>
          </p:cNvSpPr>
          <p:nvPr/>
        </p:nvSpPr>
        <p:spPr bwMode="auto">
          <a:xfrm>
            <a:off x="1701800" y="4024313"/>
            <a:ext cx="1325563" cy="10366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cxnSp>
        <p:nvCxnSpPr>
          <p:cNvPr id="29708" name="AutoShape 9"/>
          <p:cNvCxnSpPr>
            <a:cxnSpLocks noChangeShapeType="1"/>
            <a:stCxn id="29704" idx="3"/>
            <a:endCxn id="29707" idx="0"/>
          </p:cNvCxnSpPr>
          <p:nvPr/>
        </p:nvCxnSpPr>
        <p:spPr bwMode="auto">
          <a:xfrm flipH="1">
            <a:off x="2363788" y="3500438"/>
            <a:ext cx="827087" cy="523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09" name="Text Box 10"/>
          <p:cNvSpPr txBox="1">
            <a:spLocks noChangeArrowheads="1"/>
          </p:cNvSpPr>
          <p:nvPr/>
        </p:nvSpPr>
        <p:spPr bwMode="auto">
          <a:xfrm>
            <a:off x="2054225" y="4244975"/>
            <a:ext cx="4238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X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9710" name="AutoShape 11"/>
          <p:cNvSpPr>
            <a:spLocks noChangeArrowheads="1"/>
          </p:cNvSpPr>
          <p:nvPr/>
        </p:nvSpPr>
        <p:spPr bwMode="auto">
          <a:xfrm>
            <a:off x="3910013" y="4084638"/>
            <a:ext cx="1262062" cy="1768475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9711" name="Text Box 12"/>
          <p:cNvSpPr txBox="1">
            <a:spLocks noChangeArrowheads="1"/>
          </p:cNvSpPr>
          <p:nvPr/>
        </p:nvSpPr>
        <p:spPr bwMode="auto">
          <a:xfrm>
            <a:off x="4256088" y="4800600"/>
            <a:ext cx="42386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Y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9712" name="AutoShape 13"/>
          <p:cNvSpPr>
            <a:spLocks noChangeArrowheads="1"/>
          </p:cNvSpPr>
          <p:nvPr/>
        </p:nvSpPr>
        <p:spPr bwMode="auto">
          <a:xfrm>
            <a:off x="5551488" y="3292475"/>
            <a:ext cx="1325562" cy="10366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9713" name="Text Box 14"/>
          <p:cNvSpPr txBox="1">
            <a:spLocks noChangeArrowheads="1"/>
          </p:cNvSpPr>
          <p:nvPr/>
        </p:nvSpPr>
        <p:spPr bwMode="auto">
          <a:xfrm>
            <a:off x="5903913" y="3471863"/>
            <a:ext cx="42386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Z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29714" name="AutoShape 15"/>
          <p:cNvCxnSpPr>
            <a:cxnSpLocks noChangeShapeType="1"/>
            <a:stCxn id="29704" idx="5"/>
            <a:endCxn id="29710" idx="0"/>
          </p:cNvCxnSpPr>
          <p:nvPr/>
        </p:nvCxnSpPr>
        <p:spPr bwMode="auto">
          <a:xfrm>
            <a:off x="3683000" y="3500438"/>
            <a:ext cx="858838" cy="584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5" name="AutoShape 16"/>
          <p:cNvCxnSpPr>
            <a:cxnSpLocks noChangeShapeType="1"/>
            <a:stCxn id="29702" idx="5"/>
            <a:endCxn id="29712" idx="0"/>
          </p:cNvCxnSpPr>
          <p:nvPr/>
        </p:nvCxnSpPr>
        <p:spPr bwMode="auto">
          <a:xfrm>
            <a:off x="5072063" y="2403475"/>
            <a:ext cx="1141412" cy="889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16" name="Line 17"/>
          <p:cNvSpPr>
            <a:spLocks noChangeShapeType="1"/>
          </p:cNvSpPr>
          <p:nvPr/>
        </p:nvSpPr>
        <p:spPr bwMode="auto">
          <a:xfrm>
            <a:off x="7191375" y="4329113"/>
            <a:ext cx="13255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17" name="Line 18"/>
          <p:cNvSpPr>
            <a:spLocks noChangeShapeType="1"/>
          </p:cNvSpPr>
          <p:nvPr/>
        </p:nvSpPr>
        <p:spPr bwMode="auto">
          <a:xfrm>
            <a:off x="7213600" y="5094288"/>
            <a:ext cx="13255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18" name="Line 19"/>
          <p:cNvSpPr>
            <a:spLocks noChangeShapeType="1"/>
          </p:cNvSpPr>
          <p:nvPr/>
        </p:nvSpPr>
        <p:spPr bwMode="auto">
          <a:xfrm>
            <a:off x="7221538" y="5853113"/>
            <a:ext cx="132556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19" name="Rectangle 20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AVL Insertion: Inside Case</a:t>
            </a:r>
          </a:p>
        </p:txBody>
      </p:sp>
      <p:sp>
        <p:nvSpPr>
          <p:cNvPr id="29720" name="Text Box 21"/>
          <p:cNvSpPr txBox="1">
            <a:spLocks noChangeArrowheads="1"/>
          </p:cNvSpPr>
          <p:nvPr/>
        </p:nvSpPr>
        <p:spPr bwMode="auto">
          <a:xfrm>
            <a:off x="6324600" y="30480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9721" name="Text Box 23"/>
          <p:cNvSpPr txBox="1">
            <a:spLocks noChangeArrowheads="1"/>
          </p:cNvSpPr>
          <p:nvPr/>
        </p:nvSpPr>
        <p:spPr bwMode="auto">
          <a:xfrm>
            <a:off x="4800600" y="3962400"/>
            <a:ext cx="614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h+1</a:t>
            </a:r>
          </a:p>
        </p:txBody>
      </p:sp>
      <p:sp>
        <p:nvSpPr>
          <p:cNvPr id="29722" name="Text Box 24"/>
          <p:cNvSpPr txBox="1">
            <a:spLocks noChangeArrowheads="1"/>
          </p:cNvSpPr>
          <p:nvPr/>
        </p:nvSpPr>
        <p:spPr bwMode="auto">
          <a:xfrm>
            <a:off x="2514600" y="39624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30723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3091C4-DF37-4CD9-BFF3-36430F7C0575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ko-KR" sz="1400" smtClean="0"/>
          </a:p>
        </p:txBody>
      </p:sp>
      <p:sp>
        <p:nvSpPr>
          <p:cNvPr id="30725" name="Oval 2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30726" name="Text Box 3"/>
          <p:cNvSpPr txBox="1">
            <a:spLocks noChangeArrowheads="1"/>
          </p:cNvSpPr>
          <p:nvPr/>
        </p:nvSpPr>
        <p:spPr bwMode="auto">
          <a:xfrm>
            <a:off x="4259263" y="1497013"/>
            <a:ext cx="4667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j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30727" name="Oval 4"/>
          <p:cNvSpPr>
            <a:spLocks noChangeArrowheads="1"/>
          </p:cNvSpPr>
          <p:nvPr/>
        </p:nvSpPr>
        <p:spPr bwMode="auto">
          <a:xfrm>
            <a:off x="2525713" y="2878138"/>
            <a:ext cx="762000" cy="722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30728" name="Text Box 5"/>
          <p:cNvSpPr txBox="1">
            <a:spLocks noChangeArrowheads="1"/>
          </p:cNvSpPr>
          <p:nvPr/>
        </p:nvSpPr>
        <p:spPr bwMode="auto">
          <a:xfrm>
            <a:off x="2678113" y="2755900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k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30729" name="AutoShape 6"/>
          <p:cNvCxnSpPr>
            <a:cxnSpLocks noChangeShapeType="1"/>
            <a:stCxn id="30725" idx="3"/>
            <a:endCxn id="30727" idx="7"/>
          </p:cNvCxnSpPr>
          <p:nvPr/>
        </p:nvCxnSpPr>
        <p:spPr bwMode="auto">
          <a:xfrm flipH="1">
            <a:off x="3176588" y="2312988"/>
            <a:ext cx="985837" cy="669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0" name="AutoShape 7"/>
          <p:cNvSpPr>
            <a:spLocks noChangeArrowheads="1"/>
          </p:cNvSpPr>
          <p:nvPr/>
        </p:nvSpPr>
        <p:spPr bwMode="auto">
          <a:xfrm>
            <a:off x="1000125" y="4060825"/>
            <a:ext cx="1455738" cy="11160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cxnSp>
        <p:nvCxnSpPr>
          <p:cNvPr id="30731" name="AutoShape 8"/>
          <p:cNvCxnSpPr>
            <a:cxnSpLocks noChangeShapeType="1"/>
            <a:stCxn id="30727" idx="3"/>
            <a:endCxn id="30730" idx="0"/>
          </p:cNvCxnSpPr>
          <p:nvPr/>
        </p:nvCxnSpPr>
        <p:spPr bwMode="auto">
          <a:xfrm flipH="1">
            <a:off x="1728788" y="3495675"/>
            <a:ext cx="908050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2" name="Text Box 9"/>
          <p:cNvSpPr txBox="1">
            <a:spLocks noChangeArrowheads="1"/>
          </p:cNvSpPr>
          <p:nvPr/>
        </p:nvSpPr>
        <p:spPr bwMode="auto">
          <a:xfrm>
            <a:off x="1462088" y="4298950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X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30733" name="AutoShape 10"/>
          <p:cNvSpPr>
            <a:spLocks noChangeArrowheads="1"/>
          </p:cNvSpPr>
          <p:nvPr/>
        </p:nvSpPr>
        <p:spPr bwMode="auto">
          <a:xfrm>
            <a:off x="2595563" y="49149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30734" name="Text Box 11"/>
          <p:cNvSpPr txBox="1">
            <a:spLocks noChangeArrowheads="1"/>
          </p:cNvSpPr>
          <p:nvPr/>
        </p:nvSpPr>
        <p:spPr bwMode="auto">
          <a:xfrm>
            <a:off x="2978150" y="5275263"/>
            <a:ext cx="4651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V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30735" name="AutoShape 12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30736" name="Text Box 13"/>
          <p:cNvSpPr txBox="1">
            <a:spLocks noChangeArrowheads="1"/>
          </p:cNvSpPr>
          <p:nvPr/>
        </p:nvSpPr>
        <p:spPr bwMode="auto">
          <a:xfrm>
            <a:off x="5646738" y="3546475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Z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30737" name="AutoShape 14"/>
          <p:cNvCxnSpPr>
            <a:cxnSpLocks noChangeShapeType="1"/>
            <a:stCxn id="30727" idx="5"/>
            <a:endCxn id="30744" idx="1"/>
          </p:cNvCxnSpPr>
          <p:nvPr/>
        </p:nvCxnSpPr>
        <p:spPr bwMode="auto">
          <a:xfrm>
            <a:off x="3176588" y="3495675"/>
            <a:ext cx="639762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8" name="AutoShape 15"/>
          <p:cNvCxnSpPr>
            <a:cxnSpLocks noChangeShapeType="1"/>
            <a:stCxn id="30725" idx="5"/>
            <a:endCxn id="30735" idx="0"/>
          </p:cNvCxnSpPr>
          <p:nvPr/>
        </p:nvCxnSpPr>
        <p:spPr bwMode="auto">
          <a:xfrm>
            <a:off x="4702175" y="2312988"/>
            <a:ext cx="1255713" cy="958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9" name="Line 16"/>
          <p:cNvSpPr>
            <a:spLocks noChangeShapeType="1"/>
          </p:cNvSpPr>
          <p:nvPr/>
        </p:nvSpPr>
        <p:spPr bwMode="auto">
          <a:xfrm>
            <a:off x="7032625" y="43894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0" name="Line 17"/>
          <p:cNvSpPr>
            <a:spLocks noChangeShapeType="1"/>
          </p:cNvSpPr>
          <p:nvPr/>
        </p:nvSpPr>
        <p:spPr bwMode="auto">
          <a:xfrm>
            <a:off x="7032625" y="51768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1" name="Line 18"/>
          <p:cNvSpPr>
            <a:spLocks noChangeShapeType="1"/>
          </p:cNvSpPr>
          <p:nvPr/>
        </p:nvSpPr>
        <p:spPr bwMode="auto">
          <a:xfrm>
            <a:off x="7102475" y="6030913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2" name="AutoShape 19"/>
          <p:cNvSpPr>
            <a:spLocks noChangeArrowheads="1"/>
          </p:cNvSpPr>
          <p:nvPr/>
        </p:nvSpPr>
        <p:spPr bwMode="auto">
          <a:xfrm>
            <a:off x="4329113" y="4914900"/>
            <a:ext cx="1316037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30743" name="Text Box 20"/>
          <p:cNvSpPr txBox="1">
            <a:spLocks noChangeArrowheads="1"/>
          </p:cNvSpPr>
          <p:nvPr/>
        </p:nvSpPr>
        <p:spPr bwMode="auto">
          <a:xfrm>
            <a:off x="4572000" y="5262563"/>
            <a:ext cx="4635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W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30744" name="Oval 21"/>
          <p:cNvSpPr>
            <a:spLocks noChangeArrowheads="1"/>
          </p:cNvSpPr>
          <p:nvPr/>
        </p:nvSpPr>
        <p:spPr bwMode="auto">
          <a:xfrm>
            <a:off x="3703638" y="3863975"/>
            <a:ext cx="763587" cy="7223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30745" name="Text Box 22"/>
          <p:cNvSpPr txBox="1">
            <a:spLocks noChangeArrowheads="1"/>
          </p:cNvSpPr>
          <p:nvPr/>
        </p:nvSpPr>
        <p:spPr bwMode="auto">
          <a:xfrm>
            <a:off x="3890963" y="3763963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i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30746" name="AutoShape 23"/>
          <p:cNvCxnSpPr>
            <a:cxnSpLocks noChangeShapeType="1"/>
            <a:stCxn id="30744" idx="3"/>
            <a:endCxn id="30733" idx="0"/>
          </p:cNvCxnSpPr>
          <p:nvPr/>
        </p:nvCxnSpPr>
        <p:spPr bwMode="auto">
          <a:xfrm flipH="1">
            <a:off x="3254375" y="4479925"/>
            <a:ext cx="561975" cy="434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7" name="AutoShape 24"/>
          <p:cNvCxnSpPr>
            <a:cxnSpLocks noChangeShapeType="1"/>
            <a:stCxn id="30744" idx="5"/>
            <a:endCxn id="30742" idx="0"/>
          </p:cNvCxnSpPr>
          <p:nvPr/>
        </p:nvCxnSpPr>
        <p:spPr bwMode="auto">
          <a:xfrm>
            <a:off x="4356100" y="4479925"/>
            <a:ext cx="631825" cy="434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48" name="Text Box 25"/>
          <p:cNvSpPr txBox="1">
            <a:spLocks noChangeArrowheads="1"/>
          </p:cNvSpPr>
          <p:nvPr/>
        </p:nvSpPr>
        <p:spPr bwMode="auto">
          <a:xfrm>
            <a:off x="647700" y="1744663"/>
            <a:ext cx="2606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Y = node i and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subtrees V and W</a:t>
            </a:r>
          </a:p>
        </p:txBody>
      </p:sp>
      <p:sp>
        <p:nvSpPr>
          <p:cNvPr id="30749" name="Rectangle 26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AVL Insertion: Inside Case</a:t>
            </a:r>
          </a:p>
        </p:txBody>
      </p:sp>
      <p:sp>
        <p:nvSpPr>
          <p:cNvPr id="30750" name="Text Box 27"/>
          <p:cNvSpPr txBox="1">
            <a:spLocks noChangeArrowheads="1"/>
          </p:cNvSpPr>
          <p:nvPr/>
        </p:nvSpPr>
        <p:spPr bwMode="auto">
          <a:xfrm>
            <a:off x="6019800" y="30480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30751" name="Text Box 29"/>
          <p:cNvSpPr txBox="1">
            <a:spLocks noChangeArrowheads="1"/>
          </p:cNvSpPr>
          <p:nvPr/>
        </p:nvSpPr>
        <p:spPr bwMode="auto">
          <a:xfrm>
            <a:off x="4495800" y="3962400"/>
            <a:ext cx="614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h+1</a:t>
            </a:r>
          </a:p>
        </p:txBody>
      </p:sp>
      <p:sp>
        <p:nvSpPr>
          <p:cNvPr id="30752" name="Text Box 30"/>
          <p:cNvSpPr txBox="1">
            <a:spLocks noChangeArrowheads="1"/>
          </p:cNvSpPr>
          <p:nvPr/>
        </p:nvSpPr>
        <p:spPr bwMode="auto">
          <a:xfrm>
            <a:off x="1981200" y="39624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30753" name="Text Box 31"/>
          <p:cNvSpPr txBox="1">
            <a:spLocks noChangeArrowheads="1"/>
          </p:cNvSpPr>
          <p:nvPr/>
        </p:nvSpPr>
        <p:spPr bwMode="auto">
          <a:xfrm>
            <a:off x="3657600" y="4800600"/>
            <a:ext cx="1057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 or h-1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31747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8CB8F0-12A5-4828-AAB7-4203E6E19798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ko-KR" sz="1400" smtClean="0"/>
          </a:p>
        </p:txBody>
      </p:sp>
      <p:sp>
        <p:nvSpPr>
          <p:cNvPr id="31749" name="Oval 2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4259263" y="1497013"/>
            <a:ext cx="4667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j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31751" name="Oval 4"/>
          <p:cNvSpPr>
            <a:spLocks noChangeArrowheads="1"/>
          </p:cNvSpPr>
          <p:nvPr/>
        </p:nvSpPr>
        <p:spPr bwMode="auto">
          <a:xfrm>
            <a:off x="2525713" y="2878138"/>
            <a:ext cx="762000" cy="722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2678113" y="2755900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k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31753" name="AutoShape 6"/>
          <p:cNvCxnSpPr>
            <a:cxnSpLocks noChangeShapeType="1"/>
            <a:stCxn id="31749" idx="3"/>
            <a:endCxn id="31751" idx="7"/>
          </p:cNvCxnSpPr>
          <p:nvPr/>
        </p:nvCxnSpPr>
        <p:spPr bwMode="auto">
          <a:xfrm flipH="1">
            <a:off x="3176588" y="2312988"/>
            <a:ext cx="985837" cy="669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54" name="AutoShape 7"/>
          <p:cNvSpPr>
            <a:spLocks noChangeArrowheads="1"/>
          </p:cNvSpPr>
          <p:nvPr/>
        </p:nvSpPr>
        <p:spPr bwMode="auto">
          <a:xfrm>
            <a:off x="1000125" y="4060825"/>
            <a:ext cx="1455738" cy="11160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cxnSp>
        <p:nvCxnSpPr>
          <p:cNvPr id="31755" name="AutoShape 8"/>
          <p:cNvCxnSpPr>
            <a:cxnSpLocks noChangeShapeType="1"/>
            <a:stCxn id="31751" idx="3"/>
            <a:endCxn id="31754" idx="0"/>
          </p:cNvCxnSpPr>
          <p:nvPr/>
        </p:nvCxnSpPr>
        <p:spPr bwMode="auto">
          <a:xfrm flipH="1">
            <a:off x="1728788" y="3495675"/>
            <a:ext cx="908050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56" name="Text Box 9"/>
          <p:cNvSpPr txBox="1">
            <a:spLocks noChangeArrowheads="1"/>
          </p:cNvSpPr>
          <p:nvPr/>
        </p:nvSpPr>
        <p:spPr bwMode="auto">
          <a:xfrm>
            <a:off x="1462088" y="4298950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X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31757" name="AutoShape 10"/>
          <p:cNvSpPr>
            <a:spLocks noChangeArrowheads="1"/>
          </p:cNvSpPr>
          <p:nvPr/>
        </p:nvSpPr>
        <p:spPr bwMode="auto">
          <a:xfrm>
            <a:off x="2595563" y="49149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31758" name="Text Box 11"/>
          <p:cNvSpPr txBox="1">
            <a:spLocks noChangeArrowheads="1"/>
          </p:cNvSpPr>
          <p:nvPr/>
        </p:nvSpPr>
        <p:spPr bwMode="auto">
          <a:xfrm>
            <a:off x="2978150" y="5275263"/>
            <a:ext cx="4651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V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31759" name="AutoShape 12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31760" name="Text Box 13"/>
          <p:cNvSpPr txBox="1">
            <a:spLocks noChangeArrowheads="1"/>
          </p:cNvSpPr>
          <p:nvPr/>
        </p:nvSpPr>
        <p:spPr bwMode="auto">
          <a:xfrm>
            <a:off x="5646738" y="3546475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Z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31761" name="AutoShape 14"/>
          <p:cNvCxnSpPr>
            <a:cxnSpLocks noChangeShapeType="1"/>
            <a:stCxn id="31751" idx="5"/>
            <a:endCxn id="31768" idx="1"/>
          </p:cNvCxnSpPr>
          <p:nvPr/>
        </p:nvCxnSpPr>
        <p:spPr bwMode="auto">
          <a:xfrm>
            <a:off x="3176588" y="3495675"/>
            <a:ext cx="639762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2" name="AutoShape 15"/>
          <p:cNvCxnSpPr>
            <a:cxnSpLocks noChangeShapeType="1"/>
            <a:stCxn id="31749" idx="5"/>
            <a:endCxn id="31759" idx="0"/>
          </p:cNvCxnSpPr>
          <p:nvPr/>
        </p:nvCxnSpPr>
        <p:spPr bwMode="auto">
          <a:xfrm>
            <a:off x="4702175" y="2312988"/>
            <a:ext cx="1255713" cy="958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63" name="Line 16"/>
          <p:cNvSpPr>
            <a:spLocks noChangeShapeType="1"/>
          </p:cNvSpPr>
          <p:nvPr/>
        </p:nvSpPr>
        <p:spPr bwMode="auto">
          <a:xfrm>
            <a:off x="7032625" y="43894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64" name="Line 17"/>
          <p:cNvSpPr>
            <a:spLocks noChangeShapeType="1"/>
          </p:cNvSpPr>
          <p:nvPr/>
        </p:nvSpPr>
        <p:spPr bwMode="auto">
          <a:xfrm>
            <a:off x="7032625" y="51768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65" name="Line 18"/>
          <p:cNvSpPr>
            <a:spLocks noChangeShapeType="1"/>
          </p:cNvSpPr>
          <p:nvPr/>
        </p:nvSpPr>
        <p:spPr bwMode="auto">
          <a:xfrm>
            <a:off x="7102475" y="6030913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66" name="AutoShape 19"/>
          <p:cNvSpPr>
            <a:spLocks noChangeArrowheads="1"/>
          </p:cNvSpPr>
          <p:nvPr/>
        </p:nvSpPr>
        <p:spPr bwMode="auto">
          <a:xfrm>
            <a:off x="4329113" y="4914900"/>
            <a:ext cx="1316037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31767" name="Text Box 20"/>
          <p:cNvSpPr txBox="1">
            <a:spLocks noChangeArrowheads="1"/>
          </p:cNvSpPr>
          <p:nvPr/>
        </p:nvSpPr>
        <p:spPr bwMode="auto">
          <a:xfrm>
            <a:off x="4572000" y="5262563"/>
            <a:ext cx="4635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W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31768" name="Oval 21"/>
          <p:cNvSpPr>
            <a:spLocks noChangeArrowheads="1"/>
          </p:cNvSpPr>
          <p:nvPr/>
        </p:nvSpPr>
        <p:spPr bwMode="auto">
          <a:xfrm>
            <a:off x="3703638" y="3863975"/>
            <a:ext cx="763587" cy="7223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31769" name="Text Box 22"/>
          <p:cNvSpPr txBox="1">
            <a:spLocks noChangeArrowheads="1"/>
          </p:cNvSpPr>
          <p:nvPr/>
        </p:nvSpPr>
        <p:spPr bwMode="auto">
          <a:xfrm>
            <a:off x="3890963" y="3763963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i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31770" name="AutoShape 23"/>
          <p:cNvCxnSpPr>
            <a:cxnSpLocks noChangeShapeType="1"/>
            <a:stCxn id="31768" idx="3"/>
            <a:endCxn id="31757" idx="0"/>
          </p:cNvCxnSpPr>
          <p:nvPr/>
        </p:nvCxnSpPr>
        <p:spPr bwMode="auto">
          <a:xfrm flipH="1">
            <a:off x="3254375" y="4479925"/>
            <a:ext cx="561975" cy="434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1" name="AutoShape 24"/>
          <p:cNvCxnSpPr>
            <a:cxnSpLocks noChangeShapeType="1"/>
            <a:stCxn id="31768" idx="5"/>
            <a:endCxn id="31766" idx="0"/>
          </p:cNvCxnSpPr>
          <p:nvPr/>
        </p:nvCxnSpPr>
        <p:spPr bwMode="auto">
          <a:xfrm>
            <a:off x="4356100" y="4479925"/>
            <a:ext cx="631825" cy="434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72" name="Rectangle 25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AVL Insertion: Inside Case</a:t>
            </a:r>
          </a:p>
        </p:txBody>
      </p:sp>
      <p:sp>
        <p:nvSpPr>
          <p:cNvPr id="31773" name="Text Box 26"/>
          <p:cNvSpPr txBox="1">
            <a:spLocks noChangeArrowheads="1"/>
          </p:cNvSpPr>
          <p:nvPr/>
        </p:nvSpPr>
        <p:spPr bwMode="auto">
          <a:xfrm>
            <a:off x="5357813" y="1768475"/>
            <a:ext cx="309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We will do a </a:t>
            </a:r>
            <a:r>
              <a:rPr lang="en-US" altLang="ko-KR" sz="2400">
                <a:solidFill>
                  <a:schemeClr val="accent2"/>
                </a:solidFill>
                <a:ea typeface="굴림" panose="020B0600000101010101" pitchFamily="50" charset="-127"/>
              </a:rPr>
              <a:t>left-right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chemeClr val="accent2"/>
                </a:solidFill>
                <a:ea typeface="굴림" panose="020B0600000101010101" pitchFamily="50" charset="-127"/>
              </a:rPr>
              <a:t>“double rotation” .</a:t>
            </a:r>
            <a:r>
              <a:rPr lang="en-US" altLang="ko-KR" sz="2400">
                <a:ea typeface="굴림" panose="020B0600000101010101" pitchFamily="50" charset="-127"/>
              </a:rPr>
              <a:t> . .</a:t>
            </a:r>
          </a:p>
        </p:txBody>
      </p:sp>
      <p:sp>
        <p:nvSpPr>
          <p:cNvPr id="31774" name="Freeform 27"/>
          <p:cNvSpPr>
            <a:spLocks/>
          </p:cNvSpPr>
          <p:nvPr/>
        </p:nvSpPr>
        <p:spPr bwMode="auto">
          <a:xfrm>
            <a:off x="3490913" y="2984500"/>
            <a:ext cx="735012" cy="839788"/>
          </a:xfrm>
          <a:custGeom>
            <a:avLst/>
            <a:gdLst>
              <a:gd name="T0" fmla="*/ 2147483646 w 463"/>
              <a:gd name="T1" fmla="*/ 2147483646 h 529"/>
              <a:gd name="T2" fmla="*/ 2147483646 w 463"/>
              <a:gd name="T3" fmla="*/ 2147483646 h 529"/>
              <a:gd name="T4" fmla="*/ 0 w 463"/>
              <a:gd name="T5" fmla="*/ 2147483646 h 5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3" h="529">
                <a:moveTo>
                  <a:pt x="463" y="529"/>
                </a:moveTo>
                <a:cubicBezTo>
                  <a:pt x="452" y="351"/>
                  <a:pt x="442" y="174"/>
                  <a:pt x="365" y="87"/>
                </a:cubicBezTo>
                <a:cubicBezTo>
                  <a:pt x="288" y="0"/>
                  <a:pt x="144" y="5"/>
                  <a:pt x="0" y="1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775" name="Freeform 28"/>
          <p:cNvSpPr>
            <a:spLocks/>
          </p:cNvSpPr>
          <p:nvPr/>
        </p:nvSpPr>
        <p:spPr bwMode="auto">
          <a:xfrm>
            <a:off x="3062288" y="2152650"/>
            <a:ext cx="817562" cy="825500"/>
          </a:xfrm>
          <a:custGeom>
            <a:avLst/>
            <a:gdLst>
              <a:gd name="T0" fmla="*/ 2147483646 w 515"/>
              <a:gd name="T1" fmla="*/ 2147483646 h 520"/>
              <a:gd name="T2" fmla="*/ 2147483646 w 515"/>
              <a:gd name="T3" fmla="*/ 2147483646 h 520"/>
              <a:gd name="T4" fmla="*/ 2147483646 w 515"/>
              <a:gd name="T5" fmla="*/ 0 h 5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15" h="520">
                <a:moveTo>
                  <a:pt x="206" y="520"/>
                </a:moveTo>
                <a:cubicBezTo>
                  <a:pt x="103" y="349"/>
                  <a:pt x="0" y="178"/>
                  <a:pt x="52" y="91"/>
                </a:cubicBezTo>
                <a:cubicBezTo>
                  <a:pt x="104" y="4"/>
                  <a:pt x="309" y="2"/>
                  <a:pt x="515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776" name="Oval 30"/>
          <p:cNvSpPr>
            <a:spLocks noChangeArrowheads="1"/>
          </p:cNvSpPr>
          <p:nvPr/>
        </p:nvSpPr>
        <p:spPr bwMode="auto">
          <a:xfrm rot="1680000">
            <a:off x="1752600" y="3008313"/>
            <a:ext cx="3429000" cy="148748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31777" name="Oval 31"/>
          <p:cNvSpPr>
            <a:spLocks noChangeArrowheads="1"/>
          </p:cNvSpPr>
          <p:nvPr/>
        </p:nvSpPr>
        <p:spPr bwMode="auto">
          <a:xfrm rot="-2100000">
            <a:off x="1981200" y="18288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32771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816CA9-A90C-4A11-9395-6AD15DA955DF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ko-KR" sz="1400" smtClean="0"/>
          </a:p>
        </p:txBody>
      </p:sp>
      <p:sp>
        <p:nvSpPr>
          <p:cNvPr id="32773" name="Oval 2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32774" name="Text Box 3"/>
          <p:cNvSpPr txBox="1">
            <a:spLocks noChangeArrowheads="1"/>
          </p:cNvSpPr>
          <p:nvPr/>
        </p:nvSpPr>
        <p:spPr bwMode="auto">
          <a:xfrm>
            <a:off x="4259263" y="1497013"/>
            <a:ext cx="4667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j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32775" name="Oval 4"/>
          <p:cNvSpPr>
            <a:spLocks noChangeArrowheads="1"/>
          </p:cNvSpPr>
          <p:nvPr/>
        </p:nvSpPr>
        <p:spPr bwMode="auto">
          <a:xfrm>
            <a:off x="1828800" y="3779838"/>
            <a:ext cx="762000" cy="722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k</a:t>
            </a:r>
          </a:p>
        </p:txBody>
      </p:sp>
      <p:cxnSp>
        <p:nvCxnSpPr>
          <p:cNvPr id="32776" name="AutoShape 6"/>
          <p:cNvCxnSpPr>
            <a:cxnSpLocks noChangeShapeType="1"/>
            <a:stCxn id="32773" idx="3"/>
            <a:endCxn id="32790" idx="0"/>
          </p:cNvCxnSpPr>
          <p:nvPr/>
        </p:nvCxnSpPr>
        <p:spPr bwMode="auto">
          <a:xfrm flipH="1">
            <a:off x="2897188" y="2311400"/>
            <a:ext cx="1265237" cy="584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7" name="AutoShape 7"/>
          <p:cNvSpPr>
            <a:spLocks noChangeArrowheads="1"/>
          </p:cNvSpPr>
          <p:nvPr/>
        </p:nvSpPr>
        <p:spPr bwMode="auto">
          <a:xfrm>
            <a:off x="609600" y="4953000"/>
            <a:ext cx="1455738" cy="11160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cxnSp>
        <p:nvCxnSpPr>
          <p:cNvPr id="32778" name="AutoShape 8"/>
          <p:cNvCxnSpPr>
            <a:cxnSpLocks noChangeShapeType="1"/>
            <a:stCxn id="32775" idx="3"/>
            <a:endCxn id="32777" idx="0"/>
          </p:cNvCxnSpPr>
          <p:nvPr/>
        </p:nvCxnSpPr>
        <p:spPr bwMode="auto">
          <a:xfrm flipH="1">
            <a:off x="1338263" y="4395788"/>
            <a:ext cx="601662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9" name="Text Box 9"/>
          <p:cNvSpPr txBox="1">
            <a:spLocks noChangeArrowheads="1"/>
          </p:cNvSpPr>
          <p:nvPr/>
        </p:nvSpPr>
        <p:spPr bwMode="auto">
          <a:xfrm>
            <a:off x="1071563" y="5257800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X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32780" name="AutoShape 10"/>
          <p:cNvSpPr>
            <a:spLocks noChangeArrowheads="1"/>
          </p:cNvSpPr>
          <p:nvPr/>
        </p:nvSpPr>
        <p:spPr bwMode="auto">
          <a:xfrm>
            <a:off x="2357438" y="48768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V</a:t>
            </a:r>
          </a:p>
        </p:txBody>
      </p:sp>
      <p:sp>
        <p:nvSpPr>
          <p:cNvPr id="32781" name="AutoShape 12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32782" name="Text Box 13"/>
          <p:cNvSpPr txBox="1">
            <a:spLocks noChangeArrowheads="1"/>
          </p:cNvSpPr>
          <p:nvPr/>
        </p:nvSpPr>
        <p:spPr bwMode="auto">
          <a:xfrm>
            <a:off x="5646738" y="3546475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Z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32783" name="AutoShape 14"/>
          <p:cNvCxnSpPr>
            <a:cxnSpLocks noChangeShapeType="1"/>
            <a:stCxn id="32775" idx="5"/>
            <a:endCxn id="32780" idx="0"/>
          </p:cNvCxnSpPr>
          <p:nvPr/>
        </p:nvCxnSpPr>
        <p:spPr bwMode="auto">
          <a:xfrm>
            <a:off x="2479675" y="4395788"/>
            <a:ext cx="536575" cy="481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4" name="AutoShape 15"/>
          <p:cNvCxnSpPr>
            <a:cxnSpLocks noChangeShapeType="1"/>
            <a:stCxn id="32773" idx="5"/>
            <a:endCxn id="32781" idx="0"/>
          </p:cNvCxnSpPr>
          <p:nvPr/>
        </p:nvCxnSpPr>
        <p:spPr bwMode="auto">
          <a:xfrm>
            <a:off x="4702175" y="2312988"/>
            <a:ext cx="1255713" cy="958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85" name="Line 16"/>
          <p:cNvSpPr>
            <a:spLocks noChangeShapeType="1"/>
          </p:cNvSpPr>
          <p:nvPr/>
        </p:nvSpPr>
        <p:spPr bwMode="auto">
          <a:xfrm>
            <a:off x="7032625" y="43894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6" name="Line 17"/>
          <p:cNvSpPr>
            <a:spLocks noChangeShapeType="1"/>
          </p:cNvSpPr>
          <p:nvPr/>
        </p:nvSpPr>
        <p:spPr bwMode="auto">
          <a:xfrm>
            <a:off x="7032625" y="51768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7" name="Line 18"/>
          <p:cNvSpPr>
            <a:spLocks noChangeShapeType="1"/>
          </p:cNvSpPr>
          <p:nvPr/>
        </p:nvSpPr>
        <p:spPr bwMode="auto">
          <a:xfrm>
            <a:off x="7102475" y="6030913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8" name="AutoShape 19"/>
          <p:cNvSpPr>
            <a:spLocks noChangeArrowheads="1"/>
          </p:cNvSpPr>
          <p:nvPr/>
        </p:nvSpPr>
        <p:spPr bwMode="auto">
          <a:xfrm>
            <a:off x="3810000" y="4038600"/>
            <a:ext cx="1316038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32789" name="Text Box 20"/>
          <p:cNvSpPr txBox="1">
            <a:spLocks noChangeArrowheads="1"/>
          </p:cNvSpPr>
          <p:nvPr/>
        </p:nvSpPr>
        <p:spPr bwMode="auto">
          <a:xfrm>
            <a:off x="4052888" y="4386263"/>
            <a:ext cx="4635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W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32790" name="Oval 21"/>
          <p:cNvSpPr>
            <a:spLocks noChangeArrowheads="1"/>
          </p:cNvSpPr>
          <p:nvPr/>
        </p:nvSpPr>
        <p:spPr bwMode="auto">
          <a:xfrm>
            <a:off x="2514600" y="2895600"/>
            <a:ext cx="763588" cy="7223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32791" name="AutoShape 24"/>
          <p:cNvCxnSpPr>
            <a:cxnSpLocks noChangeShapeType="1"/>
            <a:stCxn id="32790" idx="5"/>
            <a:endCxn id="32788" idx="0"/>
          </p:cNvCxnSpPr>
          <p:nvPr/>
        </p:nvCxnSpPr>
        <p:spPr bwMode="auto">
          <a:xfrm>
            <a:off x="3167063" y="3511550"/>
            <a:ext cx="1301750" cy="527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92" name="Rectangle 25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Double rotation : first rotation</a:t>
            </a:r>
          </a:p>
        </p:txBody>
      </p:sp>
      <p:sp>
        <p:nvSpPr>
          <p:cNvPr id="32793" name="Text Box 26"/>
          <p:cNvSpPr txBox="1">
            <a:spLocks noChangeArrowheads="1"/>
          </p:cNvSpPr>
          <p:nvPr/>
        </p:nvSpPr>
        <p:spPr bwMode="auto">
          <a:xfrm>
            <a:off x="5357813" y="1768475"/>
            <a:ext cx="3014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chemeClr val="accent2"/>
                </a:solidFill>
                <a:ea typeface="굴림" panose="020B0600000101010101" pitchFamily="50" charset="-127"/>
              </a:rPr>
              <a:t>left rotation complete</a:t>
            </a:r>
          </a:p>
        </p:txBody>
      </p:sp>
      <p:cxnSp>
        <p:nvCxnSpPr>
          <p:cNvPr id="32794" name="AutoShape 31"/>
          <p:cNvCxnSpPr>
            <a:cxnSpLocks noChangeShapeType="1"/>
            <a:stCxn id="32790" idx="3"/>
            <a:endCxn id="32775" idx="0"/>
          </p:cNvCxnSpPr>
          <p:nvPr/>
        </p:nvCxnSpPr>
        <p:spPr bwMode="auto">
          <a:xfrm flipH="1">
            <a:off x="2209800" y="3511550"/>
            <a:ext cx="415925" cy="268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95" name="Oval 34"/>
          <p:cNvSpPr>
            <a:spLocks noChangeArrowheads="1"/>
          </p:cNvSpPr>
          <p:nvPr/>
        </p:nvSpPr>
        <p:spPr bwMode="auto">
          <a:xfrm rot="-2100000">
            <a:off x="685800" y="29718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33795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279E34-CC7B-4D2C-BF14-646D66920A2D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ko-KR" sz="1400" smtClean="0"/>
          </a:p>
        </p:txBody>
      </p:sp>
      <p:sp>
        <p:nvSpPr>
          <p:cNvPr id="33797" name="Oval 2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33798" name="Text Box 3"/>
          <p:cNvSpPr txBox="1">
            <a:spLocks noChangeArrowheads="1"/>
          </p:cNvSpPr>
          <p:nvPr/>
        </p:nvSpPr>
        <p:spPr bwMode="auto">
          <a:xfrm>
            <a:off x="4259263" y="1497013"/>
            <a:ext cx="4667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j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33799" name="Oval 4"/>
          <p:cNvSpPr>
            <a:spLocks noChangeArrowheads="1"/>
          </p:cNvSpPr>
          <p:nvPr/>
        </p:nvSpPr>
        <p:spPr bwMode="auto">
          <a:xfrm>
            <a:off x="1828800" y="3779838"/>
            <a:ext cx="762000" cy="722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k</a:t>
            </a:r>
          </a:p>
        </p:txBody>
      </p:sp>
      <p:cxnSp>
        <p:nvCxnSpPr>
          <p:cNvPr id="33800" name="AutoShape 5"/>
          <p:cNvCxnSpPr>
            <a:cxnSpLocks noChangeShapeType="1"/>
            <a:stCxn id="33797" idx="3"/>
            <a:endCxn id="33814" idx="0"/>
          </p:cNvCxnSpPr>
          <p:nvPr/>
        </p:nvCxnSpPr>
        <p:spPr bwMode="auto">
          <a:xfrm flipH="1">
            <a:off x="2897188" y="2311400"/>
            <a:ext cx="1265237" cy="584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1" name="AutoShape 6"/>
          <p:cNvSpPr>
            <a:spLocks noChangeArrowheads="1"/>
          </p:cNvSpPr>
          <p:nvPr/>
        </p:nvSpPr>
        <p:spPr bwMode="auto">
          <a:xfrm>
            <a:off x="609600" y="4953000"/>
            <a:ext cx="1455738" cy="11160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cxnSp>
        <p:nvCxnSpPr>
          <p:cNvPr id="33802" name="AutoShape 7"/>
          <p:cNvCxnSpPr>
            <a:cxnSpLocks noChangeShapeType="1"/>
            <a:stCxn id="33799" idx="3"/>
            <a:endCxn id="33801" idx="0"/>
          </p:cNvCxnSpPr>
          <p:nvPr/>
        </p:nvCxnSpPr>
        <p:spPr bwMode="auto">
          <a:xfrm flipH="1">
            <a:off x="1338263" y="4395788"/>
            <a:ext cx="601662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3" name="Text Box 8"/>
          <p:cNvSpPr txBox="1">
            <a:spLocks noChangeArrowheads="1"/>
          </p:cNvSpPr>
          <p:nvPr/>
        </p:nvSpPr>
        <p:spPr bwMode="auto">
          <a:xfrm>
            <a:off x="1071563" y="5257800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X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33804" name="AutoShape 9"/>
          <p:cNvSpPr>
            <a:spLocks noChangeArrowheads="1"/>
          </p:cNvSpPr>
          <p:nvPr/>
        </p:nvSpPr>
        <p:spPr bwMode="auto">
          <a:xfrm>
            <a:off x="2357438" y="48768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V</a:t>
            </a:r>
          </a:p>
        </p:txBody>
      </p:sp>
      <p:sp>
        <p:nvSpPr>
          <p:cNvPr id="33805" name="AutoShape 10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33806" name="Text Box 11"/>
          <p:cNvSpPr txBox="1">
            <a:spLocks noChangeArrowheads="1"/>
          </p:cNvSpPr>
          <p:nvPr/>
        </p:nvSpPr>
        <p:spPr bwMode="auto">
          <a:xfrm>
            <a:off x="5646738" y="3546475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Z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33807" name="AutoShape 12"/>
          <p:cNvCxnSpPr>
            <a:cxnSpLocks noChangeShapeType="1"/>
            <a:stCxn id="33799" idx="5"/>
            <a:endCxn id="33804" idx="0"/>
          </p:cNvCxnSpPr>
          <p:nvPr/>
        </p:nvCxnSpPr>
        <p:spPr bwMode="auto">
          <a:xfrm>
            <a:off x="2479675" y="4395788"/>
            <a:ext cx="536575" cy="481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8" name="AutoShape 13"/>
          <p:cNvCxnSpPr>
            <a:cxnSpLocks noChangeShapeType="1"/>
            <a:stCxn id="33797" idx="5"/>
            <a:endCxn id="33805" idx="0"/>
          </p:cNvCxnSpPr>
          <p:nvPr/>
        </p:nvCxnSpPr>
        <p:spPr bwMode="auto">
          <a:xfrm>
            <a:off x="4702175" y="2312988"/>
            <a:ext cx="1255713" cy="958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9" name="Line 14"/>
          <p:cNvSpPr>
            <a:spLocks noChangeShapeType="1"/>
          </p:cNvSpPr>
          <p:nvPr/>
        </p:nvSpPr>
        <p:spPr bwMode="auto">
          <a:xfrm>
            <a:off x="7032625" y="43894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10" name="Line 15"/>
          <p:cNvSpPr>
            <a:spLocks noChangeShapeType="1"/>
          </p:cNvSpPr>
          <p:nvPr/>
        </p:nvSpPr>
        <p:spPr bwMode="auto">
          <a:xfrm>
            <a:off x="7032625" y="51768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11" name="Line 16"/>
          <p:cNvSpPr>
            <a:spLocks noChangeShapeType="1"/>
          </p:cNvSpPr>
          <p:nvPr/>
        </p:nvSpPr>
        <p:spPr bwMode="auto">
          <a:xfrm>
            <a:off x="7102475" y="6030913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12" name="AutoShape 17"/>
          <p:cNvSpPr>
            <a:spLocks noChangeArrowheads="1"/>
          </p:cNvSpPr>
          <p:nvPr/>
        </p:nvSpPr>
        <p:spPr bwMode="auto">
          <a:xfrm>
            <a:off x="3810000" y="4038600"/>
            <a:ext cx="1316038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33813" name="Text Box 18"/>
          <p:cNvSpPr txBox="1">
            <a:spLocks noChangeArrowheads="1"/>
          </p:cNvSpPr>
          <p:nvPr/>
        </p:nvSpPr>
        <p:spPr bwMode="auto">
          <a:xfrm>
            <a:off x="4052888" y="4386263"/>
            <a:ext cx="4635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W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33814" name="Oval 19"/>
          <p:cNvSpPr>
            <a:spLocks noChangeArrowheads="1"/>
          </p:cNvSpPr>
          <p:nvPr/>
        </p:nvSpPr>
        <p:spPr bwMode="auto">
          <a:xfrm>
            <a:off x="2514600" y="2895600"/>
            <a:ext cx="763588" cy="7223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33815" name="AutoShape 20"/>
          <p:cNvCxnSpPr>
            <a:cxnSpLocks noChangeShapeType="1"/>
            <a:stCxn id="33814" idx="5"/>
            <a:endCxn id="33812" idx="0"/>
          </p:cNvCxnSpPr>
          <p:nvPr/>
        </p:nvCxnSpPr>
        <p:spPr bwMode="auto">
          <a:xfrm>
            <a:off x="3167063" y="3511550"/>
            <a:ext cx="1301750" cy="527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16" name="Rectangle 21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Double rotation : second rotation</a:t>
            </a:r>
          </a:p>
        </p:txBody>
      </p:sp>
      <p:cxnSp>
        <p:nvCxnSpPr>
          <p:cNvPr id="33817" name="AutoShape 23"/>
          <p:cNvCxnSpPr>
            <a:cxnSpLocks noChangeShapeType="1"/>
            <a:stCxn id="33814" idx="3"/>
            <a:endCxn id="33799" idx="0"/>
          </p:cNvCxnSpPr>
          <p:nvPr/>
        </p:nvCxnSpPr>
        <p:spPr bwMode="auto">
          <a:xfrm flipH="1">
            <a:off x="2209800" y="3511550"/>
            <a:ext cx="415925" cy="268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18" name="Oval 24"/>
          <p:cNvSpPr>
            <a:spLocks noChangeArrowheads="1"/>
          </p:cNvSpPr>
          <p:nvPr/>
        </p:nvSpPr>
        <p:spPr bwMode="auto">
          <a:xfrm rot="-2100000">
            <a:off x="1905000" y="1941513"/>
            <a:ext cx="3429000" cy="148748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5318125" y="1954213"/>
            <a:ext cx="325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chemeClr val="accent2"/>
                </a:solidFill>
                <a:ea typeface="굴림" panose="020B0600000101010101" pitchFamily="50" charset="-127"/>
              </a:rPr>
              <a:t>Now do a right rotation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717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717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0C3BEE-785D-4852-B550-93023CCDB4BB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</a:rPr>
              <a:t>Binary Search Tree - Best Time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All BST operations are O(d), where d is tree depth</a:t>
            </a:r>
          </a:p>
          <a:p>
            <a:pPr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minimum d is                   </a:t>
            </a:r>
            <a:r>
              <a:rPr lang="en-US" altLang="ko-KR" smtClean="0">
                <a:ea typeface="굴림" panose="020B0600000101010101" pitchFamily="50" charset="-127"/>
                <a:sym typeface="Symbol" panose="05050102010706020507" pitchFamily="18" charset="2"/>
              </a:rPr>
              <a:t>for a binary tree with N nodes</a:t>
            </a:r>
          </a:p>
          <a:p>
            <a:pPr lvl="1">
              <a:lnSpc>
                <a:spcPct val="90000"/>
              </a:lnSpc>
            </a:pPr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What is the best case tree?</a:t>
            </a:r>
            <a:r>
              <a:rPr lang="en-US" altLang="ko-KR" smtClean="0"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ko-KR" smtClean="0">
                <a:solidFill>
                  <a:srgbClr val="0066CC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What is the worst case tree?</a:t>
            </a:r>
          </a:p>
          <a:p>
            <a:pPr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  <a:sym typeface="Symbol" panose="05050102010706020507" pitchFamily="18" charset="2"/>
              </a:rPr>
              <a:t>So, best case running time of BST operations is O(log N)</a:t>
            </a:r>
          </a:p>
        </p:txBody>
      </p:sp>
      <p:graphicFrame>
        <p:nvGraphicFramePr>
          <p:cNvPr id="7175" name="Object 4"/>
          <p:cNvGraphicFramePr>
            <a:graphicFrameLocks noChangeAspect="1"/>
          </p:cNvGraphicFramePr>
          <p:nvPr/>
        </p:nvGraphicFramePr>
        <p:xfrm>
          <a:off x="3429000" y="2971800"/>
          <a:ext cx="19685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3" imgW="736600" imgH="228600" progId="Equation.3">
                  <p:embed/>
                </p:oleObj>
              </mc:Choice>
              <mc:Fallback>
                <p:oleObj name="Equation" r:id="rId3" imgW="736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971800"/>
                        <a:ext cx="19685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34819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F65661-2F1C-4587-8D23-8D009128A481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ko-KR" sz="1400" smtClean="0"/>
          </a:p>
        </p:txBody>
      </p:sp>
      <p:sp>
        <p:nvSpPr>
          <p:cNvPr id="34821" name="Oval 2"/>
          <p:cNvSpPr>
            <a:spLocks noChangeArrowheads="1"/>
          </p:cNvSpPr>
          <p:nvPr/>
        </p:nvSpPr>
        <p:spPr bwMode="auto">
          <a:xfrm>
            <a:off x="4810125" y="3773488"/>
            <a:ext cx="762000" cy="722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4822" name="Oval 4"/>
          <p:cNvSpPr>
            <a:spLocks noChangeArrowheads="1"/>
          </p:cNvSpPr>
          <p:nvPr/>
        </p:nvSpPr>
        <p:spPr bwMode="auto">
          <a:xfrm>
            <a:off x="1828800" y="3779838"/>
            <a:ext cx="762000" cy="722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k</a:t>
            </a:r>
          </a:p>
        </p:txBody>
      </p:sp>
      <p:sp>
        <p:nvSpPr>
          <p:cNvPr id="34823" name="AutoShape 6"/>
          <p:cNvSpPr>
            <a:spLocks noChangeArrowheads="1"/>
          </p:cNvSpPr>
          <p:nvPr/>
        </p:nvSpPr>
        <p:spPr bwMode="auto">
          <a:xfrm>
            <a:off x="609600" y="4953000"/>
            <a:ext cx="1455738" cy="11160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cxnSp>
        <p:nvCxnSpPr>
          <p:cNvPr id="34824" name="AutoShape 7"/>
          <p:cNvCxnSpPr>
            <a:cxnSpLocks noChangeShapeType="1"/>
            <a:stCxn id="34822" idx="3"/>
            <a:endCxn id="34823" idx="0"/>
          </p:cNvCxnSpPr>
          <p:nvPr/>
        </p:nvCxnSpPr>
        <p:spPr bwMode="auto">
          <a:xfrm flipH="1">
            <a:off x="1338263" y="4395788"/>
            <a:ext cx="601662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1071563" y="5257800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endParaRPr lang="en-US" altLang="ko-KR" sz="28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4826" name="AutoShape 9"/>
          <p:cNvSpPr>
            <a:spLocks noChangeArrowheads="1"/>
          </p:cNvSpPr>
          <p:nvPr/>
        </p:nvSpPr>
        <p:spPr bwMode="auto">
          <a:xfrm>
            <a:off x="2357438" y="48768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V</a:t>
            </a:r>
          </a:p>
        </p:txBody>
      </p:sp>
      <p:sp>
        <p:nvSpPr>
          <p:cNvPr id="34827" name="AutoShape 10"/>
          <p:cNvSpPr>
            <a:spLocks noChangeArrowheads="1"/>
          </p:cNvSpPr>
          <p:nvPr/>
        </p:nvSpPr>
        <p:spPr bwMode="auto">
          <a:xfrm>
            <a:off x="5229225" y="4906963"/>
            <a:ext cx="1457325" cy="111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5646738" y="5181600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Z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cxnSp>
        <p:nvCxnSpPr>
          <p:cNvPr id="34829" name="AutoShape 12"/>
          <p:cNvCxnSpPr>
            <a:cxnSpLocks noChangeShapeType="1"/>
            <a:stCxn id="34822" idx="5"/>
            <a:endCxn id="34826" idx="0"/>
          </p:cNvCxnSpPr>
          <p:nvPr/>
        </p:nvCxnSpPr>
        <p:spPr bwMode="auto">
          <a:xfrm>
            <a:off x="2479675" y="4395788"/>
            <a:ext cx="536575" cy="481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0" name="AutoShape 13"/>
          <p:cNvCxnSpPr>
            <a:cxnSpLocks noChangeShapeType="1"/>
            <a:stCxn id="34821" idx="5"/>
            <a:endCxn id="34827" idx="0"/>
          </p:cNvCxnSpPr>
          <p:nvPr/>
        </p:nvCxnSpPr>
        <p:spPr bwMode="auto">
          <a:xfrm>
            <a:off x="5461000" y="4389438"/>
            <a:ext cx="496888" cy="517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7032625" y="43894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32" name="Line 15"/>
          <p:cNvSpPr>
            <a:spLocks noChangeShapeType="1"/>
          </p:cNvSpPr>
          <p:nvPr/>
        </p:nvSpPr>
        <p:spPr bwMode="auto">
          <a:xfrm>
            <a:off x="7032625" y="51768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7102475" y="6030913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34" name="AutoShape 17"/>
          <p:cNvSpPr>
            <a:spLocks noChangeArrowheads="1"/>
          </p:cNvSpPr>
          <p:nvPr/>
        </p:nvSpPr>
        <p:spPr bwMode="auto">
          <a:xfrm>
            <a:off x="3810000" y="4876800"/>
            <a:ext cx="1316038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34835" name="Text Box 18"/>
          <p:cNvSpPr txBox="1">
            <a:spLocks noChangeArrowheads="1"/>
          </p:cNvSpPr>
          <p:nvPr/>
        </p:nvSpPr>
        <p:spPr bwMode="auto">
          <a:xfrm>
            <a:off x="4052888" y="5224463"/>
            <a:ext cx="4635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W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34836" name="Oval 19"/>
          <p:cNvSpPr>
            <a:spLocks noChangeArrowheads="1"/>
          </p:cNvSpPr>
          <p:nvPr/>
        </p:nvSpPr>
        <p:spPr bwMode="auto">
          <a:xfrm>
            <a:off x="3200400" y="2895600"/>
            <a:ext cx="763588" cy="7223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5400" i="1"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34837" name="AutoShape 20"/>
          <p:cNvCxnSpPr>
            <a:cxnSpLocks noChangeShapeType="1"/>
            <a:stCxn id="34821" idx="3"/>
            <a:endCxn id="34834" idx="0"/>
          </p:cNvCxnSpPr>
          <p:nvPr/>
        </p:nvCxnSpPr>
        <p:spPr bwMode="auto">
          <a:xfrm flipH="1">
            <a:off x="4468813" y="4389438"/>
            <a:ext cx="452437" cy="4873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8" name="Rectangle 21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Double rotation : second rotation</a:t>
            </a:r>
          </a:p>
        </p:txBody>
      </p:sp>
      <p:cxnSp>
        <p:nvCxnSpPr>
          <p:cNvPr id="34839" name="AutoShape 22"/>
          <p:cNvCxnSpPr>
            <a:cxnSpLocks noChangeShapeType="1"/>
            <a:stCxn id="34836" idx="3"/>
            <a:endCxn id="34822" idx="0"/>
          </p:cNvCxnSpPr>
          <p:nvPr/>
        </p:nvCxnSpPr>
        <p:spPr bwMode="auto">
          <a:xfrm flipH="1">
            <a:off x="2209800" y="3511550"/>
            <a:ext cx="1101725" cy="268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0" name="AutoShape 26"/>
          <p:cNvCxnSpPr>
            <a:cxnSpLocks noChangeShapeType="1"/>
            <a:stCxn id="34821" idx="0"/>
            <a:endCxn id="34836" idx="5"/>
          </p:cNvCxnSpPr>
          <p:nvPr/>
        </p:nvCxnSpPr>
        <p:spPr bwMode="auto">
          <a:xfrm flipH="1" flipV="1">
            <a:off x="3852863" y="3511550"/>
            <a:ext cx="1338262" cy="2619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1" name="Oval 27"/>
          <p:cNvSpPr>
            <a:spLocks noChangeArrowheads="1"/>
          </p:cNvSpPr>
          <p:nvPr/>
        </p:nvSpPr>
        <p:spPr bwMode="auto">
          <a:xfrm rot="1680000">
            <a:off x="2743200" y="3008313"/>
            <a:ext cx="3429000" cy="148748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34842" name="Text Box 28"/>
          <p:cNvSpPr txBox="1">
            <a:spLocks noChangeArrowheads="1"/>
          </p:cNvSpPr>
          <p:nvPr/>
        </p:nvSpPr>
        <p:spPr bwMode="auto">
          <a:xfrm>
            <a:off x="5181600" y="1954213"/>
            <a:ext cx="320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chemeClr val="accent2"/>
                </a:solidFill>
                <a:ea typeface="굴림" panose="020B0600000101010101" pitchFamily="50" charset="-127"/>
              </a:rPr>
              <a:t>right rotation complete</a:t>
            </a:r>
          </a:p>
        </p:txBody>
      </p:sp>
      <p:sp>
        <p:nvSpPr>
          <p:cNvPr id="34843" name="Text Box 29"/>
          <p:cNvSpPr txBox="1">
            <a:spLocks noChangeArrowheads="1"/>
          </p:cNvSpPr>
          <p:nvPr/>
        </p:nvSpPr>
        <p:spPr bwMode="auto">
          <a:xfrm>
            <a:off x="5562600" y="2667000"/>
            <a:ext cx="2711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Balance has been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50" charset="-127"/>
              </a:rPr>
              <a:t>restored</a:t>
            </a:r>
          </a:p>
        </p:txBody>
      </p:sp>
      <p:sp>
        <p:nvSpPr>
          <p:cNvPr id="34844" name="Text Box 30"/>
          <p:cNvSpPr txBox="1">
            <a:spLocks noChangeArrowheads="1"/>
          </p:cNvSpPr>
          <p:nvPr/>
        </p:nvSpPr>
        <p:spPr bwMode="auto">
          <a:xfrm>
            <a:off x="6172200" y="45720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34845" name="Text Box 33"/>
          <p:cNvSpPr txBox="1">
            <a:spLocks noChangeArrowheads="1"/>
          </p:cNvSpPr>
          <p:nvPr/>
        </p:nvSpPr>
        <p:spPr bwMode="auto">
          <a:xfrm>
            <a:off x="914400" y="46482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34846" name="Text Box 34"/>
          <p:cNvSpPr txBox="1">
            <a:spLocks noChangeArrowheads="1"/>
          </p:cNvSpPr>
          <p:nvPr/>
        </p:nvSpPr>
        <p:spPr bwMode="auto">
          <a:xfrm>
            <a:off x="3276600" y="4724400"/>
            <a:ext cx="1057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h or h-1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3584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3584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DA3DB8-D6F5-477C-A1D7-2CDC22DA1DF0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ko-KR" sz="1400" smtClean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</a:rPr>
              <a:t>Example of Insertions in an AVL Tree</a:t>
            </a:r>
          </a:p>
        </p:txBody>
      </p:sp>
      <p:sp>
        <p:nvSpPr>
          <p:cNvPr id="35846" name="Text Box 3"/>
          <p:cNvSpPr txBox="1">
            <a:spLocks noChangeArrowheads="1"/>
          </p:cNvSpPr>
          <p:nvPr/>
        </p:nvSpPr>
        <p:spPr bwMode="auto">
          <a:xfrm>
            <a:off x="358140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endParaRPr lang="en-US" altLang="ko-KR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5847" name="Text Box 4"/>
          <p:cNvSpPr txBox="1">
            <a:spLocks noChangeArrowheads="1"/>
          </p:cNvSpPr>
          <p:nvPr/>
        </p:nvSpPr>
        <p:spPr bwMode="auto">
          <a:xfrm>
            <a:off x="2895600" y="3352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5848" name="Text Box 5"/>
          <p:cNvSpPr txBox="1">
            <a:spLocks noChangeArrowheads="1"/>
          </p:cNvSpPr>
          <p:nvPr/>
        </p:nvSpPr>
        <p:spPr bwMode="auto">
          <a:xfrm>
            <a:off x="2660650" y="2133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5849" name="Oval 6"/>
          <p:cNvSpPr>
            <a:spLocks noChangeArrowheads="1"/>
          </p:cNvSpPr>
          <p:nvPr/>
        </p:nvSpPr>
        <p:spPr bwMode="auto">
          <a:xfrm>
            <a:off x="2590800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850" name="Oval 7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5851" name="Oval 8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5852" name="Oval 9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cxnSp>
        <p:nvCxnSpPr>
          <p:cNvPr id="35853" name="AutoShape 10"/>
          <p:cNvCxnSpPr>
            <a:cxnSpLocks noChangeShapeType="1"/>
            <a:stCxn id="35849" idx="3"/>
            <a:endCxn id="35850" idx="7"/>
          </p:cNvCxnSpPr>
          <p:nvPr/>
        </p:nvCxnSpPr>
        <p:spPr bwMode="auto">
          <a:xfrm flipH="1">
            <a:off x="1914525" y="2828925"/>
            <a:ext cx="7429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4" name="AutoShape 11"/>
          <p:cNvCxnSpPr>
            <a:cxnSpLocks noChangeShapeType="1"/>
            <a:stCxn id="35849" idx="5"/>
            <a:endCxn id="35851" idx="1"/>
          </p:cNvCxnSpPr>
          <p:nvPr/>
        </p:nvCxnSpPr>
        <p:spPr bwMode="auto">
          <a:xfrm>
            <a:off x="2981325" y="2828925"/>
            <a:ext cx="5905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5" name="AutoShape 12"/>
          <p:cNvCxnSpPr>
            <a:cxnSpLocks noChangeShapeType="1"/>
            <a:stCxn id="35851" idx="3"/>
            <a:endCxn id="35852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56" name="Text Box 13"/>
          <p:cNvSpPr txBox="1">
            <a:spLocks noChangeArrowheads="1"/>
          </p:cNvSpPr>
          <p:nvPr/>
        </p:nvSpPr>
        <p:spPr bwMode="auto">
          <a:xfrm>
            <a:off x="159385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5857" name="Oval 14"/>
          <p:cNvSpPr>
            <a:spLocks noChangeArrowheads="1"/>
          </p:cNvSpPr>
          <p:nvPr/>
        </p:nvSpPr>
        <p:spPr bwMode="auto">
          <a:xfrm>
            <a:off x="39624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5858" name="Line 15"/>
          <p:cNvSpPr>
            <a:spLocks noChangeShapeType="1"/>
          </p:cNvSpPr>
          <p:nvPr/>
        </p:nvSpPr>
        <p:spPr bwMode="auto">
          <a:xfrm>
            <a:off x="3886200" y="3429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59" name="Text Box 16"/>
          <p:cNvSpPr txBox="1">
            <a:spLocks noChangeArrowheads="1"/>
          </p:cNvSpPr>
          <p:nvPr/>
        </p:nvSpPr>
        <p:spPr bwMode="auto">
          <a:xfrm>
            <a:off x="4114800" y="3352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5860" name="Text Box 17"/>
          <p:cNvSpPr txBox="1">
            <a:spLocks noChangeArrowheads="1"/>
          </p:cNvSpPr>
          <p:nvPr/>
        </p:nvSpPr>
        <p:spPr bwMode="auto">
          <a:xfrm>
            <a:off x="4800600" y="2590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Insert 5, 40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3686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3686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772CA0-749E-4920-85B3-BF1262C0A0AE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ko-KR" sz="1400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</a:rPr>
              <a:t>Example of Insertions in an AVL Tree</a:t>
            </a:r>
          </a:p>
        </p:txBody>
      </p:sp>
      <p:sp>
        <p:nvSpPr>
          <p:cNvPr id="36870" name="Text Box 3"/>
          <p:cNvSpPr txBox="1">
            <a:spLocks noChangeArrowheads="1"/>
          </p:cNvSpPr>
          <p:nvPr/>
        </p:nvSpPr>
        <p:spPr bwMode="auto">
          <a:xfrm>
            <a:off x="358140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endParaRPr lang="en-US" altLang="ko-KR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6871" name="Text Box 4"/>
          <p:cNvSpPr txBox="1">
            <a:spLocks noChangeArrowheads="1"/>
          </p:cNvSpPr>
          <p:nvPr/>
        </p:nvSpPr>
        <p:spPr bwMode="auto">
          <a:xfrm>
            <a:off x="2895600" y="3352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6872" name="Text Box 5"/>
          <p:cNvSpPr txBox="1">
            <a:spLocks noChangeArrowheads="1"/>
          </p:cNvSpPr>
          <p:nvPr/>
        </p:nvSpPr>
        <p:spPr bwMode="auto">
          <a:xfrm>
            <a:off x="2660650" y="2133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6873" name="Oval 6"/>
          <p:cNvSpPr>
            <a:spLocks noChangeArrowheads="1"/>
          </p:cNvSpPr>
          <p:nvPr/>
        </p:nvSpPr>
        <p:spPr bwMode="auto">
          <a:xfrm>
            <a:off x="2590800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6874" name="Oval 7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6875" name="Oval 8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6876" name="Oval 9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cxnSp>
        <p:nvCxnSpPr>
          <p:cNvPr id="36877" name="AutoShape 10"/>
          <p:cNvCxnSpPr>
            <a:cxnSpLocks noChangeShapeType="1"/>
            <a:stCxn id="36873" idx="3"/>
            <a:endCxn id="36874" idx="7"/>
          </p:cNvCxnSpPr>
          <p:nvPr/>
        </p:nvCxnSpPr>
        <p:spPr bwMode="auto">
          <a:xfrm flipH="1">
            <a:off x="1914525" y="2828925"/>
            <a:ext cx="742950" cy="2857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8" name="AutoShape 11"/>
          <p:cNvCxnSpPr>
            <a:cxnSpLocks noChangeShapeType="1"/>
            <a:stCxn id="36873" idx="5"/>
            <a:endCxn id="36875" idx="1"/>
          </p:cNvCxnSpPr>
          <p:nvPr/>
        </p:nvCxnSpPr>
        <p:spPr bwMode="auto">
          <a:xfrm>
            <a:off x="2981325" y="2828925"/>
            <a:ext cx="5905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9" name="AutoShape 12"/>
          <p:cNvCxnSpPr>
            <a:cxnSpLocks noChangeShapeType="1"/>
            <a:stCxn id="36875" idx="3"/>
            <a:endCxn id="36876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0" name="Text Box 13"/>
          <p:cNvSpPr txBox="1">
            <a:spLocks noChangeArrowheads="1"/>
          </p:cNvSpPr>
          <p:nvPr/>
        </p:nvSpPr>
        <p:spPr bwMode="auto">
          <a:xfrm>
            <a:off x="159385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6881" name="Oval 14"/>
          <p:cNvSpPr>
            <a:spLocks noChangeArrowheads="1"/>
          </p:cNvSpPr>
          <p:nvPr/>
        </p:nvSpPr>
        <p:spPr bwMode="auto">
          <a:xfrm>
            <a:off x="39624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6882" name="Line 15"/>
          <p:cNvSpPr>
            <a:spLocks noChangeShapeType="1"/>
          </p:cNvSpPr>
          <p:nvPr/>
        </p:nvSpPr>
        <p:spPr bwMode="auto">
          <a:xfrm>
            <a:off x="3886200" y="3429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83" name="Text Box 16"/>
          <p:cNvSpPr txBox="1">
            <a:spLocks noChangeArrowheads="1"/>
          </p:cNvSpPr>
          <p:nvPr/>
        </p:nvSpPr>
        <p:spPr bwMode="auto">
          <a:xfrm>
            <a:off x="4114800" y="3352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6884" name="Oval 17"/>
          <p:cNvSpPr>
            <a:spLocks noChangeArrowheads="1"/>
          </p:cNvSpPr>
          <p:nvPr/>
        </p:nvSpPr>
        <p:spPr bwMode="auto">
          <a:xfrm>
            <a:off x="9906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6885" name="Line 18"/>
          <p:cNvSpPr>
            <a:spLocks noChangeShapeType="1"/>
          </p:cNvSpPr>
          <p:nvPr/>
        </p:nvSpPr>
        <p:spPr bwMode="auto">
          <a:xfrm flipH="1">
            <a:off x="1295400" y="3505200"/>
            <a:ext cx="3048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86" name="Text Box 19"/>
          <p:cNvSpPr txBox="1">
            <a:spLocks noChangeArrowheads="1"/>
          </p:cNvSpPr>
          <p:nvPr/>
        </p:nvSpPr>
        <p:spPr bwMode="auto">
          <a:xfrm>
            <a:off x="990600" y="3429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6887" name="Oval 20"/>
          <p:cNvSpPr>
            <a:spLocks noChangeArrowheads="1"/>
          </p:cNvSpPr>
          <p:nvPr/>
        </p:nvSpPr>
        <p:spPr bwMode="auto">
          <a:xfrm>
            <a:off x="6400800" y="2514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6888" name="Oval 21"/>
          <p:cNvSpPr>
            <a:spLocks noChangeArrowheads="1"/>
          </p:cNvSpPr>
          <p:nvPr/>
        </p:nvSpPr>
        <p:spPr bwMode="auto">
          <a:xfrm>
            <a:off x="54864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6889" name="Oval 22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6890" name="Oval 23"/>
          <p:cNvSpPr>
            <a:spLocks noChangeArrowheads="1"/>
          </p:cNvSpPr>
          <p:nvPr/>
        </p:nvSpPr>
        <p:spPr bwMode="auto">
          <a:xfrm>
            <a:off x="68580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cxnSp>
        <p:nvCxnSpPr>
          <p:cNvPr id="36891" name="AutoShape 24"/>
          <p:cNvCxnSpPr>
            <a:cxnSpLocks noChangeShapeType="1"/>
            <a:stCxn id="36887" idx="3"/>
            <a:endCxn id="36888" idx="7"/>
          </p:cNvCxnSpPr>
          <p:nvPr/>
        </p:nvCxnSpPr>
        <p:spPr bwMode="auto">
          <a:xfrm flipH="1">
            <a:off x="5876925" y="2905125"/>
            <a:ext cx="59055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92" name="AutoShape 25"/>
          <p:cNvCxnSpPr>
            <a:cxnSpLocks noChangeShapeType="1"/>
          </p:cNvCxnSpPr>
          <p:nvPr/>
        </p:nvCxnSpPr>
        <p:spPr bwMode="auto">
          <a:xfrm>
            <a:off x="6791325" y="2905125"/>
            <a:ext cx="742950" cy="2095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93" name="AutoShape 26"/>
          <p:cNvCxnSpPr>
            <a:cxnSpLocks noChangeShapeType="1"/>
            <a:stCxn id="36889" idx="3"/>
            <a:endCxn id="36890" idx="0"/>
          </p:cNvCxnSpPr>
          <p:nvPr/>
        </p:nvCxnSpPr>
        <p:spPr bwMode="auto">
          <a:xfrm flipH="1">
            <a:off x="70866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94" name="Text Box 27"/>
          <p:cNvSpPr txBox="1">
            <a:spLocks noChangeArrowheads="1"/>
          </p:cNvSpPr>
          <p:nvPr/>
        </p:nvSpPr>
        <p:spPr bwMode="auto">
          <a:xfrm>
            <a:off x="548640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6895" name="Oval 28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6896" name="Line 29"/>
          <p:cNvSpPr>
            <a:spLocks noChangeShapeType="1"/>
          </p:cNvSpPr>
          <p:nvPr/>
        </p:nvSpPr>
        <p:spPr bwMode="auto">
          <a:xfrm>
            <a:off x="7848600" y="3429000"/>
            <a:ext cx="2286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97" name="Oval 30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6898" name="Line 31"/>
          <p:cNvSpPr>
            <a:spLocks noChangeShapeType="1"/>
          </p:cNvSpPr>
          <p:nvPr/>
        </p:nvSpPr>
        <p:spPr bwMode="auto">
          <a:xfrm flipH="1">
            <a:off x="52578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99" name="Oval 32"/>
          <p:cNvSpPr>
            <a:spLocks noChangeArrowheads="1"/>
          </p:cNvSpPr>
          <p:nvPr/>
        </p:nvSpPr>
        <p:spPr bwMode="auto">
          <a:xfrm>
            <a:off x="8229600" y="4495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6900" name="Line 33"/>
          <p:cNvSpPr>
            <a:spLocks noChangeShapeType="1"/>
          </p:cNvSpPr>
          <p:nvPr/>
        </p:nvSpPr>
        <p:spPr bwMode="auto">
          <a:xfrm>
            <a:off x="8305800" y="4114800"/>
            <a:ext cx="1524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901" name="Text Box 34"/>
          <p:cNvSpPr txBox="1">
            <a:spLocks noChangeArrowheads="1"/>
          </p:cNvSpPr>
          <p:nvPr/>
        </p:nvSpPr>
        <p:spPr bwMode="auto">
          <a:xfrm>
            <a:off x="4876800" y="3505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6902" name="Text Box 35"/>
          <p:cNvSpPr txBox="1">
            <a:spLocks noChangeArrowheads="1"/>
          </p:cNvSpPr>
          <p:nvPr/>
        </p:nvSpPr>
        <p:spPr bwMode="auto">
          <a:xfrm>
            <a:off x="8458200" y="4191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6903" name="Text Box 36"/>
          <p:cNvSpPr txBox="1">
            <a:spLocks noChangeArrowheads="1"/>
          </p:cNvSpPr>
          <p:nvPr/>
        </p:nvSpPr>
        <p:spPr bwMode="auto">
          <a:xfrm>
            <a:off x="6705600" y="3581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6904" name="Text Box 37"/>
          <p:cNvSpPr txBox="1">
            <a:spLocks noChangeArrowheads="1"/>
          </p:cNvSpPr>
          <p:nvPr/>
        </p:nvSpPr>
        <p:spPr bwMode="auto">
          <a:xfrm>
            <a:off x="8382000" y="3429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6905" name="Text Box 38"/>
          <p:cNvSpPr txBox="1">
            <a:spLocks noChangeArrowheads="1"/>
          </p:cNvSpPr>
          <p:nvPr/>
        </p:nvSpPr>
        <p:spPr bwMode="auto">
          <a:xfrm>
            <a:off x="784860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6906" name="Text Box 39"/>
          <p:cNvSpPr txBox="1">
            <a:spLocks noChangeArrowheads="1"/>
          </p:cNvSpPr>
          <p:nvPr/>
        </p:nvSpPr>
        <p:spPr bwMode="auto">
          <a:xfrm>
            <a:off x="678180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6907" name="Text Box 40"/>
          <p:cNvSpPr txBox="1">
            <a:spLocks noChangeArrowheads="1"/>
          </p:cNvSpPr>
          <p:nvPr/>
        </p:nvSpPr>
        <p:spPr bwMode="auto">
          <a:xfrm>
            <a:off x="4953000" y="47244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Now Insert 45</a:t>
            </a:r>
          </a:p>
        </p:txBody>
      </p:sp>
      <p:sp>
        <p:nvSpPr>
          <p:cNvPr id="36908" name="Line 41"/>
          <p:cNvSpPr>
            <a:spLocks noChangeShapeType="1"/>
          </p:cNvSpPr>
          <p:nvPr/>
        </p:nvSpPr>
        <p:spPr bwMode="auto">
          <a:xfrm>
            <a:off x="4572000" y="21336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909" name="Line 42"/>
          <p:cNvSpPr>
            <a:spLocks noChangeShapeType="1"/>
          </p:cNvSpPr>
          <p:nvPr/>
        </p:nvSpPr>
        <p:spPr bwMode="auto">
          <a:xfrm>
            <a:off x="6781800" y="5257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3789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3789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AC56CC-BA10-4356-A7C8-D0A782442E33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ko-KR" sz="1400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</a:rPr>
              <a:t>Single rotation (outside case)</a:t>
            </a:r>
          </a:p>
        </p:txBody>
      </p:sp>
      <p:sp>
        <p:nvSpPr>
          <p:cNvPr id="37894" name="Text Box 3"/>
          <p:cNvSpPr txBox="1">
            <a:spLocks noChangeArrowheads="1"/>
          </p:cNvSpPr>
          <p:nvPr/>
        </p:nvSpPr>
        <p:spPr bwMode="auto">
          <a:xfrm>
            <a:off x="358140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endParaRPr lang="en-US" altLang="ko-KR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7895" name="Text Box 4"/>
          <p:cNvSpPr txBox="1">
            <a:spLocks noChangeArrowheads="1"/>
          </p:cNvSpPr>
          <p:nvPr/>
        </p:nvSpPr>
        <p:spPr bwMode="auto">
          <a:xfrm>
            <a:off x="2895600" y="3352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7896" name="Text Box 5"/>
          <p:cNvSpPr txBox="1">
            <a:spLocks noChangeArrowheads="1"/>
          </p:cNvSpPr>
          <p:nvPr/>
        </p:nvSpPr>
        <p:spPr bwMode="auto">
          <a:xfrm>
            <a:off x="2660650" y="2133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7897" name="Oval 6"/>
          <p:cNvSpPr>
            <a:spLocks noChangeArrowheads="1"/>
          </p:cNvSpPr>
          <p:nvPr/>
        </p:nvSpPr>
        <p:spPr bwMode="auto">
          <a:xfrm>
            <a:off x="2590800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7898" name="Oval 7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7899" name="Oval 8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7900" name="Oval 9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cxnSp>
        <p:nvCxnSpPr>
          <p:cNvPr id="37901" name="AutoShape 10"/>
          <p:cNvCxnSpPr>
            <a:cxnSpLocks noChangeShapeType="1"/>
            <a:stCxn id="37897" idx="3"/>
            <a:endCxn id="37898" idx="7"/>
          </p:cNvCxnSpPr>
          <p:nvPr/>
        </p:nvCxnSpPr>
        <p:spPr bwMode="auto">
          <a:xfrm flipH="1">
            <a:off x="1914525" y="2828925"/>
            <a:ext cx="7429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2" name="AutoShape 11"/>
          <p:cNvCxnSpPr>
            <a:cxnSpLocks noChangeShapeType="1"/>
            <a:stCxn id="37897" idx="5"/>
            <a:endCxn id="37899" idx="1"/>
          </p:cNvCxnSpPr>
          <p:nvPr/>
        </p:nvCxnSpPr>
        <p:spPr bwMode="auto">
          <a:xfrm>
            <a:off x="2981325" y="2828925"/>
            <a:ext cx="590550" cy="2857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3" name="AutoShape 12"/>
          <p:cNvCxnSpPr>
            <a:cxnSpLocks noChangeShapeType="1"/>
            <a:stCxn id="37899" idx="3"/>
            <a:endCxn id="37900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04" name="Text Box 13"/>
          <p:cNvSpPr txBox="1">
            <a:spLocks noChangeArrowheads="1"/>
          </p:cNvSpPr>
          <p:nvPr/>
        </p:nvSpPr>
        <p:spPr bwMode="auto">
          <a:xfrm>
            <a:off x="159385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905" name="Oval 14"/>
          <p:cNvSpPr>
            <a:spLocks noChangeArrowheads="1"/>
          </p:cNvSpPr>
          <p:nvPr/>
        </p:nvSpPr>
        <p:spPr bwMode="auto">
          <a:xfrm>
            <a:off x="39624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7906" name="Line 15"/>
          <p:cNvSpPr>
            <a:spLocks noChangeShapeType="1"/>
          </p:cNvSpPr>
          <p:nvPr/>
        </p:nvSpPr>
        <p:spPr bwMode="auto">
          <a:xfrm>
            <a:off x="3886200" y="3429000"/>
            <a:ext cx="2286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7" name="Text Box 16"/>
          <p:cNvSpPr txBox="1">
            <a:spLocks noChangeArrowheads="1"/>
          </p:cNvSpPr>
          <p:nvPr/>
        </p:nvSpPr>
        <p:spPr bwMode="auto">
          <a:xfrm>
            <a:off x="4114800" y="3352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7908" name="Oval 17"/>
          <p:cNvSpPr>
            <a:spLocks noChangeArrowheads="1"/>
          </p:cNvSpPr>
          <p:nvPr/>
        </p:nvSpPr>
        <p:spPr bwMode="auto">
          <a:xfrm>
            <a:off x="9906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7909" name="Line 18"/>
          <p:cNvSpPr>
            <a:spLocks noChangeShapeType="1"/>
          </p:cNvSpPr>
          <p:nvPr/>
        </p:nvSpPr>
        <p:spPr bwMode="auto">
          <a:xfrm flipH="1">
            <a:off x="12954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10" name="Text Box 19"/>
          <p:cNvSpPr txBox="1">
            <a:spLocks noChangeArrowheads="1"/>
          </p:cNvSpPr>
          <p:nvPr/>
        </p:nvSpPr>
        <p:spPr bwMode="auto">
          <a:xfrm>
            <a:off x="990600" y="3429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7911" name="Oval 20"/>
          <p:cNvSpPr>
            <a:spLocks noChangeArrowheads="1"/>
          </p:cNvSpPr>
          <p:nvPr/>
        </p:nvSpPr>
        <p:spPr bwMode="auto">
          <a:xfrm>
            <a:off x="6400800" y="2514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7912" name="Oval 21"/>
          <p:cNvSpPr>
            <a:spLocks noChangeArrowheads="1"/>
          </p:cNvSpPr>
          <p:nvPr/>
        </p:nvSpPr>
        <p:spPr bwMode="auto">
          <a:xfrm>
            <a:off x="54864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7913" name="Oval 22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7914" name="Oval 23"/>
          <p:cNvSpPr>
            <a:spLocks noChangeArrowheads="1"/>
          </p:cNvSpPr>
          <p:nvPr/>
        </p:nvSpPr>
        <p:spPr bwMode="auto">
          <a:xfrm>
            <a:off x="68580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cxnSp>
        <p:nvCxnSpPr>
          <p:cNvPr id="37915" name="AutoShape 24"/>
          <p:cNvCxnSpPr>
            <a:cxnSpLocks noChangeShapeType="1"/>
            <a:stCxn id="37911" idx="3"/>
            <a:endCxn id="37912" idx="7"/>
          </p:cNvCxnSpPr>
          <p:nvPr/>
        </p:nvCxnSpPr>
        <p:spPr bwMode="auto">
          <a:xfrm flipH="1">
            <a:off x="5876925" y="2905125"/>
            <a:ext cx="59055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6" name="AutoShape 25"/>
          <p:cNvCxnSpPr>
            <a:cxnSpLocks noChangeShapeType="1"/>
          </p:cNvCxnSpPr>
          <p:nvPr/>
        </p:nvCxnSpPr>
        <p:spPr bwMode="auto">
          <a:xfrm>
            <a:off x="6791325" y="2905125"/>
            <a:ext cx="742950" cy="2095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7" name="AutoShape 26"/>
          <p:cNvCxnSpPr>
            <a:cxnSpLocks noChangeShapeType="1"/>
            <a:stCxn id="37913" idx="3"/>
            <a:endCxn id="37914" idx="0"/>
          </p:cNvCxnSpPr>
          <p:nvPr/>
        </p:nvCxnSpPr>
        <p:spPr bwMode="auto">
          <a:xfrm flipH="1">
            <a:off x="70866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18" name="Text Box 27"/>
          <p:cNvSpPr txBox="1">
            <a:spLocks noChangeArrowheads="1"/>
          </p:cNvSpPr>
          <p:nvPr/>
        </p:nvSpPr>
        <p:spPr bwMode="auto">
          <a:xfrm>
            <a:off x="548640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919" name="Oval 28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7920" name="Line 29"/>
          <p:cNvSpPr>
            <a:spLocks noChangeShapeType="1"/>
          </p:cNvSpPr>
          <p:nvPr/>
        </p:nvSpPr>
        <p:spPr bwMode="auto">
          <a:xfrm>
            <a:off x="7848600" y="3429000"/>
            <a:ext cx="228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21" name="Oval 30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7922" name="Line 31"/>
          <p:cNvSpPr>
            <a:spLocks noChangeShapeType="1"/>
          </p:cNvSpPr>
          <p:nvPr/>
        </p:nvSpPr>
        <p:spPr bwMode="auto">
          <a:xfrm flipH="1">
            <a:off x="52578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23" name="Oval 32"/>
          <p:cNvSpPr>
            <a:spLocks noChangeArrowheads="1"/>
          </p:cNvSpPr>
          <p:nvPr/>
        </p:nvSpPr>
        <p:spPr bwMode="auto">
          <a:xfrm>
            <a:off x="4267200" y="4572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7924" name="Line 33"/>
          <p:cNvSpPr>
            <a:spLocks noChangeShapeType="1"/>
          </p:cNvSpPr>
          <p:nvPr/>
        </p:nvSpPr>
        <p:spPr bwMode="auto">
          <a:xfrm>
            <a:off x="4267200" y="4191000"/>
            <a:ext cx="1524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25" name="Text Box 34"/>
          <p:cNvSpPr txBox="1">
            <a:spLocks noChangeArrowheads="1"/>
          </p:cNvSpPr>
          <p:nvPr/>
        </p:nvSpPr>
        <p:spPr bwMode="auto">
          <a:xfrm>
            <a:off x="4876800" y="3505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7926" name="Text Box 35"/>
          <p:cNvSpPr txBox="1">
            <a:spLocks noChangeArrowheads="1"/>
          </p:cNvSpPr>
          <p:nvPr/>
        </p:nvSpPr>
        <p:spPr bwMode="auto">
          <a:xfrm>
            <a:off x="4191000" y="5257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7927" name="Text Box 36"/>
          <p:cNvSpPr txBox="1">
            <a:spLocks noChangeArrowheads="1"/>
          </p:cNvSpPr>
          <p:nvPr/>
        </p:nvSpPr>
        <p:spPr bwMode="auto">
          <a:xfrm>
            <a:off x="6705600" y="3581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7928" name="Text Box 37"/>
          <p:cNvSpPr txBox="1">
            <a:spLocks noChangeArrowheads="1"/>
          </p:cNvSpPr>
          <p:nvPr/>
        </p:nvSpPr>
        <p:spPr bwMode="auto">
          <a:xfrm>
            <a:off x="3886200" y="4648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929" name="Text Box 38"/>
          <p:cNvSpPr txBox="1">
            <a:spLocks noChangeArrowheads="1"/>
          </p:cNvSpPr>
          <p:nvPr/>
        </p:nvSpPr>
        <p:spPr bwMode="auto">
          <a:xfrm>
            <a:off x="784860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7930" name="Text Box 39"/>
          <p:cNvSpPr txBox="1">
            <a:spLocks noChangeArrowheads="1"/>
          </p:cNvSpPr>
          <p:nvPr/>
        </p:nvSpPr>
        <p:spPr bwMode="auto">
          <a:xfrm>
            <a:off x="678180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7931" name="Oval 40"/>
          <p:cNvSpPr>
            <a:spLocks noChangeArrowheads="1"/>
          </p:cNvSpPr>
          <p:nvPr/>
        </p:nvSpPr>
        <p:spPr bwMode="auto">
          <a:xfrm>
            <a:off x="4495800" y="5334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7932" name="Line 41"/>
          <p:cNvSpPr>
            <a:spLocks noChangeShapeType="1"/>
          </p:cNvSpPr>
          <p:nvPr/>
        </p:nvSpPr>
        <p:spPr bwMode="auto">
          <a:xfrm>
            <a:off x="4572000" y="5029200"/>
            <a:ext cx="762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33" name="Text Box 42"/>
          <p:cNvSpPr txBox="1">
            <a:spLocks noChangeArrowheads="1"/>
          </p:cNvSpPr>
          <p:nvPr/>
        </p:nvSpPr>
        <p:spPr bwMode="auto">
          <a:xfrm>
            <a:off x="2133600" y="47244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Imbalance</a:t>
            </a:r>
          </a:p>
        </p:txBody>
      </p:sp>
      <p:sp>
        <p:nvSpPr>
          <p:cNvPr id="37934" name="Line 43"/>
          <p:cNvSpPr>
            <a:spLocks noChangeShapeType="1"/>
          </p:cNvSpPr>
          <p:nvPr/>
        </p:nvSpPr>
        <p:spPr bwMode="auto">
          <a:xfrm flipV="1">
            <a:off x="3276600" y="41910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35" name="Oval 4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7936" name="Oval 45"/>
          <p:cNvSpPr>
            <a:spLocks noChangeArrowheads="1"/>
          </p:cNvSpPr>
          <p:nvPr/>
        </p:nvSpPr>
        <p:spPr bwMode="auto">
          <a:xfrm>
            <a:off x="8458200" y="4495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7937" name="Line 46"/>
          <p:cNvSpPr>
            <a:spLocks noChangeShapeType="1"/>
          </p:cNvSpPr>
          <p:nvPr/>
        </p:nvSpPr>
        <p:spPr bwMode="auto">
          <a:xfrm>
            <a:off x="8305800" y="4114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38" name="Line 47"/>
          <p:cNvSpPr>
            <a:spLocks noChangeShapeType="1"/>
          </p:cNvSpPr>
          <p:nvPr/>
        </p:nvSpPr>
        <p:spPr bwMode="auto">
          <a:xfrm flipH="1">
            <a:off x="7848600" y="4191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39" name="Text Box 48"/>
          <p:cNvSpPr txBox="1">
            <a:spLocks noChangeArrowheads="1"/>
          </p:cNvSpPr>
          <p:nvPr/>
        </p:nvSpPr>
        <p:spPr bwMode="auto">
          <a:xfrm>
            <a:off x="7391400" y="4114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7940" name="Text Box 49"/>
          <p:cNvSpPr txBox="1">
            <a:spLocks noChangeArrowheads="1"/>
          </p:cNvSpPr>
          <p:nvPr/>
        </p:nvSpPr>
        <p:spPr bwMode="auto">
          <a:xfrm>
            <a:off x="8534400" y="4114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7941" name="Text Box 50"/>
          <p:cNvSpPr txBox="1">
            <a:spLocks noChangeArrowheads="1"/>
          </p:cNvSpPr>
          <p:nvPr/>
        </p:nvSpPr>
        <p:spPr bwMode="auto">
          <a:xfrm>
            <a:off x="8382000" y="3657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942" name="Text Box 51"/>
          <p:cNvSpPr txBox="1">
            <a:spLocks noChangeArrowheads="1"/>
          </p:cNvSpPr>
          <p:nvPr/>
        </p:nvSpPr>
        <p:spPr bwMode="auto">
          <a:xfrm>
            <a:off x="5410200" y="5402263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Now Insert 34</a:t>
            </a:r>
          </a:p>
        </p:txBody>
      </p:sp>
      <p:sp>
        <p:nvSpPr>
          <p:cNvPr id="37943" name="Line 52"/>
          <p:cNvSpPr>
            <a:spLocks noChangeShapeType="1"/>
          </p:cNvSpPr>
          <p:nvPr/>
        </p:nvSpPr>
        <p:spPr bwMode="auto">
          <a:xfrm>
            <a:off x="4191000" y="1981200"/>
            <a:ext cx="114300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44" name="Line 53"/>
          <p:cNvSpPr>
            <a:spLocks noChangeShapeType="1"/>
          </p:cNvSpPr>
          <p:nvPr/>
        </p:nvSpPr>
        <p:spPr bwMode="auto">
          <a:xfrm flipV="1">
            <a:off x="7239000" y="5029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3891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3891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34CC4E-19E2-4764-BC75-5343CE0D198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ko-KR" sz="1400" smtClean="0"/>
          </a:p>
        </p:txBody>
      </p:sp>
      <p:sp>
        <p:nvSpPr>
          <p:cNvPr id="389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</a:rPr>
              <a:t>Double rotation (inside case)</a:t>
            </a:r>
          </a:p>
        </p:txBody>
      </p:sp>
      <p:sp>
        <p:nvSpPr>
          <p:cNvPr id="38918" name="Text Box 1027"/>
          <p:cNvSpPr txBox="1">
            <a:spLocks noChangeArrowheads="1"/>
          </p:cNvSpPr>
          <p:nvPr/>
        </p:nvSpPr>
        <p:spPr bwMode="auto">
          <a:xfrm>
            <a:off x="358140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8919" name="Text Box 1028"/>
          <p:cNvSpPr txBox="1">
            <a:spLocks noChangeArrowheads="1"/>
          </p:cNvSpPr>
          <p:nvPr/>
        </p:nvSpPr>
        <p:spPr bwMode="auto">
          <a:xfrm>
            <a:off x="2895600" y="3352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8920" name="Text Box 1029"/>
          <p:cNvSpPr txBox="1">
            <a:spLocks noChangeArrowheads="1"/>
          </p:cNvSpPr>
          <p:nvPr/>
        </p:nvSpPr>
        <p:spPr bwMode="auto">
          <a:xfrm>
            <a:off x="2660650" y="2133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8921" name="Oval 1030"/>
          <p:cNvSpPr>
            <a:spLocks noChangeArrowheads="1"/>
          </p:cNvSpPr>
          <p:nvPr/>
        </p:nvSpPr>
        <p:spPr bwMode="auto">
          <a:xfrm>
            <a:off x="2590800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8922" name="Oval 1031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8923" name="Oval 1032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8924" name="Oval 1033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cxnSp>
        <p:nvCxnSpPr>
          <p:cNvPr id="38925" name="AutoShape 1034"/>
          <p:cNvCxnSpPr>
            <a:cxnSpLocks noChangeShapeType="1"/>
            <a:stCxn id="38921" idx="3"/>
            <a:endCxn id="38922" idx="7"/>
          </p:cNvCxnSpPr>
          <p:nvPr/>
        </p:nvCxnSpPr>
        <p:spPr bwMode="auto">
          <a:xfrm flipH="1">
            <a:off x="1914525" y="2828925"/>
            <a:ext cx="7429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6" name="AutoShape 1035"/>
          <p:cNvCxnSpPr>
            <a:cxnSpLocks noChangeShapeType="1"/>
            <a:stCxn id="38921" idx="5"/>
            <a:endCxn id="38923" idx="1"/>
          </p:cNvCxnSpPr>
          <p:nvPr/>
        </p:nvCxnSpPr>
        <p:spPr bwMode="auto">
          <a:xfrm>
            <a:off x="2981325" y="2828925"/>
            <a:ext cx="590550" cy="2857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7" name="AutoShape 1036"/>
          <p:cNvCxnSpPr>
            <a:cxnSpLocks noChangeShapeType="1"/>
            <a:stCxn id="38923" idx="3"/>
            <a:endCxn id="38924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8" name="Text Box 1037"/>
          <p:cNvSpPr txBox="1">
            <a:spLocks noChangeArrowheads="1"/>
          </p:cNvSpPr>
          <p:nvPr/>
        </p:nvSpPr>
        <p:spPr bwMode="auto">
          <a:xfrm>
            <a:off x="159385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8929" name="Oval 1038"/>
          <p:cNvSpPr>
            <a:spLocks noChangeArrowheads="1"/>
          </p:cNvSpPr>
          <p:nvPr/>
        </p:nvSpPr>
        <p:spPr bwMode="auto">
          <a:xfrm>
            <a:off x="39624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8930" name="Line 1039"/>
          <p:cNvSpPr>
            <a:spLocks noChangeShapeType="1"/>
          </p:cNvSpPr>
          <p:nvPr/>
        </p:nvSpPr>
        <p:spPr bwMode="auto">
          <a:xfrm>
            <a:off x="3886200" y="3429000"/>
            <a:ext cx="2286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31" name="Text Box 1040"/>
          <p:cNvSpPr txBox="1">
            <a:spLocks noChangeArrowheads="1"/>
          </p:cNvSpPr>
          <p:nvPr/>
        </p:nvSpPr>
        <p:spPr bwMode="auto">
          <a:xfrm>
            <a:off x="4114800" y="3352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8932" name="Oval 1041"/>
          <p:cNvSpPr>
            <a:spLocks noChangeArrowheads="1"/>
          </p:cNvSpPr>
          <p:nvPr/>
        </p:nvSpPr>
        <p:spPr bwMode="auto">
          <a:xfrm>
            <a:off x="9906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8933" name="Line 1042"/>
          <p:cNvSpPr>
            <a:spLocks noChangeShapeType="1"/>
          </p:cNvSpPr>
          <p:nvPr/>
        </p:nvSpPr>
        <p:spPr bwMode="auto">
          <a:xfrm flipH="1">
            <a:off x="12954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34" name="Text Box 1043"/>
          <p:cNvSpPr txBox="1">
            <a:spLocks noChangeArrowheads="1"/>
          </p:cNvSpPr>
          <p:nvPr/>
        </p:nvSpPr>
        <p:spPr bwMode="auto">
          <a:xfrm>
            <a:off x="990600" y="3429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8935" name="Oval 1044"/>
          <p:cNvSpPr>
            <a:spLocks noChangeArrowheads="1"/>
          </p:cNvSpPr>
          <p:nvPr/>
        </p:nvSpPr>
        <p:spPr bwMode="auto">
          <a:xfrm>
            <a:off x="6400800" y="2514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8936" name="Oval 1045"/>
          <p:cNvSpPr>
            <a:spLocks noChangeArrowheads="1"/>
          </p:cNvSpPr>
          <p:nvPr/>
        </p:nvSpPr>
        <p:spPr bwMode="auto">
          <a:xfrm>
            <a:off x="54864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8937" name="Oval 1046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8938" name="Oval 1047"/>
          <p:cNvSpPr>
            <a:spLocks noChangeArrowheads="1"/>
          </p:cNvSpPr>
          <p:nvPr/>
        </p:nvSpPr>
        <p:spPr bwMode="auto">
          <a:xfrm>
            <a:off x="68580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cxnSp>
        <p:nvCxnSpPr>
          <p:cNvPr id="38939" name="AutoShape 1048"/>
          <p:cNvCxnSpPr>
            <a:cxnSpLocks noChangeShapeType="1"/>
            <a:stCxn id="38935" idx="3"/>
            <a:endCxn id="38936" idx="7"/>
          </p:cNvCxnSpPr>
          <p:nvPr/>
        </p:nvCxnSpPr>
        <p:spPr bwMode="auto">
          <a:xfrm flipH="1">
            <a:off x="5876925" y="2905125"/>
            <a:ext cx="59055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40" name="AutoShape 1049"/>
          <p:cNvCxnSpPr>
            <a:cxnSpLocks noChangeShapeType="1"/>
          </p:cNvCxnSpPr>
          <p:nvPr/>
        </p:nvCxnSpPr>
        <p:spPr bwMode="auto">
          <a:xfrm>
            <a:off x="6791325" y="2905125"/>
            <a:ext cx="742950" cy="2095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41" name="AutoShape 1050"/>
          <p:cNvCxnSpPr>
            <a:cxnSpLocks noChangeShapeType="1"/>
            <a:stCxn id="38937" idx="3"/>
            <a:endCxn id="38938" idx="0"/>
          </p:cNvCxnSpPr>
          <p:nvPr/>
        </p:nvCxnSpPr>
        <p:spPr bwMode="auto">
          <a:xfrm flipH="1">
            <a:off x="70866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42" name="Text Box 1051"/>
          <p:cNvSpPr txBox="1">
            <a:spLocks noChangeArrowheads="1"/>
          </p:cNvSpPr>
          <p:nvPr/>
        </p:nvSpPr>
        <p:spPr bwMode="auto">
          <a:xfrm>
            <a:off x="548640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8943" name="Oval 1052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8944" name="Line 1053"/>
          <p:cNvSpPr>
            <a:spLocks noChangeShapeType="1"/>
          </p:cNvSpPr>
          <p:nvPr/>
        </p:nvSpPr>
        <p:spPr bwMode="auto">
          <a:xfrm>
            <a:off x="7848600" y="3429000"/>
            <a:ext cx="228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45" name="Oval 1054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8946" name="Line 1055"/>
          <p:cNvSpPr>
            <a:spLocks noChangeShapeType="1"/>
          </p:cNvSpPr>
          <p:nvPr/>
        </p:nvSpPr>
        <p:spPr bwMode="auto">
          <a:xfrm flipH="1">
            <a:off x="52578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47" name="Oval 1056"/>
          <p:cNvSpPr>
            <a:spLocks noChangeArrowheads="1"/>
          </p:cNvSpPr>
          <p:nvPr/>
        </p:nvSpPr>
        <p:spPr bwMode="auto">
          <a:xfrm>
            <a:off x="4267200" y="4572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8948" name="Line 1057"/>
          <p:cNvSpPr>
            <a:spLocks noChangeShapeType="1"/>
          </p:cNvSpPr>
          <p:nvPr/>
        </p:nvSpPr>
        <p:spPr bwMode="auto">
          <a:xfrm>
            <a:off x="4267200" y="4191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49" name="Text Box 1058"/>
          <p:cNvSpPr txBox="1">
            <a:spLocks noChangeArrowheads="1"/>
          </p:cNvSpPr>
          <p:nvPr/>
        </p:nvSpPr>
        <p:spPr bwMode="auto">
          <a:xfrm>
            <a:off x="4876800" y="3505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8950" name="Text Box 1059"/>
          <p:cNvSpPr txBox="1">
            <a:spLocks noChangeArrowheads="1"/>
          </p:cNvSpPr>
          <p:nvPr/>
        </p:nvSpPr>
        <p:spPr bwMode="auto">
          <a:xfrm>
            <a:off x="6705600" y="3581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endParaRPr lang="en-US" altLang="ko-KR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8951" name="Text Box 1060"/>
          <p:cNvSpPr txBox="1">
            <a:spLocks noChangeArrowheads="1"/>
          </p:cNvSpPr>
          <p:nvPr/>
        </p:nvSpPr>
        <p:spPr bwMode="auto">
          <a:xfrm>
            <a:off x="784860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8952" name="Text Box 1061"/>
          <p:cNvSpPr txBox="1">
            <a:spLocks noChangeArrowheads="1"/>
          </p:cNvSpPr>
          <p:nvPr/>
        </p:nvSpPr>
        <p:spPr bwMode="auto">
          <a:xfrm>
            <a:off x="678180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8953" name="Text Box 1062"/>
          <p:cNvSpPr txBox="1">
            <a:spLocks noChangeArrowheads="1"/>
          </p:cNvSpPr>
          <p:nvPr/>
        </p:nvSpPr>
        <p:spPr bwMode="auto">
          <a:xfrm>
            <a:off x="1524000" y="37338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Imbalance</a:t>
            </a:r>
          </a:p>
        </p:txBody>
      </p:sp>
      <p:sp>
        <p:nvSpPr>
          <p:cNvPr id="38954" name="Line 1063"/>
          <p:cNvSpPr>
            <a:spLocks noChangeShapeType="1"/>
          </p:cNvSpPr>
          <p:nvPr/>
        </p:nvSpPr>
        <p:spPr bwMode="auto">
          <a:xfrm flipV="1">
            <a:off x="2743200" y="32004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55" name="Oval 1064"/>
          <p:cNvSpPr>
            <a:spLocks noChangeArrowheads="1"/>
          </p:cNvSpPr>
          <p:nvPr/>
        </p:nvSpPr>
        <p:spPr bwMode="auto">
          <a:xfrm>
            <a:off x="8458200" y="4495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8956" name="Line 1065"/>
          <p:cNvSpPr>
            <a:spLocks noChangeShapeType="1"/>
          </p:cNvSpPr>
          <p:nvPr/>
        </p:nvSpPr>
        <p:spPr bwMode="auto">
          <a:xfrm>
            <a:off x="8305800" y="4114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57" name="Text Box 1066"/>
          <p:cNvSpPr txBox="1">
            <a:spLocks noChangeArrowheads="1"/>
          </p:cNvSpPr>
          <p:nvPr/>
        </p:nvSpPr>
        <p:spPr bwMode="auto">
          <a:xfrm>
            <a:off x="8534400" y="4114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8958" name="Text Box 1067"/>
          <p:cNvSpPr txBox="1">
            <a:spLocks noChangeArrowheads="1"/>
          </p:cNvSpPr>
          <p:nvPr/>
        </p:nvSpPr>
        <p:spPr bwMode="auto">
          <a:xfrm>
            <a:off x="8382000" y="3657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8959" name="Text Box 1068"/>
          <p:cNvSpPr txBox="1">
            <a:spLocks noChangeArrowheads="1"/>
          </p:cNvSpPr>
          <p:nvPr/>
        </p:nvSpPr>
        <p:spPr bwMode="auto">
          <a:xfrm>
            <a:off x="914400" y="51054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Insertion of  34</a:t>
            </a:r>
          </a:p>
        </p:txBody>
      </p:sp>
      <p:sp>
        <p:nvSpPr>
          <p:cNvPr id="38960" name="Oval 1069"/>
          <p:cNvSpPr>
            <a:spLocks noChangeArrowheads="1"/>
          </p:cNvSpPr>
          <p:nvPr/>
        </p:nvSpPr>
        <p:spPr bwMode="auto">
          <a:xfrm>
            <a:off x="3505200" y="4572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35</a:t>
            </a:r>
          </a:p>
        </p:txBody>
      </p:sp>
      <p:sp>
        <p:nvSpPr>
          <p:cNvPr id="38961" name="Line 1070"/>
          <p:cNvSpPr>
            <a:spLocks noChangeShapeType="1"/>
          </p:cNvSpPr>
          <p:nvPr/>
        </p:nvSpPr>
        <p:spPr bwMode="auto">
          <a:xfrm flipH="1">
            <a:off x="3886200" y="4191000"/>
            <a:ext cx="2286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62" name="Oval 1071"/>
          <p:cNvSpPr>
            <a:spLocks noChangeArrowheads="1"/>
          </p:cNvSpPr>
          <p:nvPr/>
        </p:nvSpPr>
        <p:spPr bwMode="auto">
          <a:xfrm>
            <a:off x="3124200" y="5257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8963" name="Line 1072"/>
          <p:cNvSpPr>
            <a:spLocks noChangeShapeType="1"/>
          </p:cNvSpPr>
          <p:nvPr/>
        </p:nvSpPr>
        <p:spPr bwMode="auto">
          <a:xfrm flipH="1">
            <a:off x="3429000" y="5029200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64" name="Text Box 1073"/>
          <p:cNvSpPr txBox="1">
            <a:spLocks noChangeArrowheads="1"/>
          </p:cNvSpPr>
          <p:nvPr/>
        </p:nvSpPr>
        <p:spPr bwMode="auto">
          <a:xfrm>
            <a:off x="4800600" y="4572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8965" name="Text Box 1074"/>
          <p:cNvSpPr txBox="1">
            <a:spLocks noChangeArrowheads="1"/>
          </p:cNvSpPr>
          <p:nvPr/>
        </p:nvSpPr>
        <p:spPr bwMode="auto">
          <a:xfrm>
            <a:off x="2819400" y="5105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8966" name="Text Box 1075"/>
          <p:cNvSpPr txBox="1">
            <a:spLocks noChangeArrowheads="1"/>
          </p:cNvSpPr>
          <p:nvPr/>
        </p:nvSpPr>
        <p:spPr bwMode="auto">
          <a:xfrm>
            <a:off x="3200400" y="4495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8967" name="Oval 1076"/>
          <p:cNvSpPr>
            <a:spLocks noChangeArrowheads="1"/>
          </p:cNvSpPr>
          <p:nvPr/>
        </p:nvSpPr>
        <p:spPr bwMode="auto">
          <a:xfrm>
            <a:off x="64008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8968" name="Oval 1077"/>
          <p:cNvSpPr>
            <a:spLocks noChangeArrowheads="1"/>
          </p:cNvSpPr>
          <p:nvPr/>
        </p:nvSpPr>
        <p:spPr bwMode="auto">
          <a:xfrm>
            <a:off x="73914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8969" name="Line 1078"/>
          <p:cNvSpPr>
            <a:spLocks noChangeShapeType="1"/>
          </p:cNvSpPr>
          <p:nvPr/>
        </p:nvSpPr>
        <p:spPr bwMode="auto">
          <a:xfrm flipH="1">
            <a:off x="6781800" y="4191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70" name="Line 1079"/>
          <p:cNvSpPr>
            <a:spLocks noChangeShapeType="1"/>
          </p:cNvSpPr>
          <p:nvPr/>
        </p:nvSpPr>
        <p:spPr bwMode="auto">
          <a:xfrm>
            <a:off x="7239000" y="4191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71" name="Text Box 1080"/>
          <p:cNvSpPr txBox="1">
            <a:spLocks noChangeArrowheads="1"/>
          </p:cNvSpPr>
          <p:nvPr/>
        </p:nvSpPr>
        <p:spPr bwMode="auto">
          <a:xfrm>
            <a:off x="6019800" y="4495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39939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D70CC8-613F-4E3A-901B-64330F0B903F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ko-KR" sz="1400" smtClean="0"/>
          </a:p>
        </p:txBody>
      </p:sp>
      <p:sp>
        <p:nvSpPr>
          <p:cNvPr id="39941" name="Text Box 2"/>
          <p:cNvSpPr txBox="1">
            <a:spLocks noChangeArrowheads="1"/>
          </p:cNvSpPr>
          <p:nvPr/>
        </p:nvSpPr>
        <p:spPr bwMode="auto">
          <a:xfrm>
            <a:off x="539750" y="1698625"/>
            <a:ext cx="8318500" cy="435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solidFill>
                  <a:schemeClr val="accent1"/>
                </a:solidFill>
                <a:ea typeface="굴림" panose="020B0600000101010101" pitchFamily="50" charset="-127"/>
              </a:rPr>
              <a:t>Arguments for AVL trees</a:t>
            </a:r>
            <a:r>
              <a:rPr lang="en-US" altLang="ko-KR" sz="2400">
                <a:solidFill>
                  <a:schemeClr val="accent2"/>
                </a:solidFill>
                <a:ea typeface="굴림" panose="020B0600000101010101" pitchFamily="50" charset="-127"/>
              </a:rPr>
              <a:t>:</a:t>
            </a:r>
          </a:p>
          <a:p>
            <a:endParaRPr lang="en-US" altLang="ko-KR" sz="1200">
              <a:ea typeface="굴림" panose="020B0600000101010101" pitchFamily="50" charset="-127"/>
            </a:endParaRPr>
          </a:p>
          <a:p>
            <a:pPr>
              <a:buFontTx/>
              <a:buAutoNum type="arabicPeriod"/>
            </a:pPr>
            <a:r>
              <a:rPr lang="en-US" altLang="ko-KR">
                <a:ea typeface="굴림" panose="020B0600000101010101" pitchFamily="50" charset="-127"/>
              </a:rPr>
              <a:t>Search is O(log N) since AVL trees are </a:t>
            </a:r>
            <a:r>
              <a:rPr lang="en-US" altLang="ko-KR">
                <a:solidFill>
                  <a:srgbClr val="009999"/>
                </a:solidFill>
                <a:ea typeface="굴림" panose="020B0600000101010101" pitchFamily="50" charset="-127"/>
              </a:rPr>
              <a:t>always balanced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  <a:p>
            <a:pPr>
              <a:buFontTx/>
              <a:buAutoNum type="arabicPeriod"/>
            </a:pPr>
            <a:r>
              <a:rPr lang="en-US" altLang="ko-KR">
                <a:ea typeface="굴림" panose="020B0600000101010101" pitchFamily="50" charset="-127"/>
              </a:rPr>
              <a:t>Insertion and deletions are also O(logn)</a:t>
            </a:r>
          </a:p>
          <a:p>
            <a:pPr>
              <a:buFontTx/>
              <a:buAutoNum type="arabicPeriod"/>
            </a:pPr>
            <a:r>
              <a:rPr lang="en-US" altLang="ko-KR">
                <a:ea typeface="굴림" panose="020B0600000101010101" pitchFamily="50" charset="-127"/>
              </a:rPr>
              <a:t>The height balancing adds no more than a constant factor to the speed of insertion.</a:t>
            </a:r>
          </a:p>
          <a:p>
            <a:endParaRPr lang="en-US" altLang="ko-KR">
              <a:ea typeface="굴림" panose="020B0600000101010101" pitchFamily="50" charset="-127"/>
            </a:endParaRPr>
          </a:p>
          <a:p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Arguments against using AVL trees</a:t>
            </a:r>
            <a:r>
              <a:rPr lang="en-US" altLang="ko-KR" sz="2400">
                <a:ea typeface="굴림" panose="020B0600000101010101" pitchFamily="50" charset="-127"/>
              </a:rPr>
              <a:t>:</a:t>
            </a:r>
          </a:p>
          <a:p>
            <a:pPr>
              <a:buFontTx/>
              <a:buAutoNum type="arabicPeriod"/>
            </a:pPr>
            <a:r>
              <a:rPr lang="en-US" altLang="ko-KR">
                <a:ea typeface="굴림" panose="020B0600000101010101" pitchFamily="50" charset="-127"/>
              </a:rPr>
              <a:t>Difficult to program &amp; debug; more space for balance factor.</a:t>
            </a:r>
          </a:p>
          <a:p>
            <a:pPr>
              <a:buFontTx/>
              <a:buAutoNum type="arabicPeriod"/>
            </a:pPr>
            <a:r>
              <a:rPr lang="en-US" altLang="ko-KR">
                <a:ea typeface="굴림" panose="020B0600000101010101" pitchFamily="50" charset="-127"/>
              </a:rPr>
              <a:t>Asymptotically faster but rebalancing costs time.</a:t>
            </a:r>
          </a:p>
          <a:p>
            <a:pPr>
              <a:buFontTx/>
              <a:buAutoNum type="arabicPeriod"/>
            </a:pPr>
            <a:r>
              <a:rPr lang="en-US" altLang="ko-KR">
                <a:ea typeface="굴림" panose="020B0600000101010101" pitchFamily="50" charset="-127"/>
              </a:rPr>
              <a:t>Most large searches are done in database systems on disk and use other structures (e.g. B-trees).</a:t>
            </a:r>
          </a:p>
          <a:p>
            <a:pPr>
              <a:buFontTx/>
              <a:buAutoNum type="arabicPeriod"/>
            </a:pPr>
            <a:r>
              <a:rPr lang="en-US" altLang="ko-KR">
                <a:ea typeface="굴림" panose="020B0600000101010101" pitchFamily="50" charset="-127"/>
              </a:rPr>
              <a:t>May be OK to have O(N) for a single operation if total run time for many consecutive operations is fast (e.g. Splay trees).</a:t>
            </a:r>
          </a:p>
        </p:txBody>
      </p:sp>
      <p:sp>
        <p:nvSpPr>
          <p:cNvPr id="39942" name="Rectangle 3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4400">
                <a:solidFill>
                  <a:srgbClr val="FF0000"/>
                </a:solidFill>
                <a:ea typeface="굴림" panose="020B0600000101010101" pitchFamily="50" charset="-127"/>
              </a:rPr>
              <a:t>Pros and Cons of AVL Trees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819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819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85DC7C-5FD1-4BCB-A491-EDDA0C2F0C4B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</a:rPr>
              <a:t>Binary Search Tree - Worst Time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  <a:sym typeface="Symbol" panose="05050102010706020507" pitchFamily="18" charset="2"/>
              </a:rPr>
              <a:t>Worst case running time is O(N) </a:t>
            </a:r>
          </a:p>
          <a:p>
            <a:pPr lvl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  <a:sym typeface="Symbol" panose="05050102010706020507" pitchFamily="18" charset="2"/>
              </a:rPr>
              <a:t>What happens when you Insert elements in ascending order?</a:t>
            </a:r>
          </a:p>
          <a:p>
            <a:pPr lvl="2">
              <a:lnSpc>
                <a:spcPct val="90000"/>
              </a:lnSpc>
            </a:pPr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Insert: 2, 4, 6, 8, 10, 12 into an empty BST</a:t>
            </a:r>
          </a:p>
          <a:p>
            <a:pPr lvl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  <a:sym typeface="Symbol" panose="05050102010706020507" pitchFamily="18" charset="2"/>
              </a:rPr>
              <a:t>Problem: Lack of</a:t>
            </a:r>
            <a:r>
              <a:rPr lang="en-US" altLang="ko-KR" smtClean="0">
                <a:solidFill>
                  <a:srgbClr val="0000FF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 “balance”: </a:t>
            </a:r>
          </a:p>
          <a:p>
            <a:pPr lvl="2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  <a:sym typeface="Symbol" panose="05050102010706020507" pitchFamily="18" charset="2"/>
              </a:rPr>
              <a:t>compare depths of left and right subtree</a:t>
            </a:r>
            <a:endParaRPr lang="en-US" altLang="ko-KR" smtClean="0">
              <a:solidFill>
                <a:srgbClr val="0000FF"/>
              </a:solidFill>
              <a:ea typeface="굴림" panose="020B0600000101010101" pitchFamily="50" charset="-127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921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922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9DE356-3CCF-4BE7-B904-EB383E817828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077200" cy="1143000"/>
          </a:xfrm>
        </p:spPr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</a:rPr>
              <a:t>Balanced and unbalanced BST</a:t>
            </a:r>
          </a:p>
        </p:txBody>
      </p:sp>
      <p:sp>
        <p:nvSpPr>
          <p:cNvPr id="9222" name="Oval 4"/>
          <p:cNvSpPr>
            <a:spLocks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9223" name="Oval 5"/>
          <p:cNvSpPr>
            <a:spLocks noChangeArrowheads="1"/>
          </p:cNvSpPr>
          <p:nvPr/>
        </p:nvSpPr>
        <p:spPr bwMode="auto">
          <a:xfrm>
            <a:off x="5791200" y="2743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9224" name="Oval 6"/>
          <p:cNvSpPr>
            <a:spLocks noChangeArrowheads="1"/>
          </p:cNvSpPr>
          <p:nvPr/>
        </p:nvSpPr>
        <p:spPr bwMode="auto">
          <a:xfrm>
            <a:off x="7772400" y="2743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5105400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6400800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9227" name="AutoShape 11"/>
          <p:cNvCxnSpPr>
            <a:cxnSpLocks noChangeShapeType="1"/>
            <a:stCxn id="9222" idx="3"/>
            <a:endCxn id="9223" idx="7"/>
          </p:cNvCxnSpPr>
          <p:nvPr/>
        </p:nvCxnSpPr>
        <p:spPr bwMode="auto">
          <a:xfrm flipH="1">
            <a:off x="6181725" y="2447925"/>
            <a:ext cx="7429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AutoShape 12"/>
          <p:cNvCxnSpPr>
            <a:cxnSpLocks noChangeShapeType="1"/>
            <a:stCxn id="9222" idx="5"/>
            <a:endCxn id="9224" idx="1"/>
          </p:cNvCxnSpPr>
          <p:nvPr/>
        </p:nvCxnSpPr>
        <p:spPr bwMode="auto">
          <a:xfrm>
            <a:off x="7248525" y="2447925"/>
            <a:ext cx="5905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AutoShape 13"/>
          <p:cNvCxnSpPr>
            <a:cxnSpLocks noChangeShapeType="1"/>
            <a:stCxn id="9223" idx="3"/>
            <a:endCxn id="9225" idx="0"/>
          </p:cNvCxnSpPr>
          <p:nvPr/>
        </p:nvCxnSpPr>
        <p:spPr bwMode="auto">
          <a:xfrm flipH="1">
            <a:off x="5334000" y="3133725"/>
            <a:ext cx="5238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0" name="AutoShape 14"/>
          <p:cNvCxnSpPr>
            <a:cxnSpLocks noChangeShapeType="1"/>
            <a:stCxn id="9223" idx="5"/>
            <a:endCxn id="9226" idx="0"/>
          </p:cNvCxnSpPr>
          <p:nvPr/>
        </p:nvCxnSpPr>
        <p:spPr bwMode="auto">
          <a:xfrm>
            <a:off x="6181725" y="31337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1" name="Oval 17"/>
          <p:cNvSpPr>
            <a:spLocks noChangeArrowheads="1"/>
          </p:cNvSpPr>
          <p:nvPr/>
        </p:nvSpPr>
        <p:spPr bwMode="auto">
          <a:xfrm>
            <a:off x="2590800" y="2057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9232" name="Oval 18"/>
          <p:cNvSpPr>
            <a:spLocks noChangeArrowheads="1"/>
          </p:cNvSpPr>
          <p:nvPr/>
        </p:nvSpPr>
        <p:spPr bwMode="auto">
          <a:xfrm>
            <a:off x="4572000" y="4343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9233" name="Oval 19"/>
          <p:cNvSpPr>
            <a:spLocks noChangeArrowheads="1"/>
          </p:cNvSpPr>
          <p:nvPr/>
        </p:nvSpPr>
        <p:spPr bwMode="auto">
          <a:xfrm>
            <a:off x="3048000" y="2590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9234" name="Oval 20"/>
          <p:cNvSpPr>
            <a:spLocks noChangeArrowheads="1"/>
          </p:cNvSpPr>
          <p:nvPr/>
        </p:nvSpPr>
        <p:spPr bwMode="auto">
          <a:xfrm>
            <a:off x="40386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9235" name="Oval 21"/>
          <p:cNvSpPr>
            <a:spLocks noChangeArrowheads="1"/>
          </p:cNvSpPr>
          <p:nvPr/>
        </p:nvSpPr>
        <p:spPr bwMode="auto">
          <a:xfrm>
            <a:off x="3505200" y="3124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9236" name="Oval 22"/>
          <p:cNvSpPr>
            <a:spLocks noChangeArrowheads="1"/>
          </p:cNvSpPr>
          <p:nvPr/>
        </p:nvSpPr>
        <p:spPr bwMode="auto">
          <a:xfrm>
            <a:off x="56388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9237" name="Oval 23"/>
          <p:cNvSpPr>
            <a:spLocks noChangeArrowheads="1"/>
          </p:cNvSpPr>
          <p:nvPr/>
        </p:nvSpPr>
        <p:spPr bwMode="auto">
          <a:xfrm>
            <a:off x="5105400" y="4953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cxnSp>
        <p:nvCxnSpPr>
          <p:cNvPr id="9238" name="AutoShape 24"/>
          <p:cNvCxnSpPr>
            <a:cxnSpLocks noChangeShapeType="1"/>
            <a:stCxn id="9234" idx="5"/>
            <a:endCxn id="9232" idx="7"/>
          </p:cNvCxnSpPr>
          <p:nvPr/>
        </p:nvCxnSpPr>
        <p:spPr bwMode="auto">
          <a:xfrm>
            <a:off x="4429125" y="4124325"/>
            <a:ext cx="53340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9" name="AutoShape 25"/>
          <p:cNvCxnSpPr>
            <a:cxnSpLocks noChangeShapeType="1"/>
            <a:stCxn id="9231" idx="5"/>
            <a:endCxn id="9233" idx="0"/>
          </p:cNvCxnSpPr>
          <p:nvPr/>
        </p:nvCxnSpPr>
        <p:spPr bwMode="auto">
          <a:xfrm>
            <a:off x="2981325" y="2447925"/>
            <a:ext cx="295275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0" name="AutoShape 26"/>
          <p:cNvCxnSpPr>
            <a:cxnSpLocks noChangeShapeType="1"/>
            <a:stCxn id="9237" idx="5"/>
            <a:endCxn id="9236" idx="0"/>
          </p:cNvCxnSpPr>
          <p:nvPr/>
        </p:nvCxnSpPr>
        <p:spPr bwMode="auto">
          <a:xfrm>
            <a:off x="5495925" y="5343525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1" name="AutoShape 27"/>
          <p:cNvCxnSpPr>
            <a:cxnSpLocks noChangeShapeType="1"/>
            <a:stCxn id="9232" idx="5"/>
            <a:endCxn id="9237" idx="0"/>
          </p:cNvCxnSpPr>
          <p:nvPr/>
        </p:nvCxnSpPr>
        <p:spPr bwMode="auto">
          <a:xfrm>
            <a:off x="4962525" y="4733925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2" name="AutoShape 28"/>
          <p:cNvCxnSpPr>
            <a:cxnSpLocks noChangeShapeType="1"/>
            <a:stCxn id="9235" idx="5"/>
            <a:endCxn id="9234" idx="0"/>
          </p:cNvCxnSpPr>
          <p:nvPr/>
        </p:nvCxnSpPr>
        <p:spPr bwMode="auto">
          <a:xfrm>
            <a:off x="3895725" y="3514725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3" name="AutoShape 29"/>
          <p:cNvCxnSpPr>
            <a:cxnSpLocks noChangeShapeType="1"/>
            <a:stCxn id="9233" idx="5"/>
            <a:endCxn id="9235" idx="0"/>
          </p:cNvCxnSpPr>
          <p:nvPr/>
        </p:nvCxnSpPr>
        <p:spPr bwMode="auto">
          <a:xfrm>
            <a:off x="3438525" y="2981325"/>
            <a:ext cx="295275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44" name="Oval 32"/>
          <p:cNvSpPr>
            <a:spLocks noChangeArrowheads="1"/>
          </p:cNvSpPr>
          <p:nvPr/>
        </p:nvSpPr>
        <p:spPr bwMode="auto">
          <a:xfrm>
            <a:off x="2286000" y="4114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9245" name="Oval 33"/>
          <p:cNvSpPr>
            <a:spLocks noChangeArrowheads="1"/>
          </p:cNvSpPr>
          <p:nvPr/>
        </p:nvSpPr>
        <p:spPr bwMode="auto">
          <a:xfrm>
            <a:off x="1219200" y="4800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9246" name="Oval 34"/>
          <p:cNvSpPr>
            <a:spLocks noChangeArrowheads="1"/>
          </p:cNvSpPr>
          <p:nvPr/>
        </p:nvSpPr>
        <p:spPr bwMode="auto">
          <a:xfrm>
            <a:off x="3200400" y="4800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9247" name="Oval 35"/>
          <p:cNvSpPr>
            <a:spLocks noChangeArrowheads="1"/>
          </p:cNvSpPr>
          <p:nvPr/>
        </p:nvSpPr>
        <p:spPr bwMode="auto">
          <a:xfrm>
            <a:off x="25908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9248" name="Oval 36"/>
          <p:cNvSpPr>
            <a:spLocks noChangeArrowheads="1"/>
          </p:cNvSpPr>
          <p:nvPr/>
        </p:nvSpPr>
        <p:spPr bwMode="auto">
          <a:xfrm>
            <a:off x="38100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9249" name="Oval 37"/>
          <p:cNvSpPr>
            <a:spLocks noChangeArrowheads="1"/>
          </p:cNvSpPr>
          <p:nvPr/>
        </p:nvSpPr>
        <p:spPr bwMode="auto">
          <a:xfrm>
            <a:off x="5334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9250" name="Oval 38"/>
          <p:cNvSpPr>
            <a:spLocks noChangeArrowheads="1"/>
          </p:cNvSpPr>
          <p:nvPr/>
        </p:nvSpPr>
        <p:spPr bwMode="auto">
          <a:xfrm>
            <a:off x="18288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9251" name="AutoShape 39"/>
          <p:cNvCxnSpPr>
            <a:cxnSpLocks noChangeShapeType="1"/>
            <a:stCxn id="9244" idx="3"/>
            <a:endCxn id="9245" idx="7"/>
          </p:cNvCxnSpPr>
          <p:nvPr/>
        </p:nvCxnSpPr>
        <p:spPr bwMode="auto">
          <a:xfrm flipH="1">
            <a:off x="1609725" y="4505325"/>
            <a:ext cx="7429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52" name="AutoShape 40"/>
          <p:cNvCxnSpPr>
            <a:cxnSpLocks noChangeShapeType="1"/>
            <a:stCxn id="9244" idx="5"/>
            <a:endCxn id="9246" idx="1"/>
          </p:cNvCxnSpPr>
          <p:nvPr/>
        </p:nvCxnSpPr>
        <p:spPr bwMode="auto">
          <a:xfrm>
            <a:off x="2676525" y="4505325"/>
            <a:ext cx="5905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53" name="AutoShape 41"/>
          <p:cNvCxnSpPr>
            <a:cxnSpLocks noChangeShapeType="1"/>
            <a:stCxn id="9245" idx="3"/>
            <a:endCxn id="9249" idx="0"/>
          </p:cNvCxnSpPr>
          <p:nvPr/>
        </p:nvCxnSpPr>
        <p:spPr bwMode="auto">
          <a:xfrm flipH="1">
            <a:off x="762000" y="5191125"/>
            <a:ext cx="5238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54" name="AutoShape 42"/>
          <p:cNvCxnSpPr>
            <a:cxnSpLocks noChangeShapeType="1"/>
            <a:stCxn id="9245" idx="5"/>
            <a:endCxn id="9250" idx="0"/>
          </p:cNvCxnSpPr>
          <p:nvPr/>
        </p:nvCxnSpPr>
        <p:spPr bwMode="auto">
          <a:xfrm>
            <a:off x="1609725" y="51911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55" name="AutoShape 43"/>
          <p:cNvCxnSpPr>
            <a:cxnSpLocks noChangeShapeType="1"/>
            <a:stCxn id="9246" idx="3"/>
            <a:endCxn id="9247" idx="0"/>
          </p:cNvCxnSpPr>
          <p:nvPr/>
        </p:nvCxnSpPr>
        <p:spPr bwMode="auto">
          <a:xfrm flipH="1">
            <a:off x="2819400" y="51911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56" name="AutoShape 44"/>
          <p:cNvCxnSpPr>
            <a:cxnSpLocks noChangeShapeType="1"/>
            <a:stCxn id="9246" idx="5"/>
            <a:endCxn id="9248" idx="0"/>
          </p:cNvCxnSpPr>
          <p:nvPr/>
        </p:nvCxnSpPr>
        <p:spPr bwMode="auto">
          <a:xfrm>
            <a:off x="3590925" y="51911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57" name="Text Box 45"/>
          <p:cNvSpPr txBox="1">
            <a:spLocks noChangeArrowheads="1"/>
          </p:cNvSpPr>
          <p:nvPr/>
        </p:nvSpPr>
        <p:spPr bwMode="auto">
          <a:xfrm>
            <a:off x="6080125" y="4202113"/>
            <a:ext cx="2257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ea typeface="굴림" panose="020B0600000101010101" pitchFamily="50" charset="-127"/>
              </a:rPr>
              <a:t>Is this “balanced”?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1024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1024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35A9EC-DCEE-4A11-8CC1-47B645209325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</a:rPr>
              <a:t>Approaches to balancing trees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 altLang="ko-KR" sz="2800" dirty="0" smtClean="0">
                <a:solidFill>
                  <a:schemeClr val="accent2"/>
                </a:solidFill>
                <a:ea typeface="굴림" panose="020B0600000101010101" pitchFamily="50" charset="-127"/>
              </a:rPr>
              <a:t>Don't balance</a:t>
            </a:r>
          </a:p>
          <a:p>
            <a:pPr lvl="1"/>
            <a:r>
              <a:rPr lang="en-US" altLang="ko-KR" sz="2400" dirty="0" smtClean="0">
                <a:ea typeface="굴림" panose="020B0600000101010101" pitchFamily="50" charset="-127"/>
              </a:rPr>
              <a:t>May end up with some nodes very deep</a:t>
            </a:r>
          </a:p>
          <a:p>
            <a:r>
              <a:rPr lang="en-US" altLang="ko-KR" sz="2800" dirty="0" smtClean="0">
                <a:solidFill>
                  <a:srgbClr val="008000"/>
                </a:solidFill>
                <a:ea typeface="굴림" panose="020B0600000101010101" pitchFamily="50" charset="-127"/>
              </a:rPr>
              <a:t>Strict balance</a:t>
            </a:r>
          </a:p>
          <a:p>
            <a:pPr lvl="1"/>
            <a:r>
              <a:rPr lang="en-US" altLang="ko-KR" sz="2400" dirty="0" smtClean="0">
                <a:ea typeface="굴림" panose="020B0600000101010101" pitchFamily="50" charset="-127"/>
              </a:rPr>
              <a:t>The tree must always be balanced perfectly</a:t>
            </a:r>
          </a:p>
          <a:p>
            <a:r>
              <a:rPr lang="en-US" altLang="ko-KR" sz="28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Pretty good balance</a:t>
            </a:r>
          </a:p>
          <a:p>
            <a:pPr lvl="1"/>
            <a:r>
              <a:rPr lang="en-US" altLang="ko-KR" sz="2400" dirty="0" smtClean="0">
                <a:ea typeface="굴림" panose="020B0600000101010101" pitchFamily="50" charset="-127"/>
              </a:rPr>
              <a:t>Only allow a little out of </a:t>
            </a:r>
            <a:r>
              <a:rPr lang="en-US" altLang="ko-KR" sz="2400" dirty="0" smtClean="0">
                <a:ea typeface="굴림" panose="020B0600000101010101" pitchFamily="50" charset="-127"/>
              </a:rPr>
              <a:t>balance</a:t>
            </a:r>
          </a:p>
          <a:p>
            <a:r>
              <a:rPr lang="en-US" altLang="ko-KR" sz="2800" dirty="0" smtClean="0">
                <a:solidFill>
                  <a:srgbClr val="6600CC"/>
                </a:solidFill>
                <a:ea typeface="굴림" panose="020B0600000101010101" pitchFamily="50" charset="-127"/>
              </a:rPr>
              <a:t>Adjust on access</a:t>
            </a:r>
          </a:p>
          <a:p>
            <a:pPr lvl="1"/>
            <a:r>
              <a:rPr lang="en-US" altLang="ko-KR" sz="2400" dirty="0" smtClean="0">
                <a:ea typeface="굴림" panose="020B0600000101010101" pitchFamily="50" charset="-127"/>
              </a:rPr>
              <a:t>Self-adjusting</a:t>
            </a:r>
            <a:endParaRPr lang="en-US" altLang="ko-KR" sz="2400" dirty="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1126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1126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D3BD9C-BA63-485D-A916-05F3E01221CD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</a:rPr>
              <a:t>Balancing Binary Search Trees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20000" cy="41148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Many algorithms exist for keeping binary search trees balanced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Adelson-Velskii and Landis (</a:t>
            </a:r>
            <a:r>
              <a:rPr lang="en-US" altLang="ko-KR" smtClean="0">
                <a:solidFill>
                  <a:schemeClr val="accent2"/>
                </a:solidFill>
                <a:ea typeface="굴림" panose="020B0600000101010101" pitchFamily="50" charset="-127"/>
              </a:rPr>
              <a:t>AVL) trees</a:t>
            </a:r>
            <a:r>
              <a:rPr lang="en-US" altLang="ko-KR" smtClean="0">
                <a:ea typeface="굴림" panose="020B0600000101010101" pitchFamily="50" charset="-127"/>
              </a:rPr>
              <a:t> (height-balanced trees) </a:t>
            </a:r>
          </a:p>
          <a:p>
            <a:pPr lvl="1"/>
            <a:r>
              <a:rPr lang="en-US" altLang="ko-KR" smtClean="0">
                <a:solidFill>
                  <a:schemeClr val="accent2"/>
                </a:solidFill>
                <a:ea typeface="굴림" panose="020B0600000101010101" pitchFamily="50" charset="-127"/>
              </a:rPr>
              <a:t>Splay trees</a:t>
            </a:r>
            <a:r>
              <a:rPr lang="en-US" altLang="ko-KR" smtClean="0">
                <a:ea typeface="굴림" panose="020B0600000101010101" pitchFamily="50" charset="-127"/>
              </a:rPr>
              <a:t> and other self-adjusting trees</a:t>
            </a:r>
          </a:p>
          <a:p>
            <a:pPr lvl="1"/>
            <a:r>
              <a:rPr lang="en-US" altLang="ko-KR" smtClean="0">
                <a:solidFill>
                  <a:schemeClr val="accent2"/>
                </a:solidFill>
                <a:ea typeface="굴림" panose="020B0600000101010101" pitchFamily="50" charset="-127"/>
              </a:rPr>
              <a:t>B-trees</a:t>
            </a:r>
            <a:r>
              <a:rPr lang="en-US" altLang="ko-KR" smtClean="0">
                <a:ea typeface="굴림" panose="020B0600000101010101" pitchFamily="50" charset="-127"/>
              </a:rPr>
              <a:t> and other multiway search trees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1229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1229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941EDE-C127-48BB-A303-05044E2BB032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</a:rPr>
              <a:t>Perfect Balance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458200" cy="27432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Want a </a:t>
            </a:r>
            <a:r>
              <a:rPr lang="en-US" altLang="ko-KR" smtClean="0">
                <a:solidFill>
                  <a:srgbClr val="0000FF"/>
                </a:solidFill>
                <a:ea typeface="굴림" panose="020B0600000101010101" pitchFamily="50" charset="-127"/>
              </a:rPr>
              <a:t>complete tree</a:t>
            </a:r>
            <a:r>
              <a:rPr lang="en-US" altLang="ko-KR" smtClean="0">
                <a:ea typeface="굴림" panose="020B0600000101010101" pitchFamily="50" charset="-127"/>
              </a:rPr>
              <a:t> after every operation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tree is full except possibly in the lower right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This is expensive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For example, insert 2 in the tree on the left and then rebuild as a complete tree</a:t>
            </a:r>
          </a:p>
        </p:txBody>
      </p:sp>
      <p:sp>
        <p:nvSpPr>
          <p:cNvPr id="12295" name="Text Box 42"/>
          <p:cNvSpPr txBox="1">
            <a:spLocks noChangeArrowheads="1"/>
          </p:cNvSpPr>
          <p:nvPr/>
        </p:nvSpPr>
        <p:spPr bwMode="auto">
          <a:xfrm>
            <a:off x="3962400" y="4857750"/>
            <a:ext cx="1720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0000FF"/>
                </a:solidFill>
                <a:ea typeface="굴림" panose="020B0600000101010101" pitchFamily="50" charset="-127"/>
              </a:rPr>
              <a:t>Insert 2 &amp;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0000FF"/>
                </a:solidFill>
                <a:ea typeface="굴림" panose="020B0600000101010101" pitchFamily="50" charset="-127"/>
              </a:rPr>
              <a:t>complete tree</a:t>
            </a:r>
          </a:p>
        </p:txBody>
      </p:sp>
      <p:sp>
        <p:nvSpPr>
          <p:cNvPr id="12296" name="Oval 43"/>
          <p:cNvSpPr>
            <a:spLocks noChangeArrowheads="1"/>
          </p:cNvSpPr>
          <p:nvPr/>
        </p:nvSpPr>
        <p:spPr bwMode="auto">
          <a:xfrm>
            <a:off x="23622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2297" name="Oval 44"/>
          <p:cNvSpPr>
            <a:spLocks noChangeArrowheads="1"/>
          </p:cNvSpPr>
          <p:nvPr/>
        </p:nvSpPr>
        <p:spPr bwMode="auto">
          <a:xfrm>
            <a:off x="1295400" y="50133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2298" name="Oval 45"/>
          <p:cNvSpPr>
            <a:spLocks noChangeArrowheads="1"/>
          </p:cNvSpPr>
          <p:nvPr/>
        </p:nvSpPr>
        <p:spPr bwMode="auto">
          <a:xfrm>
            <a:off x="3276600" y="50133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12299" name="Oval 46"/>
          <p:cNvSpPr>
            <a:spLocks noChangeArrowheads="1"/>
          </p:cNvSpPr>
          <p:nvPr/>
        </p:nvSpPr>
        <p:spPr bwMode="auto">
          <a:xfrm>
            <a:off x="26670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2300" name="Oval 48"/>
          <p:cNvSpPr>
            <a:spLocks noChangeArrowheads="1"/>
          </p:cNvSpPr>
          <p:nvPr/>
        </p:nvSpPr>
        <p:spPr bwMode="auto">
          <a:xfrm>
            <a:off x="6096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2301" name="Oval 49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12302" name="AutoShape 50"/>
          <p:cNvCxnSpPr>
            <a:cxnSpLocks noChangeShapeType="1"/>
            <a:stCxn id="12296" idx="3"/>
            <a:endCxn id="12297" idx="7"/>
          </p:cNvCxnSpPr>
          <p:nvPr/>
        </p:nvCxnSpPr>
        <p:spPr bwMode="auto">
          <a:xfrm flipH="1">
            <a:off x="1685925" y="4810125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3" name="AutoShape 51"/>
          <p:cNvCxnSpPr>
            <a:cxnSpLocks noChangeShapeType="1"/>
            <a:stCxn id="12296" idx="5"/>
            <a:endCxn id="12298" idx="1"/>
          </p:cNvCxnSpPr>
          <p:nvPr/>
        </p:nvCxnSpPr>
        <p:spPr bwMode="auto">
          <a:xfrm>
            <a:off x="2752725" y="4810125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4" name="AutoShape 52"/>
          <p:cNvCxnSpPr>
            <a:cxnSpLocks noChangeShapeType="1"/>
            <a:stCxn id="12297" idx="3"/>
            <a:endCxn id="12300" idx="0"/>
          </p:cNvCxnSpPr>
          <p:nvPr/>
        </p:nvCxnSpPr>
        <p:spPr bwMode="auto">
          <a:xfrm flipH="1">
            <a:off x="838200" y="54038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5" name="AutoShape 53"/>
          <p:cNvCxnSpPr>
            <a:cxnSpLocks noChangeShapeType="1"/>
            <a:stCxn id="12297" idx="5"/>
            <a:endCxn id="12301" idx="0"/>
          </p:cNvCxnSpPr>
          <p:nvPr/>
        </p:nvCxnSpPr>
        <p:spPr bwMode="auto">
          <a:xfrm>
            <a:off x="1685925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6" name="AutoShape 54"/>
          <p:cNvCxnSpPr>
            <a:cxnSpLocks noChangeShapeType="1"/>
            <a:stCxn id="12298" idx="3"/>
            <a:endCxn id="12299" idx="0"/>
          </p:cNvCxnSpPr>
          <p:nvPr/>
        </p:nvCxnSpPr>
        <p:spPr bwMode="auto">
          <a:xfrm flipH="1">
            <a:off x="2895600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7" name="Oval 56"/>
          <p:cNvSpPr>
            <a:spLocks noChangeArrowheads="1"/>
          </p:cNvSpPr>
          <p:nvPr/>
        </p:nvSpPr>
        <p:spPr bwMode="auto">
          <a:xfrm>
            <a:off x="67818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12308" name="Oval 57"/>
          <p:cNvSpPr>
            <a:spLocks noChangeArrowheads="1"/>
          </p:cNvSpPr>
          <p:nvPr/>
        </p:nvSpPr>
        <p:spPr bwMode="auto">
          <a:xfrm>
            <a:off x="5715000" y="5013325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2309" name="Oval 58"/>
          <p:cNvSpPr>
            <a:spLocks noChangeArrowheads="1"/>
          </p:cNvSpPr>
          <p:nvPr/>
        </p:nvSpPr>
        <p:spPr bwMode="auto">
          <a:xfrm>
            <a:off x="7696200" y="50133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2310" name="Oval 59"/>
          <p:cNvSpPr>
            <a:spLocks noChangeArrowheads="1"/>
          </p:cNvSpPr>
          <p:nvPr/>
        </p:nvSpPr>
        <p:spPr bwMode="auto">
          <a:xfrm>
            <a:off x="70866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2311" name="Oval 60"/>
          <p:cNvSpPr>
            <a:spLocks noChangeArrowheads="1"/>
          </p:cNvSpPr>
          <p:nvPr/>
        </p:nvSpPr>
        <p:spPr bwMode="auto">
          <a:xfrm>
            <a:off x="83058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12312" name="Oval 61"/>
          <p:cNvSpPr>
            <a:spLocks noChangeArrowheads="1"/>
          </p:cNvSpPr>
          <p:nvPr/>
        </p:nvSpPr>
        <p:spPr bwMode="auto">
          <a:xfrm>
            <a:off x="50292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2313" name="Oval 62"/>
          <p:cNvSpPr>
            <a:spLocks noChangeArrowheads="1"/>
          </p:cNvSpPr>
          <p:nvPr/>
        </p:nvSpPr>
        <p:spPr bwMode="auto">
          <a:xfrm>
            <a:off x="63246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cxnSp>
        <p:nvCxnSpPr>
          <p:cNvPr id="12314" name="AutoShape 63"/>
          <p:cNvCxnSpPr>
            <a:cxnSpLocks noChangeShapeType="1"/>
            <a:stCxn id="12307" idx="3"/>
            <a:endCxn id="12308" idx="7"/>
          </p:cNvCxnSpPr>
          <p:nvPr/>
        </p:nvCxnSpPr>
        <p:spPr bwMode="auto">
          <a:xfrm flipH="1">
            <a:off x="6105525" y="4810125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5" name="AutoShape 64"/>
          <p:cNvCxnSpPr>
            <a:cxnSpLocks noChangeShapeType="1"/>
            <a:stCxn id="12307" idx="5"/>
            <a:endCxn id="12309" idx="1"/>
          </p:cNvCxnSpPr>
          <p:nvPr/>
        </p:nvCxnSpPr>
        <p:spPr bwMode="auto">
          <a:xfrm>
            <a:off x="7172325" y="4810125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6" name="AutoShape 65"/>
          <p:cNvCxnSpPr>
            <a:cxnSpLocks noChangeShapeType="1"/>
            <a:stCxn id="12308" idx="3"/>
            <a:endCxn id="12312" idx="0"/>
          </p:cNvCxnSpPr>
          <p:nvPr/>
        </p:nvCxnSpPr>
        <p:spPr bwMode="auto">
          <a:xfrm flipH="1">
            <a:off x="5257800" y="54038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7" name="AutoShape 66"/>
          <p:cNvCxnSpPr>
            <a:cxnSpLocks noChangeShapeType="1"/>
            <a:stCxn id="12308" idx="5"/>
            <a:endCxn id="12313" idx="0"/>
          </p:cNvCxnSpPr>
          <p:nvPr/>
        </p:nvCxnSpPr>
        <p:spPr bwMode="auto">
          <a:xfrm>
            <a:off x="6105525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8" name="AutoShape 67"/>
          <p:cNvCxnSpPr>
            <a:cxnSpLocks noChangeShapeType="1"/>
            <a:stCxn id="12309" idx="3"/>
            <a:endCxn id="12310" idx="0"/>
          </p:cNvCxnSpPr>
          <p:nvPr/>
        </p:nvCxnSpPr>
        <p:spPr bwMode="auto">
          <a:xfrm flipH="1">
            <a:off x="7315200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9" name="AutoShape 68"/>
          <p:cNvCxnSpPr>
            <a:cxnSpLocks noChangeShapeType="1"/>
            <a:stCxn id="12309" idx="5"/>
            <a:endCxn id="12311" idx="0"/>
          </p:cNvCxnSpPr>
          <p:nvPr/>
        </p:nvCxnSpPr>
        <p:spPr bwMode="auto">
          <a:xfrm>
            <a:off x="8086725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20" name="Line 69"/>
          <p:cNvSpPr>
            <a:spLocks noChangeShapeType="1"/>
          </p:cNvSpPr>
          <p:nvPr/>
        </p:nvSpPr>
        <p:spPr bwMode="auto">
          <a:xfrm>
            <a:off x="4114800" y="571500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12/26/03</a:t>
            </a:r>
          </a:p>
        </p:txBody>
      </p:sp>
      <p:sp>
        <p:nvSpPr>
          <p:cNvPr id="1331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AVL Trees - Lecture 8</a:t>
            </a:r>
          </a:p>
        </p:txBody>
      </p:sp>
      <p:sp>
        <p:nvSpPr>
          <p:cNvPr id="1331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AE5FF8-F218-49B1-BCF8-D951F99386ED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</a:rPr>
              <a:t>AVL - Good but not Perfect Balance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863725"/>
            <a:ext cx="8050212" cy="4384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AVL trees are height-balanced binary search trees</a:t>
            </a:r>
          </a:p>
          <a:p>
            <a:pPr>
              <a:lnSpc>
                <a:spcPct val="90000"/>
              </a:lnSpc>
            </a:pPr>
            <a:r>
              <a:rPr lang="en-US" altLang="ko-KR" smtClean="0">
                <a:solidFill>
                  <a:srgbClr val="0000FF"/>
                </a:solidFill>
                <a:ea typeface="굴림" panose="020B0600000101010101" pitchFamily="50" charset="-127"/>
              </a:rPr>
              <a:t>Balance factor</a:t>
            </a:r>
            <a:r>
              <a:rPr lang="en-US" altLang="ko-KR" smtClean="0">
                <a:ea typeface="굴림" panose="020B0600000101010101" pitchFamily="50" charset="-127"/>
              </a:rPr>
              <a:t> of a node</a:t>
            </a:r>
          </a:p>
          <a:p>
            <a:pPr lvl="1">
              <a:lnSpc>
                <a:spcPct val="90000"/>
              </a:lnSpc>
            </a:pPr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</a:rPr>
              <a:t>height(left subtree) - height(right subtree)</a:t>
            </a:r>
          </a:p>
          <a:p>
            <a:pPr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An AVL tree has balance factor calculated at every node</a:t>
            </a:r>
          </a:p>
          <a:p>
            <a:pPr lvl="1">
              <a:lnSpc>
                <a:spcPct val="90000"/>
              </a:lnSpc>
            </a:pPr>
            <a:r>
              <a:rPr lang="en-US" altLang="ko-KR" smtClean="0">
                <a:solidFill>
                  <a:srgbClr val="FF0000"/>
                </a:solidFill>
                <a:ea typeface="굴림" panose="020B0600000101010101" pitchFamily="50" charset="-127"/>
              </a:rPr>
              <a:t>For every node, heights of left and right subtree can differ by no more than 1</a:t>
            </a:r>
          </a:p>
          <a:p>
            <a:pPr lvl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Store current heights in each node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se373">
  <a:themeElements>
    <a:clrScheme name="cse37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se37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se37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37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e37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37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37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37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37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C:\apps\msoffice\Templates\cse373.pot</Template>
  <TotalTime>34068</TotalTime>
  <Words>1598</Words>
  <Application>Microsoft Office PowerPoint</Application>
  <PresentationFormat>화면 슬라이드 쇼(4:3)</PresentationFormat>
  <Paragraphs>596</Paragraphs>
  <Slides>35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Arial</vt:lpstr>
      <vt:lpstr>Times New Roman</vt:lpstr>
      <vt:lpstr>굴림</vt:lpstr>
      <vt:lpstr>Symbol</vt:lpstr>
      <vt:lpstr>맑은 고딕</vt:lpstr>
      <vt:lpstr>cse373</vt:lpstr>
      <vt:lpstr>Microsoft Equation 3.0</vt:lpstr>
      <vt:lpstr>AVL Trees</vt:lpstr>
      <vt:lpstr>Readings</vt:lpstr>
      <vt:lpstr>Binary Search Tree - Best Time</vt:lpstr>
      <vt:lpstr>Binary Search Tree - Worst Time</vt:lpstr>
      <vt:lpstr>Balanced and unbalanced BST</vt:lpstr>
      <vt:lpstr>Approaches to balancing trees</vt:lpstr>
      <vt:lpstr>Balancing Binary Search Trees</vt:lpstr>
      <vt:lpstr>Perfect Balance</vt:lpstr>
      <vt:lpstr>AVL - Good but not Perfect Balance</vt:lpstr>
      <vt:lpstr>Height of an AVL Tree</vt:lpstr>
      <vt:lpstr>Height of an AVL Tree</vt:lpstr>
      <vt:lpstr>Node Heights</vt:lpstr>
      <vt:lpstr>Node Heights after Insert 7</vt:lpstr>
      <vt:lpstr>Insert and Rotation in AVL Trees</vt:lpstr>
      <vt:lpstr>Single Rotation in an AVL Tree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Example of Insertions in an AVL Tree</vt:lpstr>
      <vt:lpstr>Example of Insertions in an AVL Tree</vt:lpstr>
      <vt:lpstr>Single rotation (outside case)</vt:lpstr>
      <vt:lpstr>Double rotation (inside case)</vt:lpstr>
      <vt:lpstr>PowerPoint 프레젠테이션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Trees</dc:title>
  <dc:creator>Douglas Johnson</dc:creator>
  <cp:lastModifiedBy>oschae</cp:lastModifiedBy>
  <cp:revision>43</cp:revision>
  <cp:lastPrinted>2001-12-07T01:39:00Z</cp:lastPrinted>
  <dcterms:created xsi:type="dcterms:W3CDTF">2002-04-10T16:18:07Z</dcterms:created>
  <dcterms:modified xsi:type="dcterms:W3CDTF">2016-11-15T01:26:02Z</dcterms:modified>
</cp:coreProperties>
</file>