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89" r:id="rId3"/>
    <p:sldId id="260" r:id="rId4"/>
    <p:sldId id="361" r:id="rId5"/>
    <p:sldId id="292" r:id="rId6"/>
    <p:sldId id="378" r:id="rId7"/>
    <p:sldId id="362" r:id="rId8"/>
    <p:sldId id="379" r:id="rId9"/>
    <p:sldId id="338" r:id="rId10"/>
    <p:sldId id="312" r:id="rId11"/>
    <p:sldId id="310" r:id="rId12"/>
    <p:sldId id="316" r:id="rId13"/>
    <p:sldId id="329" r:id="rId14"/>
    <p:sldId id="268" r:id="rId15"/>
    <p:sldId id="334" r:id="rId16"/>
    <p:sldId id="325" r:id="rId17"/>
    <p:sldId id="380" r:id="rId18"/>
    <p:sldId id="300" r:id="rId19"/>
    <p:sldId id="365" r:id="rId20"/>
    <p:sldId id="381" r:id="rId21"/>
    <p:sldId id="339" r:id="rId22"/>
    <p:sldId id="285" r:id="rId23"/>
    <p:sldId id="340" r:id="rId24"/>
    <p:sldId id="295" r:id="rId25"/>
    <p:sldId id="269" r:id="rId26"/>
    <p:sldId id="263" r:id="rId27"/>
    <p:sldId id="341" r:id="rId28"/>
    <p:sldId id="342" r:id="rId29"/>
    <p:sldId id="299" r:id="rId30"/>
    <p:sldId id="301" r:id="rId31"/>
    <p:sldId id="324" r:id="rId32"/>
    <p:sldId id="335" r:id="rId33"/>
    <p:sldId id="336" r:id="rId34"/>
    <p:sldId id="323" r:id="rId35"/>
    <p:sldId id="257" r:id="rId36"/>
    <p:sldId id="286" r:id="rId37"/>
    <p:sldId id="265" r:id="rId38"/>
    <p:sldId id="321" r:id="rId39"/>
    <p:sldId id="363" r:id="rId40"/>
    <p:sldId id="349" r:id="rId41"/>
    <p:sldId id="355" r:id="rId42"/>
    <p:sldId id="350" r:id="rId43"/>
    <p:sldId id="356" r:id="rId44"/>
    <p:sldId id="319" r:id="rId45"/>
    <p:sldId id="345" r:id="rId46"/>
    <p:sldId id="367" r:id="rId47"/>
    <p:sldId id="327" r:id="rId48"/>
    <p:sldId id="358" r:id="rId49"/>
    <p:sldId id="373" r:id="rId50"/>
    <p:sldId id="374" r:id="rId51"/>
    <p:sldId id="375" r:id="rId52"/>
    <p:sldId id="376" r:id="rId53"/>
    <p:sldId id="377" r:id="rId54"/>
    <p:sldId id="357" r:id="rId55"/>
    <p:sldId id="369" r:id="rId56"/>
    <p:sldId id="370" r:id="rId57"/>
    <p:sldId id="372" r:id="rId58"/>
  </p:sldIdLst>
  <p:sldSz cx="9906000" cy="6858000" type="A4"/>
  <p:notesSz cx="6669088" cy="9753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990033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990033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990033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990033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990033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000" b="1" kern="1200">
        <a:solidFill>
          <a:srgbClr val="990033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000" b="1" kern="1200">
        <a:solidFill>
          <a:srgbClr val="990033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000" b="1" kern="1200">
        <a:solidFill>
          <a:srgbClr val="990033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000" b="1" kern="1200">
        <a:solidFill>
          <a:srgbClr val="990033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52">
          <p15:clr>
            <a:srgbClr val="A4A3A4"/>
          </p15:clr>
        </p15:guide>
        <p15:guide id="2" pos="28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9999"/>
    <a:srgbClr val="FFFFFF"/>
    <a:srgbClr val="CC0000"/>
    <a:srgbClr val="660066"/>
    <a:srgbClr val="990099"/>
    <a:srgbClr val="990066"/>
    <a:srgbClr val="CCFF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65" autoAdjust="0"/>
    <p:restoredTop sz="78671" autoAdjust="0"/>
  </p:normalViewPr>
  <p:slideViewPr>
    <p:cSldViewPr>
      <p:cViewPr varScale="1">
        <p:scale>
          <a:sx n="86" d="100"/>
          <a:sy n="86" d="100"/>
        </p:scale>
        <p:origin x="1902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04" y="-72"/>
      </p:cViewPr>
      <p:guideLst>
        <p:guide orient="horz" pos="2352"/>
        <p:guide pos="28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054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0" y="0"/>
            <a:ext cx="6669088" cy="4551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0" y="4714875"/>
            <a:ext cx="6669088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7754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q"/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har char="o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ü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105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920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718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927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Record</a:t>
            </a:r>
            <a:r>
              <a:rPr lang="ko-KR" altLang="en-US">
                <a:ea typeface="굴림" pitchFamily="50" charset="-127"/>
              </a:rPr>
              <a:t>는 유한개의 요소들로 이루어진 </a:t>
            </a:r>
            <a:r>
              <a:rPr lang="en-US" altLang="ko-KR">
                <a:ea typeface="굴림" pitchFamily="50" charset="-127"/>
              </a:rPr>
              <a:t>composite data type</a:t>
            </a:r>
          </a:p>
          <a:p>
            <a:r>
              <a:rPr lang="ko-KR" altLang="en-US">
                <a:ea typeface="굴림" pitchFamily="50" charset="-127"/>
              </a:rPr>
              <a:t>구성 요소들은 형이 서로 다를 수 있다. </a:t>
            </a:r>
          </a:p>
          <a:p>
            <a:r>
              <a:rPr lang="ko-KR" altLang="en-US">
                <a:ea typeface="굴림" pitchFamily="50" charset="-127"/>
              </a:rPr>
              <a:t>요소들을  </a:t>
            </a:r>
            <a:r>
              <a:rPr lang="en-US" altLang="ko-KR">
                <a:ea typeface="굴림" pitchFamily="50" charset="-127"/>
              </a:rPr>
              <a:t>member </a:t>
            </a:r>
            <a:r>
              <a:rPr lang="ko-KR" altLang="en-US">
                <a:ea typeface="굴림" pitchFamily="50" charset="-127"/>
              </a:rPr>
              <a:t>또는 </a:t>
            </a:r>
            <a:r>
              <a:rPr lang="en-US" altLang="ko-KR">
                <a:ea typeface="굴림" pitchFamily="50" charset="-127"/>
              </a:rPr>
              <a:t>field</a:t>
            </a:r>
            <a:r>
              <a:rPr lang="ko-KR" altLang="en-US">
                <a:ea typeface="굴림" pitchFamily="50" charset="-127"/>
              </a:rPr>
              <a:t>라 한다.</a:t>
            </a:r>
            <a:endParaRPr lang="en-US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634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901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815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950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436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19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39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Data Abstraction</a:t>
            </a:r>
            <a:r>
              <a:rPr lang="ko-KR" altLang="en-US">
                <a:ea typeface="굴림" pitchFamily="50" charset="-127"/>
              </a:rPr>
              <a:t>은 자료형의 논리적인 특성을 구현으로부터 분리한다. 즉이 자료의 구현방법에 관계없이 논리적인 수준에서 활용할 수 있게 해준다.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자료가 있을 때, 일반 사용자는 그 것이 컴퓨터에 어떻게 저장되어 있는 지보다는 어떻게 원하는 자료를 얻어서 사용할 수 있는 지에 관심이 있다.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프로그램을 설계하는 입장에서도 자료의 저장 방법과 자료에 적용될 동작의 구체적인 방법 등과 같은 세세한 것을 생각하면 시스템의 전체적인 구조를 파악하기 힘들다. 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시스템의 전체적인 구조를 정확하게 파악하고 설계하기 위해서는 자료의 저장방법, 검색방법 등에 대한 것은 생각하지 않고 자료의 내용, 주어진 작업을 위해서 필요한 내용 등 만을 생각하는 것이 필요하다.    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설계시에 중요한 것은  </a:t>
            </a:r>
            <a:r>
              <a:rPr lang="en-US" altLang="ko-KR">
                <a:ea typeface="굴림" pitchFamily="50" charset="-127"/>
              </a:rPr>
              <a:t>Abstraction</a:t>
            </a:r>
            <a:r>
              <a:rPr lang="ko-KR" altLang="en-US">
                <a:ea typeface="굴림" pitchFamily="50" charset="-127"/>
              </a:rPr>
              <a:t>을 통해서 시스템의 복잡도를 낮추는 것이다. </a:t>
            </a:r>
            <a:endParaRPr lang="en-US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686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817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굴림" pitchFamily="50" charset="-127"/>
              </a:rPr>
              <a:t>고정된 크기의 동질(또는 같은 형의) 요소들로 구성된 구조화된 </a:t>
            </a:r>
            <a:r>
              <a:rPr lang="en-US" altLang="ko-KR">
                <a:ea typeface="굴림" pitchFamily="50" charset="-127"/>
              </a:rPr>
              <a:t>composite data type</a:t>
            </a:r>
          </a:p>
          <a:p>
            <a:r>
              <a:rPr lang="ko-KR" altLang="en-US">
                <a:ea typeface="굴림" pitchFamily="50" charset="-127"/>
              </a:rPr>
              <a:t>크기는 컴파일 시에 미리 정해진다.</a:t>
            </a:r>
          </a:p>
          <a:p>
            <a:r>
              <a:rPr lang="ko-KR" altLang="en-US">
                <a:ea typeface="굴림" pitchFamily="50" charset="-127"/>
              </a:rPr>
              <a:t>구성 요소들의 상대적인 위치가 고정되어 있어서 </a:t>
            </a:r>
            <a:r>
              <a:rPr lang="en-US" altLang="ko-KR">
                <a:ea typeface="굴림" pitchFamily="50" charset="-127"/>
              </a:rPr>
              <a:t>direct access</a:t>
            </a:r>
            <a:r>
              <a:rPr lang="ko-KR" altLang="en-US">
                <a:ea typeface="굴림" pitchFamily="50" charset="-127"/>
              </a:rPr>
              <a:t>가 가능</a:t>
            </a:r>
          </a:p>
          <a:p>
            <a:r>
              <a:rPr lang="ko-KR" altLang="en-US">
                <a:ea typeface="굴림" pitchFamily="50" charset="-127"/>
              </a:rPr>
              <a:t>생성과 값의 저장과 같은 </a:t>
            </a:r>
            <a:r>
              <a:rPr lang="en-US" altLang="ko-KR">
                <a:ea typeface="굴림" pitchFamily="50" charset="-127"/>
              </a:rPr>
              <a:t>Array operation</a:t>
            </a:r>
            <a:r>
              <a:rPr lang="ko-KR" altLang="en-US">
                <a:ea typeface="굴림" pitchFamily="50" charset="-127"/>
              </a:rPr>
              <a:t>들은 선언과 인덱스를 이용하여 수행된다. </a:t>
            </a:r>
            <a:endParaRPr lang="en-US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64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4849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338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009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677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875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822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198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76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자료의 캡슐화는 논리적 수준에서 자료를 사용하는 응용들로부터 자료의  표현을 분리한다. 이것은 </a:t>
            </a:r>
            <a:r>
              <a:rPr lang="en-US" altLang="ko-KR">
                <a:ea typeface="굴림" pitchFamily="50" charset="-127"/>
              </a:rPr>
              <a:t>information hiding</a:t>
            </a:r>
            <a:r>
              <a:rPr lang="ko-KR" altLang="en-US">
                <a:ea typeface="굴림" pitchFamily="50" charset="-127"/>
              </a:rPr>
              <a:t>을 강제하는 프로그래밍 언어의 </a:t>
            </a:r>
            <a:r>
              <a:rPr lang="en-US" altLang="ko-KR">
                <a:ea typeface="굴림" pitchFamily="50" charset="-127"/>
              </a:rPr>
              <a:t>feature</a:t>
            </a:r>
            <a:r>
              <a:rPr lang="ko-KR" altLang="en-US">
                <a:ea typeface="굴림" pitchFamily="50" charset="-127"/>
              </a:rPr>
              <a:t>이다.</a:t>
            </a:r>
          </a:p>
          <a:p>
            <a:pPr>
              <a:buFontTx/>
              <a:buChar char="-"/>
            </a:pPr>
            <a:r>
              <a:rPr lang="en-US" altLang="en-US"/>
              <a:t>integer</a:t>
            </a:r>
            <a:r>
              <a:rPr lang="ko-KR" altLang="en-US">
                <a:ea typeface="굴림" pitchFamily="50" charset="-127"/>
              </a:rPr>
              <a:t>는 컴퓨터에 따라서, </a:t>
            </a:r>
            <a:r>
              <a:rPr lang="en-US" altLang="ko-KR">
                <a:ea typeface="굴림" pitchFamily="50" charset="-127"/>
              </a:rPr>
              <a:t>BCD, Sign and magnitude, one’s complement or two’s complement notation</a:t>
            </a:r>
            <a:r>
              <a:rPr lang="ko-KR" altLang="en-US">
                <a:ea typeface="굴림" pitchFamily="50" charset="-127"/>
              </a:rPr>
              <a:t>으로 표현될 수 있다. 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컴퓨터에서 정수의 곱셈과 실수의 곱셈은 많은 차이가 있다. 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그러나 지금까지 우리는 정수나 실수의 표현 방법이나 각각에 적용되는 </a:t>
            </a:r>
            <a:r>
              <a:rPr lang="en-US" altLang="ko-KR">
                <a:ea typeface="굴림" pitchFamily="50" charset="-127"/>
              </a:rPr>
              <a:t>Operation</a:t>
            </a:r>
            <a:r>
              <a:rPr lang="ko-KR" altLang="en-US">
                <a:ea typeface="굴림" pitchFamily="50" charset="-127"/>
              </a:rPr>
              <a:t>이 어떻게 수행되는지 알지 못했지만 사용하는 데는 문제가 없었다.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지금까지 우리는 </a:t>
            </a:r>
            <a:r>
              <a:rPr lang="en-US" altLang="ko-KR">
                <a:ea typeface="굴림" pitchFamily="50" charset="-127"/>
              </a:rPr>
              <a:t>Data Abstraction</a:t>
            </a:r>
            <a:r>
              <a:rPr lang="ko-KR" altLang="en-US">
                <a:ea typeface="굴림" pitchFamily="50" charset="-127"/>
              </a:rPr>
              <a:t>의 혜택을 보고 있었다. 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Encapsulation</a:t>
            </a:r>
            <a:r>
              <a:rPr lang="ko-KR" altLang="en-US">
                <a:ea typeface="굴림" pitchFamily="50" charset="-127"/>
              </a:rPr>
              <a:t>된 자료를 결합하여 또 다른 </a:t>
            </a:r>
            <a:r>
              <a:rPr lang="en-US" altLang="ko-KR">
                <a:ea typeface="굴림" pitchFamily="50" charset="-127"/>
              </a:rPr>
              <a:t>level</a:t>
            </a:r>
            <a:r>
              <a:rPr lang="ko-KR" altLang="en-US">
                <a:ea typeface="굴림" pitchFamily="50" charset="-127"/>
              </a:rPr>
              <a:t>의 </a:t>
            </a:r>
            <a:r>
              <a:rPr lang="en-US" altLang="ko-KR">
                <a:ea typeface="굴림" pitchFamily="50" charset="-127"/>
              </a:rPr>
              <a:t>Encapsulation</a:t>
            </a:r>
            <a:r>
              <a:rPr lang="ko-KR" altLang="en-US">
                <a:ea typeface="굴림" pitchFamily="50" charset="-127"/>
              </a:rPr>
              <a:t>을 할 수 있고, 그 </a:t>
            </a:r>
            <a:r>
              <a:rPr lang="en-US" altLang="ko-KR">
                <a:ea typeface="굴림" pitchFamily="50" charset="-127"/>
              </a:rPr>
              <a:t>level</a:t>
            </a:r>
            <a:r>
              <a:rPr lang="ko-KR" altLang="en-US">
                <a:ea typeface="굴림" pitchFamily="50" charset="-127"/>
              </a:rPr>
              <a:t>을 높일 수 있다.</a:t>
            </a:r>
            <a:endParaRPr lang="en-US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667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034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10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2886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872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31060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7343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1785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4754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4562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34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굴림" pitchFamily="50" charset="-127"/>
              </a:rPr>
              <a:t>수의 표현방법에 무관하게 정수연산을 이용할 수 있게 한다.</a:t>
            </a:r>
            <a:endParaRPr lang="en-US" altLang="en-US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8420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6406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5821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5439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8788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5051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2950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751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8627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0733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4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굴림" pitchFamily="50" charset="-127"/>
              </a:rPr>
              <a:t>자료가 가질수 있는 값(</a:t>
            </a:r>
            <a:r>
              <a:rPr lang="en-US" altLang="ko-KR">
                <a:ea typeface="굴림" pitchFamily="50" charset="-127"/>
              </a:rPr>
              <a:t>domain)</a:t>
            </a:r>
            <a:r>
              <a:rPr lang="ko-KR" altLang="en-US">
                <a:ea typeface="굴림" pitchFamily="50" charset="-127"/>
              </a:rPr>
              <a:t>들과 적용될 수 있는 연산(</a:t>
            </a:r>
            <a:r>
              <a:rPr lang="en-US" altLang="ko-KR">
                <a:ea typeface="굴림" pitchFamily="50" charset="-127"/>
              </a:rPr>
              <a:t>operation)</a:t>
            </a:r>
            <a:r>
              <a:rPr lang="ko-KR" altLang="en-US">
                <a:ea typeface="굴림" pitchFamily="50" charset="-127"/>
              </a:rPr>
              <a:t>들과 같은 자료의 특성을 자료의 특정구현 방법과 무관하게 명세하는 자료형</a:t>
            </a:r>
          </a:p>
          <a:p>
            <a:r>
              <a:rPr lang="ko-KR" altLang="en-US">
                <a:ea typeface="굴림" pitchFamily="50" charset="-127"/>
              </a:rPr>
              <a:t>캡슐화된 자료객체가 가질 수 있는 모든 값들의 집합 +  자료를 생성하고 조작하기 위해서 제공되는 연산들에 대한 명세</a:t>
            </a:r>
            <a:endParaRPr lang="en-US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5143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1689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3240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4791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2165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06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4272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3459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49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- </a:t>
            </a:r>
            <a:r>
              <a:rPr lang="ko-KR" altLang="en-US" dirty="0">
                <a:ea typeface="굴림" pitchFamily="50" charset="-127"/>
              </a:rPr>
              <a:t>개별적인 </a:t>
            </a:r>
            <a:r>
              <a:rPr lang="en-US" altLang="ko-KR" dirty="0">
                <a:ea typeface="굴림" pitchFamily="50" charset="-127"/>
              </a:rPr>
              <a:t>data element</a:t>
            </a:r>
            <a:r>
              <a:rPr lang="ko-KR" altLang="en-US" dirty="0">
                <a:ea typeface="굴림" pitchFamily="50" charset="-127"/>
              </a:rPr>
              <a:t>를 저장하고 검색하는 </a:t>
            </a:r>
            <a:r>
              <a:rPr lang="en-US" altLang="ko-KR" dirty="0">
                <a:ea typeface="굴림" pitchFamily="50" charset="-127"/>
              </a:rPr>
              <a:t>access operation</a:t>
            </a:r>
            <a:r>
              <a:rPr lang="ko-KR" altLang="en-US" dirty="0">
                <a:ea typeface="굴림" pitchFamily="50" charset="-127"/>
              </a:rPr>
              <a:t>들에 따라서 결정되는 구조를 갖는 </a:t>
            </a:r>
            <a:r>
              <a:rPr lang="en-US" altLang="ko-KR" dirty="0">
                <a:ea typeface="굴림" pitchFamily="50" charset="-127"/>
              </a:rPr>
              <a:t>data element</a:t>
            </a:r>
            <a:r>
              <a:rPr lang="ko-KR" altLang="en-US" dirty="0">
                <a:ea typeface="굴림" pitchFamily="50" charset="-127"/>
              </a:rPr>
              <a:t>의 집합체.</a:t>
            </a:r>
          </a:p>
          <a:p>
            <a:pPr lvl="1"/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자료구조들은 </a:t>
            </a:r>
            <a:r>
              <a:rPr lang="ko-KR" altLang="en-US" dirty="0" smtClean="0">
                <a:ea typeface="굴림" pitchFamily="50" charset="-127"/>
              </a:rPr>
              <a:t>구성요소들로 </a:t>
            </a:r>
            <a:r>
              <a:rPr lang="ko-KR" altLang="en-US" dirty="0">
                <a:ea typeface="굴림" pitchFamily="50" charset="-127"/>
              </a:rPr>
              <a:t>분해될 수 있다. </a:t>
            </a:r>
          </a:p>
          <a:p>
            <a:pPr lvl="1"/>
            <a:r>
              <a:rPr lang="ko-KR" altLang="en-US" dirty="0">
                <a:ea typeface="굴림" pitchFamily="50" charset="-127"/>
              </a:rPr>
              <a:t>요들의 배열은 각 요소들의 검색방법에 영향을 주는 구조의 특징이다. 즉 배열방법에 따라서 각 요소들의 접근방법이 결정된다. </a:t>
            </a:r>
          </a:p>
        </p:txBody>
      </p:sp>
    </p:spTree>
    <p:extLst>
      <p:ext uri="{BB962C8B-B14F-4D97-AF65-F5344CB8AC3E}">
        <p14:creationId xmlns:p14="http://schemas.microsoft.com/office/powerpoint/2010/main" val="189247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Application level: </a:t>
            </a:r>
            <a:r>
              <a:rPr lang="ko-KR" altLang="en-US" dirty="0">
                <a:ea typeface="굴림" pitchFamily="50" charset="-127"/>
              </a:rPr>
              <a:t>자료가 실제로 사용되는 상황에서 자료를 모델링</a:t>
            </a:r>
          </a:p>
          <a:p>
            <a:r>
              <a:rPr lang="en-US" altLang="ko-KR" dirty="0">
                <a:ea typeface="굴림" pitchFamily="50" charset="-127"/>
              </a:rPr>
              <a:t>Logical Level: </a:t>
            </a:r>
            <a:r>
              <a:rPr lang="ko-KR" altLang="en-US" dirty="0">
                <a:ea typeface="굴림" pitchFamily="50" charset="-127"/>
              </a:rPr>
              <a:t>자료가 무엇인지를 나타냄. 즉 실제 자료가 가질 수 있는 값들과 그 </a:t>
            </a:r>
            <a:r>
              <a:rPr lang="ko-KR" altLang="en-US" dirty="0" err="1">
                <a:ea typeface="굴림" pitchFamily="50" charset="-127"/>
              </a:rPr>
              <a:t>자료을</a:t>
            </a:r>
            <a:r>
              <a:rPr lang="ko-KR" altLang="en-US" dirty="0">
                <a:ea typeface="굴림" pitchFamily="50" charset="-127"/>
              </a:rPr>
              <a:t> 생성하고 조작하는 연산의 </a:t>
            </a:r>
            <a:r>
              <a:rPr lang="en-US" altLang="ko-KR" dirty="0">
                <a:ea typeface="굴림" pitchFamily="50" charset="-127"/>
              </a:rPr>
              <a:t>abstract view</a:t>
            </a:r>
          </a:p>
        </p:txBody>
      </p:sp>
    </p:spTree>
    <p:extLst>
      <p:ext uri="{BB962C8B-B14F-4D97-AF65-F5344CB8AC3E}">
        <p14:creationId xmlns:p14="http://schemas.microsoft.com/office/powerpoint/2010/main" val="518657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7625" y="0"/>
            <a:ext cx="6573838" cy="4551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714875"/>
            <a:ext cx="6669088" cy="479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690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30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2057400"/>
            <a:ext cx="84201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41148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84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fld id="{50A54F4A-AEAA-422D-BA39-97313F5562B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4763" y="3276600"/>
            <a:ext cx="9899650" cy="152400"/>
            <a:chOff x="3" y="2064"/>
            <a:chExt cx="5756" cy="96"/>
          </a:xfrm>
        </p:grpSpPr>
        <p:sp>
          <p:nvSpPr>
            <p:cNvPr id="3079" name="Rectangle 7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3315B-6CDB-43D2-8299-79B7923FE5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37388" y="839788"/>
            <a:ext cx="2125662" cy="52562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60400" y="839788"/>
            <a:ext cx="6224588" cy="52562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9B593-6CBA-462D-A5A8-8EFB59B143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363" y="839788"/>
            <a:ext cx="8416925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60400" y="1981200"/>
            <a:ext cx="850265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0400" y="4114800"/>
            <a:ext cx="850265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42950" y="62484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521450" y="6248400"/>
            <a:ext cx="173355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502650" y="6248400"/>
            <a:ext cx="660400" cy="457200"/>
          </a:xfrm>
        </p:spPr>
        <p:txBody>
          <a:bodyPr/>
          <a:lstStyle>
            <a:lvl1pPr>
              <a:defRPr/>
            </a:lvl1pPr>
          </a:lstStyle>
          <a:p>
            <a:fld id="{7A204E8A-D360-4472-AF70-A108344EF7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749C0-E97E-48A6-97F5-245749F448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BBD82-0AFE-47A8-ADF6-3463C12992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0400" y="1981200"/>
            <a:ext cx="41751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87925" y="1981200"/>
            <a:ext cx="41751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70BFA-6FEF-430A-AC4E-8140FBFCC9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766D6-33C6-4589-A920-57BDF43C06B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7CF7D-FDA8-47C3-972D-DF5202DB989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BBFAE-3BE4-4459-8DAB-0C07689144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2AEEC-8DA9-427D-9EEE-54134DD860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90264-64F4-45A6-846C-FE60471666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839788"/>
            <a:ext cx="84169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981200"/>
            <a:ext cx="85026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21450" y="6248400"/>
            <a:ext cx="173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2BB07412-9E0A-4662-B4F9-E2D9E128ED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488-134E-4C73-AA44-564DA9030E0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01675" y="19050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en-US" sz="4400">
                <a:solidFill>
                  <a:schemeClr val="tx1"/>
                </a:solidFill>
                <a:latin typeface="Book Antiqua" pitchFamily="18" charset="0"/>
              </a:rPr>
              <a:t>C++ Plus Data Structures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47650" y="3427413"/>
            <a:ext cx="93281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</a:pPr>
            <a:r>
              <a:rPr lang="en-US" altLang="en-US" sz="3200">
                <a:solidFill>
                  <a:schemeClr val="tx1"/>
                </a:solidFill>
              </a:rPr>
              <a:t>Nell Dale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altLang="en-US" sz="3200">
                <a:solidFill>
                  <a:schemeClr val="tx1"/>
                </a:solidFill>
              </a:rPr>
              <a:t>David Teague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altLang="en-US" sz="3200">
                <a:solidFill>
                  <a:srgbClr val="FFCC00"/>
                </a:solidFill>
              </a:rPr>
              <a:t>Chapter 2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altLang="en-US" sz="3200">
                <a:solidFill>
                  <a:schemeClr val="tx1"/>
                </a:solidFill>
              </a:rPr>
              <a:t>Data Design and Implementation</a:t>
            </a:r>
          </a:p>
          <a:p>
            <a:pPr marL="342900" indent="-342900" algn="ctr">
              <a:spcBef>
                <a:spcPct val="20000"/>
              </a:spcBef>
            </a:pPr>
            <a:endParaRPr lang="en-US" altLang="en-US">
              <a:solidFill>
                <a:schemeClr val="tx1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endParaRPr lang="en-US" altLang="en-US" sz="1600">
              <a:solidFill>
                <a:schemeClr val="tx1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altLang="en-US" sz="1400" i="1">
                <a:solidFill>
                  <a:schemeClr val="tx1"/>
                </a:solidFill>
              </a:rPr>
              <a:t>Slides by Sylvia Sorkin, Community College of Baltimore County - Essex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914400"/>
            <a:ext cx="9328150" cy="533400"/>
          </a:xfrm>
          <a:noFill/>
          <a:ln/>
        </p:spPr>
        <p:txBody>
          <a:bodyPr/>
          <a:lstStyle/>
          <a:p>
            <a:r>
              <a:rPr lang="en-US" altLang="en-US" sz="3200"/>
              <a:t>4 Basic Kinds of ADT Operations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676400"/>
            <a:ext cx="9163050" cy="48768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folHlink"/>
              </a:buClr>
            </a:pPr>
            <a:r>
              <a:rPr lang="en-US" altLang="en-US" sz="2400" b="1" dirty="0">
                <a:solidFill>
                  <a:srgbClr val="990066"/>
                </a:solidFill>
              </a:rPr>
              <a:t>Constructor</a:t>
            </a:r>
            <a:r>
              <a:rPr lang="en-US" altLang="en-US" sz="2400" b="1" dirty="0"/>
              <a:t> -- creates a new instance (object) of an ADT</a:t>
            </a:r>
            <a:r>
              <a:rPr lang="en-US" altLang="en-US" sz="2400" b="1" dirty="0" smtClean="0"/>
              <a:t>.</a:t>
            </a:r>
          </a:p>
          <a:p>
            <a:pPr>
              <a:lnSpc>
                <a:spcPct val="150000"/>
              </a:lnSpc>
              <a:buClr>
                <a:schemeClr val="folHlink"/>
              </a:buClr>
            </a:pPr>
            <a:r>
              <a:rPr lang="en-US" altLang="en-US" sz="2400" b="1" dirty="0" smtClean="0">
                <a:solidFill>
                  <a:srgbClr val="990066"/>
                </a:solidFill>
              </a:rPr>
              <a:t>Transformer</a:t>
            </a:r>
            <a:r>
              <a:rPr lang="en-US" altLang="en-US" sz="2400" b="1" dirty="0" smtClean="0"/>
              <a:t> </a:t>
            </a:r>
            <a:r>
              <a:rPr lang="en-US" altLang="en-US" sz="2400" b="1" dirty="0"/>
              <a:t>-- changes the state of one or more of the data values of an instance</a:t>
            </a:r>
            <a:r>
              <a:rPr lang="en-US" altLang="en-US" sz="2400" b="1" dirty="0" smtClean="0"/>
              <a:t>.</a:t>
            </a:r>
            <a:r>
              <a:rPr lang="en-US" altLang="en-US" sz="900" dirty="0" smtClean="0"/>
              <a:t>	 </a:t>
            </a:r>
          </a:p>
          <a:p>
            <a:pPr>
              <a:lnSpc>
                <a:spcPct val="150000"/>
              </a:lnSpc>
              <a:buClr>
                <a:schemeClr val="folHlink"/>
              </a:buClr>
            </a:pPr>
            <a:r>
              <a:rPr lang="en-US" altLang="en-US" sz="2400" b="1" dirty="0" smtClean="0">
                <a:solidFill>
                  <a:srgbClr val="990066"/>
                </a:solidFill>
              </a:rPr>
              <a:t>Observer</a:t>
            </a:r>
            <a:r>
              <a:rPr lang="en-US" altLang="en-US" sz="2400" b="1" dirty="0" smtClean="0"/>
              <a:t> </a:t>
            </a:r>
            <a:r>
              <a:rPr lang="en-US" altLang="en-US" sz="2400" b="1" dirty="0"/>
              <a:t>-- allows us to observe the state of one or more of the data values without changing </a:t>
            </a:r>
            <a:r>
              <a:rPr lang="en-US" altLang="en-US" sz="2400" b="1" dirty="0" smtClean="0"/>
              <a:t>them.</a:t>
            </a:r>
          </a:p>
          <a:p>
            <a:pPr>
              <a:lnSpc>
                <a:spcPct val="150000"/>
              </a:lnSpc>
              <a:buClr>
                <a:schemeClr val="folHlink"/>
              </a:buClr>
            </a:pPr>
            <a:r>
              <a:rPr lang="en-US" altLang="en-US" sz="2400" b="1" dirty="0" smtClean="0">
                <a:solidFill>
                  <a:srgbClr val="990066"/>
                </a:solidFill>
              </a:rPr>
              <a:t>Iterator</a:t>
            </a:r>
            <a:r>
              <a:rPr lang="en-US" altLang="en-US" sz="2400" b="1" dirty="0" smtClean="0"/>
              <a:t> -- allows us to process all the components in a data structure sequentially.</a:t>
            </a:r>
            <a:endParaRPr lang="en-US" altLang="en-US" sz="2400" b="1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9A7FBE3D-CBC5-4426-B1EE-92C59300F153}" type="slidenum">
              <a:rPr lang="en-US" altLang="en-US" sz="1400" b="0">
                <a:solidFill>
                  <a:schemeClr val="tx1"/>
                </a:solidFill>
              </a:rPr>
              <a:pPr algn="r"/>
              <a:t>10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906000" cy="1143000"/>
          </a:xfrm>
          <a:noFill/>
          <a:ln/>
        </p:spPr>
        <p:txBody>
          <a:bodyPr/>
          <a:lstStyle/>
          <a:p>
            <a:r>
              <a:rPr lang="en-US" altLang="en-US"/>
              <a:t>Two Forms of Composite Data Types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738" y="1928813"/>
            <a:ext cx="3867150" cy="9604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265738" y="1928813"/>
            <a:ext cx="3867150" cy="9604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93688" y="3155950"/>
            <a:ext cx="42719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tx1"/>
                </a:solidFill>
              </a:rPr>
              <a:t>Components are not </a:t>
            </a:r>
          </a:p>
          <a:p>
            <a:r>
              <a:rPr lang="en-US" altLang="en-US" sz="2400">
                <a:solidFill>
                  <a:schemeClr val="tx1"/>
                </a:solidFill>
              </a:rPr>
              <a:t>organized with respect to </a:t>
            </a:r>
          </a:p>
          <a:p>
            <a:r>
              <a:rPr lang="en-US" altLang="en-US" sz="2400">
                <a:solidFill>
                  <a:schemeClr val="tx1"/>
                </a:solidFill>
              </a:rPr>
              <a:t>one another.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246688" y="3111500"/>
            <a:ext cx="42005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tx1"/>
                </a:solidFill>
              </a:rPr>
              <a:t>The organization </a:t>
            </a:r>
          </a:p>
          <a:p>
            <a:r>
              <a:rPr lang="en-US" altLang="en-US" sz="2400">
                <a:solidFill>
                  <a:schemeClr val="tx1"/>
                </a:solidFill>
              </a:rPr>
              <a:t>determines method used </a:t>
            </a:r>
          </a:p>
          <a:p>
            <a:r>
              <a:rPr lang="en-US" altLang="en-US" sz="2400">
                <a:solidFill>
                  <a:schemeClr val="tx1"/>
                </a:solidFill>
              </a:rPr>
              <a:t>to access individual </a:t>
            </a:r>
          </a:p>
          <a:p>
            <a:r>
              <a:rPr lang="en-US" altLang="en-US" sz="2400">
                <a:solidFill>
                  <a:schemeClr val="tx1"/>
                </a:solidFill>
              </a:rPr>
              <a:t>data components. 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4870450" y="16002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95300" y="2138363"/>
            <a:ext cx="3149600" cy="519112"/>
          </a:xfrm>
          <a:noFill/>
          <a:ln/>
        </p:spPr>
        <p:txBody>
          <a:bodyPr wrap="none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b="1"/>
              <a:t>UNSTRUCTURED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5861050" y="2124075"/>
            <a:ext cx="3549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800">
                <a:solidFill>
                  <a:schemeClr val="tx1"/>
                </a:solidFill>
              </a:rPr>
              <a:t>STRUCTURED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27025" y="4857750"/>
            <a:ext cx="8253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>
                <a:solidFill>
                  <a:srgbClr val="CC0000"/>
                </a:solidFill>
              </a:rPr>
              <a:t>EXAMPLES:</a:t>
            </a:r>
            <a:r>
              <a:rPr lang="en-US" altLang="en-US" sz="2400" dirty="0">
                <a:solidFill>
                  <a:schemeClr val="tx2"/>
                </a:solidFill>
              </a:rPr>
              <a:t> 			</a:t>
            </a:r>
            <a:r>
              <a:rPr lang="en-US" altLang="en-US" sz="2400" dirty="0">
                <a:solidFill>
                  <a:srgbClr val="CC0000"/>
                </a:solidFill>
              </a:rPr>
              <a:t>EXAMPLES:</a:t>
            </a:r>
            <a:r>
              <a:rPr lang="en-US" altLang="en-US" sz="2400" dirty="0">
                <a:solidFill>
                  <a:schemeClr val="tx1"/>
                </a:solidFill>
              </a:rPr>
              <a:t>  arrays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classes and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structs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EF52734E-C35D-4DB2-84FD-6B441B197A55}" type="slidenum">
              <a:rPr lang="en-US" altLang="en-US" sz="1400" b="0">
                <a:solidFill>
                  <a:schemeClr val="tx1"/>
                </a:solidFill>
              </a:rPr>
              <a:pPr algn="r"/>
              <a:t>11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7E6D-B2D4-439B-B14C-EDD862AB038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6175457" y="2845594"/>
            <a:ext cx="3617913" cy="2501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2550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en-US" sz="3600">
                <a:solidFill>
                  <a:schemeClr val="tx1"/>
                </a:solidFill>
              </a:rPr>
              <a:t>C++  Built-In Data Types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H="1">
            <a:off x="2560638" y="1524000"/>
            <a:ext cx="1154112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787900" y="1447800"/>
            <a:ext cx="1735138" cy="396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5861050" y="1371600"/>
            <a:ext cx="2112963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7050088" y="33369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CC0000"/>
                </a:solidFill>
              </a:rPr>
              <a:t>Composite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6296148" y="4068763"/>
            <a:ext cx="3481388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 dirty="0">
                <a:solidFill>
                  <a:schemeClr val="tx1"/>
                </a:solidFill>
              </a:rPr>
              <a:t>array   </a:t>
            </a:r>
            <a:r>
              <a:rPr lang="en-US" altLang="en-US" sz="1800" dirty="0" err="1">
                <a:solidFill>
                  <a:schemeClr val="tx1"/>
                </a:solidFill>
              </a:rPr>
              <a:t>struct</a:t>
            </a:r>
            <a:r>
              <a:rPr lang="en-US" altLang="en-US" sz="1800" dirty="0">
                <a:solidFill>
                  <a:schemeClr val="tx1"/>
                </a:solidFill>
              </a:rPr>
              <a:t>   union   class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8551863" y="3733800"/>
            <a:ext cx="74295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8304213" y="3733800"/>
            <a:ext cx="1651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>
            <a:off x="7561263" y="3733800"/>
            <a:ext cx="41275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>
            <a:off x="6735763" y="3733800"/>
            <a:ext cx="74295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5762625" y="5394325"/>
            <a:ext cx="2676525" cy="1281113"/>
            <a:chOff x="3351" y="3398"/>
            <a:chExt cx="1556" cy="807"/>
          </a:xfrm>
        </p:grpSpPr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3591" y="3398"/>
              <a:ext cx="9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dirty="0">
                  <a:solidFill>
                    <a:srgbClr val="CC0000"/>
                  </a:solidFill>
                </a:rPr>
                <a:t> Address</a:t>
              </a:r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3553" y="36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4177" y="3648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3351" y="3955"/>
              <a:ext cx="15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chemeClr val="tx1"/>
                  </a:solidFill>
                </a:rPr>
                <a:t>pointer    reference</a:t>
              </a:r>
            </a:p>
          </p:txBody>
        </p:sp>
      </p:grp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1882775" y="2727325"/>
            <a:ext cx="128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CC0000"/>
                </a:solidFill>
              </a:rPr>
              <a:t>Simple</a:t>
            </a: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>
            <a:off x="1322388" y="3124200"/>
            <a:ext cx="8255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2808288" y="3124200"/>
            <a:ext cx="156845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727075" y="3763963"/>
            <a:ext cx="127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 Integral</a:t>
            </a: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4029075" y="3763963"/>
            <a:ext cx="127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Floating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460625" y="5592763"/>
            <a:ext cx="3624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float  double   long double</a:t>
            </a:r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H="1">
            <a:off x="3055938" y="4114800"/>
            <a:ext cx="16510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4872038" y="4114800"/>
            <a:ext cx="1651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H="1">
            <a:off x="3798888" y="4114800"/>
            <a:ext cx="9906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-46037" y="4781490"/>
            <a:ext cx="3563930" cy="400110"/>
            <a:chOff x="-2728637" y="6339153"/>
            <a:chExt cx="3563930" cy="400110"/>
          </a:xfrm>
        </p:grpSpPr>
        <p:sp>
          <p:nvSpPr>
            <p:cNvPr id="2" name="직사각형 1"/>
            <p:cNvSpPr/>
            <p:nvPr/>
          </p:nvSpPr>
          <p:spPr>
            <a:xfrm>
              <a:off x="-2728637" y="6339153"/>
              <a:ext cx="7264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olidFill>
                    <a:schemeClr val="tx1"/>
                  </a:solidFill>
                </a:rPr>
                <a:t>char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-2122088" y="6339153"/>
              <a:ext cx="8963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olidFill>
                    <a:schemeClr val="tx1"/>
                  </a:solidFill>
                </a:rPr>
                <a:t>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short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-1257992" y="6339153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olidFill>
                    <a:schemeClr val="tx1"/>
                  </a:solidFill>
                </a:rPr>
                <a:t>int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-753936" y="6339153"/>
              <a:ext cx="7264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olidFill>
                    <a:schemeClr val="tx1"/>
                  </a:solidFill>
                </a:rPr>
                <a:t>long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-33856" y="6339153"/>
              <a:ext cx="8691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err="1" smtClean="0">
                  <a:solidFill>
                    <a:schemeClr val="tx1"/>
                  </a:solidFill>
                </a:rPr>
                <a:t>enum</a:t>
              </a:r>
              <a:endParaRPr lang="ko-KR" altLang="en-US" dirty="0"/>
            </a:p>
          </p:txBody>
        </p:sp>
      </p:grpSp>
      <p:cxnSp>
        <p:nvCxnSpPr>
          <p:cNvPr id="9" name="직선 연결선 8"/>
          <p:cNvCxnSpPr>
            <a:endCxn id="2" idx="0"/>
          </p:cNvCxnSpPr>
          <p:nvPr/>
        </p:nvCxnSpPr>
        <p:spPr bwMode="auto">
          <a:xfrm flipH="1">
            <a:off x="317204" y="4159250"/>
            <a:ext cx="596395" cy="6222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직선 연결선 43"/>
          <p:cNvCxnSpPr>
            <a:endCxn id="3" idx="0"/>
          </p:cNvCxnSpPr>
          <p:nvPr/>
        </p:nvCxnSpPr>
        <p:spPr bwMode="auto">
          <a:xfrm flipH="1">
            <a:off x="1008712" y="4183856"/>
            <a:ext cx="112183" cy="59763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직선 연결선 46"/>
          <p:cNvCxnSpPr>
            <a:endCxn id="4" idx="0"/>
          </p:cNvCxnSpPr>
          <p:nvPr/>
        </p:nvCxnSpPr>
        <p:spPr bwMode="auto">
          <a:xfrm>
            <a:off x="1321728" y="4206875"/>
            <a:ext cx="351506" cy="5746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0" name="직선 연결선 49"/>
          <p:cNvCxnSpPr>
            <a:endCxn id="5" idx="0"/>
          </p:cNvCxnSpPr>
          <p:nvPr/>
        </p:nvCxnSpPr>
        <p:spPr bwMode="auto">
          <a:xfrm>
            <a:off x="1529024" y="4206875"/>
            <a:ext cx="762881" cy="5746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직선 연결선 52"/>
          <p:cNvCxnSpPr>
            <a:endCxn id="6" idx="0"/>
          </p:cNvCxnSpPr>
          <p:nvPr/>
        </p:nvCxnSpPr>
        <p:spPr bwMode="auto">
          <a:xfrm>
            <a:off x="1669824" y="4159250"/>
            <a:ext cx="1413495" cy="6222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C32F-61C4-4D0E-9A72-AFB39B62810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762000"/>
            <a:ext cx="8253413" cy="762000"/>
          </a:xfrm>
          <a:noFill/>
          <a:ln/>
        </p:spPr>
        <p:txBody>
          <a:bodyPr/>
          <a:lstStyle/>
          <a:p>
            <a:r>
              <a:rPr lang="en-US" altLang="en-US"/>
              <a:t>Records      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1013"/>
            <a:ext cx="8088313" cy="41275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smtClean="0"/>
              <a:t>A record is a composite data type made up of a finite collection of </a:t>
            </a:r>
            <a:r>
              <a:rPr lang="en-US" altLang="en-US" sz="2800" b="1" smtClean="0">
                <a:solidFill>
                  <a:srgbClr val="3366FF"/>
                </a:solidFill>
              </a:rPr>
              <a:t>not necessarily homogeneous</a:t>
            </a:r>
            <a:r>
              <a:rPr lang="en-US" altLang="en-US" sz="2800" b="1" smtClean="0"/>
              <a:t> elements called </a:t>
            </a:r>
            <a:r>
              <a:rPr lang="en-US" altLang="en-US" sz="2800" b="1" i="1" smtClean="0"/>
              <a:t>members </a:t>
            </a:r>
            <a:r>
              <a:rPr lang="en-US" altLang="en-US" sz="2800" b="1" smtClean="0"/>
              <a:t>or </a:t>
            </a:r>
            <a:r>
              <a:rPr lang="en-US" altLang="en-US" sz="2800" b="1" i="1" smtClean="0"/>
              <a:t>fields</a:t>
            </a:r>
            <a:r>
              <a:rPr lang="en-US" altLang="en-US" sz="2800" b="1" smtClean="0"/>
              <a:t>.  </a:t>
            </a:r>
            <a:r>
              <a:rPr lang="en-US" altLang="en-US" sz="2800" b="1" smtClean="0">
                <a:solidFill>
                  <a:schemeClr val="tx2"/>
                </a:solidFill>
              </a:rPr>
              <a:t>For example . . .</a:t>
            </a:r>
            <a:endParaRPr lang="en-US" altLang="en-US" sz="2800" b="1" dirty="0">
              <a:solidFill>
                <a:schemeClr val="tx2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924961" y="3814763"/>
            <a:ext cx="5889389" cy="2206525"/>
            <a:chOff x="1924961" y="3814763"/>
            <a:chExt cx="5889389" cy="2206525"/>
          </a:xfrm>
        </p:grpSpPr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2573584" y="3814763"/>
              <a:ext cx="414482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 err="1">
                  <a:solidFill>
                    <a:srgbClr val="990066"/>
                  </a:solidFill>
                </a:rPr>
                <a:t>thisCar</a:t>
              </a:r>
              <a:r>
                <a:rPr lang="en-US" altLang="en-US" dirty="0">
                  <a:solidFill>
                    <a:srgbClr val="990066"/>
                  </a:solidFill>
                </a:rPr>
                <a:t>  </a:t>
              </a:r>
              <a:r>
                <a:rPr lang="en-US" altLang="en-US" dirty="0">
                  <a:solidFill>
                    <a:schemeClr val="tx1"/>
                  </a:solidFill>
                </a:rPr>
                <a:t>at Base Address </a:t>
              </a:r>
              <a:r>
                <a:rPr lang="en-US" altLang="en-US" dirty="0">
                  <a:solidFill>
                    <a:srgbClr val="CC0000"/>
                  </a:solidFill>
                </a:rPr>
                <a:t>6000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924961" y="4293096"/>
              <a:ext cx="5889389" cy="1728192"/>
              <a:chOff x="1924961" y="4293096"/>
              <a:chExt cx="5889389" cy="1728192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958611" y="4293096"/>
                <a:ext cx="2696577" cy="520700"/>
                <a:chOff x="1958611" y="4293096"/>
                <a:chExt cx="2696577" cy="520700"/>
              </a:xfrm>
            </p:grpSpPr>
            <p:sp>
              <p:nvSpPr>
                <p:cNvPr id="18436" name="Rectangle 4"/>
                <p:cNvSpPr>
                  <a:spLocks noChangeArrowheads="1"/>
                </p:cNvSpPr>
                <p:nvPr/>
              </p:nvSpPr>
              <p:spPr bwMode="auto">
                <a:xfrm>
                  <a:off x="3348146" y="4293096"/>
                  <a:ext cx="1307042" cy="5207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en-US" dirty="0">
                      <a:solidFill>
                        <a:schemeClr val="tx1"/>
                      </a:solidFill>
                    </a:rPr>
                    <a:t>1999</a:t>
                  </a:r>
                  <a:endParaRPr lang="ko-KR" altLang="en-US" dirty="0"/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1958611" y="4353391"/>
                  <a:ext cx="78258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>
                      <a:solidFill>
                        <a:schemeClr val="tx1"/>
                      </a:solidFill>
                    </a:rPr>
                    <a:t>.year</a:t>
                  </a:r>
                  <a:endParaRPr lang="en-US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1924961" y="4899105"/>
                <a:ext cx="5889389" cy="520700"/>
                <a:chOff x="1924961" y="4899105"/>
                <a:chExt cx="5889389" cy="520700"/>
              </a:xfrm>
            </p:grpSpPr>
            <p:grpSp>
              <p:nvGrpSpPr>
                <p:cNvPr id="3" name="그룹 2"/>
                <p:cNvGrpSpPr/>
                <p:nvPr/>
              </p:nvGrpSpPr>
              <p:grpSpPr>
                <a:xfrm>
                  <a:off x="3349854" y="4899105"/>
                  <a:ext cx="4464496" cy="520700"/>
                  <a:chOff x="-3255912" y="5229200"/>
                  <a:chExt cx="4464496" cy="520700"/>
                </a:xfrm>
              </p:grpSpPr>
              <p:sp>
                <p:nvSpPr>
                  <p:cNvPr id="1843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-3255912" y="5229200"/>
                    <a:ext cx="441986" cy="520700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chemeClr val="tx1"/>
                        </a:solidFill>
                      </a:rPr>
                      <a:t>‘h’</a:t>
                    </a:r>
                    <a:endParaRPr lang="ko-KR" altLang="en-US" dirty="0"/>
                  </a:p>
                </p:txBody>
              </p:sp>
              <p:sp>
                <p:nvSpPr>
                  <p:cNvPr id="23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-2823864" y="5229200"/>
                    <a:ext cx="441986" cy="520700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 smtClean="0">
                        <a:solidFill>
                          <a:schemeClr val="tx1"/>
                        </a:solidFill>
                      </a:rPr>
                      <a:t>‘o’</a:t>
                    </a:r>
                    <a:endParaRPr lang="ko-KR" altLang="en-US" dirty="0"/>
                  </a:p>
                </p:txBody>
              </p:sp>
              <p:sp>
                <p:nvSpPr>
                  <p:cNvPr id="25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-2391816" y="5229200"/>
                    <a:ext cx="441986" cy="520700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 smtClean="0">
                        <a:solidFill>
                          <a:schemeClr val="tx1"/>
                        </a:solidFill>
                      </a:rPr>
                      <a:t>‘n’</a:t>
                    </a:r>
                    <a:endParaRPr lang="ko-KR" altLang="en-US" dirty="0"/>
                  </a:p>
                </p:txBody>
              </p:sp>
              <p:sp>
                <p:nvSpPr>
                  <p:cNvPr id="26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-1959768" y="5229200"/>
                    <a:ext cx="441986" cy="520700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 smtClean="0">
                        <a:solidFill>
                          <a:schemeClr val="tx1"/>
                        </a:solidFill>
                      </a:rPr>
                      <a:t>‘d’</a:t>
                    </a:r>
                    <a:endParaRPr lang="ko-KR" altLang="en-US" dirty="0"/>
                  </a:p>
                </p:txBody>
              </p:sp>
              <p:sp>
                <p:nvSpPr>
                  <p:cNvPr id="27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-1527720" y="5229200"/>
                    <a:ext cx="441986" cy="520700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 smtClean="0">
                        <a:solidFill>
                          <a:schemeClr val="tx1"/>
                        </a:solidFill>
                      </a:rPr>
                      <a:t>‘a’</a:t>
                    </a:r>
                    <a:endParaRPr lang="ko-KR" altLang="en-US" dirty="0"/>
                  </a:p>
                </p:txBody>
              </p:sp>
              <p:sp>
                <p:nvSpPr>
                  <p:cNvPr id="2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-1095672" y="5229200"/>
                    <a:ext cx="441986" cy="520700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 smtClean="0">
                        <a:solidFill>
                          <a:schemeClr val="tx1"/>
                        </a:solidFill>
                      </a:rPr>
                      <a:t>‘\0’</a:t>
                    </a:r>
                    <a:endParaRPr lang="ko-KR" altLang="en-US" dirty="0"/>
                  </a:p>
                </p:txBody>
              </p:sp>
              <p:sp>
                <p:nvSpPr>
                  <p:cNvPr id="29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-663624" y="5229200"/>
                    <a:ext cx="441986" cy="520700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chemeClr val="tx1"/>
                        </a:solidFill>
                      </a:rPr>
                      <a:t>. . .</a:t>
                    </a:r>
                    <a:endParaRPr lang="ko-KR" altLang="en-US" dirty="0"/>
                  </a:p>
                </p:txBody>
              </p:sp>
              <p:sp>
                <p:nvSpPr>
                  <p:cNvPr id="3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-231576" y="5229200"/>
                    <a:ext cx="1440160" cy="520700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6" name="직사각형 5"/>
                <p:cNvSpPr/>
                <p:nvPr/>
              </p:nvSpPr>
              <p:spPr>
                <a:xfrm>
                  <a:off x="1924961" y="4959400"/>
                  <a:ext cx="101021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>
                      <a:solidFill>
                        <a:schemeClr val="tx1"/>
                      </a:solidFill>
                    </a:rPr>
                    <a:t>.maker</a:t>
                  </a:r>
                  <a:endParaRPr lang="en-US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1958611" y="5500588"/>
                <a:ext cx="3110704" cy="520700"/>
                <a:chOff x="1958611" y="5500588"/>
                <a:chExt cx="3110704" cy="520700"/>
              </a:xfrm>
            </p:grpSpPr>
            <p:sp>
              <p:nvSpPr>
                <p:cNvPr id="18437" name="Rectangle 5"/>
                <p:cNvSpPr>
                  <a:spLocks noChangeArrowheads="1"/>
                </p:cNvSpPr>
                <p:nvPr/>
              </p:nvSpPr>
              <p:spPr bwMode="auto">
                <a:xfrm>
                  <a:off x="3349523" y="5500588"/>
                  <a:ext cx="1719792" cy="5207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en-US" dirty="0" smtClean="0">
                      <a:solidFill>
                        <a:schemeClr val="tx1"/>
                      </a:solidFill>
                    </a:rPr>
                    <a:t>18678.92</a:t>
                  </a:r>
                  <a:endParaRPr lang="en-US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1958611" y="5560883"/>
                  <a:ext cx="86754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>
                      <a:solidFill>
                        <a:schemeClr val="tx1"/>
                      </a:solidFill>
                    </a:rPr>
                    <a:t>.price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4A6B-129A-466D-AF12-76CDAB1ACBA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19100" y="1758950"/>
            <a:ext cx="8820150" cy="42545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altLang="en-US" sz="2800" dirty="0" err="1">
                <a:solidFill>
                  <a:schemeClr val="accent6"/>
                </a:solidFill>
                <a:latin typeface="Courier New" pitchFamily="49" charset="0"/>
              </a:rPr>
              <a:t>struct</a:t>
            </a:r>
            <a:r>
              <a:rPr lang="en-US" altLang="en-US" sz="2800" dirty="0">
                <a:latin typeface="Courier New" pitchFamily="49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Courier New" pitchFamily="49" charset="0"/>
              </a:rPr>
              <a:t>CarType</a:t>
            </a:r>
            <a:r>
              <a:rPr lang="en-US" altLang="en-US" sz="2800" i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endParaRPr lang="en-US" altLang="en-US" sz="2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endParaRPr lang="en-US" altLang="en-US" sz="14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accent6"/>
                </a:solidFill>
                <a:latin typeface="Courier New" pitchFamily="49" charset="0"/>
              </a:rPr>
              <a:t>	int</a:t>
            </a:r>
            <a:r>
              <a:rPr lang="en-US" altLang="en-US" sz="2800" dirty="0">
                <a:solidFill>
                  <a:schemeClr val="accent6"/>
                </a:solidFill>
                <a:latin typeface="Courier New" pitchFamily="49" charset="0"/>
              </a:rPr>
              <a:t>	</a:t>
            </a:r>
            <a:r>
              <a:rPr lang="en-US" altLang="en-US" sz="2800" dirty="0">
                <a:solidFill>
                  <a:schemeClr val="tx1"/>
                </a:solidFill>
                <a:latin typeface="Courier New" pitchFamily="49" charset="0"/>
              </a:rPr>
              <a:t>	year ;    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accent6"/>
                </a:solidFill>
                <a:latin typeface="Courier New" pitchFamily="49" charset="0"/>
              </a:rPr>
              <a:t>	char</a:t>
            </a:r>
            <a:r>
              <a:rPr lang="en-US" altLang="en-US" sz="2800" dirty="0">
                <a:solidFill>
                  <a:schemeClr val="accent6"/>
                </a:solidFill>
                <a:latin typeface="Courier New" pitchFamily="49" charset="0"/>
              </a:rPr>
              <a:t>	</a:t>
            </a:r>
            <a:r>
              <a:rPr lang="en-US" altLang="en-US" sz="2800" dirty="0">
                <a:solidFill>
                  <a:schemeClr val="tx1"/>
                </a:solidFill>
                <a:latin typeface="Courier New" pitchFamily="49" charset="0"/>
              </a:rPr>
              <a:t>	maker[10];   </a:t>
            </a:r>
            <a:r>
              <a:rPr lang="en-US" altLang="en-US" sz="2800" dirty="0">
                <a:latin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Courier New" pitchFamily="49" charset="0"/>
              </a:rPr>
              <a:t>	</a:t>
            </a:r>
            <a:r>
              <a:rPr lang="en-US" altLang="en-US" sz="2800" dirty="0" smtClean="0">
                <a:solidFill>
                  <a:schemeClr val="accent6"/>
                </a:solidFill>
                <a:latin typeface="Courier New" pitchFamily="49" charset="0"/>
              </a:rPr>
              <a:t>float</a:t>
            </a:r>
            <a:r>
              <a:rPr lang="en-US" altLang="en-US" sz="2800" dirty="0">
                <a:latin typeface="Courier New" pitchFamily="49" charset="0"/>
              </a:rPr>
              <a:t>	</a:t>
            </a:r>
            <a:r>
              <a:rPr lang="en-US" altLang="en-US" sz="2800" dirty="0">
                <a:solidFill>
                  <a:schemeClr val="tx1"/>
                </a:solidFill>
                <a:latin typeface="Courier New" pitchFamily="49" charset="0"/>
              </a:rPr>
              <a:t>price ;</a:t>
            </a:r>
            <a:r>
              <a:rPr lang="en-US" altLang="en-US" sz="2400" dirty="0">
                <a:solidFill>
                  <a:schemeClr val="tx1"/>
                </a:solidFill>
                <a:latin typeface="Courier New" pitchFamily="49" charset="0"/>
              </a:rPr>
              <a:t>          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00" dirty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Courier New" pitchFamily="49" charset="0"/>
              </a:rPr>
              <a:t>} ;</a:t>
            </a:r>
            <a:endParaRPr lang="en-US" altLang="en-US" sz="24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12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err="1">
                <a:solidFill>
                  <a:schemeClr val="accent6"/>
                </a:solidFill>
                <a:latin typeface="Courier New" pitchFamily="49" charset="0"/>
              </a:rPr>
              <a:t>CarType</a:t>
            </a:r>
            <a:r>
              <a:rPr lang="en-US" altLang="en-US" sz="2800" dirty="0">
                <a:latin typeface="Courier New" pitchFamily="49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Courier New" pitchFamily="49" charset="0"/>
              </a:rPr>
              <a:t>thisCar</a:t>
            </a:r>
            <a:r>
              <a:rPr lang="en-US" altLang="en-US" sz="2800" dirty="0">
                <a:solidFill>
                  <a:schemeClr val="tx1"/>
                </a:solidFill>
                <a:latin typeface="Courier New" pitchFamily="49" charset="0"/>
              </a:rPr>
              <a:t>;	</a:t>
            </a:r>
            <a:r>
              <a:rPr lang="en-US" altLang="en-US" sz="2800" dirty="0">
                <a:latin typeface="Courier New" pitchFamily="49" charset="0"/>
              </a:rPr>
              <a:t> </a:t>
            </a:r>
            <a:r>
              <a:rPr lang="en-US" altLang="en-US" sz="2800" i="1" dirty="0">
                <a:solidFill>
                  <a:schemeClr val="folHlink"/>
                </a:solidFill>
                <a:latin typeface="Courier New" pitchFamily="49" charset="0"/>
              </a:rPr>
              <a:t>//</a:t>
            </a:r>
            <a:r>
              <a:rPr lang="en-US" altLang="en-US" sz="2800" i="1" dirty="0" err="1">
                <a:solidFill>
                  <a:schemeClr val="folHlink"/>
                </a:solidFill>
                <a:latin typeface="Courier New" pitchFamily="49" charset="0"/>
              </a:rPr>
              <a:t>CarType</a:t>
            </a:r>
            <a:r>
              <a:rPr lang="en-US" altLang="en-US" sz="2800" i="1" dirty="0">
                <a:solidFill>
                  <a:schemeClr val="folHlink"/>
                </a:solidFill>
                <a:latin typeface="Courier New" pitchFamily="49" charset="0"/>
              </a:rPr>
              <a:t> variables</a:t>
            </a:r>
            <a:endParaRPr lang="en-US" altLang="en-US" sz="28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err="1">
                <a:solidFill>
                  <a:schemeClr val="accent6"/>
                </a:solidFill>
                <a:latin typeface="Courier New" pitchFamily="49" charset="0"/>
              </a:rPr>
              <a:t>CarType</a:t>
            </a:r>
            <a:r>
              <a:rPr lang="en-US" altLang="en-US" sz="2800" dirty="0">
                <a:latin typeface="Courier New" pitchFamily="49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Courier New" pitchFamily="49" charset="0"/>
              </a:rPr>
              <a:t>myCar</a:t>
            </a:r>
            <a:r>
              <a:rPr lang="en-US" altLang="en-US" sz="280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altLang="en-US" sz="2400" i="1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1038" y="581025"/>
            <a:ext cx="8578850" cy="942975"/>
          </a:xfrm>
          <a:noFill/>
          <a:ln/>
        </p:spPr>
        <p:txBody>
          <a:bodyPr/>
          <a:lstStyle/>
          <a:p>
            <a:r>
              <a:rPr lang="en-US" altLang="en-US">
                <a:latin typeface="Arial Rounded MT Bold" pitchFamily="34" charset="0"/>
              </a:rPr>
              <a:t>struct  CarType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B959-2AA2-4330-8926-852EDB0789A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16925" cy="914400"/>
          </a:xfrm>
          <a:noFill/>
          <a:ln/>
        </p:spPr>
        <p:txBody>
          <a:bodyPr/>
          <a:lstStyle/>
          <a:p>
            <a:r>
              <a:rPr lang="en-US" altLang="en-US"/>
              <a:t>Accessing</a:t>
            </a:r>
            <a:r>
              <a:rPr lang="en-US" altLang="en-US">
                <a:latin typeface="Arial Rounded MT Bold" pitchFamily="34" charset="0"/>
              </a:rPr>
              <a:t> struct</a:t>
            </a:r>
            <a:r>
              <a:rPr lang="en-US" altLang="en-US"/>
              <a:t> members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981200"/>
            <a:ext cx="8750300" cy="4495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dirty="0"/>
              <a:t>The </a:t>
            </a:r>
            <a:r>
              <a:rPr lang="en-US" altLang="en-US" sz="2800" b="1" dirty="0">
                <a:solidFill>
                  <a:schemeClr val="tx2"/>
                </a:solidFill>
              </a:rPr>
              <a:t>member selection operator</a:t>
            </a:r>
            <a:r>
              <a:rPr lang="en-US" altLang="en-US" sz="2800" b="1" dirty="0"/>
              <a:t> (period . ) is used between the variable name and the member identifier to access individual members of a record (</a:t>
            </a:r>
            <a:r>
              <a:rPr lang="en-US" altLang="en-US" sz="2800" b="1" dirty="0" err="1"/>
              <a:t>struct</a:t>
            </a:r>
            <a:r>
              <a:rPr lang="en-US" altLang="en-US" sz="2800" b="1" dirty="0"/>
              <a:t> or class) type variable.</a:t>
            </a:r>
          </a:p>
          <a:p>
            <a:pPr>
              <a:buFontTx/>
              <a:buNone/>
            </a:pPr>
            <a:endParaRPr lang="en-US" altLang="en-US" sz="1600" b="1" dirty="0"/>
          </a:p>
          <a:p>
            <a:pPr>
              <a:buFontTx/>
              <a:buNone/>
            </a:pPr>
            <a:endParaRPr lang="en-US" altLang="en-US" sz="1600" b="1" dirty="0"/>
          </a:p>
          <a:p>
            <a:pPr>
              <a:buFontTx/>
              <a:buNone/>
            </a:pPr>
            <a:r>
              <a:rPr lang="en-US" altLang="en-US" sz="2800" b="1" dirty="0">
                <a:solidFill>
                  <a:schemeClr val="tx2"/>
                </a:solidFill>
              </a:rPr>
              <a:t>EXAMPLES</a:t>
            </a:r>
            <a:endParaRPr lang="en-US" altLang="en-US" sz="2800" b="1" dirty="0"/>
          </a:p>
          <a:p>
            <a:pPr>
              <a:buFontTx/>
              <a:buNone/>
            </a:pPr>
            <a:r>
              <a:rPr lang="en-US" altLang="en-US" sz="2800" b="1" dirty="0"/>
              <a:t>			</a:t>
            </a:r>
            <a:r>
              <a:rPr lang="en-US" altLang="en-US" sz="2800" b="1" dirty="0" err="1"/>
              <a:t>myCar.year</a:t>
            </a:r>
            <a:endParaRPr lang="en-US" altLang="en-US" sz="2800" b="1" dirty="0"/>
          </a:p>
          <a:p>
            <a:pPr>
              <a:buFontTx/>
              <a:buNone/>
            </a:pPr>
            <a:r>
              <a:rPr lang="en-US" altLang="en-US" sz="2800" b="1" dirty="0"/>
              <a:t>			</a:t>
            </a:r>
            <a:r>
              <a:rPr lang="en-US" altLang="en-US" sz="2800" b="1" dirty="0" err="1"/>
              <a:t>thisCar.maker</a:t>
            </a:r>
            <a:r>
              <a:rPr lang="en-US" altLang="en-US" sz="2800" b="1" dirty="0"/>
              <a:t>[4]</a:t>
            </a:r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C50F-3BDD-4F40-8CEF-608251E06F9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16925" cy="914400"/>
          </a:xfrm>
          <a:noFill/>
          <a:ln/>
        </p:spPr>
        <p:txBody>
          <a:bodyPr/>
          <a:lstStyle/>
          <a:p>
            <a:r>
              <a:rPr lang="en-US" altLang="en-US"/>
              <a:t>Valid </a:t>
            </a:r>
            <a:r>
              <a:rPr lang="en-US" altLang="en-US">
                <a:latin typeface="Arial Rounded MT Bold" pitchFamily="34" charset="0"/>
              </a:rPr>
              <a:t>struct</a:t>
            </a:r>
            <a:r>
              <a:rPr lang="en-US" altLang="en-US"/>
              <a:t> operations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1905000"/>
            <a:ext cx="9272588" cy="434975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en-US" sz="2800"/>
          </a:p>
          <a:p>
            <a:r>
              <a:rPr lang="en-US" altLang="en-US" sz="2800"/>
              <a:t>Operations valid on an entire struct type variable:</a:t>
            </a:r>
          </a:p>
          <a:p>
            <a:pPr>
              <a:buFontTx/>
              <a:buNone/>
            </a:pPr>
            <a:endParaRPr lang="en-US" altLang="en-US" sz="1200"/>
          </a:p>
          <a:p>
            <a:pPr>
              <a:buFontTx/>
              <a:buNone/>
            </a:pPr>
            <a:r>
              <a:rPr lang="en-US" altLang="en-US" sz="2800"/>
              <a:t>	    </a:t>
            </a:r>
            <a:r>
              <a:rPr lang="en-US" altLang="en-US" sz="2400" b="1"/>
              <a:t>assignment to another struct variable of same type,</a:t>
            </a:r>
          </a:p>
          <a:p>
            <a:pPr>
              <a:buFontTx/>
              <a:buNone/>
            </a:pPr>
            <a:r>
              <a:rPr lang="en-US" altLang="en-US" sz="2400" b="1"/>
              <a:t> </a:t>
            </a:r>
            <a:endParaRPr lang="en-US" altLang="en-US" sz="1000" b="1"/>
          </a:p>
          <a:p>
            <a:pPr>
              <a:buFontTx/>
              <a:buNone/>
            </a:pPr>
            <a:r>
              <a:rPr lang="en-US" altLang="en-US" sz="2400" b="1"/>
              <a:t>        pass as a parameter to a function</a:t>
            </a:r>
          </a:p>
          <a:p>
            <a:pPr>
              <a:buFontTx/>
              <a:buNone/>
            </a:pPr>
            <a:r>
              <a:rPr lang="en-US" altLang="en-US" sz="2400" b="1"/>
              <a:t>				(either by value or by reference),</a:t>
            </a:r>
          </a:p>
          <a:p>
            <a:pPr>
              <a:buFontTx/>
              <a:buNone/>
            </a:pPr>
            <a:endParaRPr lang="en-US" altLang="en-US" sz="1000" b="1"/>
          </a:p>
          <a:p>
            <a:pPr>
              <a:buFontTx/>
              <a:buNone/>
            </a:pPr>
            <a:r>
              <a:rPr lang="en-US" altLang="en-US" sz="2400" b="1"/>
              <a:t>        return as the value of a function</a:t>
            </a:r>
            <a:r>
              <a:rPr lang="en-US" altLang="en-US" sz="2800"/>
              <a:t>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533400"/>
            <a:ext cx="8416925" cy="990600"/>
          </a:xfrm>
          <a:noFill/>
          <a:ln/>
        </p:spPr>
        <p:txBody>
          <a:bodyPr/>
          <a:lstStyle/>
          <a:p>
            <a:r>
              <a:rPr lang="en-US" altLang="en-US" dirty="0"/>
              <a:t>Pass-by-value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2861678" y="1988840"/>
            <a:ext cx="3387466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0" dirty="0">
                <a:solidFill>
                  <a:srgbClr val="280049"/>
                </a:solidFill>
                <a:latin typeface="Arial Rounded MT Bold" pitchFamily="34" charset="0"/>
              </a:rPr>
              <a:t>sends a </a:t>
            </a:r>
            <a:r>
              <a:rPr lang="en-US" altLang="en-US" sz="2400" i="1" dirty="0">
                <a:solidFill>
                  <a:srgbClr val="FF3300"/>
                </a:solidFill>
                <a:latin typeface="Arial Rounded MT Bold" pitchFamily="34" charset="0"/>
              </a:rPr>
              <a:t>copy</a:t>
            </a:r>
            <a:r>
              <a:rPr lang="en-US" altLang="en-US" sz="2400" b="0" i="1" dirty="0">
                <a:solidFill>
                  <a:srgbClr val="FF3300"/>
                </a:solidFill>
                <a:latin typeface="Arial Rounded MT Bold" pitchFamily="34" charset="0"/>
              </a:rPr>
              <a:t> </a:t>
            </a:r>
            <a:endParaRPr lang="en-US" altLang="en-US" sz="2400" b="0" dirty="0">
              <a:solidFill>
                <a:srgbClr val="FF3300"/>
              </a:solidFill>
              <a:latin typeface="Arial Rounded MT Bold" pitchFamily="34" charset="0"/>
            </a:endParaRPr>
          </a:p>
          <a:p>
            <a:r>
              <a:rPr lang="en-US" altLang="en-US" sz="2400" b="0" dirty="0">
                <a:solidFill>
                  <a:srgbClr val="280049"/>
                </a:solidFill>
                <a:latin typeface="Arial Rounded MT Bold" pitchFamily="34" charset="0"/>
              </a:rPr>
              <a:t>of the contents of </a:t>
            </a:r>
          </a:p>
          <a:p>
            <a:r>
              <a:rPr lang="en-US" altLang="en-US" sz="2400" b="0" dirty="0">
                <a:solidFill>
                  <a:srgbClr val="280049"/>
                </a:solidFill>
                <a:latin typeface="Arial Rounded MT Bold" pitchFamily="34" charset="0"/>
              </a:rPr>
              <a:t>the actual  parameter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247650" y="5394325"/>
            <a:ext cx="9510713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>
                <a:latin typeface="Arial Rounded MT Bold" pitchFamily="34" charset="0"/>
              </a:rPr>
              <a:t>SO, </a:t>
            </a:r>
          </a:p>
          <a:p>
            <a:r>
              <a:rPr lang="en-US" altLang="en-US" sz="2400">
                <a:latin typeface="Arial Rounded MT Bold" pitchFamily="34" charset="0"/>
              </a:rPr>
              <a:t>the actual parameter cannot be changed by the function.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7EDB859B-C785-4404-B5D2-8708B9344327}" type="slidenum">
              <a:rPr lang="en-US" altLang="en-US" sz="1400" b="0">
                <a:solidFill>
                  <a:schemeClr val="tx1"/>
                </a:solidFill>
              </a:rPr>
              <a:pPr algn="r"/>
              <a:t>17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44600" y="3212976"/>
            <a:ext cx="7086600" cy="2349500"/>
            <a:chOff x="1244600" y="3311748"/>
            <a:chExt cx="7086600" cy="2349500"/>
          </a:xfrm>
        </p:grpSpPr>
        <p:sp>
          <p:nvSpPr>
            <p:cNvPr id="22531" name="Oval 3"/>
            <p:cNvSpPr>
              <a:spLocks noChangeArrowheads="1"/>
            </p:cNvSpPr>
            <p:nvPr/>
          </p:nvSpPr>
          <p:spPr bwMode="auto">
            <a:xfrm>
              <a:off x="1244600" y="3311748"/>
              <a:ext cx="2463110" cy="23495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 sz="2800" dirty="0">
                  <a:solidFill>
                    <a:srgbClr val="B50069"/>
                  </a:solidFill>
                  <a:latin typeface="Arial Rounded MT Bold" pitchFamily="34" charset="0"/>
                </a:rPr>
                <a:t>CALLING</a:t>
              </a:r>
            </a:p>
            <a:p>
              <a:r>
                <a:rPr lang="en-US" altLang="en-US" sz="2800" dirty="0" smtClean="0">
                  <a:solidFill>
                    <a:srgbClr val="B50069"/>
                  </a:solidFill>
                  <a:latin typeface="Arial Rounded MT Bold" pitchFamily="34" charset="0"/>
                </a:rPr>
                <a:t>BLOCK</a:t>
              </a:r>
              <a:endParaRPr lang="en-US" altLang="en-US" sz="2800" dirty="0">
                <a:solidFill>
                  <a:srgbClr val="B50069"/>
                </a:solidFill>
                <a:latin typeface="Arial Rounded MT Bold" pitchFamily="34" charset="0"/>
              </a:endParaRPr>
            </a:p>
          </p:txBody>
        </p:sp>
        <p:sp>
          <p:nvSpPr>
            <p:cNvPr id="22532" name="Oval 4"/>
            <p:cNvSpPr>
              <a:spLocks noChangeArrowheads="1"/>
            </p:cNvSpPr>
            <p:nvPr/>
          </p:nvSpPr>
          <p:spPr bwMode="auto">
            <a:xfrm>
              <a:off x="5868090" y="3311748"/>
              <a:ext cx="2463110" cy="23495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 sz="2800" dirty="0" smtClean="0">
                  <a:solidFill>
                    <a:srgbClr val="009900"/>
                  </a:solidFill>
                  <a:latin typeface="Arial Rounded MT Bold" pitchFamily="34" charset="0"/>
                </a:rPr>
                <a:t>FUNCTION </a:t>
              </a:r>
            </a:p>
            <a:p>
              <a:r>
                <a:rPr lang="en-US" altLang="en-US" sz="2800" dirty="0" smtClean="0">
                  <a:solidFill>
                    <a:srgbClr val="009900"/>
                  </a:solidFill>
                  <a:latin typeface="Arial Rounded MT Bold" pitchFamily="34" charset="0"/>
                </a:rPr>
                <a:t>CALLED</a:t>
              </a:r>
              <a:endParaRPr lang="en-US" altLang="en-US" sz="2800" dirty="0">
                <a:solidFill>
                  <a:srgbClr val="009900"/>
                </a:solidFill>
                <a:latin typeface="Arial Rounded MT Bold" pitchFamily="34" charset="0"/>
              </a:endParaRPr>
            </a:p>
          </p:txBody>
        </p:sp>
        <p:cxnSp>
          <p:nvCxnSpPr>
            <p:cNvPr id="3" name="직선 화살표 연결선 2"/>
            <p:cNvCxnSpPr>
              <a:stCxn id="22531" idx="6"/>
              <a:endCxn id="22532" idx="2"/>
            </p:cNvCxnSpPr>
            <p:nvPr/>
          </p:nvCxnSpPr>
          <p:spPr bwMode="auto">
            <a:xfrm>
              <a:off x="3707710" y="4486498"/>
              <a:ext cx="216038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873950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16925" cy="914400"/>
          </a:xfrm>
          <a:noFill/>
          <a:ln/>
        </p:spPr>
        <p:txBody>
          <a:bodyPr/>
          <a:lstStyle/>
          <a:p>
            <a:r>
              <a:rPr lang="en-US" altLang="en-US"/>
              <a:t>Pass-by-reference</a:t>
            </a: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2871788" y="1508125"/>
            <a:ext cx="3787601" cy="1658938"/>
            <a:chOff x="1670" y="950"/>
            <a:chExt cx="2202" cy="1045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1958" y="95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1670" y="1238"/>
              <a:ext cx="2202" cy="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0" dirty="0">
                  <a:solidFill>
                    <a:srgbClr val="280049"/>
                  </a:solidFill>
                  <a:latin typeface="Arial Rounded MT Bold" pitchFamily="34" charset="0"/>
                </a:rPr>
                <a:t>sends the </a:t>
              </a:r>
              <a:r>
                <a:rPr lang="en-US" altLang="en-US" sz="2400" b="0" i="1" dirty="0">
                  <a:solidFill>
                    <a:srgbClr val="FF3300"/>
                  </a:solidFill>
                  <a:latin typeface="Arial Rounded MT Bold" pitchFamily="34" charset="0"/>
                </a:rPr>
                <a:t>location </a:t>
              </a:r>
            </a:p>
            <a:p>
              <a:r>
                <a:rPr lang="en-US" altLang="en-US" sz="2400" b="0" dirty="0">
                  <a:solidFill>
                    <a:srgbClr val="280049"/>
                  </a:solidFill>
                  <a:latin typeface="Arial Rounded MT Bold" pitchFamily="34" charset="0"/>
                </a:rPr>
                <a:t>(memory address)</a:t>
              </a:r>
            </a:p>
            <a:p>
              <a:r>
                <a:rPr lang="en-US" altLang="en-US" sz="2400" b="0" dirty="0">
                  <a:solidFill>
                    <a:srgbClr val="280049"/>
                  </a:solidFill>
                  <a:latin typeface="Arial Rounded MT Bold" pitchFamily="34" charset="0"/>
                </a:rPr>
                <a:t>of the actual  parameter</a:t>
              </a:r>
            </a:p>
          </p:txBody>
        </p:sp>
      </p:grp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036888" y="5318125"/>
            <a:ext cx="3568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0">
                <a:solidFill>
                  <a:schemeClr val="tx2"/>
                </a:solidFill>
                <a:latin typeface="Arial Rounded MT Bold" pitchFamily="34" charset="0"/>
              </a:rPr>
              <a:t>can change  value  of</a:t>
            </a:r>
          </a:p>
          <a:p>
            <a:r>
              <a:rPr lang="en-US" altLang="en-US" sz="2400" b="0">
                <a:solidFill>
                  <a:schemeClr val="tx2"/>
                </a:solidFill>
                <a:latin typeface="Arial Rounded MT Bold" pitchFamily="34" charset="0"/>
              </a:rPr>
              <a:t>actual  parameter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5C7E59AD-9AF4-4C0E-BA3D-AC0A799155E8}" type="slidenum">
              <a:rPr lang="en-US" altLang="en-US" sz="1400" b="0">
                <a:solidFill>
                  <a:schemeClr val="tx1"/>
                </a:solidFill>
              </a:rPr>
              <a:pPr algn="r"/>
              <a:t>18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44600" y="3212976"/>
            <a:ext cx="7086600" cy="2349500"/>
            <a:chOff x="1244600" y="3212976"/>
            <a:chExt cx="7086600" cy="2349500"/>
          </a:xfrm>
        </p:grpSpPr>
        <p:sp>
          <p:nvSpPr>
            <p:cNvPr id="20" name="Oval 3"/>
            <p:cNvSpPr>
              <a:spLocks noChangeArrowheads="1"/>
            </p:cNvSpPr>
            <p:nvPr/>
          </p:nvSpPr>
          <p:spPr bwMode="auto">
            <a:xfrm>
              <a:off x="1244600" y="3212976"/>
              <a:ext cx="2463110" cy="23495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 sz="2800" dirty="0">
                  <a:solidFill>
                    <a:srgbClr val="B50069"/>
                  </a:solidFill>
                  <a:latin typeface="Arial Rounded MT Bold" pitchFamily="34" charset="0"/>
                </a:rPr>
                <a:t>CALLING</a:t>
              </a:r>
            </a:p>
            <a:p>
              <a:r>
                <a:rPr lang="en-US" altLang="en-US" sz="2800" dirty="0" smtClean="0">
                  <a:solidFill>
                    <a:srgbClr val="B50069"/>
                  </a:solidFill>
                  <a:latin typeface="Arial Rounded MT Bold" pitchFamily="34" charset="0"/>
                </a:rPr>
                <a:t>BLOCK</a:t>
              </a:r>
              <a:endParaRPr lang="en-US" altLang="en-US" sz="2800" dirty="0">
                <a:solidFill>
                  <a:srgbClr val="B50069"/>
                </a:solidFill>
                <a:latin typeface="Arial Rounded MT Bold" pitchFamily="34" charset="0"/>
              </a:endParaRP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5868090" y="3212976"/>
              <a:ext cx="2463110" cy="23495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 sz="2800" dirty="0" smtClean="0">
                  <a:solidFill>
                    <a:srgbClr val="009900"/>
                  </a:solidFill>
                  <a:latin typeface="Arial Rounded MT Bold" pitchFamily="34" charset="0"/>
                </a:rPr>
                <a:t>FUNCTION </a:t>
              </a:r>
            </a:p>
            <a:p>
              <a:r>
                <a:rPr lang="en-US" altLang="en-US" sz="2800" dirty="0" smtClean="0">
                  <a:solidFill>
                    <a:srgbClr val="009900"/>
                  </a:solidFill>
                  <a:latin typeface="Arial Rounded MT Bold" pitchFamily="34" charset="0"/>
                </a:rPr>
                <a:t>CALLED</a:t>
              </a:r>
              <a:endParaRPr lang="en-US" altLang="en-US" sz="2800" dirty="0">
                <a:solidFill>
                  <a:srgbClr val="009900"/>
                </a:solidFill>
                <a:latin typeface="Arial Rounded MT Bold" pitchFamily="34" charset="0"/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 bwMode="auto">
            <a:xfrm>
              <a:off x="3224808" y="3789040"/>
              <a:ext cx="325269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직선 화살표 연결선 23"/>
            <p:cNvCxnSpPr/>
            <p:nvPr/>
          </p:nvCxnSpPr>
          <p:spPr bwMode="auto">
            <a:xfrm rot="10800000">
              <a:off x="3224808" y="4869160"/>
              <a:ext cx="325269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4672-396F-42FD-9D95-3FA3318E58A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36550" y="1988840"/>
            <a:ext cx="9067800" cy="259992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dirty="0">
                <a:solidFill>
                  <a:schemeClr val="accent6"/>
                </a:solidFill>
              </a:rPr>
              <a:t>void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 smtClean="0">
                <a:solidFill>
                  <a:schemeClr val="tx1"/>
                </a:solidFill>
              </a:rPr>
              <a:t>AdjustForInflation</a:t>
            </a:r>
            <a:r>
              <a:rPr lang="en-US" altLang="en-US" dirty="0" smtClean="0">
                <a:solidFill>
                  <a:schemeClr val="tx1"/>
                </a:solidFill>
              </a:rPr>
              <a:t> ( </a:t>
            </a:r>
            <a:r>
              <a:rPr lang="en-US" altLang="en-US" dirty="0" err="1" smtClean="0">
                <a:solidFill>
                  <a:schemeClr val="accent6"/>
                </a:solidFill>
              </a:rPr>
              <a:t>CarType</a:t>
            </a:r>
            <a:r>
              <a:rPr lang="en-US" altLang="en-US" dirty="0">
                <a:solidFill>
                  <a:schemeClr val="tx1"/>
                </a:solidFill>
              </a:rPr>
              <a:t>&amp;  car,  </a:t>
            </a:r>
            <a:r>
              <a:rPr lang="en-US" altLang="en-US" dirty="0">
                <a:solidFill>
                  <a:schemeClr val="accent6"/>
                </a:solidFill>
              </a:rPr>
              <a:t>float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perCent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  <a:p>
            <a:endParaRPr lang="en-US" altLang="en-US" sz="1100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2"/>
                </a:solidFill>
              </a:rPr>
              <a:t>// Increases price by the amount specified in </a:t>
            </a:r>
            <a:r>
              <a:rPr lang="en-US" altLang="en-US" dirty="0" err="1">
                <a:solidFill>
                  <a:schemeClr val="tx2"/>
                </a:solidFill>
              </a:rPr>
              <a:t>perCent</a:t>
            </a:r>
            <a:r>
              <a:rPr lang="en-US" altLang="en-US" sz="1100" dirty="0">
                <a:solidFill>
                  <a:schemeClr val="folHlink"/>
                </a:solidFill>
              </a:rPr>
              <a:t>	</a:t>
            </a:r>
            <a:endParaRPr lang="en-US" altLang="en-US" sz="1100" dirty="0"/>
          </a:p>
          <a:p>
            <a:r>
              <a:rPr lang="en-US" altLang="en-US" dirty="0">
                <a:solidFill>
                  <a:schemeClr val="tx1"/>
                </a:solidFill>
              </a:rPr>
              <a:t>{</a:t>
            </a:r>
          </a:p>
          <a:p>
            <a:endParaRPr lang="en-US" altLang="en-US" sz="1100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		</a:t>
            </a:r>
            <a:r>
              <a:rPr lang="en-US" altLang="en-US" dirty="0" err="1">
                <a:solidFill>
                  <a:schemeClr val="tx1"/>
                </a:solidFill>
              </a:rPr>
              <a:t>car.price</a:t>
            </a:r>
            <a:r>
              <a:rPr lang="en-US" altLang="en-US" dirty="0">
                <a:solidFill>
                  <a:schemeClr val="tx1"/>
                </a:solidFill>
              </a:rPr>
              <a:t> = </a:t>
            </a:r>
            <a:r>
              <a:rPr lang="en-US" altLang="en-US" dirty="0" err="1">
                <a:solidFill>
                  <a:schemeClr val="tx1"/>
                </a:solidFill>
              </a:rPr>
              <a:t>car.price</a:t>
            </a:r>
            <a:r>
              <a:rPr lang="en-US" altLang="en-US" dirty="0">
                <a:solidFill>
                  <a:schemeClr val="tx1"/>
                </a:solidFill>
              </a:rPr>
              <a:t> * </a:t>
            </a:r>
            <a:r>
              <a:rPr lang="en-US" altLang="en-US" dirty="0" err="1">
                <a:solidFill>
                  <a:schemeClr val="tx1"/>
                </a:solidFill>
              </a:rPr>
              <a:t>perCent</a:t>
            </a:r>
            <a:r>
              <a:rPr lang="en-US" altLang="en-US" dirty="0">
                <a:solidFill>
                  <a:schemeClr val="tx1"/>
                </a:solidFill>
              </a:rPr>
              <a:t> + </a:t>
            </a:r>
            <a:r>
              <a:rPr lang="en-US" altLang="en-US" dirty="0" err="1">
                <a:solidFill>
                  <a:schemeClr val="tx1"/>
                </a:solidFill>
              </a:rPr>
              <a:t>car.price</a:t>
            </a:r>
            <a:r>
              <a:rPr lang="en-US" altLang="en-US" dirty="0">
                <a:solidFill>
                  <a:schemeClr val="tx1"/>
                </a:solidFill>
              </a:rPr>
              <a:t>;  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}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906000" cy="838200"/>
          </a:xfrm>
          <a:noFill/>
          <a:ln/>
        </p:spPr>
        <p:txBody>
          <a:bodyPr/>
          <a:lstStyle/>
          <a:p>
            <a:r>
              <a:rPr lang="en-US" altLang="en-US" sz="2800" dirty="0"/>
              <a:t>Using </a:t>
            </a:r>
            <a:r>
              <a:rPr lang="en-US" altLang="en-US" sz="2800" dirty="0" err="1"/>
              <a:t>struct</a:t>
            </a:r>
            <a:r>
              <a:rPr lang="en-US" altLang="en-US" sz="2800" dirty="0"/>
              <a:t> type </a:t>
            </a:r>
            <a:br>
              <a:rPr lang="en-US" altLang="en-US" sz="2800" dirty="0"/>
            </a:br>
            <a:r>
              <a:rPr lang="en-US" altLang="en-US" sz="2800" dirty="0"/>
              <a:t>Reference Parameter to change a member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36550" y="4976981"/>
            <a:ext cx="9067800" cy="1188323"/>
            <a:chOff x="336550" y="4977527"/>
            <a:chExt cx="9067800" cy="1188323"/>
          </a:xfrm>
        </p:grpSpPr>
        <p:sp>
          <p:nvSpPr>
            <p:cNvPr id="26626" name="Rectangle 2"/>
            <p:cNvSpPr>
              <a:spLocks noChangeArrowheads="1"/>
            </p:cNvSpPr>
            <p:nvPr/>
          </p:nvSpPr>
          <p:spPr bwMode="auto">
            <a:xfrm>
              <a:off x="336550" y="5416550"/>
              <a:ext cx="9067800" cy="7493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 dirty="0" err="1">
                  <a:solidFill>
                    <a:schemeClr val="tx1"/>
                  </a:solidFill>
                </a:rPr>
                <a:t>AdjustForInflation</a:t>
              </a:r>
              <a:r>
                <a:rPr lang="en-US" altLang="en-US" dirty="0">
                  <a:solidFill>
                    <a:schemeClr val="tx1"/>
                  </a:solidFill>
                </a:rPr>
                <a:t>(</a:t>
              </a:r>
              <a:r>
                <a:rPr lang="en-US" altLang="en-US" dirty="0" err="1">
                  <a:solidFill>
                    <a:schemeClr val="tx1"/>
                  </a:solidFill>
                </a:rPr>
                <a:t>myCar</a:t>
              </a:r>
              <a:r>
                <a:rPr lang="en-US" altLang="en-US" dirty="0">
                  <a:solidFill>
                    <a:schemeClr val="tx1"/>
                  </a:solidFill>
                </a:rPr>
                <a:t>, 0.03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);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36550" y="4977527"/>
              <a:ext cx="4953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990066"/>
                  </a:solidFill>
                </a:rPr>
                <a:t>SAMPLE </a:t>
              </a:r>
              <a:r>
                <a:rPr lang="en-US" altLang="en-US" dirty="0" smtClean="0">
                  <a:solidFill>
                    <a:srgbClr val="990066"/>
                  </a:solidFill>
                </a:rPr>
                <a:t>CALL</a:t>
              </a:r>
              <a:endParaRPr lang="en-US" altLang="en-US" dirty="0">
                <a:solidFill>
                  <a:srgbClr val="990099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F194-B381-4AF4-8B94-DDCB335BE93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1144588"/>
            <a:ext cx="8253412" cy="762000"/>
          </a:xfrm>
          <a:noFill/>
          <a:ln/>
        </p:spPr>
        <p:txBody>
          <a:bodyPr/>
          <a:lstStyle/>
          <a:p>
            <a:r>
              <a:rPr lang="en-US" altLang="en-US"/>
              <a:t>Data Abstraction      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9213" y="1611313"/>
            <a:ext cx="7348537" cy="1665287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en-US" sz="2400" b="1"/>
          </a:p>
          <a:p>
            <a:pPr>
              <a:buClr>
                <a:schemeClr val="folHlink"/>
              </a:buClr>
            </a:pPr>
            <a:r>
              <a:rPr lang="en-US" altLang="en-US" b="1"/>
              <a:t>Separation of a data type’s logical properties from its implementation.</a:t>
            </a:r>
          </a:p>
          <a:p>
            <a:pPr>
              <a:buFontTx/>
              <a:buNone/>
            </a:pPr>
            <a:endParaRPr lang="en-US" altLang="en-US" b="1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36550" y="3511550"/>
            <a:ext cx="9232900" cy="2730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96875" y="3748088"/>
            <a:ext cx="8620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>
                <a:solidFill>
                  <a:srgbClr val="990000"/>
                </a:solidFill>
              </a:rPr>
              <a:t>LOGICAL PROPERTIES	IMPLEMENTATION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4953000" y="35052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12750" y="4525963"/>
            <a:ext cx="91630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What are the possible values?		How can this be done in C++?</a:t>
            </a:r>
          </a:p>
          <a:p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ko-KR">
                <a:solidFill>
                  <a:schemeClr val="tx1"/>
                </a:solidFill>
                <a:ea typeface="굴림" pitchFamily="50" charset="-127"/>
              </a:rPr>
              <a:t>domain: </a:t>
            </a:r>
            <a:r>
              <a:rPr lang="en-US" altLang="ko-KR" sz="1800">
                <a:solidFill>
                  <a:schemeClr val="tx1"/>
                </a:solidFill>
                <a:ea typeface="굴림" pitchFamily="50" charset="-127"/>
              </a:rPr>
              <a:t>set of all possible values</a:t>
            </a:r>
            <a:r>
              <a:rPr lang="ko-KR" altLang="en-US">
                <a:solidFill>
                  <a:schemeClr val="tx1"/>
                </a:solidFill>
                <a:ea typeface="굴림" pitchFamily="50" charset="-127"/>
              </a:rPr>
              <a:t>)</a:t>
            </a:r>
            <a:endParaRPr lang="en-US" altLang="en-US">
              <a:solidFill>
                <a:schemeClr val="tx1"/>
              </a:solidFill>
              <a:ea typeface="굴림" pitchFamily="50" charset="-127"/>
            </a:endParaRPr>
          </a:p>
          <a:p>
            <a:r>
              <a:rPr lang="en-US" altLang="en-US">
                <a:solidFill>
                  <a:schemeClr val="tx1"/>
                </a:solidFill>
              </a:rPr>
              <a:t>What operations will be </a:t>
            </a:r>
          </a:p>
          <a:p>
            <a:r>
              <a:rPr lang="en-US" altLang="en-US">
                <a:solidFill>
                  <a:schemeClr val="tx1"/>
                </a:solidFill>
              </a:rPr>
              <a:t>needed?	            			How can data types be used?</a:t>
            </a:r>
          </a:p>
          <a:p>
            <a:r>
              <a:rPr lang="en-US" altLang="en-US">
                <a:solidFill>
                  <a:schemeClr val="tx1"/>
                </a:solidFill>
              </a:rPr>
              <a:t>(operation)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4672-396F-42FD-9D95-3FA3318E58A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36550" y="1988840"/>
            <a:ext cx="9067800" cy="259992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chemeClr val="accent6"/>
                </a:solidFill>
              </a:rPr>
              <a:t>bool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 smtClean="0">
                <a:solidFill>
                  <a:schemeClr val="tx1"/>
                </a:solidFill>
              </a:rPr>
              <a:t>LateModel</a:t>
            </a:r>
            <a:r>
              <a:rPr lang="en-US" altLang="en-US" dirty="0" smtClean="0">
                <a:solidFill>
                  <a:schemeClr val="tx1"/>
                </a:solidFill>
              </a:rPr>
              <a:t> ( </a:t>
            </a:r>
            <a:r>
              <a:rPr lang="en-US" altLang="en-US" dirty="0" err="1" smtClean="0">
                <a:solidFill>
                  <a:schemeClr val="accent6"/>
                </a:solidFill>
              </a:rPr>
              <a:t>CarType</a:t>
            </a:r>
            <a:r>
              <a:rPr lang="en-US" altLang="en-US" dirty="0" smtClean="0">
                <a:solidFill>
                  <a:schemeClr val="tx1"/>
                </a:solidFill>
              </a:rPr>
              <a:t>  </a:t>
            </a:r>
            <a:r>
              <a:rPr lang="en-US" altLang="en-US" dirty="0">
                <a:solidFill>
                  <a:schemeClr val="tx1"/>
                </a:solidFill>
              </a:rPr>
              <a:t>car,  </a:t>
            </a: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date)</a:t>
            </a:r>
          </a:p>
          <a:p>
            <a:pPr>
              <a:lnSpc>
                <a:spcPct val="90000"/>
              </a:lnSpc>
            </a:pPr>
            <a:endParaRPr lang="en-US" altLang="en-US" sz="1100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//  Returns true if the car’s model year is later than or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//  equal to date;  returns false otherwise.</a:t>
            </a:r>
            <a:r>
              <a:rPr lang="en-US" altLang="en-US" sz="1100" dirty="0">
                <a:solidFill>
                  <a:schemeClr val="folHlink"/>
                </a:solidFill>
              </a:rPr>
              <a:t>	</a:t>
            </a:r>
            <a:endParaRPr lang="en-US" altLang="en-US" sz="1100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endParaRPr lang="en-US" altLang="en-US" sz="7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	return  </a:t>
            </a:r>
            <a:r>
              <a:rPr lang="en-US" altLang="en-US" dirty="0">
                <a:solidFill>
                  <a:schemeClr val="tx1"/>
                </a:solidFill>
              </a:rPr>
              <a:t>( </a:t>
            </a:r>
            <a:r>
              <a:rPr lang="en-US" altLang="en-US" dirty="0" err="1">
                <a:solidFill>
                  <a:schemeClr val="tx1"/>
                </a:solidFill>
              </a:rPr>
              <a:t>car.year</a:t>
            </a:r>
            <a:r>
              <a:rPr lang="en-US" altLang="en-US" dirty="0">
                <a:solidFill>
                  <a:schemeClr val="tx1"/>
                </a:solidFill>
              </a:rPr>
              <a:t>  &gt;=  date ) ;</a:t>
            </a:r>
          </a:p>
          <a:p>
            <a:pPr>
              <a:lnSpc>
                <a:spcPct val="90000"/>
              </a:lnSpc>
            </a:pPr>
            <a:endParaRPr lang="en-US" altLang="en-US" sz="7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} ;</a:t>
            </a:r>
          </a:p>
          <a:p>
            <a:endParaRPr lang="ko-KR" altLang="en-US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906000" cy="838200"/>
          </a:xfrm>
          <a:noFill/>
          <a:ln/>
        </p:spPr>
        <p:txBody>
          <a:bodyPr/>
          <a:lstStyle/>
          <a:p>
            <a:r>
              <a:rPr lang="en-US" altLang="en-US" sz="2800" dirty="0"/>
              <a:t>Using </a:t>
            </a:r>
            <a:r>
              <a:rPr lang="en-US" altLang="en-US" sz="2800" dirty="0" err="1"/>
              <a:t>struct</a:t>
            </a:r>
            <a:r>
              <a:rPr lang="en-US" altLang="en-US" sz="2800" dirty="0"/>
              <a:t> type </a:t>
            </a:r>
            <a:br>
              <a:rPr lang="en-US" altLang="en-US" sz="2800" dirty="0"/>
            </a:br>
            <a:r>
              <a:rPr lang="en-US" altLang="en-US" sz="2800" dirty="0"/>
              <a:t>Value Parameter to examine a member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36550" y="4976981"/>
            <a:ext cx="9067800" cy="1188323"/>
            <a:chOff x="336550" y="4977527"/>
            <a:chExt cx="9067800" cy="1188323"/>
          </a:xfrm>
        </p:grpSpPr>
        <p:sp>
          <p:nvSpPr>
            <p:cNvPr id="26626" name="Rectangle 2"/>
            <p:cNvSpPr>
              <a:spLocks noChangeArrowheads="1"/>
            </p:cNvSpPr>
            <p:nvPr/>
          </p:nvSpPr>
          <p:spPr bwMode="auto">
            <a:xfrm>
              <a:off x="336550" y="5416550"/>
              <a:ext cx="9067800" cy="7493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en-US" altLang="en-US" dirty="0">
                  <a:solidFill>
                    <a:schemeClr val="tx1"/>
                  </a:solidFill>
                </a:rPr>
                <a:t>if ( </a:t>
              </a:r>
              <a:r>
                <a:rPr lang="en-US" altLang="en-US" dirty="0" err="1">
                  <a:solidFill>
                    <a:schemeClr val="tx1"/>
                  </a:solidFill>
                </a:rPr>
                <a:t>LateModel</a:t>
              </a:r>
              <a:r>
                <a:rPr lang="en-US" altLang="en-US" dirty="0">
                  <a:solidFill>
                    <a:schemeClr val="tx1"/>
                  </a:solidFill>
                </a:rPr>
                <a:t>(</a:t>
              </a:r>
              <a:r>
                <a:rPr lang="en-US" altLang="en-US" dirty="0" err="1">
                  <a:solidFill>
                    <a:schemeClr val="tx1"/>
                  </a:solidFill>
                </a:rPr>
                <a:t>myCar</a:t>
              </a:r>
              <a:r>
                <a:rPr lang="en-US" altLang="en-US" dirty="0">
                  <a:solidFill>
                    <a:schemeClr val="tx1"/>
                  </a:solidFill>
                </a:rPr>
                <a:t>, 1995) )</a:t>
              </a:r>
            </a:p>
            <a:p>
              <a:pPr>
                <a:lnSpc>
                  <a:spcPct val="90000"/>
                </a:lnSpc>
                <a:tabLst>
                  <a:tab pos="452438" algn="l"/>
                </a:tabLst>
              </a:pPr>
              <a:r>
                <a:rPr lang="en-US" altLang="en-US" dirty="0">
                  <a:solidFill>
                    <a:schemeClr val="tx1"/>
                  </a:solidFill>
                </a:rPr>
                <a:t>	</a:t>
              </a:r>
              <a:r>
                <a:rPr lang="en-US" altLang="en-US" dirty="0" err="1">
                  <a:solidFill>
                    <a:schemeClr val="tx1"/>
                  </a:solidFill>
                </a:rPr>
                <a:t>std</a:t>
              </a:r>
              <a:r>
                <a:rPr lang="en-US" altLang="en-US" dirty="0">
                  <a:solidFill>
                    <a:schemeClr val="tx1"/>
                  </a:solidFill>
                </a:rPr>
                <a:t>::</a:t>
              </a:r>
              <a:r>
                <a:rPr lang="en-US" altLang="en-US" dirty="0" err="1">
                  <a:solidFill>
                    <a:schemeClr val="tx1"/>
                  </a:solidFill>
                </a:rPr>
                <a:t>cout</a:t>
              </a:r>
              <a:r>
                <a:rPr lang="en-US" altLang="en-US" dirty="0">
                  <a:solidFill>
                    <a:schemeClr val="tx1"/>
                  </a:solidFill>
                </a:rPr>
                <a:t> &lt;&lt; </a:t>
              </a:r>
              <a:r>
                <a:rPr lang="en-US" altLang="en-US" dirty="0" err="1">
                  <a:solidFill>
                    <a:schemeClr val="tx1"/>
                  </a:solidFill>
                </a:rPr>
                <a:t>myCar.price</a:t>
              </a:r>
              <a:r>
                <a:rPr lang="en-US" altLang="en-US" dirty="0">
                  <a:solidFill>
                    <a:schemeClr val="tx1"/>
                  </a:solidFill>
                </a:rPr>
                <a:t> &lt;&lt; </a:t>
              </a:r>
              <a:r>
                <a:rPr lang="en-US" altLang="en-US" dirty="0" err="1">
                  <a:solidFill>
                    <a:schemeClr val="tx1"/>
                  </a:solidFill>
                </a:rPr>
                <a:t>std</a:t>
              </a:r>
              <a:r>
                <a:rPr lang="en-US" altLang="en-US" dirty="0">
                  <a:solidFill>
                    <a:schemeClr val="tx1"/>
                  </a:solidFill>
                </a:rPr>
                <a:t>::</a:t>
              </a:r>
              <a:r>
                <a:rPr lang="en-US" altLang="en-US" dirty="0" err="1">
                  <a:solidFill>
                    <a:schemeClr val="tx1"/>
                  </a:solidFill>
                </a:rPr>
                <a:t>endl</a:t>
              </a:r>
              <a:r>
                <a:rPr lang="en-US" altLang="en-US" dirty="0">
                  <a:solidFill>
                    <a:schemeClr val="tx1"/>
                  </a:solidFill>
                </a:rPr>
                <a:t> 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36550" y="4977527"/>
              <a:ext cx="4953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990066"/>
                  </a:solidFill>
                </a:rPr>
                <a:t>SAMPLE </a:t>
              </a:r>
              <a:r>
                <a:rPr lang="en-US" altLang="en-US" dirty="0" smtClean="0">
                  <a:solidFill>
                    <a:srgbClr val="990066"/>
                  </a:solidFill>
                </a:rPr>
                <a:t>CALL</a:t>
              </a:r>
              <a:endParaRPr lang="en-US" altLang="en-US" dirty="0">
                <a:solidFill>
                  <a:srgbClr val="99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512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4E25-51B9-4B05-9F65-D813D292F03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906000" cy="1143000"/>
          </a:xfrm>
          <a:noFill/>
          <a:ln/>
        </p:spPr>
        <p:txBody>
          <a:bodyPr/>
          <a:lstStyle/>
          <a:p>
            <a:r>
              <a:rPr lang="en-US" altLang="en-US" sz="3200"/>
              <a:t>One-Dimensional Array at the Logical Level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905000"/>
            <a:ext cx="8339137" cy="4572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/>
              <a:t>A one-dimensional array is a structured composite data type made up of a finite, fixed size (</a:t>
            </a:r>
            <a:r>
              <a:rPr lang="en-US" altLang="en-US" sz="2400" b="1" i="1">
                <a:solidFill>
                  <a:schemeClr val="tx2"/>
                </a:solidFill>
              </a:rPr>
              <a:t>known at compile time</a:t>
            </a:r>
            <a:r>
              <a:rPr lang="en-US" altLang="en-US" sz="2400" b="1"/>
              <a:t>) collection of </a:t>
            </a:r>
            <a:r>
              <a:rPr lang="en-US" altLang="en-US" sz="2400" b="1">
                <a:solidFill>
                  <a:srgbClr val="660066"/>
                </a:solidFill>
              </a:rPr>
              <a:t>homogeneous</a:t>
            </a:r>
            <a:r>
              <a:rPr lang="en-US" altLang="en-US" sz="2400" b="1" u="sng"/>
              <a:t> </a:t>
            </a:r>
            <a:r>
              <a:rPr lang="en-US" altLang="en-US" sz="2400" b="1"/>
              <a:t>(</a:t>
            </a:r>
            <a:r>
              <a:rPr lang="en-US" altLang="en-US" sz="2400" b="1" i="1">
                <a:solidFill>
                  <a:schemeClr val="tx2"/>
                </a:solidFill>
              </a:rPr>
              <a:t>all of the same data type</a:t>
            </a:r>
            <a:r>
              <a:rPr lang="en-US" altLang="en-US" sz="2400" b="1"/>
              <a:t>) elements having relative positions and to which there is direct access (</a:t>
            </a:r>
            <a:r>
              <a:rPr lang="en-US" altLang="en-US" sz="2400" b="1" i="1">
                <a:solidFill>
                  <a:schemeClr val="tx2"/>
                </a:solidFill>
              </a:rPr>
              <a:t>any element can be accessed immediately</a:t>
            </a:r>
            <a:r>
              <a:rPr lang="en-US" altLang="en-US" sz="2400" b="1"/>
              <a:t>).</a:t>
            </a:r>
            <a:endParaRPr lang="en-US" altLang="en-US" sz="2800" b="1"/>
          </a:p>
          <a:p>
            <a:pPr>
              <a:buFontTx/>
              <a:buNone/>
            </a:pPr>
            <a:endParaRPr lang="en-US" altLang="en-US" sz="1000" b="1"/>
          </a:p>
          <a:p>
            <a:pPr>
              <a:buFontTx/>
              <a:buNone/>
            </a:pPr>
            <a:endParaRPr lang="en-US" altLang="en-US" sz="1000" b="1"/>
          </a:p>
          <a:p>
            <a:pPr>
              <a:buFontTx/>
              <a:buNone/>
            </a:pPr>
            <a:r>
              <a:rPr lang="en-US" altLang="en-US" sz="2400" b="1"/>
              <a:t>Array operations (</a:t>
            </a:r>
            <a:r>
              <a:rPr lang="en-US" altLang="en-US" sz="2400" b="1" i="1">
                <a:solidFill>
                  <a:srgbClr val="CC0000"/>
                </a:solidFill>
              </a:rPr>
              <a:t>creation, storing a value, retrieving a value</a:t>
            </a:r>
            <a:r>
              <a:rPr lang="en-US" altLang="en-US" sz="2400" b="1"/>
              <a:t>) are performed using a declaration and indexes.</a:t>
            </a:r>
            <a:r>
              <a:rPr lang="en-US" altLang="en-US" sz="2800"/>
              <a:t> </a:t>
            </a:r>
          </a:p>
          <a:p>
            <a:pPr>
              <a:buFontTx/>
              <a:buNone/>
            </a:pPr>
            <a:r>
              <a:rPr lang="en-US" altLang="en-US" sz="2800"/>
              <a:t>					</a:t>
            </a:r>
          </a:p>
          <a:p>
            <a:pPr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7924-9713-423E-917D-04628448D1B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0"/>
            <a:ext cx="8416925" cy="1143000"/>
          </a:xfrm>
          <a:noFill/>
          <a:ln/>
        </p:spPr>
        <p:txBody>
          <a:bodyPr/>
          <a:lstStyle/>
          <a:p>
            <a:r>
              <a:rPr lang="en-US" altLang="en-US"/>
              <a:t>Implementation Example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27075" y="1782763"/>
            <a:ext cx="807243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This ACCESSING FUNCTION gives position of values[Index]</a:t>
            </a:r>
          </a:p>
          <a:p>
            <a:r>
              <a:rPr lang="en-US" altLang="en-US" sz="1000" dirty="0">
                <a:solidFill>
                  <a:srgbClr val="CC0000"/>
                </a:solidFill>
              </a:rPr>
              <a:t/>
            </a:r>
            <a:br>
              <a:rPr lang="en-US" altLang="en-US" sz="1000" dirty="0">
                <a:solidFill>
                  <a:srgbClr val="CC0000"/>
                </a:solidFill>
              </a:rPr>
            </a:br>
            <a:r>
              <a:rPr lang="en-US" altLang="en-US" dirty="0">
                <a:solidFill>
                  <a:srgbClr val="CC0000"/>
                </a:solidFill>
              </a:rPr>
              <a:t>Address(Index) = </a:t>
            </a:r>
            <a:r>
              <a:rPr lang="en-US" altLang="en-US" dirty="0" err="1">
                <a:solidFill>
                  <a:srgbClr val="CC0000"/>
                </a:solidFill>
              </a:rPr>
              <a:t>BaseAddress</a:t>
            </a:r>
            <a:r>
              <a:rPr lang="en-US" altLang="en-US" dirty="0">
                <a:solidFill>
                  <a:srgbClr val="CC0000"/>
                </a:solidFill>
              </a:rPr>
              <a:t> + Index * </a:t>
            </a:r>
            <a:r>
              <a:rPr lang="en-US" altLang="en-US" dirty="0" err="1">
                <a:solidFill>
                  <a:srgbClr val="CC0000"/>
                </a:solidFill>
              </a:rPr>
              <a:t>SizeOfElement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468" y="2996952"/>
            <a:ext cx="7085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400" b="0" dirty="0" smtClean="0">
                <a:solidFill>
                  <a:schemeClr val="accent6"/>
                </a:solidFill>
              </a:rPr>
              <a:t>float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</a:rPr>
              <a:t>values[5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];	</a:t>
            </a:r>
            <a:r>
              <a:rPr lang="en-US" altLang="en-US" b="0" i="1" dirty="0" smtClean="0">
                <a:solidFill>
                  <a:srgbClr val="00B050"/>
                </a:solidFill>
              </a:rPr>
              <a:t>// </a:t>
            </a:r>
            <a:r>
              <a:rPr lang="en-US" altLang="en-US" b="0" i="1" dirty="0">
                <a:solidFill>
                  <a:srgbClr val="00B050"/>
                </a:solidFill>
              </a:rPr>
              <a:t>assume element size is 4 </a:t>
            </a:r>
            <a:r>
              <a:rPr lang="en-US" altLang="en-US" b="0" i="1" dirty="0" smtClean="0">
                <a:solidFill>
                  <a:srgbClr val="00B050"/>
                </a:solidFill>
              </a:rPr>
              <a:t>bytes</a:t>
            </a:r>
            <a:endParaRPr lang="en-US" altLang="en-US" b="0" i="1" dirty="0">
              <a:solidFill>
                <a:srgbClr val="00B050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16496" y="3705198"/>
            <a:ext cx="7870956" cy="2100066"/>
            <a:chOff x="759926" y="3573738"/>
            <a:chExt cx="7870956" cy="2100066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1653912" y="3573738"/>
              <a:ext cx="203517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CC0000"/>
                  </a:solidFill>
                </a:rPr>
                <a:t>Base Address</a:t>
              </a:r>
            </a:p>
          </p:txBody>
        </p:sp>
        <p:cxnSp>
          <p:nvCxnSpPr>
            <p:cNvPr id="3" name="직선 연결선 2"/>
            <p:cNvCxnSpPr>
              <a:stCxn id="29701" idx="2"/>
              <a:endCxn id="6" idx="0"/>
            </p:cNvCxnSpPr>
            <p:nvPr/>
          </p:nvCxnSpPr>
          <p:spPr bwMode="auto">
            <a:xfrm>
              <a:off x="2671500" y="3983313"/>
              <a:ext cx="1" cy="2967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" name="직사각형 5"/>
            <p:cNvSpPr/>
            <p:nvPr/>
          </p:nvSpPr>
          <p:spPr>
            <a:xfrm>
              <a:off x="2293833" y="4280021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olidFill>
                    <a:schemeClr val="tx1"/>
                  </a:solidFill>
                </a:rPr>
                <a:t>7000</a:t>
              </a:r>
              <a:endParaRPr lang="ko-KR" altLang="en-US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014427" y="4667480"/>
              <a:ext cx="6581253" cy="596900"/>
              <a:chOff x="892027" y="4437112"/>
              <a:chExt cx="6581253" cy="596900"/>
            </a:xfrm>
          </p:grpSpPr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892027" y="4437112"/>
                <a:ext cx="1324669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2206173" y="4437112"/>
                <a:ext cx="1324669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3520319" y="4437112"/>
                <a:ext cx="1324669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4834465" y="4437112"/>
                <a:ext cx="1324669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6148611" y="4437112"/>
                <a:ext cx="1324669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3618501" y="4289674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olidFill>
                    <a:schemeClr val="tx1"/>
                  </a:solidFill>
                </a:rPr>
                <a:t>7004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27385" y="4289674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olidFill>
                    <a:schemeClr val="tx1"/>
                  </a:solidFill>
                </a:rPr>
                <a:t>7008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246793" y="4293819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olidFill>
                    <a:schemeClr val="tx1"/>
                  </a:solidFill>
                </a:rPr>
                <a:t>7012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560939" y="4280021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olidFill>
                    <a:schemeClr val="tx1"/>
                  </a:solidFill>
                </a:rPr>
                <a:t>7016</a:t>
              </a:r>
              <a:endParaRPr lang="ko-KR" altLang="en-US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759926" y="5253928"/>
              <a:ext cx="7870956" cy="419876"/>
              <a:chOff x="-167047" y="5309166"/>
              <a:chExt cx="7870956" cy="419876"/>
            </a:xfrm>
          </p:grpSpPr>
          <p:sp>
            <p:nvSpPr>
              <p:cNvPr id="29710" name="Rectangle 14"/>
              <p:cNvSpPr>
                <a:spLocks noChangeArrowheads="1"/>
              </p:cNvSpPr>
              <p:nvPr/>
            </p:nvSpPr>
            <p:spPr bwMode="auto">
              <a:xfrm>
                <a:off x="-167047" y="5309166"/>
                <a:ext cx="1337805" cy="400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/>
              <a:p>
                <a:pPr algn="ctr"/>
                <a:r>
                  <a:rPr lang="en-US" altLang="en-US" dirty="0" smtClean="0">
                    <a:solidFill>
                      <a:srgbClr val="CC0000"/>
                    </a:solidFill>
                  </a:rPr>
                  <a:t>Indexes </a:t>
                </a:r>
                <a:endParaRPr lang="en-US" altLang="en-US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9708" name="Rectangle 12"/>
              <p:cNvSpPr>
                <a:spLocks noChangeArrowheads="1"/>
              </p:cNvSpPr>
              <p:nvPr/>
            </p:nvSpPr>
            <p:spPr bwMode="auto">
              <a:xfrm>
                <a:off x="6407079" y="5311017"/>
                <a:ext cx="1296830" cy="400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values[4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]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174166" y="5309487"/>
                <a:ext cx="12955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solidFill>
                      <a:schemeClr val="tx1"/>
                    </a:solidFill>
                  </a:rPr>
                  <a:t>values[0]</a:t>
                </a:r>
                <a:endParaRPr lang="ko-KR" altLang="en-US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462967" y="5311338"/>
                <a:ext cx="12955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solidFill>
                      <a:schemeClr val="tx1"/>
                    </a:solidFill>
                  </a:rPr>
                  <a:t>values[1]</a:t>
                </a:r>
                <a:endParaRPr lang="ko-KR" altLang="en-US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786574" y="5328932"/>
                <a:ext cx="12955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solidFill>
                      <a:schemeClr val="tx1"/>
                    </a:solidFill>
                  </a:rPr>
                  <a:t>values[2]</a:t>
                </a:r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9057" y="5311338"/>
                <a:ext cx="12955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solidFill>
                      <a:schemeClr val="tx1"/>
                    </a:solidFill>
                  </a:rPr>
                  <a:t>values[3]</a:t>
                </a:r>
                <a:endParaRPr lang="ko-KR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0014-62A4-4208-B93A-E1C73E8184F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914400"/>
            <a:ext cx="8502650" cy="609600"/>
          </a:xfrm>
          <a:noFill/>
          <a:ln/>
        </p:spPr>
        <p:txBody>
          <a:bodyPr/>
          <a:lstStyle/>
          <a:p>
            <a:r>
              <a:rPr lang="en-US" altLang="en-US"/>
              <a:t>One-Dimensional Arrays in C++</a:t>
            </a:r>
            <a:r>
              <a:rPr lang="en-US" altLang="en-US" sz="2800"/>
              <a:t>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905000"/>
            <a:ext cx="8997950" cy="3657600"/>
          </a:xfrm>
          <a:noFill/>
          <a:ln/>
        </p:spPr>
        <p:txBody>
          <a:bodyPr/>
          <a:lstStyle/>
          <a:p>
            <a:r>
              <a:rPr lang="en-US" altLang="en-US" sz="2800" dirty="0"/>
              <a:t>The </a:t>
            </a:r>
            <a:r>
              <a:rPr lang="en-US" altLang="en-US" sz="2800" u="sng" dirty="0"/>
              <a:t>index must be of an integral type</a:t>
            </a:r>
            <a:r>
              <a:rPr lang="en-US" altLang="en-US" sz="2800" dirty="0"/>
              <a:t> 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char</a:t>
            </a:r>
            <a:r>
              <a:rPr lang="en-US" altLang="en-US" sz="2400" dirty="0"/>
              <a:t>, short, int, long, or </a:t>
            </a:r>
            <a:r>
              <a:rPr lang="en-US" altLang="en-US" sz="2400" dirty="0" err="1" smtClean="0"/>
              <a:t>enum</a:t>
            </a:r>
            <a:endParaRPr lang="en-US" altLang="en-US" sz="2400" dirty="0"/>
          </a:p>
          <a:p>
            <a:pPr>
              <a:buFontTx/>
              <a:buNone/>
            </a:pPr>
            <a:endParaRPr lang="en-US" altLang="en-US" sz="1000" dirty="0"/>
          </a:p>
          <a:p>
            <a:r>
              <a:rPr lang="en-US" altLang="en-US" sz="2800" dirty="0"/>
              <a:t>The index range is always 0 through the array size minus 1.</a:t>
            </a:r>
          </a:p>
          <a:p>
            <a:pPr>
              <a:buFontTx/>
              <a:buNone/>
            </a:pPr>
            <a:endParaRPr lang="en-US" altLang="en-US" sz="1000" dirty="0"/>
          </a:p>
          <a:p>
            <a:r>
              <a:rPr lang="en-US" altLang="en-US" sz="2800" dirty="0"/>
              <a:t>Arrays cannot be assigned, and cannot be the return type of a function. </a:t>
            </a:r>
          </a:p>
          <a:p>
            <a:pPr>
              <a:buFontTx/>
              <a:buNone/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1ED1-014F-4848-83B9-3A2380529A5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16925" cy="914400"/>
          </a:xfrm>
          <a:noFill/>
          <a:ln/>
        </p:spPr>
        <p:txBody>
          <a:bodyPr/>
          <a:lstStyle/>
          <a:p>
            <a:r>
              <a:rPr lang="en-US" altLang="en-US" dirty="0"/>
              <a:t>Another Example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727075" y="1782763"/>
            <a:ext cx="7935913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This ACCESSING FUNCTION gives position of name[Index]</a:t>
            </a:r>
          </a:p>
          <a:p>
            <a:r>
              <a:rPr lang="en-US" altLang="en-US" sz="1000" dirty="0">
                <a:solidFill>
                  <a:srgbClr val="CC0000"/>
                </a:solidFill>
              </a:rPr>
              <a:t/>
            </a:r>
            <a:br>
              <a:rPr lang="en-US" altLang="en-US" sz="1000" dirty="0">
                <a:solidFill>
                  <a:srgbClr val="CC0000"/>
                </a:solidFill>
              </a:rPr>
            </a:br>
            <a:r>
              <a:rPr lang="en-US" altLang="en-US" dirty="0">
                <a:solidFill>
                  <a:srgbClr val="CC0000"/>
                </a:solidFill>
              </a:rPr>
              <a:t>Address(Index) = </a:t>
            </a:r>
            <a:r>
              <a:rPr lang="en-US" altLang="en-US" dirty="0" err="1">
                <a:solidFill>
                  <a:srgbClr val="CC0000"/>
                </a:solidFill>
              </a:rPr>
              <a:t>BaseAddress</a:t>
            </a:r>
            <a:r>
              <a:rPr lang="en-US" altLang="en-US" dirty="0">
                <a:solidFill>
                  <a:srgbClr val="CC0000"/>
                </a:solidFill>
              </a:rPr>
              <a:t> + Index * </a:t>
            </a:r>
            <a:r>
              <a:rPr lang="en-US" altLang="en-US" dirty="0" err="1">
                <a:solidFill>
                  <a:srgbClr val="CC0000"/>
                </a:solidFill>
              </a:rPr>
              <a:t>SizeOfElement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6468" y="2996952"/>
            <a:ext cx="7085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400" b="0" dirty="0" smtClean="0">
                <a:solidFill>
                  <a:schemeClr val="accent6"/>
                </a:solidFill>
              </a:rPr>
              <a:t>char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 name[10];	 </a:t>
            </a:r>
            <a:r>
              <a:rPr lang="en-US" altLang="en-US" b="0" i="1" dirty="0" smtClean="0">
                <a:solidFill>
                  <a:srgbClr val="00B050"/>
                </a:solidFill>
              </a:rPr>
              <a:t>// </a:t>
            </a:r>
            <a:r>
              <a:rPr lang="en-US" altLang="en-US" b="0" i="1" dirty="0">
                <a:solidFill>
                  <a:srgbClr val="00B050"/>
                </a:solidFill>
              </a:rPr>
              <a:t>assume element size is </a:t>
            </a:r>
            <a:r>
              <a:rPr lang="en-US" altLang="en-US" b="0" i="1" dirty="0" smtClean="0">
                <a:solidFill>
                  <a:srgbClr val="00B050"/>
                </a:solidFill>
              </a:rPr>
              <a:t>1 byte</a:t>
            </a:r>
            <a:endParaRPr lang="en-US" altLang="en-US" b="0" i="1" dirty="0">
              <a:solidFill>
                <a:srgbClr val="00B05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6496" y="3861048"/>
            <a:ext cx="8789866" cy="1996762"/>
            <a:chOff x="416496" y="3705198"/>
            <a:chExt cx="8789866" cy="1996762"/>
          </a:xfrm>
        </p:grpSpPr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1026942" y="3705198"/>
              <a:ext cx="203517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CC0000"/>
                  </a:solidFill>
                </a:rPr>
                <a:t>Base Address</a:t>
              </a:r>
            </a:p>
          </p:txBody>
        </p:sp>
        <p:cxnSp>
          <p:nvCxnSpPr>
            <p:cNvPr id="27" name="직선 연결선 26"/>
            <p:cNvCxnSpPr>
              <a:stCxn id="26" idx="2"/>
              <a:endCxn id="28" idx="0"/>
            </p:cNvCxnSpPr>
            <p:nvPr/>
          </p:nvCxnSpPr>
          <p:spPr bwMode="auto">
            <a:xfrm>
              <a:off x="2044530" y="4114773"/>
              <a:ext cx="1" cy="3035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4" name="그룹 3"/>
            <p:cNvGrpSpPr/>
            <p:nvPr/>
          </p:nvGrpSpPr>
          <p:grpSpPr>
            <a:xfrm>
              <a:off x="1640632" y="4797152"/>
              <a:ext cx="7560468" cy="596900"/>
              <a:chOff x="1670997" y="4797152"/>
              <a:chExt cx="7560468" cy="596900"/>
            </a:xfrm>
          </p:grpSpPr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1670997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" name="Rectangle 6"/>
              <p:cNvSpPr>
                <a:spLocks noChangeArrowheads="1"/>
              </p:cNvSpPr>
              <p:nvPr/>
            </p:nvSpPr>
            <p:spPr bwMode="auto">
              <a:xfrm>
                <a:off x="2427708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" name="Rectangle 6"/>
              <p:cNvSpPr>
                <a:spLocks noChangeArrowheads="1"/>
              </p:cNvSpPr>
              <p:nvPr/>
            </p:nvSpPr>
            <p:spPr bwMode="auto">
              <a:xfrm>
                <a:off x="3184419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" name="Rectangle 6"/>
              <p:cNvSpPr>
                <a:spLocks noChangeArrowheads="1"/>
              </p:cNvSpPr>
              <p:nvPr/>
            </p:nvSpPr>
            <p:spPr bwMode="auto">
              <a:xfrm>
                <a:off x="3941130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/>
            </p:nvSpPr>
            <p:spPr bwMode="auto">
              <a:xfrm>
                <a:off x="4697841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5454552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6211263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" name="Rectangle 6"/>
              <p:cNvSpPr>
                <a:spLocks noChangeArrowheads="1"/>
              </p:cNvSpPr>
              <p:nvPr/>
            </p:nvSpPr>
            <p:spPr bwMode="auto">
              <a:xfrm>
                <a:off x="6967974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7724685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" name="Rectangle 6"/>
              <p:cNvSpPr>
                <a:spLocks noChangeArrowheads="1"/>
              </p:cNvSpPr>
              <p:nvPr/>
            </p:nvSpPr>
            <p:spPr bwMode="auto">
              <a:xfrm>
                <a:off x="8481392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16496" y="5301208"/>
              <a:ext cx="8784976" cy="400752"/>
              <a:chOff x="416496" y="5332504"/>
              <a:chExt cx="8784976" cy="400752"/>
            </a:xfrm>
          </p:grpSpPr>
          <p:sp>
            <p:nvSpPr>
              <p:cNvPr id="35" name="Rectangle 14"/>
              <p:cNvSpPr>
                <a:spLocks noChangeArrowheads="1"/>
              </p:cNvSpPr>
              <p:nvPr/>
            </p:nvSpPr>
            <p:spPr bwMode="auto">
              <a:xfrm>
                <a:off x="416496" y="5332504"/>
                <a:ext cx="1337805" cy="400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/>
              <a:p>
                <a:pPr algn="ctr"/>
                <a:r>
                  <a:rPr lang="en-US" altLang="en-US" dirty="0" smtClean="0">
                    <a:solidFill>
                      <a:srgbClr val="CC0000"/>
                    </a:solidFill>
                  </a:rPr>
                  <a:t>Indexes </a:t>
                </a:r>
                <a:endParaRPr lang="en-US" altLang="en-US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4667699" y="5394060"/>
                <a:ext cx="774251" cy="277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200" dirty="0">
                    <a:solidFill>
                      <a:schemeClr val="tx1"/>
                    </a:solidFill>
                  </a:rPr>
                  <a:t>name[4</a:t>
                </a:r>
                <a:r>
                  <a:rPr lang="en-US" altLang="en-US" sz="1200" dirty="0" smtClean="0">
                    <a:solidFill>
                      <a:schemeClr val="tx1"/>
                    </a:solidFill>
                  </a:rPr>
                  <a:t>]</a:t>
                </a:r>
                <a:endParaRPr lang="en-US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665207" y="5394381"/>
                <a:ext cx="7729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 smtClean="0">
                    <a:solidFill>
                      <a:schemeClr val="tx1"/>
                    </a:solidFill>
                  </a:rPr>
                  <a:t>name[0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]</a:t>
                </a:r>
                <a:endParaRPr lang="ko-KR" altLang="en-US" sz="1200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415830" y="5394381"/>
                <a:ext cx="7729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 smtClean="0">
                    <a:solidFill>
                      <a:schemeClr val="tx1"/>
                    </a:solidFill>
                  </a:rPr>
                  <a:t>name[1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]</a:t>
                </a:r>
                <a:endParaRPr lang="ko-KR" altLang="en-US" sz="1200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166453" y="5394381"/>
                <a:ext cx="7729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>
                    <a:solidFill>
                      <a:schemeClr val="tx1"/>
                    </a:solidFill>
                  </a:rPr>
                  <a:t>name</a:t>
                </a:r>
                <a:r>
                  <a:rPr lang="en-US" altLang="en-US" sz="1200" dirty="0" smtClean="0">
                    <a:solidFill>
                      <a:schemeClr val="tx1"/>
                    </a:solidFill>
                  </a:rPr>
                  <a:t>[2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]</a:t>
                </a:r>
                <a:endParaRPr lang="ko-KR" altLang="en-US" sz="1200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917076" y="5394381"/>
                <a:ext cx="7729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>
                    <a:solidFill>
                      <a:schemeClr val="tx1"/>
                    </a:solidFill>
                  </a:rPr>
                  <a:t>name</a:t>
                </a:r>
                <a:r>
                  <a:rPr lang="en-US" altLang="en-US" sz="1200" dirty="0" smtClean="0">
                    <a:solidFill>
                      <a:schemeClr val="tx1"/>
                    </a:solidFill>
                  </a:rPr>
                  <a:t>[3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]</a:t>
                </a:r>
                <a:endParaRPr lang="ko-KR" altLang="en-US" sz="1200" dirty="0"/>
              </a:p>
            </p:txBody>
          </p:sp>
          <p:sp>
            <p:nvSpPr>
              <p:cNvPr id="56" name="Rectangle 12"/>
              <p:cNvSpPr>
                <a:spLocks noChangeArrowheads="1"/>
              </p:cNvSpPr>
              <p:nvPr/>
            </p:nvSpPr>
            <p:spPr bwMode="auto">
              <a:xfrm>
                <a:off x="5419604" y="5394060"/>
                <a:ext cx="774251" cy="277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200" dirty="0" smtClean="0">
                    <a:solidFill>
                      <a:schemeClr val="tx1"/>
                    </a:solidFill>
                  </a:rPr>
                  <a:t>name[5]</a:t>
                </a:r>
                <a:endParaRPr lang="en-US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12"/>
              <p:cNvSpPr>
                <a:spLocks noChangeArrowheads="1"/>
              </p:cNvSpPr>
              <p:nvPr/>
            </p:nvSpPr>
            <p:spPr bwMode="auto">
              <a:xfrm>
                <a:off x="6171509" y="5394060"/>
                <a:ext cx="774251" cy="277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200" dirty="0" smtClean="0">
                    <a:solidFill>
                      <a:schemeClr val="tx1"/>
                    </a:solidFill>
                  </a:rPr>
                  <a:t>name[6]</a:t>
                </a:r>
                <a:endParaRPr lang="en-US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12"/>
              <p:cNvSpPr>
                <a:spLocks noChangeArrowheads="1"/>
              </p:cNvSpPr>
              <p:nvPr/>
            </p:nvSpPr>
            <p:spPr bwMode="auto">
              <a:xfrm>
                <a:off x="6923414" y="5394060"/>
                <a:ext cx="774251" cy="277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200" dirty="0" smtClean="0">
                    <a:solidFill>
                      <a:schemeClr val="tx1"/>
                    </a:solidFill>
                  </a:rPr>
                  <a:t>name[7]</a:t>
                </a:r>
                <a:endParaRPr lang="en-US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12"/>
              <p:cNvSpPr>
                <a:spLocks noChangeArrowheads="1"/>
              </p:cNvSpPr>
              <p:nvPr/>
            </p:nvSpPr>
            <p:spPr bwMode="auto">
              <a:xfrm>
                <a:off x="7675319" y="5394060"/>
                <a:ext cx="774251" cy="277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200" dirty="0" smtClean="0">
                    <a:solidFill>
                      <a:schemeClr val="tx1"/>
                    </a:solidFill>
                  </a:rPr>
                  <a:t>name[8]</a:t>
                </a:r>
                <a:endParaRPr lang="en-US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12"/>
              <p:cNvSpPr>
                <a:spLocks noChangeArrowheads="1"/>
              </p:cNvSpPr>
              <p:nvPr/>
            </p:nvSpPr>
            <p:spPr bwMode="auto">
              <a:xfrm>
                <a:off x="8427221" y="5394060"/>
                <a:ext cx="774251" cy="277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200" dirty="0" smtClean="0">
                    <a:solidFill>
                      <a:schemeClr val="tx1"/>
                    </a:solidFill>
                  </a:rPr>
                  <a:t>name[9]</a:t>
                </a:r>
                <a:endParaRPr lang="en-US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1666863" y="4418313"/>
              <a:ext cx="7539499" cy="400110"/>
              <a:chOff x="1666863" y="4418313"/>
              <a:chExt cx="7539499" cy="40011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666863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6000</a:t>
                </a:r>
                <a:endParaRPr lang="ko-KR" altLang="en-US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420659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6001</a:t>
                </a:r>
                <a:endParaRPr lang="ko-KR" altLang="en-US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174455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6002</a:t>
                </a:r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928251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6003</a:t>
                </a:r>
                <a:endParaRPr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682047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6004</a:t>
                </a:r>
                <a:endParaRPr lang="ko-KR" altLang="en-US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435843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6005</a:t>
                </a:r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189639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6006</a:t>
                </a:r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6943435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6007</a:t>
                </a:r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7697231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6008</a:t>
                </a:r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451027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6009</a:t>
                </a:r>
                <a:endParaRPr lang="ko-KR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E2AB-8D2B-44AE-B87B-CC254F1828D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304800"/>
            <a:ext cx="9493250" cy="1219200"/>
          </a:xfrm>
          <a:ln/>
        </p:spPr>
        <p:txBody>
          <a:bodyPr/>
          <a:lstStyle/>
          <a:p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Passing Arrays as Parameters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0" y="1905000"/>
            <a:ext cx="7429500" cy="3505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 C++, arrays are </a:t>
            </a:r>
            <a:r>
              <a:rPr lang="en-US" altLang="en-US" i="1"/>
              <a:t>always</a:t>
            </a:r>
            <a:r>
              <a:rPr lang="en-US" altLang="en-US"/>
              <a:t> passed by </a:t>
            </a:r>
            <a:r>
              <a:rPr lang="en-US" altLang="en-US">
                <a:solidFill>
                  <a:srgbClr val="CC0000"/>
                </a:solidFill>
              </a:rPr>
              <a:t>reference</a:t>
            </a:r>
            <a:r>
              <a:rPr lang="en-US" altLang="en-US"/>
              <a:t>, and </a:t>
            </a:r>
            <a:r>
              <a:rPr lang="en-US" altLang="en-US">
                <a:solidFill>
                  <a:srgbClr val="CC0000"/>
                </a:solidFill>
              </a:rPr>
              <a:t>&amp; is not used</a:t>
            </a:r>
            <a:r>
              <a:rPr lang="en-US" altLang="en-US"/>
              <a:t> with the formal parameter type.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/>
              <a:t>Whenever an array is passed as a parameter, its base address is sent to the called function.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FE8D-3DEA-4662-B63F-A45C67B4F74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12750" y="533400"/>
            <a:ext cx="9245600" cy="990600"/>
          </a:xfrm>
          <a:noFill/>
          <a:ln/>
        </p:spPr>
        <p:txBody>
          <a:bodyPr/>
          <a:lstStyle/>
          <a:p>
            <a:r>
              <a:rPr lang="en-US" altLang="en-US">
                <a:latin typeface="Arial Rounded MT Bold" pitchFamily="34" charset="0"/>
              </a:rPr>
              <a:t>const </a:t>
            </a:r>
            <a:r>
              <a:rPr lang="en-US" altLang="en-US"/>
              <a:t>array parameter 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981200"/>
            <a:ext cx="8502650" cy="1591816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 smtClean="0"/>
              <a:t>Because arrays are always passed as reference parameters, you can protect the actual parameter from unintentional changes by using </a:t>
            </a:r>
            <a:r>
              <a:rPr lang="en-US" altLang="en-US" sz="2400" b="1" dirty="0" err="1" smtClean="0">
                <a:solidFill>
                  <a:schemeClr val="accent6"/>
                </a:solidFill>
                <a:latin typeface="Arial Rounded MT Bold" pitchFamily="34" charset="0"/>
              </a:rPr>
              <a:t>const</a:t>
            </a:r>
            <a:r>
              <a:rPr lang="en-US" altLang="en-US" sz="2400" b="1" dirty="0" smtClean="0"/>
              <a:t> in formal parameter list and function prototype.</a:t>
            </a:r>
            <a:endParaRPr lang="en-US" altLang="en-US" sz="2400" b="1" dirty="0">
              <a:solidFill>
                <a:schemeClr val="tx2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01650" y="3789040"/>
            <a:ext cx="8737600" cy="1728192"/>
            <a:chOff x="501650" y="3789040"/>
            <a:chExt cx="8737600" cy="1728192"/>
          </a:xfrm>
        </p:grpSpPr>
        <p:sp>
          <p:nvSpPr>
            <p:cNvPr id="33794" name="Rectangle 2"/>
            <p:cNvSpPr>
              <a:spLocks noChangeArrowheads="1"/>
            </p:cNvSpPr>
            <p:nvPr/>
          </p:nvSpPr>
          <p:spPr bwMode="auto">
            <a:xfrm>
              <a:off x="501650" y="4349750"/>
              <a:ext cx="8737600" cy="116748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buFontTx/>
                <a:buNone/>
              </a:pPr>
              <a:r>
                <a:rPr lang="en-US" altLang="en-US" i="1" dirty="0">
                  <a:solidFill>
                    <a:srgbClr val="009999"/>
                  </a:solidFill>
                </a:rPr>
                <a:t>// prototype</a:t>
              </a:r>
              <a:endParaRPr lang="en-US" altLang="en-US" sz="900" dirty="0">
                <a:solidFill>
                  <a:srgbClr val="009999"/>
                </a:solidFill>
              </a:endParaRPr>
            </a:p>
            <a:p>
              <a:pPr>
                <a:lnSpc>
                  <a:spcPct val="150000"/>
                </a:lnSpc>
                <a:buFontTx/>
                <a:buNone/>
              </a:pPr>
              <a:r>
                <a:rPr lang="en-US" altLang="en-US" dirty="0" smtClean="0">
                  <a:solidFill>
                    <a:schemeClr val="accent6"/>
                  </a:solidFill>
                </a:rPr>
                <a:t>float</a:t>
              </a:r>
              <a:r>
                <a:rPr lang="en-US" altLang="en-US" dirty="0" smtClean="0"/>
                <a:t>  </a:t>
              </a:r>
              <a:r>
                <a:rPr lang="en-US" altLang="en-US" dirty="0" err="1">
                  <a:solidFill>
                    <a:schemeClr val="tx1"/>
                  </a:solidFill>
                </a:rPr>
                <a:t>SumValues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( </a:t>
              </a:r>
              <a:r>
                <a:rPr lang="en-US" altLang="en-US" dirty="0" err="1" smtClean="0">
                  <a:solidFill>
                    <a:schemeClr val="accent6"/>
                  </a:solidFill>
                </a:rPr>
                <a:t>const</a:t>
              </a:r>
              <a:r>
                <a:rPr lang="en-US" altLang="en-US" dirty="0" smtClean="0">
                  <a:solidFill>
                    <a:schemeClr val="accent6"/>
                  </a:solidFill>
                </a:rPr>
                <a:t>  </a:t>
              </a:r>
              <a:r>
                <a:rPr lang="en-US" altLang="en-US" dirty="0">
                  <a:solidFill>
                    <a:schemeClr val="accent6"/>
                  </a:solidFill>
                </a:rPr>
                <a:t>float</a:t>
              </a:r>
              <a:r>
                <a:rPr lang="en-US" altLang="en-US" dirty="0">
                  <a:solidFill>
                    <a:schemeClr val="tx1"/>
                  </a:solidFill>
                </a:rPr>
                <a:t>  values[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],   </a:t>
              </a:r>
              <a:r>
                <a:rPr lang="en-US" altLang="en-US" dirty="0" smtClean="0">
                  <a:solidFill>
                    <a:schemeClr val="accent6"/>
                  </a:solidFill>
                </a:rPr>
                <a:t>int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</a:t>
              </a:r>
              <a:r>
                <a:rPr lang="en-US" altLang="en-US" dirty="0" err="1" smtClean="0">
                  <a:solidFill>
                    <a:schemeClr val="tx1"/>
                  </a:solidFill>
                </a:rPr>
                <a:t>numOfValues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);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84200" y="3789040"/>
              <a:ext cx="29161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chemeClr val="tx2"/>
                  </a:solidFill>
                </a:rPr>
                <a:t>FOR EXAMPLE . . .</a:t>
              </a:r>
              <a:endParaRPr lang="ko-KR" altLang="en-US" sz="2400"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01650" y="1772816"/>
            <a:ext cx="8743950" cy="493278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dirty="0">
                <a:solidFill>
                  <a:schemeClr val="accent6"/>
                </a:solidFill>
              </a:rPr>
              <a:t>float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SumValues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( </a:t>
            </a:r>
            <a:r>
              <a:rPr lang="en-US" altLang="en-US" dirty="0" err="1" smtClean="0">
                <a:solidFill>
                  <a:schemeClr val="accent6"/>
                </a:solidFill>
              </a:rPr>
              <a:t>const</a:t>
            </a:r>
            <a:r>
              <a:rPr lang="en-US" altLang="en-US" dirty="0" smtClean="0">
                <a:solidFill>
                  <a:schemeClr val="accent6"/>
                </a:solidFill>
              </a:rPr>
              <a:t>  </a:t>
            </a:r>
            <a:r>
              <a:rPr lang="en-US" altLang="en-US" dirty="0">
                <a:solidFill>
                  <a:schemeClr val="accent6"/>
                </a:solidFill>
              </a:rPr>
              <a:t>float  </a:t>
            </a:r>
            <a:r>
              <a:rPr lang="en-US" altLang="en-US" dirty="0">
                <a:solidFill>
                  <a:schemeClr val="tx1"/>
                </a:solidFill>
              </a:rPr>
              <a:t>values[ ], </a:t>
            </a:r>
            <a:r>
              <a:rPr lang="en-US" altLang="en-US" dirty="0" smtClean="0">
                <a:solidFill>
                  <a:schemeClr val="tx1"/>
                </a:solidFill>
              </a:rPr>
              <a:t>  </a:t>
            </a:r>
            <a:r>
              <a:rPr lang="en-US" altLang="en-US" dirty="0" smtClean="0">
                <a:solidFill>
                  <a:schemeClr val="accent6"/>
                </a:solidFill>
              </a:rPr>
              <a:t>int </a:t>
            </a:r>
            <a:r>
              <a:rPr lang="en-US" altLang="en-US" dirty="0" smtClean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numOfValues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 dirty="0">
                <a:solidFill>
                  <a:srgbClr val="009900"/>
                </a:solidFill>
              </a:rPr>
              <a:t>//  Pre:   values[ 0] through values[numOfValues-1]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 dirty="0">
                <a:solidFill>
                  <a:srgbClr val="009900"/>
                </a:solidFill>
              </a:rPr>
              <a:t>//           have been assigned</a:t>
            </a:r>
            <a:endParaRPr lang="en-US" altLang="en-US" i="1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 dirty="0"/>
              <a:t>//  Returns the sum of values[0] through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 dirty="0"/>
              <a:t>//  values[numOfValues-1]</a:t>
            </a: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buFontTx/>
              <a:buNone/>
              <a:tabLst>
                <a:tab pos="45243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>
                <a:solidFill>
                  <a:schemeClr val="accent6"/>
                </a:solidFill>
              </a:rPr>
              <a:t>float</a:t>
            </a:r>
            <a:r>
              <a:rPr lang="en-US" altLang="en-US" dirty="0">
                <a:solidFill>
                  <a:schemeClr val="tx1"/>
                </a:solidFill>
              </a:rPr>
              <a:t>  sum  = 0;</a:t>
            </a:r>
          </a:p>
          <a:p>
            <a:pPr>
              <a:lnSpc>
                <a:spcPct val="90000"/>
              </a:lnSpc>
              <a:buFontTx/>
              <a:buNone/>
              <a:tabLst>
                <a:tab pos="452438" algn="l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45243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for ( </a:t>
            </a: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 index = 0;  index &lt; </a:t>
            </a:r>
            <a:r>
              <a:rPr lang="en-US" altLang="en-US" dirty="0" err="1">
                <a:solidFill>
                  <a:schemeClr val="tx1"/>
                </a:solidFill>
              </a:rPr>
              <a:t>numOfValues</a:t>
            </a:r>
            <a:r>
              <a:rPr lang="en-US" altLang="en-US" dirty="0">
                <a:solidFill>
                  <a:schemeClr val="tx1"/>
                </a:solidFill>
              </a:rPr>
              <a:t>; index++ )</a:t>
            </a:r>
          </a:p>
          <a:p>
            <a:pPr>
              <a:lnSpc>
                <a:spcPct val="90000"/>
              </a:lnSpc>
              <a:buFontTx/>
              <a:buNone/>
              <a:tabLst>
                <a:tab pos="45243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  <a:tabLst>
                <a:tab pos="45243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	sum += values [ index ] ;</a:t>
            </a:r>
          </a:p>
          <a:p>
            <a:pPr>
              <a:lnSpc>
                <a:spcPct val="90000"/>
              </a:lnSpc>
              <a:buFontTx/>
              <a:buNone/>
              <a:tabLst>
                <a:tab pos="45243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  <a:tabLst>
                <a:tab pos="452438" algn="l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tabLst>
                <a:tab pos="452438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return  </a:t>
            </a:r>
            <a:r>
              <a:rPr lang="en-US" altLang="en-US" dirty="0">
                <a:solidFill>
                  <a:schemeClr val="tx1"/>
                </a:solidFill>
              </a:rPr>
              <a:t>sum;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}</a:t>
            </a:r>
          </a:p>
          <a:p>
            <a:endParaRPr lang="ko-KR" altLang="en-US" dirty="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CB620563-90F0-402E-A4A0-284AF3663057}" type="slidenum">
              <a:rPr lang="en-US" altLang="en-US" sz="1400" b="0">
                <a:solidFill>
                  <a:schemeClr val="tx1"/>
                </a:solidFill>
              </a:rPr>
              <a:pPr algn="r"/>
              <a:t>27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12750" y="533400"/>
            <a:ext cx="9245600" cy="990600"/>
          </a:xfrm>
          <a:noFill/>
          <a:ln/>
        </p:spPr>
        <p:txBody>
          <a:bodyPr/>
          <a:lstStyle/>
          <a:p>
            <a:r>
              <a:rPr lang="en-US" altLang="en-US">
                <a:latin typeface="Arial Rounded MT Bold" pitchFamily="34" charset="0"/>
              </a:rPr>
              <a:t>const </a:t>
            </a:r>
            <a:r>
              <a:rPr lang="en-US" altLang="en-US"/>
              <a:t>array parameter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FA37-7479-4097-8FA6-4581A528BFC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762000"/>
            <a:ext cx="8502650" cy="1143000"/>
          </a:xfrm>
          <a:noFill/>
          <a:ln/>
        </p:spPr>
        <p:txBody>
          <a:bodyPr/>
          <a:lstStyle/>
          <a:p>
            <a:r>
              <a:rPr lang="en-US" altLang="en-US" sz="3200"/>
              <a:t>Two-Dimensional Array at the Logical Level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905000"/>
            <a:ext cx="8339137" cy="4572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/>
              <a:t>A two-dimensional array is a structured composite data type made up of a finite, fixed size collection of homogeneous elements having relative positions and to which there is direct access.</a:t>
            </a:r>
          </a:p>
          <a:p>
            <a:pPr>
              <a:buFontTx/>
              <a:buNone/>
            </a:pPr>
            <a:endParaRPr lang="en-US" altLang="en-US" sz="1000" b="1"/>
          </a:p>
          <a:p>
            <a:pPr>
              <a:buFontTx/>
              <a:buNone/>
            </a:pPr>
            <a:endParaRPr lang="en-US" altLang="en-US" sz="1000" b="1"/>
          </a:p>
          <a:p>
            <a:pPr>
              <a:buFontTx/>
              <a:buNone/>
            </a:pPr>
            <a:r>
              <a:rPr lang="en-US" altLang="en-US" sz="2400" b="1"/>
              <a:t>Array operations (</a:t>
            </a:r>
            <a:r>
              <a:rPr lang="en-US" altLang="en-US" sz="2400" b="1" i="1"/>
              <a:t>creation, storing a value, retrieving a value</a:t>
            </a:r>
            <a:r>
              <a:rPr lang="en-US" altLang="en-US" sz="2400" b="1"/>
              <a:t>) are performed using a declaration and a </a:t>
            </a:r>
            <a:r>
              <a:rPr lang="en-US" altLang="en-US" sz="2400" b="1">
                <a:solidFill>
                  <a:srgbClr val="CC0000"/>
                </a:solidFill>
              </a:rPr>
              <a:t>pair of indexes</a:t>
            </a:r>
            <a:r>
              <a:rPr lang="en-US" altLang="en-US" sz="2400" b="1">
                <a:solidFill>
                  <a:schemeClr val="tx2"/>
                </a:solidFill>
              </a:rPr>
              <a:t> </a:t>
            </a:r>
            <a:r>
              <a:rPr lang="en-US" altLang="en-US" sz="2400" b="1"/>
              <a:t>(</a:t>
            </a:r>
            <a:r>
              <a:rPr lang="en-US" altLang="en-US" sz="2400" b="1" i="1"/>
              <a:t>called row and column</a:t>
            </a:r>
            <a:r>
              <a:rPr lang="en-US" altLang="en-US" sz="2400" b="1"/>
              <a:t>) representing the component’s position in each dimension.</a:t>
            </a:r>
            <a:r>
              <a:rPr lang="en-US" altLang="en-US" sz="2800"/>
              <a:t> </a:t>
            </a:r>
          </a:p>
          <a:p>
            <a:pPr>
              <a:buFontTx/>
              <a:buNone/>
            </a:pPr>
            <a:r>
              <a:rPr lang="en-US" altLang="en-US" sz="2800"/>
              <a:t>					</a:t>
            </a:r>
          </a:p>
          <a:p>
            <a:pPr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F1ED0-BFD8-4664-BC03-29EE79D146FB}" type="slidenum">
              <a:rPr lang="en-US" altLang="en-US"/>
              <a:pPr/>
              <a:t>29</a:t>
            </a:fld>
            <a:endParaRPr lang="en-US" altLang="en-US"/>
          </a:p>
        </p:txBody>
      </p:sp>
      <p:grpSp>
        <p:nvGrpSpPr>
          <p:cNvPr id="36879" name="Group 15"/>
          <p:cNvGrpSpPr>
            <a:grpSpLocks/>
          </p:cNvGrpSpPr>
          <p:nvPr/>
        </p:nvGrpSpPr>
        <p:grpSpPr bwMode="auto">
          <a:xfrm>
            <a:off x="2647950" y="3657600"/>
            <a:ext cx="5518150" cy="2895600"/>
            <a:chOff x="1540" y="2304"/>
            <a:chExt cx="3208" cy="1824"/>
          </a:xfrm>
        </p:grpSpPr>
        <p:sp>
          <p:nvSpPr>
            <p:cNvPr id="36866" name="Line 2"/>
            <p:cNvSpPr>
              <a:spLocks noChangeShapeType="1"/>
            </p:cNvSpPr>
            <p:nvPr/>
          </p:nvSpPr>
          <p:spPr bwMode="auto">
            <a:xfrm>
              <a:off x="1828" y="2367"/>
              <a:ext cx="0" cy="17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6878" name="Group 14"/>
            <p:cNvGrpSpPr>
              <a:grpSpLocks/>
            </p:cNvGrpSpPr>
            <p:nvPr/>
          </p:nvGrpSpPr>
          <p:grpSpPr bwMode="auto">
            <a:xfrm>
              <a:off x="1540" y="2304"/>
              <a:ext cx="3208" cy="1824"/>
              <a:chOff x="1540" y="2304"/>
              <a:chExt cx="3208" cy="1824"/>
            </a:xfrm>
          </p:grpSpPr>
          <p:sp>
            <p:nvSpPr>
              <p:cNvPr id="36867" name="Rectangle 3"/>
              <p:cNvSpPr>
                <a:spLocks noChangeArrowheads="1"/>
              </p:cNvSpPr>
              <p:nvPr/>
            </p:nvSpPr>
            <p:spPr bwMode="auto">
              <a:xfrm>
                <a:off x="1540" y="2308"/>
                <a:ext cx="2916" cy="1816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68" name="Line 4"/>
              <p:cNvSpPr>
                <a:spLocks noChangeShapeType="1"/>
              </p:cNvSpPr>
              <p:nvPr/>
            </p:nvSpPr>
            <p:spPr bwMode="auto">
              <a:xfrm>
                <a:off x="1828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69" name="Line 5"/>
              <p:cNvSpPr>
                <a:spLocks noChangeShapeType="1"/>
              </p:cNvSpPr>
              <p:nvPr/>
            </p:nvSpPr>
            <p:spPr bwMode="auto">
              <a:xfrm>
                <a:off x="2120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70" name="Line 6"/>
              <p:cNvSpPr>
                <a:spLocks noChangeShapeType="1"/>
              </p:cNvSpPr>
              <p:nvPr/>
            </p:nvSpPr>
            <p:spPr bwMode="auto">
              <a:xfrm>
                <a:off x="2412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71" name="Line 7"/>
              <p:cNvSpPr>
                <a:spLocks noChangeShapeType="1"/>
              </p:cNvSpPr>
              <p:nvPr/>
            </p:nvSpPr>
            <p:spPr bwMode="auto">
              <a:xfrm>
                <a:off x="2706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72" name="Line 8"/>
              <p:cNvSpPr>
                <a:spLocks noChangeShapeType="1"/>
              </p:cNvSpPr>
              <p:nvPr/>
            </p:nvSpPr>
            <p:spPr bwMode="auto">
              <a:xfrm>
                <a:off x="2998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73" name="Line 9"/>
              <p:cNvSpPr>
                <a:spLocks noChangeShapeType="1"/>
              </p:cNvSpPr>
              <p:nvPr/>
            </p:nvSpPr>
            <p:spPr bwMode="auto">
              <a:xfrm>
                <a:off x="3290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74" name="Line 10"/>
              <p:cNvSpPr>
                <a:spLocks noChangeShapeType="1"/>
              </p:cNvSpPr>
              <p:nvPr/>
            </p:nvSpPr>
            <p:spPr bwMode="auto">
              <a:xfrm>
                <a:off x="3582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75" name="Line 11"/>
              <p:cNvSpPr>
                <a:spLocks noChangeShapeType="1"/>
              </p:cNvSpPr>
              <p:nvPr/>
            </p:nvSpPr>
            <p:spPr bwMode="auto">
              <a:xfrm>
                <a:off x="3876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76" name="Rectangle 12"/>
              <p:cNvSpPr>
                <a:spLocks noChangeArrowheads="1"/>
              </p:cNvSpPr>
              <p:nvPr/>
            </p:nvSpPr>
            <p:spPr bwMode="auto">
              <a:xfrm>
                <a:off x="4172" y="2308"/>
                <a:ext cx="576" cy="1816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77" name="Line 13"/>
              <p:cNvSpPr>
                <a:spLocks noChangeShapeType="1"/>
              </p:cNvSpPr>
              <p:nvPr/>
            </p:nvSpPr>
            <p:spPr bwMode="auto">
              <a:xfrm>
                <a:off x="4460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8178800" y="3663950"/>
            <a:ext cx="482600" cy="2882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1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42950" y="914400"/>
            <a:ext cx="8585200" cy="2286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EXAMPLE -- To keep monthly high temperatures for            		50 states in a two-dimensional array.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solidFill>
                  <a:schemeClr val="accent6"/>
                </a:solidFill>
              </a:rPr>
              <a:t>const</a:t>
            </a:r>
            <a:r>
              <a:rPr lang="en-US" altLang="en-US" sz="2000" b="1" dirty="0">
                <a:solidFill>
                  <a:schemeClr val="accent6"/>
                </a:solidFill>
              </a:rPr>
              <a:t>  int </a:t>
            </a:r>
            <a:r>
              <a:rPr lang="en-US" altLang="en-US" sz="2000" b="1" dirty="0"/>
              <a:t> NUM_STATES    =  50 ;</a:t>
            </a:r>
            <a:endParaRPr lang="en-US" altLang="en-US" sz="16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solidFill>
                  <a:schemeClr val="accent6"/>
                </a:solidFill>
              </a:rPr>
              <a:t>const</a:t>
            </a:r>
            <a:r>
              <a:rPr lang="en-US" altLang="en-US" sz="2000" b="1" dirty="0">
                <a:solidFill>
                  <a:schemeClr val="accent6"/>
                </a:solidFill>
              </a:rPr>
              <a:t>  int</a:t>
            </a:r>
            <a:r>
              <a:rPr lang="en-US" altLang="en-US" sz="2000" b="1" dirty="0"/>
              <a:t>  NUM_MONTHS  =  12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accent6"/>
                </a:solidFill>
              </a:rPr>
              <a:t>int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stateHighs</a:t>
            </a:r>
            <a:r>
              <a:rPr lang="en-US" altLang="en-US" sz="2000" b="1" dirty="0"/>
              <a:t> [ NUM_STATES ] [ NUM_MONTHS ] 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  [ 0 ]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  [ 1 ]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  [ 2 ]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   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    .					  </a:t>
            </a:r>
            <a:r>
              <a:rPr lang="en-US" altLang="en-US" sz="2000" b="1" dirty="0" err="1">
                <a:solidFill>
                  <a:srgbClr val="FF3300"/>
                </a:solidFill>
              </a:rPr>
              <a:t>stateHighs</a:t>
            </a:r>
            <a:r>
              <a:rPr lang="en-US" altLang="en-US" sz="2000" b="1" dirty="0">
                <a:solidFill>
                  <a:srgbClr val="FF3300"/>
                </a:solidFill>
              </a:rPr>
              <a:t> [2] [7]</a:t>
            </a:r>
            <a:endParaRPr lang="en-US" altLang="en-US" sz="1400" b="1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rgbClr val="FF3300"/>
                </a:solidFill>
              </a:rPr>
              <a:t>                 </a:t>
            </a:r>
            <a:r>
              <a:rPr lang="en-US" altLang="en-US" sz="2000" b="1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 [ 48 ]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 [ 49 ]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dirty="0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2624138" y="3154363"/>
            <a:ext cx="614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[0]  [1]  [2]  [3]  [4]   [5]  [6]  [7]  [8]  [9] [10] [11]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2641600" y="4048125"/>
            <a:ext cx="602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2641600" y="4440238"/>
            <a:ext cx="602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2641600" y="4830763"/>
            <a:ext cx="602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2641600" y="5692775"/>
            <a:ext cx="602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2641600" y="6162675"/>
            <a:ext cx="602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6177136" y="4425950"/>
            <a:ext cx="4826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648744" y="4471543"/>
            <a:ext cx="6101029" cy="35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700" dirty="0" smtClean="0">
                <a:solidFill>
                  <a:schemeClr val="tx1"/>
                </a:solidFill>
                <a:latin typeface="Courier New" pitchFamily="49" charset="0"/>
              </a:rPr>
              <a:t>66  64  72  78  </a:t>
            </a:r>
            <a:r>
              <a:rPr lang="en-US" altLang="en-US" sz="1700" dirty="0">
                <a:solidFill>
                  <a:schemeClr val="tx1"/>
                </a:solidFill>
                <a:latin typeface="Courier New" pitchFamily="49" charset="0"/>
              </a:rPr>
              <a:t>85 </a:t>
            </a:r>
            <a:r>
              <a:rPr lang="en-US" altLang="en-US" sz="1700" dirty="0" smtClean="0">
                <a:solidFill>
                  <a:schemeClr val="tx1"/>
                </a:solidFill>
                <a:latin typeface="Courier New" pitchFamily="49" charset="0"/>
              </a:rPr>
              <a:t> 90  </a:t>
            </a:r>
            <a:r>
              <a:rPr lang="en-US" altLang="en-US" sz="1700" dirty="0">
                <a:solidFill>
                  <a:schemeClr val="tx1"/>
                </a:solidFill>
                <a:latin typeface="Courier New" pitchFamily="49" charset="0"/>
              </a:rPr>
              <a:t>99 115 98 </a:t>
            </a:r>
            <a:r>
              <a:rPr lang="en-US" altLang="en-US" sz="1700" dirty="0" smtClean="0">
                <a:solidFill>
                  <a:schemeClr val="tx1"/>
                </a:solidFill>
                <a:latin typeface="Courier New" pitchFamily="49" charset="0"/>
              </a:rPr>
              <a:t> 90  88  </a:t>
            </a:r>
            <a:r>
              <a:rPr lang="en-US" altLang="en-US" sz="1700" dirty="0">
                <a:solidFill>
                  <a:schemeClr val="tx1"/>
                </a:solidFill>
                <a:latin typeface="Courier New" pitchFamily="49" charset="0"/>
              </a:rPr>
              <a:t>80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 flipH="1">
            <a:off x="1733550" y="4800600"/>
            <a:ext cx="4540250" cy="3048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230188" y="4525963"/>
            <a:ext cx="14382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row 2,</a:t>
            </a:r>
          </a:p>
          <a:p>
            <a:r>
              <a:rPr lang="en-US" altLang="en-US">
                <a:solidFill>
                  <a:srgbClr val="CC0000"/>
                </a:solidFill>
              </a:rPr>
              <a:t>col 7</a:t>
            </a:r>
          </a:p>
          <a:p>
            <a:r>
              <a:rPr lang="en-US" altLang="en-US">
                <a:solidFill>
                  <a:srgbClr val="CC0000"/>
                </a:solidFill>
              </a:rPr>
              <a:t>might be</a:t>
            </a:r>
          </a:p>
          <a:p>
            <a:r>
              <a:rPr lang="en-US" altLang="en-US">
                <a:solidFill>
                  <a:srgbClr val="CC0000"/>
                </a:solidFill>
              </a:rPr>
              <a:t>Arizona’s</a:t>
            </a:r>
          </a:p>
          <a:p>
            <a:r>
              <a:rPr lang="en-US" altLang="en-US">
                <a:solidFill>
                  <a:srgbClr val="CC0000"/>
                </a:solidFill>
              </a:rPr>
              <a:t>high for</a:t>
            </a:r>
          </a:p>
          <a:p>
            <a:r>
              <a:rPr lang="en-US" altLang="en-US">
                <a:solidFill>
                  <a:srgbClr val="CC0000"/>
                </a:solidFill>
              </a:rPr>
              <a:t>August</a:t>
            </a:r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6440488" y="4783138"/>
            <a:ext cx="741362" cy="246062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CBA7-0A47-4E00-B10D-92B6309E3B11}" type="slidenum">
              <a:rPr lang="en-US" altLang="en-US"/>
              <a:pPr/>
              <a:t>3</a:t>
            </a:fld>
            <a:endParaRPr lang="en-US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49300" y="4098925"/>
            <a:ext cx="8407400" cy="1990725"/>
            <a:chOff x="749300" y="4098925"/>
            <a:chExt cx="8407400" cy="1990725"/>
          </a:xfrm>
        </p:grpSpPr>
        <p:sp>
          <p:nvSpPr>
            <p:cNvPr id="7170" name="Rectangle 2"/>
            <p:cNvSpPr>
              <a:spLocks noChangeArrowheads="1"/>
            </p:cNvSpPr>
            <p:nvPr/>
          </p:nvSpPr>
          <p:spPr bwMode="auto">
            <a:xfrm>
              <a:off x="4133850" y="4654550"/>
              <a:ext cx="5022850" cy="1435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endParaRPr lang="en-US" altLang="en-US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r>
                <a:rPr lang="en-US" altLang="en-US" dirty="0">
                  <a:solidFill>
                    <a:schemeClr val="tx1"/>
                  </a:solidFill>
                  <a:latin typeface="Courier New" pitchFamily="49" charset="0"/>
                </a:rPr>
                <a:t>0 0 0 0 0 0 0 0 0 0 0 1 1 0 0 1</a:t>
              </a:r>
              <a:endParaRPr lang="en-US" altLang="en-US" dirty="0"/>
            </a:p>
            <a:p>
              <a:endParaRPr lang="en-US" altLang="en-US" dirty="0"/>
            </a:p>
            <a:p>
              <a:endParaRPr lang="ko-KR" altLang="en-US" dirty="0"/>
            </a:p>
          </p:txBody>
        </p:sp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749300" y="4654550"/>
              <a:ext cx="2710565" cy="1435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accent6"/>
                  </a:solidFill>
                  <a:latin typeface="Courier New" pitchFamily="49" charset="0"/>
                </a:rPr>
                <a:t>int</a:t>
              </a:r>
              <a:r>
                <a:rPr lang="en-US" altLang="en-US" dirty="0">
                  <a:solidFill>
                    <a:schemeClr val="tx1"/>
                  </a:solidFill>
                  <a:latin typeface="Courier New" pitchFamily="49" charset="0"/>
                </a:rPr>
                <a:t>  y;</a:t>
              </a:r>
            </a:p>
            <a:p>
              <a:pPr algn="ctr"/>
              <a:endParaRPr lang="en-US" altLang="en-US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ctr"/>
              <a:r>
                <a:rPr lang="en-US" altLang="en-US" dirty="0">
                  <a:solidFill>
                    <a:schemeClr val="tx1"/>
                  </a:solidFill>
                  <a:latin typeface="Courier New" pitchFamily="49" charset="0"/>
                </a:rPr>
                <a:t>y = 25</a:t>
              </a:r>
              <a:r>
                <a:rPr lang="en-US" altLang="en-US" dirty="0" smtClean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  <a:endParaRPr lang="en-US" altLang="en-US" dirty="0"/>
            </a:p>
          </p:txBody>
        </p:sp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890332" y="4098925"/>
              <a:ext cx="24371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APPLICATION</a:t>
              </a: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5057653" y="4098925"/>
              <a:ext cx="324545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REPRESENTATION</a:t>
              </a:r>
            </a:p>
          </p:txBody>
        </p:sp>
      </p:grpSp>
      <p:sp>
        <p:nvSpPr>
          <p:cNvPr id="7176" name="Rectangle 8"/>
          <p:cNvSpPr>
            <a:spLocks noGrp="1" noChangeArrowheads="1"/>
          </p:cNvSpPr>
          <p:nvPr>
            <p:ph type="title"/>
          </p:nvPr>
        </p:nvSpPr>
        <p:spPr>
          <a:xfrm>
            <a:off x="741363" y="1144588"/>
            <a:ext cx="8253412" cy="762000"/>
          </a:xfrm>
          <a:noFill/>
          <a:ln/>
        </p:spPr>
        <p:txBody>
          <a:bodyPr/>
          <a:lstStyle/>
          <a:p>
            <a:r>
              <a:rPr lang="en-US" altLang="en-US"/>
              <a:t>Data Encapsulation       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42950" y="1752600"/>
            <a:ext cx="8337550" cy="2209800"/>
          </a:xfrm>
          <a:noFill/>
          <a:ln/>
        </p:spPr>
        <p:txBody>
          <a:bodyPr/>
          <a:lstStyle/>
          <a:p>
            <a:r>
              <a:rPr lang="en-US" altLang="en-US" sz="2800" b="1"/>
              <a:t>is the separation of the representation of data from the applications that use the data at a logical level;  a programming language feature that enforces information hiding.</a:t>
            </a: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990033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D3EE-294F-4256-A66B-94DBC17F3CC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95400"/>
            <a:ext cx="9906000" cy="762000"/>
          </a:xfrm>
          <a:noFill/>
          <a:ln/>
        </p:spPr>
        <p:txBody>
          <a:bodyPr/>
          <a:lstStyle/>
          <a:p>
            <a:r>
              <a:rPr lang="en-US" altLang="en-US"/>
              <a:t>Finding the average high temperature for Arizona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924800" cy="3352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accent6"/>
                </a:solidFill>
              </a:rPr>
              <a:t>int</a:t>
            </a:r>
            <a:r>
              <a:rPr lang="en-US" altLang="en-US" sz="2400" b="1" dirty="0"/>
              <a:t>  total  = 0 ;</a:t>
            </a: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accent6"/>
                </a:solidFill>
              </a:rPr>
              <a:t>int</a:t>
            </a:r>
            <a:r>
              <a:rPr lang="en-US" altLang="en-US" sz="2400" b="1" dirty="0"/>
              <a:t>  month ;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accent6"/>
                </a:solidFill>
              </a:rPr>
              <a:t>int</a:t>
            </a:r>
            <a:r>
              <a:rPr lang="en-US" altLang="en-US" sz="2400" b="1" dirty="0"/>
              <a:t>  average 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for ( month = 0 ; month &lt; NUM_MONTHS ; month ++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      total = total + </a:t>
            </a:r>
            <a:r>
              <a:rPr lang="en-US" altLang="en-US" sz="2400" b="1" dirty="0" err="1"/>
              <a:t>stateHighs</a:t>
            </a:r>
            <a:r>
              <a:rPr lang="en-US" altLang="en-US" sz="2400" b="1" dirty="0"/>
              <a:t> [ 2 ] [ month ] ;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                     </a:t>
            </a:r>
            <a:endParaRPr lang="en-US" altLang="en-US" sz="2400" b="1" dirty="0">
              <a:latin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average  = </a:t>
            </a:r>
            <a:r>
              <a:rPr lang="en-US" altLang="en-US" sz="2400" b="1" dirty="0">
                <a:solidFill>
                  <a:schemeClr val="accent6"/>
                </a:solidFill>
              </a:rPr>
              <a:t>int</a:t>
            </a:r>
            <a:r>
              <a:rPr lang="en-US" altLang="en-US" sz="2400" b="1" dirty="0"/>
              <a:t> ( total / 12.0  + 0.5 ) ;			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E21F-A102-4EFF-92C4-1EF7FC0551A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836712"/>
            <a:ext cx="8172450" cy="990600"/>
          </a:xfrm>
          <a:noFill/>
          <a:ln/>
        </p:spPr>
        <p:txBody>
          <a:bodyPr/>
          <a:lstStyle/>
          <a:p>
            <a:pPr algn="l"/>
            <a:r>
              <a:rPr lang="en-US" altLang="en-US" sz="1600" dirty="0" err="1" smtClean="0">
                <a:solidFill>
                  <a:schemeClr val="accent6"/>
                </a:solidFill>
              </a:rPr>
              <a:t>const</a:t>
            </a:r>
            <a:r>
              <a:rPr lang="en-US" altLang="en-US" sz="1600" dirty="0" smtClean="0">
                <a:solidFill>
                  <a:schemeClr val="accent6"/>
                </a:solidFill>
              </a:rPr>
              <a:t>  int</a:t>
            </a:r>
            <a:r>
              <a:rPr lang="en-US" altLang="en-US" sz="1600" dirty="0" smtClean="0"/>
              <a:t>  NUM_STATES    </a:t>
            </a:r>
            <a:r>
              <a:rPr lang="en-US" altLang="en-US" sz="1600" dirty="0"/>
              <a:t>=  50 ;</a:t>
            </a:r>
            <a:r>
              <a:rPr lang="en-US" altLang="en-US" sz="1200" dirty="0"/>
              <a:t/>
            </a:r>
            <a:br>
              <a:rPr lang="en-US" altLang="en-US" sz="1200" dirty="0"/>
            </a:br>
            <a:r>
              <a:rPr lang="en-US" altLang="en-US" sz="1600" dirty="0" err="1" smtClean="0">
                <a:solidFill>
                  <a:schemeClr val="accent6"/>
                </a:solidFill>
              </a:rPr>
              <a:t>const</a:t>
            </a:r>
            <a:r>
              <a:rPr lang="en-US" altLang="en-US" sz="1600" dirty="0" smtClean="0">
                <a:solidFill>
                  <a:schemeClr val="accent6"/>
                </a:solidFill>
              </a:rPr>
              <a:t>  </a:t>
            </a:r>
            <a:r>
              <a:rPr lang="en-US" altLang="en-US" sz="1600" dirty="0">
                <a:solidFill>
                  <a:schemeClr val="accent6"/>
                </a:solidFill>
              </a:rPr>
              <a:t>int</a:t>
            </a:r>
            <a:r>
              <a:rPr lang="en-US" altLang="en-US" sz="1600" dirty="0"/>
              <a:t>  NUM_MONTHS  =  12 ;</a:t>
            </a:r>
            <a:br>
              <a:rPr lang="en-US" altLang="en-US" sz="1600" dirty="0"/>
            </a:br>
            <a:r>
              <a:rPr lang="en-US" altLang="en-US" sz="1600" dirty="0">
                <a:solidFill>
                  <a:schemeClr val="accent6"/>
                </a:solidFill>
              </a:rPr>
              <a:t>int</a:t>
            </a:r>
            <a:r>
              <a:rPr lang="en-US" altLang="en-US" sz="1600" dirty="0"/>
              <a:t>  </a:t>
            </a:r>
            <a:r>
              <a:rPr lang="en-US" altLang="en-US" sz="1600" dirty="0" err="1"/>
              <a:t>stateHighs</a:t>
            </a:r>
            <a:r>
              <a:rPr lang="en-US" altLang="en-US" sz="1600" dirty="0"/>
              <a:t> [ NUM_STATES ] [ NUM_MONTHS ] ;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2362200"/>
            <a:ext cx="8750300" cy="1066800"/>
          </a:xfrm>
          <a:noFill/>
          <a:ln/>
        </p:spPr>
        <p:txBody>
          <a:bodyPr/>
          <a:lstStyle/>
          <a:p>
            <a:r>
              <a:rPr lang="en-US" altLang="en-US" sz="2800"/>
              <a:t>In memory, C++ stores arrays in row order.  The first row is followed by the second row, etc.</a:t>
            </a:r>
            <a:r>
              <a:rPr lang="en-US" altLang="en-US"/>
              <a:t> 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808038" y="5699125"/>
            <a:ext cx="74961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12 highs for state 0         12 highs for state 1              etc.</a:t>
            </a:r>
            <a:r>
              <a:rPr lang="en-US" altLang="en-US"/>
              <a:t> </a:t>
            </a:r>
          </a:p>
          <a:p>
            <a:r>
              <a:rPr lang="en-US" altLang="en-US">
                <a:solidFill>
                  <a:schemeClr val="tx1"/>
                </a:solidFill>
              </a:rPr>
              <a:t>Alabama                           Alaska</a:t>
            </a:r>
            <a:r>
              <a:rPr lang="en-US" altLang="en-US"/>
              <a:t>                       </a:t>
            </a:r>
          </a:p>
          <a:p>
            <a:r>
              <a:rPr lang="en-US" altLang="en-US"/>
              <a:t>first row                            second row           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95288" y="3992563"/>
            <a:ext cx="81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8000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3779838" y="3992563"/>
            <a:ext cx="81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8024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6999288" y="3992563"/>
            <a:ext cx="81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8048</a:t>
            </a: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3879850" y="4267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7099300" y="4267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660400" y="4267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147638" y="3382963"/>
            <a:ext cx="2035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Base Address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560388" y="1919288"/>
            <a:ext cx="2105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>
                <a:solidFill>
                  <a:srgbClr val="006699"/>
                </a:solidFill>
              </a:rPr>
              <a:t>STORAGE</a:t>
            </a:r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3219450" y="4876800"/>
            <a:ext cx="33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8980488" y="4373563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  </a:t>
            </a:r>
            <a:r>
              <a:rPr lang="en-US" altLang="en-US">
                <a:solidFill>
                  <a:schemeClr val="tx1"/>
                </a:solidFill>
              </a:rPr>
              <a:t>. . .</a:t>
            </a:r>
          </a:p>
        </p:txBody>
      </p:sp>
      <p:grpSp>
        <p:nvGrpSpPr>
          <p:cNvPr id="38974" name="Group 62"/>
          <p:cNvGrpSpPr>
            <a:grpSpLocks/>
          </p:cNvGrpSpPr>
          <p:nvPr/>
        </p:nvGrpSpPr>
        <p:grpSpPr bwMode="auto">
          <a:xfrm>
            <a:off x="579438" y="4495800"/>
            <a:ext cx="8913812" cy="533400"/>
            <a:chOff x="337" y="2736"/>
            <a:chExt cx="5183" cy="336"/>
          </a:xfrm>
        </p:grpSpPr>
        <p:grpSp>
          <p:nvGrpSpPr>
            <p:cNvPr id="38972" name="Group 60"/>
            <p:cNvGrpSpPr>
              <a:grpSpLocks/>
            </p:cNvGrpSpPr>
            <p:nvPr/>
          </p:nvGrpSpPr>
          <p:grpSpPr bwMode="auto">
            <a:xfrm>
              <a:off x="337" y="2736"/>
              <a:ext cx="5183" cy="336"/>
              <a:chOff x="337" y="2736"/>
              <a:chExt cx="5183" cy="336"/>
            </a:xfrm>
          </p:grpSpPr>
          <p:grpSp>
            <p:nvGrpSpPr>
              <p:cNvPr id="38942" name="Group 30"/>
              <p:cNvGrpSpPr>
                <a:grpSpLocks/>
              </p:cNvGrpSpPr>
              <p:nvPr/>
            </p:nvGrpSpPr>
            <p:grpSpPr bwMode="auto">
              <a:xfrm>
                <a:off x="337" y="2736"/>
                <a:ext cx="1554" cy="336"/>
                <a:chOff x="337" y="2736"/>
                <a:chExt cx="1554" cy="336"/>
              </a:xfrm>
            </p:grpSpPr>
            <p:grpSp>
              <p:nvGrpSpPr>
                <p:cNvPr id="38935" name="Group 23"/>
                <p:cNvGrpSpPr>
                  <a:grpSpLocks/>
                </p:cNvGrpSpPr>
                <p:nvPr/>
              </p:nvGrpSpPr>
              <p:grpSpPr bwMode="auto">
                <a:xfrm>
                  <a:off x="337" y="2736"/>
                  <a:ext cx="774" cy="336"/>
                  <a:chOff x="337" y="2736"/>
                  <a:chExt cx="774" cy="336"/>
                </a:xfrm>
              </p:grpSpPr>
              <p:sp>
                <p:nvSpPr>
                  <p:cNvPr id="3893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37" y="2740"/>
                    <a:ext cx="774" cy="328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93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87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93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639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93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792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93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952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8941" name="Group 29"/>
                <p:cNvGrpSpPr>
                  <a:grpSpLocks/>
                </p:cNvGrpSpPr>
                <p:nvPr/>
              </p:nvGrpSpPr>
              <p:grpSpPr bwMode="auto">
                <a:xfrm>
                  <a:off x="1119" y="2736"/>
                  <a:ext cx="772" cy="336"/>
                  <a:chOff x="1119" y="2736"/>
                  <a:chExt cx="772" cy="336"/>
                </a:xfrm>
              </p:grpSpPr>
              <p:sp>
                <p:nvSpPr>
                  <p:cNvPr id="3893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119" y="2740"/>
                    <a:ext cx="772" cy="328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93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268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93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419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93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573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94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732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8969" name="Group 57"/>
              <p:cNvGrpSpPr>
                <a:grpSpLocks/>
              </p:cNvGrpSpPr>
              <p:nvPr/>
            </p:nvGrpSpPr>
            <p:grpSpPr bwMode="auto">
              <a:xfrm>
                <a:off x="2064" y="2736"/>
                <a:ext cx="3115" cy="336"/>
                <a:chOff x="2064" y="2736"/>
                <a:chExt cx="3115" cy="336"/>
              </a:xfrm>
            </p:grpSpPr>
            <p:grpSp>
              <p:nvGrpSpPr>
                <p:cNvPr id="38955" name="Group 43"/>
                <p:cNvGrpSpPr>
                  <a:grpSpLocks/>
                </p:cNvGrpSpPr>
                <p:nvPr/>
              </p:nvGrpSpPr>
              <p:grpSpPr bwMode="auto">
                <a:xfrm>
                  <a:off x="2064" y="2736"/>
                  <a:ext cx="1554" cy="336"/>
                  <a:chOff x="2064" y="2736"/>
                  <a:chExt cx="1554" cy="336"/>
                </a:xfrm>
              </p:grpSpPr>
              <p:grpSp>
                <p:nvGrpSpPr>
                  <p:cNvPr id="38948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2064" y="2736"/>
                    <a:ext cx="774" cy="336"/>
                    <a:chOff x="2064" y="2736"/>
                    <a:chExt cx="774" cy="336"/>
                  </a:xfrm>
                </p:grpSpPr>
                <p:sp>
                  <p:nvSpPr>
                    <p:cNvPr id="38943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740"/>
                      <a:ext cx="774" cy="328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44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14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45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6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46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9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47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9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8954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2846" y="2736"/>
                    <a:ext cx="772" cy="336"/>
                    <a:chOff x="2846" y="2736"/>
                    <a:chExt cx="772" cy="336"/>
                  </a:xfrm>
                </p:grpSpPr>
                <p:sp>
                  <p:nvSpPr>
                    <p:cNvPr id="38949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46" y="2740"/>
                      <a:ext cx="772" cy="328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50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95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51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6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52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00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53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38968" name="Group 56"/>
                <p:cNvGrpSpPr>
                  <a:grpSpLocks/>
                </p:cNvGrpSpPr>
                <p:nvPr/>
              </p:nvGrpSpPr>
              <p:grpSpPr bwMode="auto">
                <a:xfrm>
                  <a:off x="3626" y="2736"/>
                  <a:ext cx="1553" cy="336"/>
                  <a:chOff x="3626" y="2736"/>
                  <a:chExt cx="1553" cy="336"/>
                </a:xfrm>
              </p:grpSpPr>
              <p:grpSp>
                <p:nvGrpSpPr>
                  <p:cNvPr id="38961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626" y="2736"/>
                    <a:ext cx="773" cy="336"/>
                    <a:chOff x="3626" y="2736"/>
                    <a:chExt cx="773" cy="336"/>
                  </a:xfrm>
                </p:grpSpPr>
                <p:sp>
                  <p:nvSpPr>
                    <p:cNvPr id="38956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26" y="2740"/>
                      <a:ext cx="773" cy="328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57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74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58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27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59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1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60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40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8967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4407" y="2736"/>
                    <a:ext cx="772" cy="336"/>
                    <a:chOff x="4407" y="2736"/>
                    <a:chExt cx="772" cy="336"/>
                  </a:xfrm>
                </p:grpSpPr>
                <p:sp>
                  <p:nvSpPr>
                    <p:cNvPr id="38962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07" y="2740"/>
                      <a:ext cx="772" cy="328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63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57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64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08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65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59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66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21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38970" name="Line 58"/>
              <p:cNvSpPr>
                <a:spLocks noChangeShapeType="1"/>
              </p:cNvSpPr>
              <p:nvPr/>
            </p:nvSpPr>
            <p:spPr bwMode="auto">
              <a:xfrm>
                <a:off x="4992" y="273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971" name="Line 59"/>
              <p:cNvSpPr>
                <a:spLocks noChangeShapeType="1"/>
              </p:cNvSpPr>
              <p:nvPr/>
            </p:nvSpPr>
            <p:spPr bwMode="auto">
              <a:xfrm>
                <a:off x="4992" y="307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8973" name="Line 61"/>
            <p:cNvSpPr>
              <a:spLocks noChangeShapeType="1"/>
            </p:cNvSpPr>
            <p:nvPr/>
          </p:nvSpPr>
          <p:spPr bwMode="auto">
            <a:xfrm>
              <a:off x="5328" y="273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975" name="Line 63"/>
          <p:cNvSpPr>
            <a:spLocks noChangeShapeType="1"/>
          </p:cNvSpPr>
          <p:nvPr/>
        </p:nvSpPr>
        <p:spPr bwMode="auto">
          <a:xfrm>
            <a:off x="3363800" y="1773371"/>
            <a:ext cx="841226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76" name="Line 64"/>
          <p:cNvSpPr>
            <a:spLocks noChangeShapeType="1"/>
          </p:cNvSpPr>
          <p:nvPr/>
        </p:nvSpPr>
        <p:spPr bwMode="auto">
          <a:xfrm>
            <a:off x="5241032" y="1773370"/>
            <a:ext cx="1368152" cy="58882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77" name="Rectangle 65"/>
          <p:cNvSpPr>
            <a:spLocks noChangeArrowheads="1"/>
          </p:cNvSpPr>
          <p:nvPr/>
        </p:nvSpPr>
        <p:spPr bwMode="auto">
          <a:xfrm>
            <a:off x="4192588" y="2193925"/>
            <a:ext cx="394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rows                          columns</a:t>
            </a:r>
          </a:p>
        </p:txBody>
      </p:sp>
      <p:sp>
        <p:nvSpPr>
          <p:cNvPr id="38978" name="Rectangle 66"/>
          <p:cNvSpPr>
            <a:spLocks noChangeArrowheads="1"/>
          </p:cNvSpPr>
          <p:nvPr/>
        </p:nvSpPr>
        <p:spPr bwMode="auto">
          <a:xfrm>
            <a:off x="3225800" y="4509119"/>
            <a:ext cx="323850" cy="5137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79" name="Rectangle 67"/>
          <p:cNvSpPr>
            <a:spLocks noChangeArrowheads="1"/>
          </p:cNvSpPr>
          <p:nvPr/>
        </p:nvSpPr>
        <p:spPr bwMode="auto">
          <a:xfrm>
            <a:off x="8921750" y="4495800"/>
            <a:ext cx="234950" cy="520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오른쪽 중괄호 1"/>
          <p:cNvSpPr/>
          <p:nvPr/>
        </p:nvSpPr>
        <p:spPr bwMode="auto">
          <a:xfrm rot="5400000">
            <a:off x="5168483" y="3906073"/>
            <a:ext cx="422736" cy="2943597"/>
          </a:xfrm>
          <a:prstGeom prst="rightBrac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 smtClean="0">
              <a:ln>
                <a:noFill/>
              </a:ln>
              <a:solidFill>
                <a:srgbClr val="990033"/>
              </a:solidFill>
              <a:effectLst/>
              <a:latin typeface="Arial" charset="0"/>
            </a:endParaRPr>
          </a:p>
        </p:txBody>
      </p:sp>
      <p:sp>
        <p:nvSpPr>
          <p:cNvPr id="69" name="오른쪽 중괄호 68"/>
          <p:cNvSpPr/>
          <p:nvPr/>
        </p:nvSpPr>
        <p:spPr bwMode="auto">
          <a:xfrm rot="5400000">
            <a:off x="1947723" y="3880107"/>
            <a:ext cx="422736" cy="2995530"/>
          </a:xfrm>
          <a:prstGeom prst="rightBrace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 smtClean="0">
              <a:ln>
                <a:noFill/>
              </a:ln>
              <a:solidFill>
                <a:srgbClr val="990033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6B6-E270-4E87-BC13-46DDE102F6F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533400"/>
            <a:ext cx="8416925" cy="990600"/>
          </a:xfrm>
          <a:noFill/>
          <a:ln/>
        </p:spPr>
        <p:txBody>
          <a:bodyPr/>
          <a:lstStyle/>
          <a:p>
            <a:r>
              <a:rPr lang="en-US" altLang="en-US"/>
              <a:t>Implementation Level View</a:t>
            </a: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2889250" y="5826125"/>
            <a:ext cx="0" cy="969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3467100" y="5826125"/>
            <a:ext cx="0" cy="955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9963" name="Group 27"/>
          <p:cNvGrpSpPr>
            <a:grpSpLocks/>
          </p:cNvGrpSpPr>
          <p:nvPr/>
        </p:nvGrpSpPr>
        <p:grpSpPr bwMode="auto">
          <a:xfrm>
            <a:off x="2889250" y="1697038"/>
            <a:ext cx="577850" cy="4621212"/>
            <a:chOff x="1680" y="1069"/>
            <a:chExt cx="336" cy="2911"/>
          </a:xfrm>
        </p:grpSpPr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1684" y="3652"/>
              <a:ext cx="328" cy="32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9961" name="Group 25"/>
            <p:cNvGrpSpPr>
              <a:grpSpLocks/>
            </p:cNvGrpSpPr>
            <p:nvPr/>
          </p:nvGrpSpPr>
          <p:grpSpPr bwMode="auto">
            <a:xfrm>
              <a:off x="1680" y="1069"/>
              <a:ext cx="333" cy="2582"/>
              <a:chOff x="1680" y="1069"/>
              <a:chExt cx="333" cy="2582"/>
            </a:xfrm>
          </p:grpSpPr>
          <p:grpSp>
            <p:nvGrpSpPr>
              <p:cNvPr id="39947" name="Group 11"/>
              <p:cNvGrpSpPr>
                <a:grpSpLocks/>
              </p:cNvGrpSpPr>
              <p:nvPr/>
            </p:nvGrpSpPr>
            <p:grpSpPr bwMode="auto">
              <a:xfrm>
                <a:off x="1680" y="2797"/>
                <a:ext cx="333" cy="854"/>
                <a:chOff x="1680" y="2797"/>
                <a:chExt cx="333" cy="854"/>
              </a:xfrm>
            </p:grpSpPr>
            <p:sp>
              <p:nvSpPr>
                <p:cNvPr id="39942" name="Rectangle 6"/>
                <p:cNvSpPr>
                  <a:spLocks noChangeArrowheads="1"/>
                </p:cNvSpPr>
                <p:nvPr/>
              </p:nvSpPr>
              <p:spPr bwMode="auto">
                <a:xfrm>
                  <a:off x="1684" y="2797"/>
                  <a:ext cx="325" cy="854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943" name="Line 7"/>
                <p:cNvSpPr>
                  <a:spLocks noChangeShapeType="1"/>
                </p:cNvSpPr>
                <p:nvPr/>
              </p:nvSpPr>
              <p:spPr bwMode="auto">
                <a:xfrm>
                  <a:off x="1680" y="3487"/>
                  <a:ext cx="3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944" name="Line 8"/>
                <p:cNvSpPr>
                  <a:spLocks noChangeShapeType="1"/>
                </p:cNvSpPr>
                <p:nvPr/>
              </p:nvSpPr>
              <p:spPr bwMode="auto">
                <a:xfrm>
                  <a:off x="1680" y="3319"/>
                  <a:ext cx="3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945" name="Line 9"/>
                <p:cNvSpPr>
                  <a:spLocks noChangeShapeType="1"/>
                </p:cNvSpPr>
                <p:nvPr/>
              </p:nvSpPr>
              <p:spPr bwMode="auto">
                <a:xfrm>
                  <a:off x="1680" y="3149"/>
                  <a:ext cx="3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946" name="Line 10"/>
                <p:cNvSpPr>
                  <a:spLocks noChangeShapeType="1"/>
                </p:cNvSpPr>
                <p:nvPr/>
              </p:nvSpPr>
              <p:spPr bwMode="auto">
                <a:xfrm>
                  <a:off x="1680" y="2973"/>
                  <a:ext cx="3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960" name="Group 24"/>
              <p:cNvGrpSpPr>
                <a:grpSpLocks/>
              </p:cNvGrpSpPr>
              <p:nvPr/>
            </p:nvGrpSpPr>
            <p:grpSpPr bwMode="auto">
              <a:xfrm>
                <a:off x="1680" y="1069"/>
                <a:ext cx="333" cy="1720"/>
                <a:chOff x="1680" y="1069"/>
                <a:chExt cx="333" cy="1720"/>
              </a:xfrm>
            </p:grpSpPr>
            <p:grpSp>
              <p:nvGrpSpPr>
                <p:cNvPr id="39953" name="Group 17"/>
                <p:cNvGrpSpPr>
                  <a:grpSpLocks/>
                </p:cNvGrpSpPr>
                <p:nvPr/>
              </p:nvGrpSpPr>
              <p:grpSpPr bwMode="auto">
                <a:xfrm>
                  <a:off x="1680" y="1932"/>
                  <a:ext cx="333" cy="857"/>
                  <a:chOff x="1680" y="1932"/>
                  <a:chExt cx="333" cy="857"/>
                </a:xfrm>
              </p:grpSpPr>
              <p:sp>
                <p:nvSpPr>
                  <p:cNvPr id="3994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684" y="1932"/>
                    <a:ext cx="325" cy="857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94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625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95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455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95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285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95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108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9959" name="Group 23"/>
                <p:cNvGrpSpPr>
                  <a:grpSpLocks/>
                </p:cNvGrpSpPr>
                <p:nvPr/>
              </p:nvGrpSpPr>
              <p:grpSpPr bwMode="auto">
                <a:xfrm>
                  <a:off x="1680" y="1069"/>
                  <a:ext cx="333" cy="855"/>
                  <a:chOff x="1680" y="1069"/>
                  <a:chExt cx="333" cy="855"/>
                </a:xfrm>
              </p:grpSpPr>
              <p:sp>
                <p:nvSpPr>
                  <p:cNvPr id="3995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684" y="1069"/>
                    <a:ext cx="325" cy="855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95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757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95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590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95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424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95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243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  <p:sp>
          <p:nvSpPr>
            <p:cNvPr id="39962" name="Line 26"/>
            <p:cNvSpPr>
              <a:spLocks noChangeShapeType="1"/>
            </p:cNvSpPr>
            <p:nvPr/>
          </p:nvSpPr>
          <p:spPr bwMode="auto">
            <a:xfrm>
              <a:off x="1680" y="383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477838" y="1652588"/>
            <a:ext cx="2493962" cy="494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[ 0 ]</a:t>
            </a: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[ 1 ]</a:t>
            </a: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[ 2 ]</a:t>
            </a: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[ 3 ]</a:t>
            </a: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[ 4 ]</a:t>
            </a: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[ 5 ]</a:t>
            </a:r>
            <a:endParaRPr lang="en-US" altLang="en-US" dirty="0">
              <a:solidFill>
                <a:schemeClr val="folHlink"/>
              </a:solidFill>
            </a:endParaRP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[ 6 ]</a:t>
            </a: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[ 7 ]</a:t>
            </a: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[ 8 ]</a:t>
            </a: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[ 9 ]</a:t>
            </a: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</a:t>
            </a:r>
            <a:r>
              <a:rPr lang="en-US" altLang="en-US" sz="1800" dirty="0" smtClean="0">
                <a:solidFill>
                  <a:schemeClr val="folHlink"/>
                </a:solidFill>
              </a:rPr>
              <a:t>10]</a:t>
            </a:r>
            <a:endParaRPr lang="en-US" altLang="en-US" sz="1800" dirty="0">
              <a:solidFill>
                <a:schemeClr val="folHlink"/>
              </a:solidFill>
            </a:endParaRP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</a:t>
            </a:r>
            <a:r>
              <a:rPr lang="en-US" altLang="en-US" sz="1800" dirty="0" smtClean="0">
                <a:solidFill>
                  <a:schemeClr val="folHlink"/>
                </a:solidFill>
              </a:rPr>
              <a:t>11]</a:t>
            </a:r>
            <a:endParaRPr lang="en-US" altLang="en-US" dirty="0"/>
          </a:p>
          <a:p>
            <a:r>
              <a:rPr lang="en-US" altLang="en-US" sz="1800" dirty="0" err="1">
                <a:solidFill>
                  <a:schemeClr val="tx1"/>
                </a:solidFill>
              </a:rPr>
              <a:t>stateHighs</a:t>
            </a:r>
            <a:r>
              <a:rPr lang="en-US" altLang="en-US" sz="1800" dirty="0">
                <a:solidFill>
                  <a:schemeClr val="tx1"/>
                </a:solidFill>
              </a:rPr>
              <a:t>[ 1 ] [ 0 ]</a:t>
            </a:r>
          </a:p>
          <a:p>
            <a:r>
              <a:rPr lang="en-US" altLang="en-US" sz="1800" dirty="0" err="1">
                <a:solidFill>
                  <a:schemeClr val="tx1"/>
                </a:solidFill>
              </a:rPr>
              <a:t>stateHighs</a:t>
            </a:r>
            <a:r>
              <a:rPr lang="en-US" altLang="en-US" sz="1800" dirty="0">
                <a:solidFill>
                  <a:schemeClr val="tx1"/>
                </a:solidFill>
              </a:rPr>
              <a:t>[ 1 ] [ 1 ]</a:t>
            </a:r>
          </a:p>
          <a:p>
            <a:r>
              <a:rPr lang="en-US" altLang="en-US" sz="1800" dirty="0" err="1">
                <a:solidFill>
                  <a:schemeClr val="tx1"/>
                </a:solidFill>
              </a:rPr>
              <a:t>stateHighs</a:t>
            </a:r>
            <a:r>
              <a:rPr lang="en-US" altLang="en-US" sz="1800" dirty="0">
                <a:solidFill>
                  <a:schemeClr val="tx1"/>
                </a:solidFill>
              </a:rPr>
              <a:t>[ 1 ] [ 2 ]</a:t>
            </a:r>
          </a:p>
          <a:p>
            <a:r>
              <a:rPr lang="en-US" altLang="en-US" sz="1800" dirty="0" err="1">
                <a:solidFill>
                  <a:schemeClr val="tx1"/>
                </a:solidFill>
              </a:rPr>
              <a:t>stateHighs</a:t>
            </a:r>
            <a:r>
              <a:rPr lang="en-US" altLang="en-US" sz="1800" dirty="0">
                <a:solidFill>
                  <a:schemeClr val="tx1"/>
                </a:solidFill>
              </a:rPr>
              <a:t>[ 1 ] [ 3 ]</a:t>
            </a:r>
          </a:p>
          <a:p>
            <a:pPr>
              <a:lnSpc>
                <a:spcPct val="5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           .</a:t>
            </a:r>
          </a:p>
          <a:p>
            <a:pPr>
              <a:lnSpc>
                <a:spcPct val="5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           .</a:t>
            </a:r>
          </a:p>
          <a:p>
            <a:pPr>
              <a:lnSpc>
                <a:spcPct val="5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           .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4194175" y="2424113"/>
            <a:ext cx="493236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/>
              <a:t>To locate an element such as</a:t>
            </a:r>
          </a:p>
          <a:p>
            <a:r>
              <a:rPr lang="en-US" altLang="en-US" sz="2400" dirty="0" err="1"/>
              <a:t>stateHighs</a:t>
            </a:r>
            <a:r>
              <a:rPr lang="en-US" altLang="en-US" sz="2400" dirty="0"/>
              <a:t> [ 2 ] [ 7] </a:t>
            </a:r>
          </a:p>
          <a:p>
            <a:r>
              <a:rPr lang="en-US" altLang="en-US" sz="2400" dirty="0"/>
              <a:t>the compiler needs to know </a:t>
            </a:r>
          </a:p>
          <a:p>
            <a:r>
              <a:rPr lang="en-US" altLang="en-US" sz="2400" dirty="0"/>
              <a:t>that there are 12 columns</a:t>
            </a:r>
          </a:p>
          <a:p>
            <a:r>
              <a:rPr lang="en-US" altLang="en-US" sz="2400" dirty="0"/>
              <a:t>in this two-dimensional array.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>
                <a:solidFill>
                  <a:schemeClr val="tx1"/>
                </a:solidFill>
              </a:rPr>
              <a:t>At what address will </a:t>
            </a:r>
          </a:p>
          <a:p>
            <a:r>
              <a:rPr lang="en-US" altLang="en-US" sz="2400" dirty="0" err="1">
                <a:solidFill>
                  <a:schemeClr val="tx1"/>
                </a:solidFill>
              </a:rPr>
              <a:t>stateHighs</a:t>
            </a:r>
            <a:r>
              <a:rPr lang="en-US" altLang="en-US" sz="2400" dirty="0">
                <a:solidFill>
                  <a:schemeClr val="tx1"/>
                </a:solidFill>
              </a:rPr>
              <a:t> [ 2 ] [ 7 ] be found?</a:t>
            </a:r>
          </a:p>
          <a:p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Assume 2 bytes for type int.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3532188" y="1630363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Base Address 8000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4173-DD01-4097-86B3-4DE3B498015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906000" cy="1143000"/>
          </a:xfrm>
          <a:noFill/>
          <a:ln/>
        </p:spPr>
        <p:txBody>
          <a:bodyPr/>
          <a:lstStyle/>
          <a:p>
            <a:r>
              <a:rPr lang="en-US" altLang="en-US"/>
              <a:t>Two-Dimensional Array Parameters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905000"/>
            <a:ext cx="8089900" cy="44196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 b="1"/>
              <a:t>Just as with a one-dimensional array, when a two- (or higher) dimensional array is passed as a parameter, the base address of the actual array is sent to the function.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</a:pPr>
            <a:r>
              <a:rPr lang="en-US" altLang="en-US" sz="2400" b="1"/>
              <a:t>The size of all dimensions except the first must be included in the function heading and prototype.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</a:pPr>
            <a:r>
              <a:rPr lang="en-US" altLang="en-US" sz="2400" b="1"/>
              <a:t>The sizes of those dimensions for the formal parameter must be exactly the same as in the actual array.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515F-6123-4AAD-BFC0-D304924C8D8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60400" y="1600200"/>
            <a:ext cx="8585200" cy="1327051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solidFill>
                  <a:schemeClr val="accent6"/>
                </a:solidFill>
              </a:rPr>
              <a:t>const</a:t>
            </a:r>
            <a:r>
              <a:rPr lang="en-US" altLang="en-US" sz="1800" b="1" dirty="0" smtClean="0">
                <a:solidFill>
                  <a:schemeClr val="accent6"/>
                </a:solidFill>
              </a:rPr>
              <a:t>  int  </a:t>
            </a:r>
            <a:r>
              <a:rPr lang="en-US" altLang="en-US" sz="1800" b="1" dirty="0" smtClean="0"/>
              <a:t>NUM_STATES    =  50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solidFill>
                  <a:schemeClr val="accent6"/>
                </a:solidFill>
              </a:rPr>
              <a:t>const</a:t>
            </a:r>
            <a:r>
              <a:rPr lang="en-US" altLang="en-US" sz="1800" b="1" dirty="0" smtClean="0">
                <a:solidFill>
                  <a:schemeClr val="accent6"/>
                </a:solidFill>
              </a:rPr>
              <a:t>  int</a:t>
            </a:r>
            <a:r>
              <a:rPr lang="en-US" altLang="en-US" sz="1800" b="1" dirty="0" smtClean="0"/>
              <a:t>  NUM_MONTHS  =  12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</a:rPr>
              <a:t>int</a:t>
            </a:r>
            <a:r>
              <a:rPr lang="en-US" altLang="en-US" sz="1800" b="1" dirty="0" smtClean="0"/>
              <a:t>  </a:t>
            </a:r>
            <a:r>
              <a:rPr lang="en-US" altLang="en-US" sz="1800" b="1" dirty="0" err="1" smtClean="0"/>
              <a:t>stateHighs</a:t>
            </a:r>
            <a:r>
              <a:rPr lang="en-US" altLang="en-US" sz="1800" b="1" dirty="0" smtClean="0"/>
              <a:t> [ NUM_STATES ] [ NUM_MONTHS ]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</a:rPr>
              <a:t>int</a:t>
            </a:r>
            <a:r>
              <a:rPr lang="en-US" altLang="en-US" sz="1800" b="1" dirty="0" smtClean="0"/>
              <a:t>  </a:t>
            </a:r>
            <a:r>
              <a:rPr lang="en-US" altLang="en-US" sz="1800" b="1" dirty="0" err="1" smtClean="0"/>
              <a:t>stateAverages</a:t>
            </a:r>
            <a:r>
              <a:rPr lang="en-US" altLang="en-US" sz="1800" b="1" dirty="0" smtClean="0"/>
              <a:t> [ NUM_STATES ] ;</a:t>
            </a:r>
            <a:endParaRPr lang="en-US" altLang="en-US" sz="2000" b="1" dirty="0"/>
          </a:p>
        </p:txBody>
      </p:sp>
      <p:sp>
        <p:nvSpPr>
          <p:cNvPr id="42017" name="Rectangle 33"/>
          <p:cNvSpPr>
            <a:spLocks noGrp="1" noChangeArrowheads="1"/>
          </p:cNvSpPr>
          <p:nvPr>
            <p:ph type="title"/>
          </p:nvPr>
        </p:nvSpPr>
        <p:spPr>
          <a:xfrm>
            <a:off x="495300" y="685800"/>
            <a:ext cx="8915400" cy="914400"/>
          </a:xfrm>
          <a:noFill/>
          <a:ln/>
        </p:spPr>
        <p:txBody>
          <a:bodyPr/>
          <a:lstStyle/>
          <a:p>
            <a:r>
              <a:rPr lang="en-US" altLang="en-US" sz="1800"/>
              <a:t> Use the two-dimensional stateHighs array to fill a </a:t>
            </a:r>
            <a:br>
              <a:rPr lang="en-US" altLang="en-US" sz="1800"/>
            </a:br>
            <a:r>
              <a:rPr lang="en-US" altLang="en-US" sz="1800"/>
              <a:t>one-dimensional stateAverages array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-34382" y="3316280"/>
            <a:ext cx="8717821" cy="3073308"/>
            <a:chOff x="-34382" y="3316280"/>
            <a:chExt cx="8717821" cy="3073308"/>
          </a:xfrm>
        </p:grpSpPr>
        <p:grpSp>
          <p:nvGrpSpPr>
            <p:cNvPr id="10" name="그룹 9"/>
            <p:cNvGrpSpPr/>
            <p:nvPr/>
          </p:nvGrpSpPr>
          <p:grpSpPr>
            <a:xfrm>
              <a:off x="-34382" y="3696441"/>
              <a:ext cx="2467102" cy="2684887"/>
              <a:chOff x="-34382" y="3696441"/>
              <a:chExt cx="2467102" cy="2684887"/>
            </a:xfrm>
          </p:grpSpPr>
          <p:sp>
            <p:nvSpPr>
              <p:cNvPr id="42018" name="Rectangle 34"/>
              <p:cNvSpPr>
                <a:spLocks noChangeArrowheads="1"/>
              </p:cNvSpPr>
              <p:nvPr/>
            </p:nvSpPr>
            <p:spPr bwMode="auto">
              <a:xfrm>
                <a:off x="4504" y="4077072"/>
                <a:ext cx="1013098" cy="400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dirty="0" smtClean="0">
                    <a:solidFill>
                      <a:srgbClr val="009900"/>
                    </a:solidFill>
                  </a:rPr>
                  <a:t>Alaska</a:t>
                </a:r>
                <a:endParaRPr lang="en-US" altLang="en-US" dirty="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-34382" y="4397042"/>
                <a:ext cx="11256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solidFill>
                      <a:srgbClr val="CC0000"/>
                    </a:solidFill>
                  </a:rPr>
                  <a:t>Arizona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064568" y="3708772"/>
                <a:ext cx="646642" cy="2672556"/>
                <a:chOff x="1064568" y="3708772"/>
                <a:chExt cx="646642" cy="2672556"/>
              </a:xfrm>
            </p:grpSpPr>
            <p:sp>
              <p:nvSpPr>
                <p:cNvPr id="40" name="Rectangle 2"/>
                <p:cNvSpPr>
                  <a:spLocks noChangeArrowheads="1"/>
                </p:cNvSpPr>
                <p:nvPr/>
              </p:nvSpPr>
              <p:spPr bwMode="auto">
                <a:xfrm>
                  <a:off x="1064568" y="3708772"/>
                  <a:ext cx="646642" cy="3683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Rectangle 2"/>
                <p:cNvSpPr>
                  <a:spLocks noChangeArrowheads="1"/>
                </p:cNvSpPr>
                <p:nvPr/>
              </p:nvSpPr>
              <p:spPr bwMode="auto">
                <a:xfrm>
                  <a:off x="1064568" y="4068812"/>
                  <a:ext cx="646642" cy="3683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Rectangle 2"/>
                <p:cNvSpPr>
                  <a:spLocks noChangeArrowheads="1"/>
                </p:cNvSpPr>
                <p:nvPr/>
              </p:nvSpPr>
              <p:spPr bwMode="auto">
                <a:xfrm>
                  <a:off x="1064568" y="4428852"/>
                  <a:ext cx="646642" cy="3683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Rectangle 2"/>
                <p:cNvSpPr>
                  <a:spLocks noChangeArrowheads="1"/>
                </p:cNvSpPr>
                <p:nvPr/>
              </p:nvSpPr>
              <p:spPr bwMode="auto">
                <a:xfrm>
                  <a:off x="1064568" y="4788892"/>
                  <a:ext cx="646642" cy="855836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Rectangle 2"/>
                <p:cNvSpPr>
                  <a:spLocks noChangeArrowheads="1"/>
                </p:cNvSpPr>
                <p:nvPr/>
              </p:nvSpPr>
              <p:spPr bwMode="auto">
                <a:xfrm>
                  <a:off x="1064568" y="5644728"/>
                  <a:ext cx="646642" cy="3683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Rectangle 2"/>
                <p:cNvSpPr>
                  <a:spLocks noChangeArrowheads="1"/>
                </p:cNvSpPr>
                <p:nvPr/>
              </p:nvSpPr>
              <p:spPr bwMode="auto">
                <a:xfrm>
                  <a:off x="1064568" y="6013028"/>
                  <a:ext cx="646642" cy="3683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" name="직사각형 2"/>
              <p:cNvSpPr/>
              <p:nvPr/>
            </p:nvSpPr>
            <p:spPr>
              <a:xfrm>
                <a:off x="1201964" y="4052907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solidFill>
                      <a:srgbClr val="009900"/>
                    </a:solidFill>
                  </a:rPr>
                  <a:t>?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208843" y="4421379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solidFill>
                      <a:srgbClr val="CC0000"/>
                    </a:solidFill>
                  </a:rPr>
                  <a:t>?</a:t>
                </a:r>
                <a:endParaRPr lang="ko-KR" altLang="en-US" dirty="0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651737" y="3696441"/>
                <a:ext cx="780983" cy="2684887"/>
                <a:chOff x="1723071" y="3696441"/>
                <a:chExt cx="780983" cy="2684887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794404" y="3696441"/>
                  <a:ext cx="6383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en-US" dirty="0"/>
                    <a:t>[ 0 ]</a:t>
                  </a: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1794404" y="4067780"/>
                  <a:ext cx="6383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en-US" dirty="0"/>
                    <a:t>[ </a:t>
                  </a:r>
                  <a:r>
                    <a:rPr lang="en-US" altLang="en-US" dirty="0" smtClean="0"/>
                    <a:t>1 </a:t>
                  </a:r>
                  <a:r>
                    <a:rPr lang="en-US" altLang="en-US" dirty="0"/>
                    <a:t>]</a:t>
                  </a: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1794404" y="4427820"/>
                  <a:ext cx="6383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en-US" dirty="0"/>
                    <a:t>[ </a:t>
                  </a:r>
                  <a:r>
                    <a:rPr lang="en-US" altLang="en-US" dirty="0" smtClean="0"/>
                    <a:t>2 </a:t>
                  </a:r>
                  <a:r>
                    <a:rPr lang="en-US" altLang="en-US" dirty="0"/>
                    <a:t>]</a:t>
                  </a: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1723071" y="5651956"/>
                  <a:ext cx="780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en-US" dirty="0"/>
                    <a:t>[ </a:t>
                  </a:r>
                  <a:r>
                    <a:rPr lang="en-US" altLang="en-US" dirty="0" smtClean="0"/>
                    <a:t>48 </a:t>
                  </a:r>
                  <a:r>
                    <a:rPr lang="en-US" altLang="en-US" dirty="0"/>
                    <a:t>]</a:t>
                  </a: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723071" y="6011996"/>
                  <a:ext cx="780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en-US" dirty="0"/>
                    <a:t>[ </a:t>
                  </a:r>
                  <a:r>
                    <a:rPr lang="en-US" altLang="en-US" dirty="0" smtClean="0"/>
                    <a:t>49 </a:t>
                  </a:r>
                  <a:r>
                    <a:rPr lang="en-US" altLang="en-US" dirty="0"/>
                    <a:t>]</a:t>
                  </a: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1981006" y="4693742"/>
                  <a:ext cx="265112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en-US" dirty="0" smtClean="0"/>
                    <a:t>.</a:t>
                  </a:r>
                </a:p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en-US" dirty="0" smtClean="0"/>
                    <a:t>.</a:t>
                  </a:r>
                </a:p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en-US" dirty="0" smtClean="0"/>
                    <a:t>.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26" name="그룹 25"/>
            <p:cNvGrpSpPr/>
            <p:nvPr/>
          </p:nvGrpSpPr>
          <p:grpSpPr>
            <a:xfrm>
              <a:off x="2969050" y="3316280"/>
              <a:ext cx="5714389" cy="3073308"/>
              <a:chOff x="2969050" y="3316280"/>
              <a:chExt cx="5714389" cy="307330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2970177" y="3717032"/>
                <a:ext cx="5621830" cy="2672556"/>
                <a:chOff x="2970177" y="3717032"/>
                <a:chExt cx="5621830" cy="2672556"/>
              </a:xfrm>
            </p:grpSpPr>
            <p:grpSp>
              <p:nvGrpSpPr>
                <p:cNvPr id="69" name="그룹 68"/>
                <p:cNvGrpSpPr/>
                <p:nvPr/>
              </p:nvGrpSpPr>
              <p:grpSpPr>
                <a:xfrm>
                  <a:off x="2970177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7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43</a:t>
                    </a:r>
                    <a:endParaRPr lang="ko-KR" altLang="en-US" dirty="0"/>
                  </a:p>
                </p:txBody>
              </p:sp>
              <p:sp>
                <p:nvSpPr>
                  <p:cNvPr id="72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66</a:t>
                    </a:r>
                    <a:endParaRPr lang="ko-KR" altLang="en-US" dirty="0"/>
                  </a:p>
                </p:txBody>
              </p:sp>
              <p:sp>
                <p:nvSpPr>
                  <p:cNvPr id="73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6" name="그룹 75"/>
                <p:cNvGrpSpPr/>
                <p:nvPr/>
              </p:nvGrpSpPr>
              <p:grpSpPr>
                <a:xfrm>
                  <a:off x="3440832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77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42</a:t>
                    </a:r>
                    <a:endParaRPr lang="ko-KR" altLang="en-US" dirty="0"/>
                  </a:p>
                </p:txBody>
              </p:sp>
              <p:sp>
                <p:nvSpPr>
                  <p:cNvPr id="79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64</a:t>
                    </a:r>
                    <a:endParaRPr lang="ko-KR" altLang="en-US" dirty="0"/>
                  </a:p>
                </p:txBody>
              </p:sp>
              <p:sp>
                <p:nvSpPr>
                  <p:cNvPr id="8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3" name="그룹 82"/>
                <p:cNvGrpSpPr/>
                <p:nvPr/>
              </p:nvGrpSpPr>
              <p:grpSpPr>
                <a:xfrm>
                  <a:off x="3906281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84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50</a:t>
                    </a:r>
                    <a:endParaRPr lang="ko-KR" altLang="en-US" dirty="0"/>
                  </a:p>
                </p:txBody>
              </p:sp>
              <p:sp>
                <p:nvSpPr>
                  <p:cNvPr id="86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72</a:t>
                    </a:r>
                    <a:endParaRPr lang="ko-KR" altLang="en-US" dirty="0"/>
                  </a:p>
                </p:txBody>
              </p:sp>
              <p:sp>
                <p:nvSpPr>
                  <p:cNvPr id="87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0" name="그룹 89"/>
                <p:cNvGrpSpPr/>
                <p:nvPr/>
              </p:nvGrpSpPr>
              <p:grpSpPr>
                <a:xfrm>
                  <a:off x="4376936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91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55</a:t>
                    </a:r>
                    <a:endParaRPr lang="ko-KR" altLang="en-US" dirty="0"/>
                  </a:p>
                </p:txBody>
              </p:sp>
              <p:sp>
                <p:nvSpPr>
                  <p:cNvPr id="93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78</a:t>
                    </a:r>
                    <a:endParaRPr lang="ko-KR" altLang="en-US" dirty="0"/>
                  </a:p>
                </p:txBody>
              </p:sp>
              <p:sp>
                <p:nvSpPr>
                  <p:cNvPr id="94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6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7" name="그룹 96"/>
                <p:cNvGrpSpPr/>
                <p:nvPr/>
              </p:nvGrpSpPr>
              <p:grpSpPr>
                <a:xfrm>
                  <a:off x="4842385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9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9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60</a:t>
                    </a:r>
                    <a:endParaRPr lang="ko-KR" altLang="en-US" dirty="0"/>
                  </a:p>
                </p:txBody>
              </p:sp>
              <p:sp>
                <p:nvSpPr>
                  <p:cNvPr id="10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85</a:t>
                    </a:r>
                    <a:endParaRPr lang="ko-KR" altLang="en-US" dirty="0"/>
                  </a:p>
                </p:txBody>
              </p:sp>
              <p:sp>
                <p:nvSpPr>
                  <p:cNvPr id="101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4" name="그룹 103"/>
                <p:cNvGrpSpPr/>
                <p:nvPr/>
              </p:nvGrpSpPr>
              <p:grpSpPr>
                <a:xfrm>
                  <a:off x="5313040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105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6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78</a:t>
                    </a:r>
                    <a:endParaRPr lang="ko-KR" altLang="en-US" dirty="0"/>
                  </a:p>
                </p:txBody>
              </p:sp>
              <p:sp>
                <p:nvSpPr>
                  <p:cNvPr id="107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90</a:t>
                    </a:r>
                    <a:endParaRPr lang="ko-KR" altLang="en-US" dirty="0"/>
                  </a:p>
                </p:txBody>
              </p:sp>
              <p:sp>
                <p:nvSpPr>
                  <p:cNvPr id="10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1" name="그룹 110"/>
                <p:cNvGrpSpPr/>
                <p:nvPr/>
              </p:nvGrpSpPr>
              <p:grpSpPr>
                <a:xfrm>
                  <a:off x="5778489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112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3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79</a:t>
                    </a:r>
                    <a:endParaRPr lang="ko-KR" altLang="en-US" dirty="0"/>
                  </a:p>
                </p:txBody>
              </p:sp>
              <p:sp>
                <p:nvSpPr>
                  <p:cNvPr id="114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99</a:t>
                    </a:r>
                    <a:endParaRPr lang="ko-KR" altLang="en-US" dirty="0"/>
                  </a:p>
                </p:txBody>
              </p:sp>
              <p:sp>
                <p:nvSpPr>
                  <p:cNvPr id="115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7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8" name="그룹 117"/>
                <p:cNvGrpSpPr/>
                <p:nvPr/>
              </p:nvGrpSpPr>
              <p:grpSpPr>
                <a:xfrm>
                  <a:off x="6249144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119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80</a:t>
                    </a:r>
                    <a:endParaRPr lang="ko-KR" altLang="en-US" dirty="0"/>
                  </a:p>
                </p:txBody>
              </p:sp>
              <p:sp>
                <p:nvSpPr>
                  <p:cNvPr id="121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115</a:t>
                    </a:r>
                    <a:endParaRPr lang="ko-KR" altLang="en-US" dirty="0"/>
                  </a:p>
                </p:txBody>
              </p:sp>
              <p:sp>
                <p:nvSpPr>
                  <p:cNvPr id="122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3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5" name="그룹 124"/>
                <p:cNvGrpSpPr/>
                <p:nvPr/>
              </p:nvGrpSpPr>
              <p:grpSpPr>
                <a:xfrm>
                  <a:off x="6714593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126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77</a:t>
                    </a:r>
                    <a:endParaRPr lang="ko-KR" altLang="en-US" dirty="0"/>
                  </a:p>
                </p:txBody>
              </p:sp>
              <p:sp>
                <p:nvSpPr>
                  <p:cNvPr id="12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98</a:t>
                    </a:r>
                    <a:endParaRPr lang="ko-KR" altLang="en-US" dirty="0"/>
                  </a:p>
                </p:txBody>
              </p:sp>
              <p:sp>
                <p:nvSpPr>
                  <p:cNvPr id="129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7185248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133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4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72</a:t>
                    </a:r>
                    <a:endParaRPr lang="ko-KR" altLang="en-US" dirty="0"/>
                  </a:p>
                </p:txBody>
              </p:sp>
              <p:sp>
                <p:nvSpPr>
                  <p:cNvPr id="135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90</a:t>
                    </a:r>
                    <a:endParaRPr lang="ko-KR" altLang="en-US" dirty="0"/>
                  </a:p>
                </p:txBody>
              </p:sp>
              <p:sp>
                <p:nvSpPr>
                  <p:cNvPr id="136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9" name="그룹 138"/>
                <p:cNvGrpSpPr/>
                <p:nvPr/>
              </p:nvGrpSpPr>
              <p:grpSpPr>
                <a:xfrm>
                  <a:off x="7650697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14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63</a:t>
                    </a:r>
                    <a:endParaRPr lang="ko-KR" altLang="en-US" dirty="0"/>
                  </a:p>
                </p:txBody>
              </p:sp>
              <p:sp>
                <p:nvSpPr>
                  <p:cNvPr id="142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88</a:t>
                    </a:r>
                    <a:endParaRPr lang="ko-KR" altLang="en-US" dirty="0"/>
                  </a:p>
                </p:txBody>
              </p:sp>
              <p:sp>
                <p:nvSpPr>
                  <p:cNvPr id="143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6" name="그룹 145"/>
                <p:cNvGrpSpPr/>
                <p:nvPr/>
              </p:nvGrpSpPr>
              <p:grpSpPr>
                <a:xfrm>
                  <a:off x="8121352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147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 smtClean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40</a:t>
                    </a:r>
                    <a:endParaRPr lang="en-US" altLang="en-US" dirty="0">
                      <a:solidFill>
                        <a:schemeClr val="tx1"/>
                      </a:solidFill>
                      <a:latin typeface="Courier New" pitchFamily="49" charset="0"/>
                    </a:endParaRPr>
                  </a:p>
                </p:txBody>
              </p:sp>
              <p:sp>
                <p:nvSpPr>
                  <p:cNvPr id="149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80</a:t>
                    </a:r>
                    <a:endParaRPr lang="ko-KR" altLang="en-US" dirty="0"/>
                  </a:p>
                </p:txBody>
              </p:sp>
              <p:sp>
                <p:nvSpPr>
                  <p:cNvPr id="15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4" name="그룹 23"/>
              <p:cNvGrpSpPr/>
              <p:nvPr/>
            </p:nvGrpSpPr>
            <p:grpSpPr>
              <a:xfrm>
                <a:off x="2969050" y="3316280"/>
                <a:ext cx="5714389" cy="400752"/>
                <a:chOff x="2969050" y="3316280"/>
                <a:chExt cx="5714389" cy="400752"/>
              </a:xfrm>
            </p:grpSpPr>
            <p:sp>
              <p:nvSpPr>
                <p:cNvPr id="41994" name="Rectangle 10"/>
                <p:cNvSpPr>
                  <a:spLocks noChangeArrowheads="1"/>
                </p:cNvSpPr>
                <p:nvPr/>
              </p:nvSpPr>
              <p:spPr bwMode="auto">
                <a:xfrm>
                  <a:off x="2969050" y="3316280"/>
                  <a:ext cx="498534" cy="4007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dirty="0"/>
                    <a:t>[0</a:t>
                  </a:r>
                  <a:r>
                    <a:rPr lang="en-US" altLang="en-US" dirty="0" smtClean="0"/>
                    <a:t>]</a:t>
                  </a:r>
                  <a:endParaRPr lang="en-US" altLang="en-US" dirty="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3437419" y="3316601"/>
                  <a:ext cx="493677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dirty="0" smtClean="0"/>
                    <a:t>[1]</a:t>
                  </a:r>
                  <a:endParaRPr lang="ko-KR" altLang="en-US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3900931" y="3316601"/>
                  <a:ext cx="49725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mtClean="0"/>
                    <a:t>[2]</a:t>
                  </a:r>
                  <a:endParaRPr lang="ko-KR" altLang="en-US" dirty="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4368018" y="3316601"/>
                  <a:ext cx="49725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mtClean="0"/>
                    <a:t>[3]</a:t>
                  </a:r>
                  <a:endParaRPr lang="ko-KR" altLang="en-US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4835105" y="3316601"/>
                  <a:ext cx="49725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mtClean="0"/>
                    <a:t>[4]</a:t>
                  </a:r>
                  <a:endParaRPr lang="ko-KR" altLang="en-US" dirty="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5302192" y="3316601"/>
                  <a:ext cx="49725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 smtClean="0"/>
                    <a:t>[</a:t>
                  </a:r>
                  <a:r>
                    <a:rPr lang="en-US" altLang="en-US" dirty="0"/>
                    <a:t>5</a:t>
                  </a:r>
                  <a:r>
                    <a:rPr lang="en-US" altLang="en-US" dirty="0" smtClean="0"/>
                    <a:t>]</a:t>
                  </a:r>
                  <a:endParaRPr lang="ko-KR" altLang="en-US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769279" y="3316601"/>
                  <a:ext cx="49725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 smtClean="0"/>
                    <a:t>[</a:t>
                  </a:r>
                  <a:r>
                    <a:rPr lang="en-US" altLang="en-US" dirty="0"/>
                    <a:t>6</a:t>
                  </a:r>
                  <a:r>
                    <a:rPr lang="en-US" altLang="en-US" dirty="0" smtClean="0"/>
                    <a:t>]</a:t>
                  </a:r>
                  <a:endParaRPr lang="ko-KR" altLang="en-US" dirty="0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6236366" y="3316601"/>
                  <a:ext cx="49725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 smtClean="0"/>
                    <a:t>[</a:t>
                  </a:r>
                  <a:r>
                    <a:rPr lang="en-US" altLang="en-US" dirty="0"/>
                    <a:t>7</a:t>
                  </a:r>
                  <a:r>
                    <a:rPr lang="en-US" altLang="en-US" dirty="0" smtClean="0"/>
                    <a:t>]</a:t>
                  </a:r>
                  <a:endParaRPr lang="ko-KR" altLang="en-US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6703453" y="3316601"/>
                  <a:ext cx="49725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 smtClean="0"/>
                    <a:t>[</a:t>
                  </a:r>
                  <a:r>
                    <a:rPr lang="en-US" altLang="en-US" dirty="0"/>
                    <a:t>8</a:t>
                  </a:r>
                  <a:r>
                    <a:rPr lang="en-US" altLang="en-US" dirty="0" smtClean="0"/>
                    <a:t>]</a:t>
                  </a:r>
                  <a:endParaRPr lang="ko-KR" altLang="en-US" dirty="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7170536" y="3316601"/>
                  <a:ext cx="49725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 smtClean="0"/>
                    <a:t>[</a:t>
                  </a:r>
                  <a:r>
                    <a:rPr lang="en-US" altLang="en-US" dirty="0"/>
                    <a:t>9</a:t>
                  </a:r>
                  <a:r>
                    <a:rPr lang="en-US" altLang="en-US" dirty="0" smtClean="0"/>
                    <a:t>]</a:t>
                  </a:r>
                  <a:endParaRPr lang="ko-KR" altLang="en-US" dirty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7566804" y="3316601"/>
                  <a:ext cx="63991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 smtClean="0"/>
                    <a:t>[</a:t>
                  </a:r>
                  <a:r>
                    <a:rPr lang="en-US" altLang="en-US" dirty="0"/>
                    <a:t>10</a:t>
                  </a:r>
                  <a:r>
                    <a:rPr lang="en-US" altLang="en-US" dirty="0" smtClean="0"/>
                    <a:t>]</a:t>
                  </a:r>
                  <a:endParaRPr lang="ko-KR" altLang="en-US" dirty="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8057690" y="3316601"/>
                  <a:ext cx="62574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 smtClean="0"/>
                    <a:t>[</a:t>
                  </a:r>
                  <a:r>
                    <a:rPr lang="en-US" altLang="en-US" dirty="0"/>
                    <a:t>11]</a:t>
                  </a:r>
                  <a:endParaRPr lang="ko-KR" altLang="en-US" dirty="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609600"/>
            <a:ext cx="9493250" cy="990600"/>
          </a:xfrm>
          <a:ln/>
        </p:spPr>
        <p:txBody>
          <a:bodyPr/>
          <a:lstStyle/>
          <a:p>
            <a:pPr algn="l"/>
            <a:r>
              <a:rPr lang="en-US" altLang="en-US" sz="1600" dirty="0">
                <a:solidFill>
                  <a:schemeClr val="accent6"/>
                </a:solidFill>
              </a:rPr>
              <a:t>void</a:t>
            </a:r>
            <a:r>
              <a:rPr lang="en-US" altLang="en-US" sz="1600" dirty="0"/>
              <a:t>  </a:t>
            </a:r>
            <a:r>
              <a:rPr lang="en-US" altLang="en-US" sz="1600" dirty="0" err="1"/>
              <a:t>findAverages</a:t>
            </a:r>
            <a:r>
              <a:rPr lang="en-US" altLang="en-US" sz="1600" dirty="0"/>
              <a:t> ( </a:t>
            </a:r>
            <a:r>
              <a:rPr lang="en-US" altLang="en-US" sz="1600" dirty="0" err="1">
                <a:solidFill>
                  <a:schemeClr val="accent6"/>
                </a:solidFill>
              </a:rPr>
              <a:t>const</a:t>
            </a:r>
            <a:r>
              <a:rPr lang="en-US" altLang="en-US" sz="1600" dirty="0">
                <a:solidFill>
                  <a:schemeClr val="accent6"/>
                </a:solidFill>
              </a:rPr>
              <a:t>  int</a:t>
            </a:r>
            <a:r>
              <a:rPr lang="en-US" altLang="en-US" sz="1600" dirty="0"/>
              <a:t>   </a:t>
            </a:r>
            <a:r>
              <a:rPr lang="en-US" altLang="en-US" sz="1600" dirty="0" err="1"/>
              <a:t>stateHighs</a:t>
            </a:r>
            <a:r>
              <a:rPr lang="en-US" altLang="en-US" sz="1600" dirty="0"/>
              <a:t> [  ] [ NUM_MONTHS] , 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         </a:t>
            </a:r>
            <a:r>
              <a:rPr lang="en-US" altLang="en-US" sz="1600" dirty="0">
                <a:solidFill>
                  <a:schemeClr val="accent6"/>
                </a:solidFill>
              </a:rPr>
              <a:t>int</a:t>
            </a:r>
            <a:r>
              <a:rPr lang="en-US" altLang="en-US" sz="1600" dirty="0"/>
              <a:t>   </a:t>
            </a:r>
            <a:r>
              <a:rPr lang="en-US" altLang="en-US" sz="1600" dirty="0" err="1"/>
              <a:t>stateAverages</a:t>
            </a:r>
            <a:r>
              <a:rPr lang="en-US" altLang="en-US" sz="1600" dirty="0"/>
              <a:t> [  ]  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1752600"/>
            <a:ext cx="9493250" cy="49530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i="1" dirty="0">
                <a:solidFill>
                  <a:srgbClr val="009900"/>
                </a:solidFill>
              </a:rPr>
              <a:t>//  Pre:   </a:t>
            </a:r>
            <a:r>
              <a:rPr lang="en-US" altLang="en-US" sz="2000" b="1" i="1" dirty="0" err="1">
                <a:solidFill>
                  <a:srgbClr val="009900"/>
                </a:solidFill>
              </a:rPr>
              <a:t>stateHighs</a:t>
            </a:r>
            <a:r>
              <a:rPr lang="en-US" altLang="en-US" sz="2000" b="1" i="1" dirty="0">
                <a:solidFill>
                  <a:srgbClr val="009900"/>
                </a:solidFill>
              </a:rPr>
              <a:t>[ 0..NUM_STATES-1] [ 0..NUM_MONTHS-1] assigned</a:t>
            </a:r>
            <a:endParaRPr lang="en-US" altLang="en-US" sz="2000" b="1" i="1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i="1" dirty="0">
                <a:solidFill>
                  <a:srgbClr val="990033"/>
                </a:solidFill>
              </a:rPr>
              <a:t>//  Post:  </a:t>
            </a:r>
            <a:r>
              <a:rPr lang="en-US" altLang="en-US" sz="2000" b="1" i="1" dirty="0" err="1">
                <a:solidFill>
                  <a:srgbClr val="990033"/>
                </a:solidFill>
              </a:rPr>
              <a:t>stateAverages</a:t>
            </a:r>
            <a:r>
              <a:rPr lang="en-US" altLang="en-US" sz="2000" b="1" i="1" dirty="0">
                <a:solidFill>
                  <a:srgbClr val="990033"/>
                </a:solidFill>
              </a:rPr>
              <a:t>[ 0..NUM_STATES-1 ] contains rounded average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i="1" dirty="0">
                <a:solidFill>
                  <a:srgbClr val="990033"/>
                </a:solidFill>
              </a:rPr>
              <a:t>// 			high temperature for each state</a:t>
            </a:r>
            <a:endParaRPr lang="en-US" altLang="en-US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/>
              <a:t>{</a:t>
            </a:r>
            <a:endParaRPr lang="en-US" altLang="en-US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chemeClr val="accent6"/>
                </a:solidFill>
              </a:rPr>
              <a:t>int</a:t>
            </a:r>
            <a:r>
              <a:rPr lang="en-US" altLang="en-US" sz="2000" b="1" dirty="0" smtClean="0"/>
              <a:t>  </a:t>
            </a:r>
            <a:r>
              <a:rPr lang="en-US" altLang="en-US" sz="2000" b="1" dirty="0"/>
              <a:t>state;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chemeClr val="accent6"/>
                </a:solidFill>
              </a:rPr>
              <a:t>int</a:t>
            </a:r>
            <a:r>
              <a:rPr lang="en-US" altLang="en-US" sz="2000" b="1" dirty="0" smtClean="0"/>
              <a:t>  month</a:t>
            </a:r>
            <a:r>
              <a:rPr lang="en-US" altLang="en-US" sz="2000" b="1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chemeClr val="accent6"/>
                </a:solidFill>
              </a:rPr>
              <a:t>int</a:t>
            </a:r>
            <a:r>
              <a:rPr lang="en-US" altLang="en-US" sz="2000" b="1" dirty="0" smtClean="0"/>
              <a:t>  total</a:t>
            </a:r>
            <a:r>
              <a:rPr lang="en-US" altLang="en-US" sz="2000" b="1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for  </a:t>
            </a:r>
            <a:r>
              <a:rPr lang="en-US" altLang="en-US" sz="2000" b="1" dirty="0"/>
              <a:t>( state = 0 ;  state  &lt;  NUM_STATES;  state++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/>
              <a:t>	{</a:t>
            </a:r>
            <a:endParaRPr lang="en-US" altLang="en-US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	total </a:t>
            </a:r>
            <a:r>
              <a:rPr lang="en-US" altLang="en-US" sz="2000" b="1" dirty="0"/>
              <a:t>= 0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	for </a:t>
            </a:r>
            <a:r>
              <a:rPr lang="en-US" altLang="en-US" sz="2000" b="1" dirty="0"/>
              <a:t>( month = 0 ;  month  &lt;  NUM_MONTHS ; month++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		total </a:t>
            </a:r>
            <a:r>
              <a:rPr lang="en-US" altLang="en-US" sz="2000" b="1" dirty="0"/>
              <a:t>+= </a:t>
            </a:r>
            <a:r>
              <a:rPr lang="en-US" altLang="en-US" sz="2000" b="1" dirty="0" err="1"/>
              <a:t>stateHighs</a:t>
            </a:r>
            <a:r>
              <a:rPr lang="en-US" altLang="en-US" sz="2000" b="1" dirty="0"/>
              <a:t> [ state ] [ month ]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	</a:t>
            </a:r>
            <a:r>
              <a:rPr lang="en-US" altLang="en-US" sz="2000" b="1" dirty="0" err="1" smtClean="0"/>
              <a:t>stateAverages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[ state ] =  </a:t>
            </a:r>
            <a:r>
              <a:rPr lang="en-US" altLang="en-US" sz="2000" b="1" dirty="0">
                <a:solidFill>
                  <a:schemeClr val="accent6"/>
                </a:solidFill>
              </a:rPr>
              <a:t>int</a:t>
            </a:r>
            <a:r>
              <a:rPr lang="en-US" altLang="en-US" sz="2000" b="1" dirty="0"/>
              <a:t> ( total / 12.0 + 0.5 )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/>
              <a:t>	}</a:t>
            </a:r>
            <a:endParaRPr lang="en-US" altLang="en-US" sz="18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/>
              <a:t>}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A5216C56-79D7-4600-8AC0-E611A0A8B358}" type="slidenum">
              <a:rPr lang="en-US" altLang="en-US" sz="1400" b="0">
                <a:solidFill>
                  <a:schemeClr val="tx1"/>
                </a:solidFill>
              </a:rPr>
              <a:pPr algn="r"/>
              <a:t>35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30B7-EB07-4F93-94D8-15DAEA7A010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36550" y="2852936"/>
            <a:ext cx="8985250" cy="339546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dirty="0" err="1">
                <a:solidFill>
                  <a:schemeClr val="accent6"/>
                </a:solidFill>
              </a:rPr>
              <a:t>typedef</a:t>
            </a:r>
            <a:r>
              <a:rPr lang="en-US" altLang="en-US" dirty="0">
                <a:solidFill>
                  <a:schemeClr val="accent6"/>
                </a:solidFill>
              </a:rPr>
              <a:t>  int 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StateHighsType</a:t>
            </a:r>
            <a:r>
              <a:rPr lang="en-US" altLang="en-US" dirty="0">
                <a:solidFill>
                  <a:schemeClr val="tx1"/>
                </a:solidFill>
              </a:rPr>
              <a:t> [ NUM_STATES ] [ NUM_MONTHS ]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  <a:endParaRPr lang="en-US" altLang="en-US" sz="10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dirty="0" err="1">
                <a:solidFill>
                  <a:schemeClr val="accent6"/>
                </a:solidFill>
              </a:rPr>
              <a:t>typedef</a:t>
            </a:r>
            <a:r>
              <a:rPr lang="en-US" altLang="en-US" dirty="0">
                <a:solidFill>
                  <a:schemeClr val="accent6"/>
                </a:solidFill>
              </a:rPr>
              <a:t>  int</a:t>
            </a:r>
            <a:r>
              <a:rPr lang="en-US" altLang="en-US" dirty="0">
                <a:solidFill>
                  <a:schemeClr val="tx1"/>
                </a:solidFill>
              </a:rPr>
              <a:t>   </a:t>
            </a:r>
            <a:r>
              <a:rPr lang="en-US" altLang="en-US" dirty="0" err="1">
                <a:solidFill>
                  <a:schemeClr val="tx1"/>
                </a:solidFill>
              </a:rPr>
              <a:t>StateAveragesType</a:t>
            </a:r>
            <a:r>
              <a:rPr lang="en-US" altLang="en-US" dirty="0">
                <a:solidFill>
                  <a:schemeClr val="tx1"/>
                </a:solidFill>
              </a:rPr>
              <a:t> [ NUM_STATES ] ;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accent6"/>
                </a:solidFill>
              </a:rPr>
              <a:t>void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findAverages</a:t>
            </a:r>
            <a:r>
              <a:rPr lang="en-US" altLang="en-US" dirty="0">
                <a:solidFill>
                  <a:schemeClr val="tx1"/>
                </a:solidFill>
              </a:rPr>
              <a:t>(  </a:t>
            </a:r>
            <a:r>
              <a:rPr lang="en-US" altLang="en-US" dirty="0" err="1">
                <a:solidFill>
                  <a:schemeClr val="accent6"/>
                </a:solidFill>
              </a:rPr>
              <a:t>const</a:t>
            </a:r>
            <a:r>
              <a:rPr lang="en-US" altLang="en-US" dirty="0">
                <a:solidFill>
                  <a:schemeClr val="accent6"/>
                </a:solidFill>
              </a:rPr>
              <a:t>  </a:t>
            </a:r>
            <a:r>
              <a:rPr lang="en-US" altLang="en-US" dirty="0" err="1" smtClean="0">
                <a:solidFill>
                  <a:schemeClr val="accent6"/>
                </a:solidFill>
              </a:rPr>
              <a:t>StateHighsType</a:t>
            </a:r>
            <a:r>
              <a:rPr lang="en-US" altLang="en-US" dirty="0" smtClean="0">
                <a:solidFill>
                  <a:schemeClr val="tx1"/>
                </a:solidFill>
              </a:rPr>
              <a:t>  </a:t>
            </a:r>
            <a:r>
              <a:rPr lang="en-US" altLang="en-US" dirty="0" err="1" smtClean="0">
                <a:solidFill>
                  <a:schemeClr val="tx1"/>
                </a:solidFill>
              </a:rPr>
              <a:t>stateHighs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</a:rPr>
              <a:t>		        </a:t>
            </a:r>
            <a:r>
              <a:rPr lang="en-US" altLang="en-US" dirty="0" err="1" smtClean="0">
                <a:solidFill>
                  <a:schemeClr val="accent6"/>
                </a:solidFill>
              </a:rPr>
              <a:t>StateAveragesType</a:t>
            </a:r>
            <a:r>
              <a:rPr lang="en-US" altLang="en-US" dirty="0" smtClean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stateAverages</a:t>
            </a:r>
            <a:r>
              <a:rPr lang="en-US" altLang="en-US" dirty="0">
                <a:solidFill>
                  <a:schemeClr val="tx1"/>
                </a:solidFill>
              </a:rPr>
              <a:t>  )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 Black" pitchFamily="34" charset="0"/>
              </a:rPr>
              <a:t>           .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 Black" pitchFamily="34" charset="0"/>
              </a:rPr>
              <a:t>           .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 Black" pitchFamily="34" charset="0"/>
              </a:rPr>
              <a:t>           .</a:t>
            </a:r>
          </a:p>
          <a:p>
            <a:pP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}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741363" y="685800"/>
            <a:ext cx="8416925" cy="914400"/>
          </a:xfrm>
          <a:noFill/>
          <a:ln/>
        </p:spPr>
        <p:txBody>
          <a:bodyPr/>
          <a:lstStyle/>
          <a:p>
            <a:r>
              <a:rPr lang="en-US" altLang="en-US"/>
              <a:t> Using</a:t>
            </a:r>
            <a:r>
              <a:rPr lang="en-US" altLang="en-US">
                <a:latin typeface="Arial Rounded MT Bold" pitchFamily="34" charset="0"/>
              </a:rPr>
              <a:t> typedef </a:t>
            </a:r>
            <a:r>
              <a:rPr lang="en-US" altLang="en-US"/>
              <a:t>with arrays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1827213"/>
            <a:ext cx="9245600" cy="92233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solidFill>
                  <a:srgbClr val="CC0000"/>
                </a:solidFill>
              </a:rPr>
              <a:t>helps eliminate the chances of size mismatches between 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CC0000"/>
                </a:solidFill>
              </a:rPr>
              <a:t>formal and actual parameters.            FOR  EXAMPLE,</a:t>
            </a:r>
            <a:endParaRPr lang="en-US" altLang="en-US" sz="1600" b="1" dirty="0">
              <a:solidFill>
                <a:srgbClr val="006699"/>
              </a:solidFill>
            </a:endParaRPr>
          </a:p>
          <a:p>
            <a:pPr>
              <a:buFontTx/>
              <a:buNone/>
            </a:pPr>
            <a:endParaRPr lang="en-US" altLang="en-US" sz="1600" b="1" dirty="0">
              <a:solidFill>
                <a:srgbClr val="006699"/>
              </a:solidFill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80FF693D-61D8-4C71-A023-59254A07FFAB}" type="slidenum">
              <a:rPr lang="en-US" altLang="en-US" sz="1400" b="0">
                <a:solidFill>
                  <a:schemeClr val="tx1"/>
                </a:solidFill>
              </a:rPr>
              <a:pPr algn="r"/>
              <a:t>36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2E1-D001-4E4F-9C40-2E5A6F0E4B16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13" y="609600"/>
            <a:ext cx="9740900" cy="914400"/>
          </a:xfrm>
          <a:noFill/>
          <a:ln/>
        </p:spPr>
        <p:txBody>
          <a:bodyPr/>
          <a:lstStyle/>
          <a:p>
            <a:r>
              <a:rPr lang="en-US" altLang="en-US"/>
              <a:t>Declaring Multidimensional Arrays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" y="1828800"/>
            <a:ext cx="9821863" cy="4038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solidFill>
                  <a:srgbClr val="FF3300"/>
                </a:solidFill>
              </a:rPr>
              <a:t>EXAMPLE USING TYPEDEF</a:t>
            </a:r>
            <a:endParaRPr lang="en-US" altLang="en-US" sz="2400" b="1" dirty="0">
              <a:solidFill>
                <a:schemeClr val="folHlink"/>
              </a:solidFill>
            </a:endParaRPr>
          </a:p>
          <a:p>
            <a:pPr lvl="1">
              <a:buFontTx/>
              <a:buNone/>
            </a:pP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1800" b="1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b="1" dirty="0">
                <a:solidFill>
                  <a:schemeClr val="accent6"/>
                </a:solidFill>
              </a:rPr>
              <a:t>  int </a:t>
            </a:r>
            <a:r>
              <a:rPr lang="en-US" altLang="en-US" sz="1800" b="1" dirty="0"/>
              <a:t>NUM_DEPTS      =   5 ;    </a:t>
            </a:r>
            <a:r>
              <a:rPr lang="en-US" altLang="en-US" sz="1800" b="1" i="1" dirty="0">
                <a:solidFill>
                  <a:schemeClr val="tx2"/>
                </a:solidFill>
              </a:rPr>
              <a:t>// </a:t>
            </a:r>
            <a:r>
              <a:rPr lang="en-US" altLang="en-US" sz="1800" b="1" i="1" dirty="0" err="1">
                <a:solidFill>
                  <a:schemeClr val="tx2"/>
                </a:solidFill>
              </a:rPr>
              <a:t>mens</a:t>
            </a:r>
            <a:r>
              <a:rPr lang="en-US" altLang="en-US" sz="1800" b="1" i="1" dirty="0">
                <a:solidFill>
                  <a:schemeClr val="tx2"/>
                </a:solidFill>
              </a:rPr>
              <a:t>, </a:t>
            </a:r>
            <a:r>
              <a:rPr lang="en-US" altLang="en-US" sz="1800" b="1" i="1" dirty="0" err="1">
                <a:solidFill>
                  <a:schemeClr val="tx2"/>
                </a:solidFill>
              </a:rPr>
              <a:t>womens</a:t>
            </a:r>
            <a:r>
              <a:rPr lang="en-US" altLang="en-US" sz="1800" b="1" i="1" dirty="0">
                <a:solidFill>
                  <a:schemeClr val="tx2"/>
                </a:solidFill>
              </a:rPr>
              <a:t>, </a:t>
            </a:r>
            <a:r>
              <a:rPr lang="en-US" altLang="en-US" sz="1800" b="1" i="1" dirty="0" err="1">
                <a:solidFill>
                  <a:schemeClr val="tx2"/>
                </a:solidFill>
              </a:rPr>
              <a:t>childrens</a:t>
            </a:r>
            <a:r>
              <a:rPr lang="en-US" altLang="en-US" sz="1800" b="1" i="1" dirty="0">
                <a:solidFill>
                  <a:schemeClr val="tx2"/>
                </a:solidFill>
              </a:rPr>
              <a:t>, electronics, linens</a:t>
            </a:r>
          </a:p>
          <a:p>
            <a:pPr>
              <a:buFontTx/>
              <a:buNone/>
            </a:pPr>
            <a:r>
              <a:rPr lang="en-US" altLang="en-US" sz="1800" b="1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b="1" dirty="0">
                <a:solidFill>
                  <a:schemeClr val="accent6"/>
                </a:solidFill>
              </a:rPr>
              <a:t>  int</a:t>
            </a:r>
            <a:r>
              <a:rPr lang="en-US" altLang="en-US" sz="1800" b="1" dirty="0" smtClean="0"/>
              <a:t> </a:t>
            </a:r>
            <a:r>
              <a:rPr lang="en-US" altLang="en-US" sz="1800" b="1" dirty="0"/>
              <a:t>NUM_MONTHS  =  12 ;     </a:t>
            </a:r>
          </a:p>
          <a:p>
            <a:pPr>
              <a:buFontTx/>
              <a:buNone/>
            </a:pPr>
            <a:r>
              <a:rPr lang="en-US" altLang="en-US" sz="1800" b="1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b="1" dirty="0">
                <a:solidFill>
                  <a:schemeClr val="accent6"/>
                </a:solidFill>
              </a:rPr>
              <a:t>  int</a:t>
            </a:r>
            <a:r>
              <a:rPr lang="en-US" altLang="en-US" sz="1800" b="1" dirty="0" smtClean="0"/>
              <a:t> </a:t>
            </a:r>
            <a:r>
              <a:rPr lang="en-US" altLang="en-US" sz="1800" b="1" dirty="0"/>
              <a:t>NUM_STORES   =    3 ;   </a:t>
            </a:r>
            <a:r>
              <a:rPr lang="en-US" altLang="en-US" sz="1800" b="1" i="1" dirty="0">
                <a:solidFill>
                  <a:schemeClr val="tx2"/>
                </a:solidFill>
              </a:rPr>
              <a:t>// White Marsh,  Owings Mills, Towson</a:t>
            </a:r>
            <a:endParaRPr lang="en-US" altLang="en-US" sz="2400" b="1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endParaRPr lang="en-US" altLang="en-US" sz="1400" b="1" i="1" dirty="0"/>
          </a:p>
          <a:p>
            <a:pPr>
              <a:buFontTx/>
              <a:buNone/>
            </a:pPr>
            <a:endParaRPr lang="en-US" altLang="en-US" sz="1600" b="1" dirty="0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en-US" altLang="en-US" sz="1800" b="1" dirty="0" err="1">
                <a:solidFill>
                  <a:schemeClr val="accent6"/>
                </a:solidFill>
              </a:rPr>
              <a:t>typedef</a:t>
            </a:r>
            <a:r>
              <a:rPr lang="en-US" altLang="en-US" sz="1800" b="1" dirty="0">
                <a:solidFill>
                  <a:schemeClr val="accent6"/>
                </a:solidFill>
              </a:rPr>
              <a:t>  long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MonthlySalesType</a:t>
            </a:r>
            <a:r>
              <a:rPr lang="en-US" altLang="en-US" sz="1800" b="1" i="1" dirty="0"/>
              <a:t> </a:t>
            </a:r>
            <a:r>
              <a:rPr lang="en-US" altLang="en-US" sz="1800" b="1" dirty="0"/>
              <a:t>[NUM_DEPTS] [NUM_MONTHS] [NUM_STORES];</a:t>
            </a:r>
          </a:p>
          <a:p>
            <a:pPr>
              <a:buFontTx/>
              <a:buNone/>
            </a:pPr>
            <a:endParaRPr lang="en-US" altLang="en-US" sz="2000" b="1" dirty="0"/>
          </a:p>
          <a:p>
            <a:pPr>
              <a:buFontTx/>
              <a:buNone/>
            </a:pPr>
            <a:r>
              <a:rPr lang="en-US" altLang="en-US" sz="2000" b="1" dirty="0" err="1">
                <a:solidFill>
                  <a:schemeClr val="accent6"/>
                </a:solidFill>
              </a:rPr>
              <a:t>MonthlySalesType</a:t>
            </a:r>
            <a:r>
              <a:rPr lang="en-US" altLang="en-US" sz="2000" b="1" dirty="0"/>
              <a:t>   </a:t>
            </a:r>
            <a:r>
              <a:rPr lang="en-US" altLang="en-US" sz="2000" b="1" dirty="0" err="1"/>
              <a:t>monthlySales</a:t>
            </a:r>
            <a:r>
              <a:rPr lang="en-US" altLang="en-US" sz="2000" b="1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50" y="1028328"/>
            <a:ext cx="9821863" cy="1752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b="1" dirty="0">
                <a:solidFill>
                  <a:schemeClr val="accent6"/>
                </a:solidFill>
              </a:rPr>
              <a:t>  int</a:t>
            </a:r>
            <a:r>
              <a:rPr lang="en-US" altLang="en-US" sz="1800" b="1" dirty="0"/>
              <a:t> NUM_DEPTS      =   5 ;    </a:t>
            </a:r>
            <a:r>
              <a:rPr lang="en-US" altLang="en-US" sz="1800" b="1" i="1" dirty="0">
                <a:solidFill>
                  <a:schemeClr val="tx2"/>
                </a:solidFill>
              </a:rPr>
              <a:t>// </a:t>
            </a:r>
            <a:r>
              <a:rPr lang="en-US" altLang="en-US" sz="1800" b="1" i="1" dirty="0" err="1">
                <a:solidFill>
                  <a:schemeClr val="tx2"/>
                </a:solidFill>
              </a:rPr>
              <a:t>mens</a:t>
            </a:r>
            <a:r>
              <a:rPr lang="en-US" altLang="en-US" sz="1800" b="1" i="1" dirty="0">
                <a:solidFill>
                  <a:schemeClr val="tx2"/>
                </a:solidFill>
              </a:rPr>
              <a:t>, </a:t>
            </a:r>
            <a:r>
              <a:rPr lang="en-US" altLang="en-US" sz="1800" b="1" i="1" dirty="0" err="1">
                <a:solidFill>
                  <a:schemeClr val="tx2"/>
                </a:solidFill>
              </a:rPr>
              <a:t>womens</a:t>
            </a:r>
            <a:r>
              <a:rPr lang="en-US" altLang="en-US" sz="1800" b="1" i="1" dirty="0">
                <a:solidFill>
                  <a:schemeClr val="tx2"/>
                </a:solidFill>
              </a:rPr>
              <a:t>, </a:t>
            </a:r>
            <a:r>
              <a:rPr lang="en-US" altLang="en-US" sz="1800" b="1" i="1" dirty="0" err="1">
                <a:solidFill>
                  <a:schemeClr val="tx2"/>
                </a:solidFill>
              </a:rPr>
              <a:t>childrens</a:t>
            </a:r>
            <a:r>
              <a:rPr lang="en-US" altLang="en-US" sz="1800" b="1" i="1" dirty="0">
                <a:solidFill>
                  <a:schemeClr val="tx2"/>
                </a:solidFill>
              </a:rPr>
              <a:t>, electronics, linens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b="1" dirty="0">
                <a:solidFill>
                  <a:schemeClr val="accent6"/>
                </a:solidFill>
              </a:rPr>
              <a:t>  int </a:t>
            </a:r>
            <a:r>
              <a:rPr lang="en-US" altLang="en-US" sz="1800" b="1" dirty="0" smtClean="0"/>
              <a:t>NUM_MONTHS  </a:t>
            </a:r>
            <a:r>
              <a:rPr lang="en-US" altLang="en-US" sz="1800" b="1" dirty="0"/>
              <a:t>=  12 ;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b="1" dirty="0">
                <a:solidFill>
                  <a:schemeClr val="accent6"/>
                </a:solidFill>
              </a:rPr>
              <a:t>  int</a:t>
            </a:r>
            <a:r>
              <a:rPr lang="en-US" altLang="en-US" sz="1800" b="1" dirty="0" smtClean="0"/>
              <a:t> </a:t>
            </a:r>
            <a:r>
              <a:rPr lang="en-US" altLang="en-US" sz="1800" b="1" dirty="0"/>
              <a:t>NUM_STORES   =   3 ;    </a:t>
            </a:r>
            <a:r>
              <a:rPr lang="en-US" altLang="en-US" sz="1800" b="1" i="1" dirty="0">
                <a:solidFill>
                  <a:schemeClr val="tx2"/>
                </a:solidFill>
              </a:rPr>
              <a:t>// White Marsh,  Owings Mills, Towson</a:t>
            </a:r>
            <a:endParaRPr lang="en-US" alt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900" b="1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>
                <a:solidFill>
                  <a:schemeClr val="accent6"/>
                </a:solidFill>
              </a:rPr>
              <a:t>typedef</a:t>
            </a:r>
            <a:r>
              <a:rPr lang="en-US" altLang="en-US" sz="1800" b="1" dirty="0">
                <a:solidFill>
                  <a:schemeClr val="accent6"/>
                </a:solidFill>
              </a:rPr>
              <a:t> long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MonthlySalesType</a:t>
            </a:r>
            <a:r>
              <a:rPr lang="en-US" altLang="en-US" sz="1800" b="1" i="1" dirty="0"/>
              <a:t> </a:t>
            </a:r>
            <a:r>
              <a:rPr lang="en-US" altLang="en-US" sz="1800" b="1" dirty="0"/>
              <a:t>[NUM_DEPTS] [NUM_MONTHS] [NUM_STORES]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solidFill>
                  <a:schemeClr val="accent6"/>
                </a:solidFill>
              </a:rPr>
              <a:t>MonthlySalesType</a:t>
            </a:r>
            <a:r>
              <a:rPr lang="en-US" altLang="en-US" sz="2000" b="1" dirty="0">
                <a:solidFill>
                  <a:schemeClr val="accent6"/>
                </a:solidFill>
              </a:rPr>
              <a:t> 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monthlySales</a:t>
            </a:r>
            <a:r>
              <a:rPr lang="en-US" altLang="en-US" sz="2000" b="1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i="1" dirty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i="1" dirty="0">
              <a:solidFill>
                <a:srgbClr val="CC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0938" y="2492896"/>
            <a:ext cx="8170862" cy="4295930"/>
            <a:chOff x="1150938" y="2492896"/>
            <a:chExt cx="8170862" cy="4295930"/>
          </a:xfrm>
        </p:grpSpPr>
        <p:sp>
          <p:nvSpPr>
            <p:cNvPr id="46146" name="Rectangle 66"/>
            <p:cNvSpPr>
              <a:spLocks noChangeArrowheads="1"/>
            </p:cNvSpPr>
            <p:nvPr/>
          </p:nvSpPr>
          <p:spPr bwMode="auto">
            <a:xfrm>
              <a:off x="3616325" y="2492896"/>
              <a:ext cx="5705475" cy="67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/>
                <a:t>                  </a:t>
              </a:r>
              <a:r>
                <a:rPr lang="en-US" altLang="en-US" dirty="0" err="1"/>
                <a:t>monthlySales</a:t>
              </a:r>
              <a:r>
                <a:rPr lang="en-US" altLang="en-US" dirty="0">
                  <a:latin typeface="Courier New" pitchFamily="49" charset="0"/>
                </a:rPr>
                <a:t>[</a:t>
              </a:r>
              <a:r>
                <a:rPr lang="en-US" altLang="en-US" dirty="0"/>
                <a:t>3</a:t>
              </a:r>
              <a:r>
                <a:rPr lang="en-US" altLang="en-US" dirty="0">
                  <a:latin typeface="Courier New" pitchFamily="49" charset="0"/>
                </a:rPr>
                <a:t>][</a:t>
              </a:r>
              <a:r>
                <a:rPr lang="en-US" altLang="en-US" dirty="0"/>
                <a:t>7</a:t>
              </a:r>
              <a:r>
                <a:rPr lang="en-US" altLang="en-US" dirty="0">
                  <a:latin typeface="Courier New" pitchFamily="49" charset="0"/>
                </a:rPr>
                <a:t>][</a:t>
              </a:r>
              <a:r>
                <a:rPr lang="en-US" altLang="en-US" dirty="0"/>
                <a:t>0</a:t>
              </a:r>
              <a:r>
                <a:rPr lang="en-US" altLang="en-US" dirty="0">
                  <a:latin typeface="Courier New" pitchFamily="49" charset="0"/>
                </a:rPr>
                <a:t>]</a:t>
              </a:r>
            </a:p>
            <a:p>
              <a:r>
                <a:rPr lang="en-US" altLang="en-US" sz="1800" dirty="0"/>
                <a:t>sales for electronics in August at  White Marsh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50938" y="2716036"/>
              <a:ext cx="7474470" cy="4072790"/>
              <a:chOff x="1150938" y="2865901"/>
              <a:chExt cx="7474470" cy="407279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2146300" y="3284984"/>
                <a:ext cx="6479108" cy="3268217"/>
                <a:chOff x="2146300" y="3284984"/>
                <a:chExt cx="6479108" cy="3268217"/>
              </a:xfrm>
            </p:grpSpPr>
            <p:grpSp>
              <p:nvGrpSpPr>
                <p:cNvPr id="2" name="그룹 1"/>
                <p:cNvGrpSpPr/>
                <p:nvPr/>
              </p:nvGrpSpPr>
              <p:grpSpPr>
                <a:xfrm>
                  <a:off x="2146300" y="3284984"/>
                  <a:ext cx="6479108" cy="3268217"/>
                  <a:chOff x="2146300" y="3284984"/>
                  <a:chExt cx="6479108" cy="3268217"/>
                </a:xfrm>
              </p:grpSpPr>
              <p:grpSp>
                <p:nvGrpSpPr>
                  <p:cNvPr id="46102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860666" y="3284984"/>
                    <a:ext cx="5764742" cy="2519363"/>
                    <a:chOff x="2120" y="1776"/>
                    <a:chExt cx="3352" cy="1587"/>
                  </a:xfrm>
                </p:grpSpPr>
                <p:grpSp>
                  <p:nvGrpSpPr>
                    <p:cNvPr id="46096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24" y="1776"/>
                      <a:ext cx="3069" cy="1587"/>
                      <a:chOff x="2124" y="1776"/>
                      <a:chExt cx="3069" cy="1587"/>
                    </a:xfrm>
                  </p:grpSpPr>
                  <p:sp>
                    <p:nvSpPr>
                      <p:cNvPr id="46083" name="Line 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00" y="1831"/>
                        <a:ext cx="0" cy="153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  <p:grpSp>
                    <p:nvGrpSpPr>
                      <p:cNvPr id="46095" name="Group 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24" y="1776"/>
                        <a:ext cx="3069" cy="1587"/>
                        <a:chOff x="2124" y="1776"/>
                        <a:chExt cx="3069" cy="1587"/>
                      </a:xfrm>
                    </p:grpSpPr>
                    <p:sp>
                      <p:nvSpPr>
                        <p:cNvPr id="46084" name="Rectangle 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24" y="1780"/>
                          <a:ext cx="2789" cy="1579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85" name="Line 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00" y="1776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86" name="Line 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679" y="1776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87" name="Line 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8" y="1776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88" name="Line 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39" y="1776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89" name="Line 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19" y="1776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90" name="Line 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798" y="1776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91" name="Line 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077" y="1776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92" name="Line 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359" y="1776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93" name="Rectangle 1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42" y="1780"/>
                          <a:ext cx="551" cy="1579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94" name="Line 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917" y="1776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</p:grpSp>
                </p:grpSp>
                <p:sp>
                  <p:nvSpPr>
                    <p:cNvPr id="46097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01" y="1780"/>
                      <a:ext cx="267" cy="157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09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20" y="2081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099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20" y="2398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00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20" y="2753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01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20" y="3060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6122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2504728" y="3647529"/>
                    <a:ext cx="5764742" cy="2517775"/>
                    <a:chOff x="1661" y="2111"/>
                    <a:chExt cx="3352" cy="1586"/>
                  </a:xfrm>
                </p:grpSpPr>
                <p:grpSp>
                  <p:nvGrpSpPr>
                    <p:cNvPr id="46116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65" y="2111"/>
                      <a:ext cx="3068" cy="1586"/>
                      <a:chOff x="1665" y="2111"/>
                      <a:chExt cx="3068" cy="1586"/>
                    </a:xfrm>
                  </p:grpSpPr>
                  <p:sp>
                    <p:nvSpPr>
                      <p:cNvPr id="46103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41" y="2166"/>
                        <a:ext cx="0" cy="153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  <p:grpSp>
                    <p:nvGrpSpPr>
                      <p:cNvPr id="46115" name="Group 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65" y="2111"/>
                        <a:ext cx="3068" cy="1586"/>
                        <a:chOff x="1665" y="2111"/>
                        <a:chExt cx="3068" cy="1586"/>
                      </a:xfrm>
                    </p:grpSpPr>
                    <p:sp>
                      <p:nvSpPr>
                        <p:cNvPr id="46104" name="Rectangle 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65" y="2115"/>
                          <a:ext cx="2789" cy="157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05" name="Line 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941" y="2111"/>
                          <a:ext cx="0" cy="158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06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20" y="2111"/>
                          <a:ext cx="0" cy="158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07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99" y="2111"/>
                          <a:ext cx="0" cy="158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08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780" y="2111"/>
                          <a:ext cx="0" cy="158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09" name="Line 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060" y="2111"/>
                          <a:ext cx="0" cy="158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10" name="Line 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339" y="2111"/>
                          <a:ext cx="0" cy="158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11" name="Line 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18" y="2111"/>
                          <a:ext cx="0" cy="158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12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99" y="2111"/>
                          <a:ext cx="0" cy="158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13" name="Rectangle 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3" y="2115"/>
                          <a:ext cx="550" cy="157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14" name="Line 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58" y="2111"/>
                          <a:ext cx="0" cy="158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</p:grpSp>
                </p:grpSp>
                <p:sp>
                  <p:nvSpPr>
                    <p:cNvPr id="46117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1" y="2115"/>
                      <a:ext cx="268" cy="157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18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61" y="2413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19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61" y="2733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20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61" y="3087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21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61" y="3394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6142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2146300" y="4033838"/>
                    <a:ext cx="5764742" cy="2519363"/>
                    <a:chOff x="1248" y="2445"/>
                    <a:chExt cx="3352" cy="1587"/>
                  </a:xfrm>
                </p:grpSpPr>
                <p:grpSp>
                  <p:nvGrpSpPr>
                    <p:cNvPr id="46136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52" y="2445"/>
                      <a:ext cx="3068" cy="1587"/>
                      <a:chOff x="1252" y="2445"/>
                      <a:chExt cx="3068" cy="1587"/>
                    </a:xfrm>
                  </p:grpSpPr>
                  <p:sp>
                    <p:nvSpPr>
                      <p:cNvPr id="46123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27" y="2500"/>
                        <a:ext cx="0" cy="153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  <p:grpSp>
                    <p:nvGrpSpPr>
                      <p:cNvPr id="46135" name="Group 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52" y="2445"/>
                        <a:ext cx="3068" cy="1587"/>
                        <a:chOff x="1252" y="2445"/>
                        <a:chExt cx="3068" cy="1587"/>
                      </a:xfrm>
                    </p:grpSpPr>
                    <p:sp>
                      <p:nvSpPr>
                        <p:cNvPr id="46124" name="Rectangle 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52" y="2449"/>
                          <a:ext cx="2789" cy="1579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25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527" y="2445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26" name="Line 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807" y="2445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27" name="Line 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086" y="2445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28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7" y="2445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29" name="Line 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646" y="2445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30" name="Line 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26" y="2445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31" name="Line 5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05" y="2445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32" name="Line 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486" y="2445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33" name="Rectangle 5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70" y="2449"/>
                          <a:ext cx="550" cy="1579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34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045" y="2445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</p:grpSp>
                </p:grpSp>
                <p:sp>
                  <p:nvSpPr>
                    <p:cNvPr id="46137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8" y="2449"/>
                      <a:ext cx="268" cy="157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38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2747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39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3067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40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3422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41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3727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46144" name="Rectangle 64"/>
                <p:cNvSpPr>
                  <a:spLocks noChangeArrowheads="1"/>
                </p:cNvSpPr>
                <p:nvPr/>
              </p:nvSpPr>
              <p:spPr bwMode="auto">
                <a:xfrm>
                  <a:off x="5518306" y="5595938"/>
                  <a:ext cx="460904" cy="468313"/>
                </a:xfrm>
                <a:prstGeom prst="rect">
                  <a:avLst/>
                </a:prstGeom>
                <a:solidFill>
                  <a:srgbClr val="0099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6147" name="Rectangle 67"/>
              <p:cNvSpPr>
                <a:spLocks noChangeArrowheads="1"/>
              </p:cNvSpPr>
              <p:nvPr/>
            </p:nvSpPr>
            <p:spPr bwMode="auto">
              <a:xfrm>
                <a:off x="3523175" y="6571979"/>
                <a:ext cx="2773362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800">
                    <a:solidFill>
                      <a:schemeClr val="folHlink"/>
                    </a:solidFill>
                  </a:rPr>
                  <a:t>12  MONTHS columns</a:t>
                </a:r>
              </a:p>
            </p:txBody>
          </p:sp>
          <p:sp>
            <p:nvSpPr>
              <p:cNvPr id="46148" name="Rectangle 68"/>
              <p:cNvSpPr>
                <a:spLocks noChangeArrowheads="1"/>
              </p:cNvSpPr>
              <p:nvPr/>
            </p:nvSpPr>
            <p:spPr bwMode="auto">
              <a:xfrm rot="16200000">
                <a:off x="909637" y="4845051"/>
                <a:ext cx="1243013" cy="760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>
                    <a:solidFill>
                      <a:schemeClr val="folHlink"/>
                    </a:solidFill>
                  </a:rPr>
                  <a:t>5 DEPTS</a:t>
                </a:r>
              </a:p>
              <a:p>
                <a:r>
                  <a:rPr lang="en-US" altLang="en-US">
                    <a:solidFill>
                      <a:schemeClr val="folHlink"/>
                    </a:solidFill>
                  </a:rPr>
                  <a:t>   rows</a:t>
                </a:r>
              </a:p>
            </p:txBody>
          </p:sp>
          <p:sp>
            <p:nvSpPr>
              <p:cNvPr id="46149" name="Rectangle 69"/>
              <p:cNvSpPr>
                <a:spLocks noChangeArrowheads="1"/>
              </p:cNvSpPr>
              <p:nvPr/>
            </p:nvSpPr>
            <p:spPr bwMode="auto">
              <a:xfrm rot="18858108">
                <a:off x="1212883" y="3333419"/>
                <a:ext cx="1636712" cy="701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dirty="0">
                    <a:solidFill>
                      <a:schemeClr val="folHlink"/>
                    </a:solidFill>
                  </a:rPr>
                  <a:t>3  STORES</a:t>
                </a:r>
              </a:p>
              <a:p>
                <a:r>
                  <a:rPr lang="en-US" altLang="en-US" dirty="0">
                    <a:solidFill>
                      <a:schemeClr val="folHlink"/>
                    </a:solidFill>
                  </a:rPr>
                  <a:t>   sheets</a:t>
                </a:r>
              </a:p>
            </p:txBody>
          </p:sp>
        </p:grpSp>
        <p:sp>
          <p:nvSpPr>
            <p:cNvPr id="46150" name="Line 70"/>
            <p:cNvSpPr>
              <a:spLocks noChangeShapeType="1"/>
            </p:cNvSpPr>
            <p:nvPr/>
          </p:nvSpPr>
          <p:spPr bwMode="auto">
            <a:xfrm flipH="1">
              <a:off x="5760128" y="2867425"/>
              <a:ext cx="1339795" cy="257388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6151" name="Rectangle 71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4E54863D-0BCD-4F32-8959-82A33754FF80}" type="slidenum">
              <a:rPr lang="en-US" altLang="en-US" sz="1400" b="0">
                <a:solidFill>
                  <a:schemeClr val="tx1"/>
                </a:solidFill>
              </a:rPr>
              <a:pPr algn="r"/>
              <a:t>38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B8B7-0E4C-4C31-8AD9-6D8684A8A81B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740900" cy="1066800"/>
          </a:xfrm>
          <a:noFill/>
          <a:ln/>
        </p:spPr>
        <p:txBody>
          <a:bodyPr/>
          <a:lstStyle/>
          <a:p>
            <a:r>
              <a:rPr lang="en-US" altLang="en-US"/>
              <a:t>C++ </a:t>
            </a:r>
            <a:r>
              <a:rPr lang="en-US" altLang="en-US">
                <a:latin typeface="Arial Rounded MT Bold" pitchFamily="34" charset="0"/>
              </a:rPr>
              <a:t>class</a:t>
            </a:r>
            <a:r>
              <a:rPr lang="en-US" altLang="en-US"/>
              <a:t> data type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801813"/>
            <a:ext cx="8385175" cy="38369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A class is an unstructured type that encapsulates a fixed number of data components (</a:t>
            </a:r>
            <a:r>
              <a:rPr lang="en-US" altLang="en-US" sz="2800" b="1">
                <a:solidFill>
                  <a:srgbClr val="CC0000"/>
                </a:solidFill>
              </a:rPr>
              <a:t>data members</a:t>
            </a:r>
            <a:r>
              <a:rPr lang="en-US" altLang="en-US" sz="2800" b="1"/>
              <a:t>) with the functions (called </a:t>
            </a:r>
            <a:r>
              <a:rPr lang="en-US" altLang="en-US" sz="2800" b="1">
                <a:solidFill>
                  <a:srgbClr val="CC0000"/>
                </a:solidFill>
              </a:rPr>
              <a:t>member functions</a:t>
            </a:r>
            <a:r>
              <a:rPr lang="en-US" altLang="en-US" sz="2800" b="1"/>
              <a:t>) that manipulate them.</a:t>
            </a:r>
            <a:endParaRPr lang="en-US" altLang="en-US" sz="2400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The predefined operations on an instance of a class are whole assignment and component access.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3CEA-DCE0-4E1F-8635-40EFF66A9ED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01650" y="2597150"/>
            <a:ext cx="3454400" cy="394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501650" y="1758950"/>
            <a:ext cx="4527550" cy="825500"/>
          </a:xfrm>
          <a:prstGeom prst="parallelogram">
            <a:avLst>
              <a:gd name="adj" fmla="val 13709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 rot="16200000" flipH="1">
            <a:off x="2105025" y="3622675"/>
            <a:ext cx="4787900" cy="1060450"/>
          </a:xfrm>
          <a:prstGeom prst="parallelogram">
            <a:avLst>
              <a:gd name="adj" fmla="val 7581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>
          <a:xfrm>
            <a:off x="412750" y="762000"/>
            <a:ext cx="9080500" cy="762000"/>
          </a:xfrm>
          <a:noFill/>
          <a:ln/>
        </p:spPr>
        <p:txBody>
          <a:bodyPr/>
          <a:lstStyle/>
          <a:p>
            <a:r>
              <a:rPr lang="en-US" altLang="en-US" dirty="0"/>
              <a:t>Encapsulated C++ Data Type int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527800" y="2444750"/>
            <a:ext cx="2876550" cy="3644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60388" y="2620963"/>
            <a:ext cx="3667125" cy="387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     Value range:  </a:t>
            </a:r>
            <a:endParaRPr lang="en-US" altLang="en-US" dirty="0"/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INT_MIN . . INT_MAX</a:t>
            </a:r>
          </a:p>
          <a:p>
            <a:endParaRPr lang="en-US" altLang="en-US" sz="8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latin typeface="Courier New" pitchFamily="49" charset="0"/>
              </a:rPr>
              <a:t>     Operations: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+  prefix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-  prefix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+  infix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-  infix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en-US" dirty="0">
                <a:solidFill>
                  <a:schemeClr val="tx1"/>
                </a:solidFill>
                <a:latin typeface="Arial Black" pitchFamily="34" charset="0"/>
              </a:rPr>
              <a:t>*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infix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/  infix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en-US" dirty="0">
                <a:solidFill>
                  <a:schemeClr val="tx1"/>
                </a:solidFill>
              </a:rPr>
              <a:t>%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infix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Relational Operators 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   infix 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211388" y="1812925"/>
            <a:ext cx="1062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i="1" dirty="0"/>
              <a:t>TYPE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 int</a:t>
            </a:r>
            <a:r>
              <a:rPr lang="en-US" altLang="en-US" dirty="0"/>
              <a:t> 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4546600" y="3130550"/>
            <a:ext cx="1638300" cy="673100"/>
          </a:xfrm>
          <a:prstGeom prst="leftArrow">
            <a:avLst>
              <a:gd name="adj1" fmla="val 50000"/>
              <a:gd name="adj2" fmla="val 116334"/>
            </a:avLst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69804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183188" y="3992563"/>
            <a:ext cx="1177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(inside)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6669088" y="2544763"/>
            <a:ext cx="2462213" cy="347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Representation of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tx1"/>
                </a:solidFill>
              </a:rPr>
              <a:t>	int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   as </a:t>
            </a:r>
            <a:r>
              <a:rPr lang="en-US" altLang="en-US" dirty="0" smtClean="0"/>
              <a:t>32 </a:t>
            </a:r>
            <a:r>
              <a:rPr lang="en-US" altLang="en-US" dirty="0"/>
              <a:t>bits two’s </a:t>
            </a:r>
          </a:p>
          <a:p>
            <a:r>
              <a:rPr lang="en-US" altLang="en-US" dirty="0"/>
              <a:t>    complement</a:t>
            </a:r>
          </a:p>
          <a:p>
            <a:endParaRPr lang="en-US" altLang="en-US" dirty="0"/>
          </a:p>
          <a:p>
            <a:r>
              <a:rPr lang="en-US" altLang="en-US" dirty="0"/>
              <a:t>	+</a:t>
            </a:r>
          </a:p>
          <a:p>
            <a:endParaRPr lang="en-US" altLang="en-US" dirty="0"/>
          </a:p>
          <a:p>
            <a:r>
              <a:rPr lang="en-US" altLang="en-US" dirty="0"/>
              <a:t>Implementation of </a:t>
            </a:r>
          </a:p>
          <a:p>
            <a:r>
              <a:rPr lang="en-US" altLang="en-US" dirty="0"/>
              <a:t>      Operations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0A2C-0AB6-4DCF-A77E-F7F810C576AE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54000" y="1682750"/>
            <a:ext cx="9398000" cy="48641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//  SPECIFICATION FILE		</a:t>
            </a:r>
            <a:r>
              <a:rPr lang="en-US" altLang="en-US" dirty="0" smtClean="0">
                <a:solidFill>
                  <a:schemeClr val="tx2"/>
                </a:solidFill>
              </a:rPr>
              <a:t>( </a:t>
            </a:r>
            <a:r>
              <a:rPr lang="en-US" altLang="en-US" dirty="0" err="1" smtClean="0">
                <a:solidFill>
                  <a:schemeClr val="tx2"/>
                </a:solidFill>
              </a:rPr>
              <a:t>datetype.h</a:t>
            </a:r>
            <a:r>
              <a:rPr lang="en-US" altLang="en-US" dirty="0" smtClean="0">
                <a:solidFill>
                  <a:schemeClr val="tx2"/>
                </a:solidFill>
              </a:rPr>
              <a:t> )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class  </a:t>
            </a:r>
            <a:r>
              <a:rPr lang="en-US" altLang="en-US" dirty="0" err="1">
                <a:solidFill>
                  <a:schemeClr val="tx1"/>
                </a:solidFill>
              </a:rPr>
              <a:t>DateType</a:t>
            </a:r>
            <a:r>
              <a:rPr lang="en-US" altLang="en-US" i="1" dirty="0">
                <a:solidFill>
                  <a:schemeClr val="folHlink"/>
                </a:solidFill>
              </a:rPr>
              <a:t>			</a:t>
            </a:r>
            <a:r>
              <a:rPr lang="en-US" altLang="en-US" i="1" dirty="0">
                <a:solidFill>
                  <a:schemeClr val="tx2"/>
                </a:solidFill>
              </a:rPr>
              <a:t>// declares a  class data type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{</a:t>
            </a:r>
            <a:endParaRPr lang="en-US" alt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public : </a:t>
            </a:r>
            <a:r>
              <a:rPr lang="en-US" altLang="en-US" dirty="0"/>
              <a:t>				</a:t>
            </a:r>
            <a:r>
              <a:rPr lang="en-US" altLang="en-US" i="1" dirty="0">
                <a:solidFill>
                  <a:schemeClr val="tx2"/>
                </a:solidFill>
              </a:rPr>
              <a:t>//  4 public member functions</a:t>
            </a: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chemeClr val="accent6"/>
                </a:solidFill>
              </a:rPr>
              <a:t>void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tx1"/>
                </a:solidFill>
              </a:rPr>
              <a:t>Initialize 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/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newMonth</a:t>
            </a:r>
            <a:r>
              <a:rPr lang="en-US" altLang="en-US" dirty="0">
                <a:solidFill>
                  <a:schemeClr val="tx1"/>
                </a:solidFill>
              </a:rPr>
              <a:t> , </a:t>
            </a: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/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newDay</a:t>
            </a:r>
            <a:r>
              <a:rPr lang="en-US" altLang="en-US" dirty="0">
                <a:solidFill>
                  <a:schemeClr val="tx1"/>
                </a:solidFill>
              </a:rPr>
              <a:t> , </a:t>
            </a: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/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newYear</a:t>
            </a:r>
            <a:r>
              <a:rPr lang="en-US" altLang="en-US" dirty="0">
                <a:solidFill>
                  <a:schemeClr val="tx1"/>
                </a:solidFill>
              </a:rPr>
              <a:t> ) 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chemeClr val="accent6"/>
                </a:solidFill>
              </a:rPr>
              <a:t>int</a:t>
            </a:r>
            <a:r>
              <a:rPr lang="en-US" altLang="en-US" dirty="0" smtClean="0"/>
              <a:t>	</a:t>
            </a:r>
            <a:r>
              <a:rPr lang="en-US" altLang="en-US" dirty="0" err="1" smtClean="0">
                <a:solidFill>
                  <a:schemeClr val="tx1"/>
                </a:solidFill>
              </a:rPr>
              <a:t>YearIs</a:t>
            </a:r>
            <a:r>
              <a:rPr lang="en-US" altLang="en-US" dirty="0">
                <a:solidFill>
                  <a:schemeClr val="tx1"/>
                </a:solidFill>
              </a:rPr>
              <a:t>( )  </a:t>
            </a:r>
            <a:r>
              <a:rPr lang="en-US" altLang="en-US" dirty="0" err="1">
                <a:solidFill>
                  <a:srgbClr val="3366FF"/>
                </a:solidFill>
              </a:rPr>
              <a:t>const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  <a:r>
              <a:rPr lang="en-US" altLang="en-US" dirty="0" smtClean="0"/>
              <a:t>	</a:t>
            </a:r>
            <a:r>
              <a:rPr lang="en-US" altLang="en-US" i="1" dirty="0" smtClean="0">
                <a:solidFill>
                  <a:schemeClr val="tx2"/>
                </a:solidFill>
              </a:rPr>
              <a:t>// </a:t>
            </a:r>
            <a:r>
              <a:rPr lang="en-US" altLang="en-US" i="1" dirty="0">
                <a:solidFill>
                  <a:schemeClr val="tx2"/>
                </a:solidFill>
              </a:rPr>
              <a:t>returns year</a:t>
            </a:r>
            <a:endParaRPr lang="en-US" altLang="en-US" sz="14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chemeClr val="accent6"/>
                </a:solidFill>
              </a:rPr>
              <a:t>int</a:t>
            </a:r>
            <a:r>
              <a:rPr lang="en-US" altLang="en-US" dirty="0" smtClean="0"/>
              <a:t>	</a:t>
            </a:r>
            <a:r>
              <a:rPr lang="en-US" altLang="en-US" dirty="0" err="1" smtClean="0">
                <a:solidFill>
                  <a:schemeClr val="tx1"/>
                </a:solidFill>
              </a:rPr>
              <a:t>MonthIs</a:t>
            </a:r>
            <a:r>
              <a:rPr lang="en-US" altLang="en-US" dirty="0">
                <a:solidFill>
                  <a:schemeClr val="tx1"/>
                </a:solidFill>
              </a:rPr>
              <a:t>( )  </a:t>
            </a:r>
            <a:r>
              <a:rPr lang="en-US" altLang="en-US" dirty="0" err="1">
                <a:solidFill>
                  <a:srgbClr val="3366FF"/>
                </a:solidFill>
              </a:rPr>
              <a:t>const</a:t>
            </a:r>
            <a:r>
              <a:rPr lang="en-US" altLang="en-US" dirty="0"/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  <a:r>
              <a:rPr lang="en-US" altLang="en-US" dirty="0" smtClean="0"/>
              <a:t>	</a:t>
            </a:r>
            <a:r>
              <a:rPr lang="en-US" altLang="en-US" i="1" dirty="0" smtClean="0">
                <a:solidFill>
                  <a:schemeClr val="tx2"/>
                </a:solidFill>
              </a:rPr>
              <a:t>// </a:t>
            </a:r>
            <a:r>
              <a:rPr lang="en-US" altLang="en-US" i="1" dirty="0">
                <a:solidFill>
                  <a:schemeClr val="tx2"/>
                </a:solidFill>
              </a:rPr>
              <a:t>returns month</a:t>
            </a:r>
            <a:endParaRPr lang="en-US" altLang="en-US" sz="14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chemeClr val="accent6"/>
                </a:solidFill>
              </a:rPr>
              <a:t>int</a:t>
            </a:r>
            <a:r>
              <a:rPr lang="en-US" altLang="en-US" dirty="0" smtClean="0"/>
              <a:t>	</a:t>
            </a:r>
            <a:r>
              <a:rPr lang="en-US" altLang="en-US" dirty="0" err="1" smtClean="0">
                <a:solidFill>
                  <a:schemeClr val="tx1"/>
                </a:solidFill>
              </a:rPr>
              <a:t>DayIs</a:t>
            </a:r>
            <a:r>
              <a:rPr lang="en-US" altLang="en-US" dirty="0">
                <a:solidFill>
                  <a:schemeClr val="tx1"/>
                </a:solidFill>
              </a:rPr>
              <a:t>( )  </a:t>
            </a:r>
            <a:r>
              <a:rPr lang="en-US" altLang="en-US" dirty="0" err="1">
                <a:solidFill>
                  <a:srgbClr val="3366FF"/>
                </a:solidFill>
              </a:rPr>
              <a:t>const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  <a:r>
              <a:rPr lang="en-US" altLang="en-US" dirty="0" smtClean="0"/>
              <a:t>	</a:t>
            </a:r>
            <a:r>
              <a:rPr lang="en-US" altLang="en-US" i="1" dirty="0" smtClean="0">
                <a:solidFill>
                  <a:schemeClr val="tx2"/>
                </a:solidFill>
              </a:rPr>
              <a:t>// </a:t>
            </a:r>
            <a:r>
              <a:rPr lang="en-US" altLang="en-US" i="1" dirty="0">
                <a:solidFill>
                  <a:schemeClr val="tx2"/>
                </a:solidFill>
              </a:rPr>
              <a:t>returns day</a:t>
            </a:r>
            <a:endParaRPr lang="en-US" altLang="en-US" sz="14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private :</a:t>
            </a:r>
            <a:r>
              <a:rPr lang="en-US" altLang="en-US" dirty="0"/>
              <a:t>				</a:t>
            </a:r>
            <a:r>
              <a:rPr lang="en-US" altLang="en-US" i="1" dirty="0">
                <a:solidFill>
                  <a:schemeClr val="tx2"/>
                </a:solidFill>
              </a:rPr>
              <a:t>//  3 private data members</a:t>
            </a: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chemeClr val="accent6"/>
                </a:solidFill>
              </a:rPr>
              <a:t>int	</a:t>
            </a:r>
            <a:r>
              <a:rPr lang="en-US" altLang="en-US" dirty="0" smtClean="0">
                <a:solidFill>
                  <a:schemeClr val="tx1"/>
                </a:solidFill>
              </a:rPr>
              <a:t>year </a:t>
            </a:r>
            <a:r>
              <a:rPr lang="en-US" altLang="en-US" dirty="0">
                <a:solidFill>
                  <a:schemeClr val="tx1"/>
                </a:solidFill>
              </a:rPr>
              <a:t>; </a:t>
            </a:r>
            <a:r>
              <a:rPr lang="en-US" altLang="en-US" dirty="0"/>
              <a:t>          </a:t>
            </a: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chemeClr val="accent6"/>
                </a:solidFill>
              </a:rPr>
              <a:t>int	</a:t>
            </a:r>
            <a:r>
              <a:rPr lang="en-US" altLang="en-US" dirty="0" smtClean="0">
                <a:solidFill>
                  <a:schemeClr val="tx1"/>
                </a:solidFill>
              </a:rPr>
              <a:t>month </a:t>
            </a:r>
            <a:r>
              <a:rPr lang="en-US" altLang="en-US" dirty="0">
                <a:solidFill>
                  <a:schemeClr val="tx1"/>
                </a:solidFill>
              </a:rPr>
              <a:t>;</a:t>
            </a:r>
            <a:r>
              <a:rPr lang="en-US" altLang="en-US" dirty="0"/>
              <a:t>          </a:t>
            </a: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chemeClr val="accent6"/>
                </a:solidFill>
              </a:rPr>
              <a:t>int	</a:t>
            </a:r>
            <a:r>
              <a:rPr lang="en-US" altLang="en-US" dirty="0" smtClean="0">
                <a:solidFill>
                  <a:schemeClr val="tx1"/>
                </a:solidFill>
              </a:rPr>
              <a:t>day </a:t>
            </a:r>
            <a:r>
              <a:rPr lang="en-US" alt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} ;</a:t>
            </a:r>
            <a:r>
              <a:rPr lang="en-US" altLang="en-US" i="1" dirty="0">
                <a:solidFill>
                  <a:schemeClr val="folHlink"/>
                </a:solidFill>
              </a:rPr>
              <a:t>	</a:t>
            </a:r>
          </a:p>
          <a:p>
            <a:endParaRPr lang="ko-KR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1038" y="350838"/>
            <a:ext cx="8578850" cy="1173162"/>
          </a:xfrm>
          <a:noFill/>
          <a:ln/>
        </p:spPr>
        <p:txBody>
          <a:bodyPr/>
          <a:lstStyle/>
          <a:p>
            <a:r>
              <a:rPr lang="en-US" altLang="en-US">
                <a:latin typeface="Arial Rounded MT Bold" pitchFamily="34" charset="0"/>
              </a:rPr>
              <a:t>class</a:t>
            </a:r>
            <a:r>
              <a:rPr lang="en-US" altLang="en-US"/>
              <a:t> </a:t>
            </a:r>
            <a:r>
              <a:rPr lang="en-US" altLang="en-US">
                <a:latin typeface="Arial Rounded MT Bold" pitchFamily="34" charset="0"/>
              </a:rPr>
              <a:t>DateType</a:t>
            </a:r>
            <a:r>
              <a:rPr lang="en-US" altLang="en-US"/>
              <a:t> Specification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91EEBE4B-F7B9-4F3F-889F-775A6FAFDD69}" type="slidenum">
              <a:rPr lang="en-US" altLang="en-US" sz="1400" b="0">
                <a:solidFill>
                  <a:schemeClr val="tx1"/>
                </a:solidFill>
              </a:rPr>
              <a:pPr algn="r"/>
              <a:t>40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95B6-72EE-448C-B8AB-1858773E74A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740900" cy="1066800"/>
          </a:xfrm>
          <a:noFill/>
          <a:ln/>
        </p:spPr>
        <p:txBody>
          <a:bodyPr/>
          <a:lstStyle/>
          <a:p>
            <a:r>
              <a:rPr lang="en-US" altLang="en-US"/>
              <a:t>Use of C++ data type</a:t>
            </a:r>
            <a:r>
              <a:rPr lang="en-US" altLang="en-US">
                <a:latin typeface="Arial Rounded MT Bold" pitchFamily="34" charset="0"/>
              </a:rPr>
              <a:t> class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954213"/>
            <a:ext cx="8385175" cy="38369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/>
              <a:t>Variables of a class type are called </a:t>
            </a:r>
            <a:r>
              <a:rPr lang="en-US" altLang="en-US" sz="2400" b="1">
                <a:solidFill>
                  <a:srgbClr val="CC0000"/>
                </a:solidFill>
              </a:rPr>
              <a:t>objects</a:t>
            </a:r>
            <a:r>
              <a:rPr lang="en-US" altLang="en-US" sz="2400" b="1"/>
              <a:t> (or instances) of that particular class.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b="1"/>
          </a:p>
          <a:p>
            <a:pPr>
              <a:lnSpc>
                <a:spcPct val="90000"/>
              </a:lnSpc>
            </a:pPr>
            <a:r>
              <a:rPr lang="en-US" altLang="en-US" sz="2400" b="1"/>
              <a:t>Software that declares and uses objects of the class is called a </a:t>
            </a:r>
            <a:r>
              <a:rPr lang="en-US" altLang="en-US" sz="2400" b="1">
                <a:solidFill>
                  <a:srgbClr val="CC0000"/>
                </a:solidFill>
              </a:rPr>
              <a:t>client</a:t>
            </a:r>
            <a:r>
              <a:rPr lang="en-US" altLang="en-US" sz="2400" b="1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b="1"/>
          </a:p>
          <a:p>
            <a:pPr>
              <a:lnSpc>
                <a:spcPct val="90000"/>
              </a:lnSpc>
            </a:pPr>
            <a:r>
              <a:rPr lang="en-US" altLang="en-US" sz="2400" b="1"/>
              <a:t>Client code uses public member functions (called methods in OOP) to handle its class objects.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b="1"/>
          </a:p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CC0000"/>
                </a:solidFill>
              </a:rPr>
              <a:t>Sending a message</a:t>
            </a:r>
            <a:r>
              <a:rPr lang="en-US" altLang="en-US" sz="2400" b="1"/>
              <a:t> means calling a public member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32E6-FB54-4E6C-8260-78747828FBC5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54000" y="1524000"/>
            <a:ext cx="9480550" cy="485732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>
                <a:solidFill>
                  <a:schemeClr val="accent6"/>
                </a:solidFill>
              </a:rPr>
              <a:t>#include</a:t>
            </a:r>
            <a:r>
              <a:rPr lang="en-US" altLang="en-US" sz="1800" dirty="0">
                <a:solidFill>
                  <a:schemeClr val="tx1"/>
                </a:solidFill>
              </a:rPr>
              <a:t>   “</a:t>
            </a:r>
            <a:r>
              <a:rPr lang="en-US" altLang="en-US" sz="1800" dirty="0" err="1">
                <a:solidFill>
                  <a:schemeClr val="tx1"/>
                </a:solidFill>
              </a:rPr>
              <a:t>datetype</a:t>
            </a:r>
            <a:r>
              <a:rPr lang="en-US" altLang="en-US" sz="1800" dirty="0">
                <a:solidFill>
                  <a:schemeClr val="tx1"/>
                </a:solidFill>
              </a:rPr>
              <a:t>”    	    </a:t>
            </a:r>
            <a:r>
              <a:rPr lang="en-US" altLang="en-US" sz="1800" i="1" dirty="0">
                <a:solidFill>
                  <a:schemeClr val="tx2"/>
                </a:solidFill>
              </a:rPr>
              <a:t>// includes specification of the class</a:t>
            </a:r>
            <a:endParaRPr lang="en-US" altLang="en-US" sz="7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>
                <a:solidFill>
                  <a:schemeClr val="accent6"/>
                </a:solidFill>
              </a:rPr>
              <a:t>#include   </a:t>
            </a:r>
            <a:r>
              <a:rPr lang="en-US" altLang="en-US" sz="1800" dirty="0">
                <a:solidFill>
                  <a:schemeClr val="tx1"/>
                </a:solidFill>
              </a:rPr>
              <a:t>“</a:t>
            </a:r>
            <a:r>
              <a:rPr lang="en-US" altLang="en-US" sz="1800" dirty="0" err="1">
                <a:solidFill>
                  <a:schemeClr val="tx1"/>
                </a:solidFill>
              </a:rPr>
              <a:t>bool</a:t>
            </a:r>
            <a:r>
              <a:rPr lang="en-US" altLang="en-US" sz="1800" dirty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>
                <a:solidFill>
                  <a:schemeClr val="accent6"/>
                </a:solidFill>
              </a:rPr>
              <a:t>using namespace </a:t>
            </a:r>
            <a:r>
              <a:rPr lang="en-US" altLang="en-US" sz="1800" dirty="0" err="1">
                <a:solidFill>
                  <a:schemeClr val="accent6"/>
                </a:solidFill>
              </a:rPr>
              <a:t>std</a:t>
            </a:r>
            <a:r>
              <a:rPr lang="en-US" altLang="en-US" sz="1800" dirty="0">
                <a:solidFill>
                  <a:schemeClr val="tx1"/>
                </a:solidFill>
              </a:rPr>
              <a:t>;</a:t>
            </a:r>
            <a:endParaRPr lang="en-US" altLang="en-US" sz="7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538163" algn="l"/>
              </a:tabLst>
            </a:pPr>
            <a:endParaRPr lang="en-US" altLang="en-US" sz="1800" dirty="0" smtClean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accent6"/>
                </a:solidFill>
              </a:rPr>
              <a:t>int</a:t>
            </a:r>
            <a:r>
              <a:rPr lang="en-US" altLang="en-US" sz="1800" dirty="0" smtClean="0">
                <a:solidFill>
                  <a:schemeClr val="tx1"/>
                </a:solidFill>
              </a:rPr>
              <a:t>  </a:t>
            </a:r>
            <a:r>
              <a:rPr lang="en-US" altLang="en-US" sz="1800" dirty="0">
                <a:solidFill>
                  <a:schemeClr val="tx1"/>
                </a:solidFill>
              </a:rPr>
              <a:t>main ( </a:t>
            </a:r>
            <a:r>
              <a:rPr lang="en-US" altLang="en-US" sz="1800" dirty="0">
                <a:solidFill>
                  <a:schemeClr val="accent6"/>
                </a:solidFill>
              </a:rPr>
              <a:t>void</a:t>
            </a:r>
            <a:r>
              <a:rPr lang="en-US" altLang="en-US" sz="1800" dirty="0">
                <a:solidFill>
                  <a:schemeClr val="tx1"/>
                </a:solidFill>
              </a:rPr>
              <a:t> )</a:t>
            </a:r>
            <a:endParaRPr lang="en-US" alt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accent6"/>
                </a:solidFill>
              </a:rPr>
              <a:t>	</a:t>
            </a:r>
            <a:r>
              <a:rPr lang="en-US" altLang="en-US" sz="1800" dirty="0" err="1" smtClean="0">
                <a:solidFill>
                  <a:schemeClr val="accent6"/>
                </a:solidFill>
              </a:rPr>
              <a:t>DateType</a:t>
            </a:r>
            <a:r>
              <a:rPr lang="en-US" altLang="en-US" sz="1800" dirty="0" smtClean="0">
                <a:solidFill>
                  <a:schemeClr val="tx1"/>
                </a:solidFill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</a:rPr>
              <a:t>startDate</a:t>
            </a:r>
            <a:r>
              <a:rPr lang="en-US" altLang="en-US" sz="1800" dirty="0">
                <a:solidFill>
                  <a:schemeClr val="tx1"/>
                </a:solidFill>
              </a:rPr>
              <a:t> ; 	    </a:t>
            </a:r>
            <a:r>
              <a:rPr lang="en-US" altLang="en-US" sz="1800" i="1" dirty="0">
                <a:solidFill>
                  <a:schemeClr val="tx2"/>
                </a:solidFill>
              </a:rPr>
              <a:t>// declares 2 objects of </a:t>
            </a:r>
            <a:r>
              <a:rPr lang="en-US" altLang="en-US" sz="1800" i="1" dirty="0" err="1">
                <a:solidFill>
                  <a:schemeClr val="tx2"/>
                </a:solidFill>
              </a:rPr>
              <a:t>DateType</a:t>
            </a:r>
            <a:endParaRPr lang="en-US" altLang="en-US" sz="1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accent6"/>
                </a:solidFill>
              </a:rPr>
              <a:t>	</a:t>
            </a:r>
            <a:r>
              <a:rPr lang="en-US" altLang="en-US" sz="1800" dirty="0" err="1" smtClean="0">
                <a:solidFill>
                  <a:schemeClr val="accent6"/>
                </a:solidFill>
              </a:rPr>
              <a:t>DateType</a:t>
            </a:r>
            <a:r>
              <a:rPr lang="en-US" altLang="en-US" sz="1800" dirty="0" smtClean="0">
                <a:solidFill>
                  <a:schemeClr val="tx1"/>
                </a:solidFill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</a:rPr>
              <a:t>endDate</a:t>
            </a:r>
            <a:r>
              <a:rPr lang="en-US" altLang="en-US" sz="1800" dirty="0">
                <a:solidFill>
                  <a:schemeClr val="tx1"/>
                </a:solidFill>
              </a:rPr>
              <a:t> ;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accent6"/>
                </a:solidFill>
              </a:rPr>
              <a:t>	</a:t>
            </a:r>
            <a:r>
              <a:rPr lang="en-US" altLang="en-US" sz="1800" dirty="0" err="1" smtClean="0">
                <a:solidFill>
                  <a:schemeClr val="accent6"/>
                </a:solidFill>
              </a:rPr>
              <a:t>bool</a:t>
            </a:r>
            <a:r>
              <a:rPr lang="en-US" altLang="en-US" sz="1800" dirty="0" smtClean="0">
                <a:solidFill>
                  <a:schemeClr val="tx1"/>
                </a:solidFill>
              </a:rPr>
              <a:t>      </a:t>
            </a:r>
            <a:r>
              <a:rPr lang="en-US" altLang="en-US" sz="1800" dirty="0">
                <a:solidFill>
                  <a:schemeClr val="tx1"/>
                </a:solidFill>
              </a:rPr>
              <a:t>retired  =  false ;</a:t>
            </a:r>
            <a:endParaRPr lang="en-US" altLang="en-US" sz="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startDate.Initialize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( 6, 30, 1998 ) ;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endDate.Initialize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( 10, 31, 2002 ) ;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cout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&lt;&lt;  </a:t>
            </a:r>
            <a:r>
              <a:rPr lang="en-US" altLang="en-US" sz="1800" dirty="0" err="1">
                <a:solidFill>
                  <a:schemeClr val="tx1"/>
                </a:solidFill>
              </a:rPr>
              <a:t>startDate.MonthIs</a:t>
            </a:r>
            <a:r>
              <a:rPr lang="en-US" altLang="en-US" sz="1800" dirty="0">
                <a:solidFill>
                  <a:schemeClr val="tx1"/>
                </a:solidFill>
              </a:rPr>
              <a:t>( ) &lt;&lt; “/” &lt;&lt; </a:t>
            </a:r>
            <a:r>
              <a:rPr lang="en-US" altLang="en-US" sz="1800" dirty="0" err="1">
                <a:solidFill>
                  <a:schemeClr val="tx1"/>
                </a:solidFill>
              </a:rPr>
              <a:t>startDate.DayIs</a:t>
            </a:r>
            <a:r>
              <a:rPr lang="en-US" altLang="en-US" sz="1800" dirty="0">
                <a:solidFill>
                  <a:schemeClr val="tx1"/>
                </a:solidFill>
              </a:rPr>
              <a:t>( ) 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	   &lt;&lt; </a:t>
            </a:r>
            <a:r>
              <a:rPr lang="en-US" altLang="en-US" sz="1800" dirty="0">
                <a:solidFill>
                  <a:schemeClr val="tx1"/>
                </a:solidFill>
              </a:rPr>
              <a:t>“/” &lt;&lt;  </a:t>
            </a:r>
            <a:r>
              <a:rPr lang="en-US" altLang="en-US" sz="1800" dirty="0" err="1">
                <a:solidFill>
                  <a:schemeClr val="tx1"/>
                </a:solidFill>
              </a:rPr>
              <a:t>startDate.YearIs</a:t>
            </a:r>
            <a:r>
              <a:rPr lang="en-US" altLang="en-US" sz="1800" dirty="0">
                <a:solidFill>
                  <a:schemeClr val="tx1"/>
                </a:solidFill>
              </a:rPr>
              <a:t>( ) &lt;&lt; </a:t>
            </a:r>
            <a:r>
              <a:rPr lang="en-US" altLang="en-US" sz="1800" dirty="0" err="1">
                <a:solidFill>
                  <a:schemeClr val="tx1"/>
                </a:solidFill>
              </a:rPr>
              <a:t>endl</a:t>
            </a:r>
            <a:r>
              <a:rPr lang="en-US" altLang="en-US" sz="1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while  </a:t>
            </a:r>
            <a:r>
              <a:rPr lang="en-US" altLang="en-US" sz="1800" dirty="0">
                <a:solidFill>
                  <a:schemeClr val="tx1"/>
                </a:solidFill>
              </a:rPr>
              <a:t>( ! retired )  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{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	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finishSomeTask</a:t>
            </a:r>
            <a:r>
              <a:rPr lang="en-US" altLang="en-US" sz="1800" dirty="0">
                <a:solidFill>
                  <a:schemeClr val="tx1"/>
                </a:solidFill>
              </a:rPr>
              <a:t>( ) ;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	.  </a:t>
            </a:r>
            <a:r>
              <a:rPr lang="en-US" altLang="en-US" sz="1800" dirty="0">
                <a:solidFill>
                  <a:schemeClr val="tx1"/>
                </a:solidFill>
              </a:rPr>
              <a:t>.  . 		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}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}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681038" y="350838"/>
            <a:ext cx="8578850" cy="1173162"/>
          </a:xfrm>
          <a:noFill/>
          <a:ln/>
        </p:spPr>
        <p:txBody>
          <a:bodyPr/>
          <a:lstStyle/>
          <a:p>
            <a:r>
              <a:rPr lang="en-US" altLang="en-US"/>
              <a:t>Client Code Using</a:t>
            </a:r>
            <a:r>
              <a:rPr lang="en-US" altLang="en-US">
                <a:latin typeface="Arial Rounded MT Bold" pitchFamily="34" charset="0"/>
              </a:rPr>
              <a:t> DateType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7D53A41E-2607-417E-A1D9-3E7A47AEE1B9}" type="slidenum">
              <a:rPr lang="en-US" altLang="en-US" sz="1400" b="0">
                <a:solidFill>
                  <a:schemeClr val="tx1"/>
                </a:solidFill>
              </a:rPr>
              <a:pPr algn="r"/>
              <a:t>42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C844-A1C6-470A-876C-61389FCC49B4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9906000" cy="1143000"/>
          </a:xfrm>
          <a:noFill/>
          <a:ln/>
        </p:spPr>
        <p:txBody>
          <a:bodyPr/>
          <a:lstStyle/>
          <a:p>
            <a:r>
              <a:rPr lang="en-US" altLang="en-US"/>
              <a:t>2 separate files generally used for</a:t>
            </a:r>
            <a:r>
              <a:rPr lang="en-US" altLang="en-US">
                <a:latin typeface="Arial Rounded MT Bold" pitchFamily="34" charset="0"/>
              </a:rPr>
              <a:t> class</a:t>
            </a:r>
            <a:r>
              <a:rPr lang="en-US" altLang="en-US"/>
              <a:t> type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912813" y="1993900"/>
            <a:ext cx="7704137" cy="3035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 smtClean="0">
                <a:solidFill>
                  <a:schemeClr val="tx2"/>
                </a:solidFill>
              </a:rPr>
              <a:t>//   </a:t>
            </a:r>
            <a:r>
              <a:rPr lang="en-US" altLang="en-US" dirty="0">
                <a:solidFill>
                  <a:schemeClr val="tx2"/>
                </a:solidFill>
              </a:rPr>
              <a:t>SPECIFICATION FILE                  ( </a:t>
            </a:r>
            <a:r>
              <a:rPr lang="en-US" altLang="en-US" dirty="0" err="1">
                <a:solidFill>
                  <a:schemeClr val="tx2"/>
                </a:solidFill>
              </a:rPr>
              <a:t>datetype</a:t>
            </a:r>
            <a:r>
              <a:rPr lang="en-US" altLang="en-US" dirty="0">
                <a:solidFill>
                  <a:schemeClr val="tx2"/>
                </a:solidFill>
              </a:rPr>
              <a:t> .h )</a:t>
            </a:r>
            <a:endParaRPr lang="en-US" alt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dirty="0" smtClean="0">
                <a:solidFill>
                  <a:schemeClr val="tx2"/>
                </a:solidFill>
              </a:rPr>
              <a:t>//   </a:t>
            </a:r>
            <a:r>
              <a:rPr lang="en-US" altLang="en-US" dirty="0">
                <a:solidFill>
                  <a:schemeClr val="tx2"/>
                </a:solidFill>
              </a:rPr>
              <a:t>Specifies the data and function members.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class </a:t>
            </a:r>
            <a:r>
              <a:rPr lang="en-US" altLang="en-US" dirty="0" err="1">
                <a:solidFill>
                  <a:schemeClr val="tx1"/>
                </a:solidFill>
              </a:rPr>
              <a:t>DateType</a:t>
            </a:r>
            <a:r>
              <a:rPr lang="en-US" altLang="en-US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{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public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sz="1400" dirty="0" smtClean="0">
                <a:solidFill>
                  <a:schemeClr val="tx1"/>
                </a:solidFill>
                <a:latin typeface="Arial Black" pitchFamily="34" charset="0"/>
              </a:rPr>
              <a:t>		.  </a:t>
            </a:r>
            <a:r>
              <a:rPr lang="en-US" altLang="en-US" sz="1400" dirty="0">
                <a:solidFill>
                  <a:schemeClr val="tx1"/>
                </a:solidFill>
                <a:latin typeface="Arial Black" pitchFamily="34" charset="0"/>
              </a:rPr>
              <a:t>.  .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private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	.  </a:t>
            </a:r>
            <a:r>
              <a:rPr lang="en-US" altLang="en-US" dirty="0">
                <a:solidFill>
                  <a:schemeClr val="tx1"/>
                </a:solidFill>
              </a:rPr>
              <a:t>.  .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} </a:t>
            </a:r>
            <a:r>
              <a:rPr lang="en-US" altLang="en-US" sz="1800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927100" y="5105400"/>
            <a:ext cx="7712075" cy="16668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//   </a:t>
            </a:r>
            <a:r>
              <a:rPr lang="en-US" altLang="en-US" dirty="0">
                <a:solidFill>
                  <a:schemeClr val="tx2"/>
                </a:solidFill>
              </a:rPr>
              <a:t>IMPLEMENTATION FILE 	          ( datetype.cpp )</a:t>
            </a:r>
            <a:endParaRPr lang="en-US" alt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//   </a:t>
            </a:r>
            <a:r>
              <a:rPr lang="en-US" altLang="en-US" dirty="0">
                <a:solidFill>
                  <a:schemeClr val="tx2"/>
                </a:solidFill>
              </a:rPr>
              <a:t>Implements the </a:t>
            </a:r>
            <a:r>
              <a:rPr lang="en-US" altLang="en-US" dirty="0" err="1">
                <a:solidFill>
                  <a:schemeClr val="tx2"/>
                </a:solidFill>
              </a:rPr>
              <a:t>DateType</a:t>
            </a:r>
            <a:r>
              <a:rPr lang="en-US" altLang="en-US" dirty="0">
                <a:solidFill>
                  <a:schemeClr val="tx2"/>
                </a:solidFill>
              </a:rPr>
              <a:t> member functions</a:t>
            </a:r>
            <a:r>
              <a:rPr lang="en-US" altLang="en-US" sz="1400" dirty="0">
                <a:solidFill>
                  <a:schemeClr val="tx2"/>
                </a:solidFill>
                <a:latin typeface="Arial Black" pitchFamily="34" charset="0"/>
              </a:rPr>
              <a:t>.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 Black" pitchFamily="34" charset="0"/>
              </a:rPr>
              <a:t>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 Black" pitchFamily="34" charset="0"/>
              </a:rPr>
              <a:t>          .  .  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F7AC-1CE7-4390-A085-8396B5C2DB0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2226" name="Oval 2"/>
          <p:cNvSpPr>
            <a:spLocks noChangeArrowheads="1"/>
          </p:cNvSpPr>
          <p:nvPr/>
        </p:nvSpPr>
        <p:spPr bwMode="auto">
          <a:xfrm>
            <a:off x="1079500" y="2673350"/>
            <a:ext cx="3124200" cy="3568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070100" y="3587750"/>
            <a:ext cx="1638300" cy="1968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79375" y="222250"/>
            <a:ext cx="9713913" cy="989013"/>
          </a:xfrm>
          <a:noFill/>
          <a:ln/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latin typeface="Arial Rounded MT Bold" pitchFamily="34" charset="0"/>
              </a:rPr>
              <a:t/>
            </a:r>
            <a:br>
              <a:rPr lang="en-US" altLang="en-US">
                <a:latin typeface="Arial Rounded MT Bold" pitchFamily="34" charset="0"/>
              </a:rPr>
            </a:br>
            <a:endParaRPr lang="en-US" altLang="en-US">
              <a:latin typeface="Arial Rounded MT Bold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584200" y="838200"/>
            <a:ext cx="8578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4400">
                <a:solidFill>
                  <a:srgbClr val="006666"/>
                </a:solidFill>
                <a:latin typeface="Arial Rounded MT Bold" pitchFamily="34" charset="0"/>
              </a:rPr>
              <a:t> </a:t>
            </a:r>
            <a:r>
              <a:rPr lang="en-US" altLang="en-US" sz="3600">
                <a:solidFill>
                  <a:schemeClr val="tx1"/>
                </a:solidFill>
              </a:rPr>
              <a:t>DateType Class Instance Diagrams</a:t>
            </a:r>
          </a:p>
        </p:txBody>
      </p:sp>
      <p:grpSp>
        <p:nvGrpSpPr>
          <p:cNvPr id="52238" name="Group 14"/>
          <p:cNvGrpSpPr>
            <a:grpSpLocks/>
          </p:cNvGrpSpPr>
          <p:nvPr/>
        </p:nvGrpSpPr>
        <p:grpSpPr bwMode="auto">
          <a:xfrm>
            <a:off x="171450" y="3740149"/>
            <a:ext cx="1803400" cy="2044700"/>
            <a:chOff x="100" y="2356"/>
            <a:chExt cx="1048" cy="1288"/>
          </a:xfrm>
        </p:grpSpPr>
        <p:sp>
          <p:nvSpPr>
            <p:cNvPr id="52230" name="Oval 6"/>
            <p:cNvSpPr>
              <a:spLocks noChangeArrowheads="1"/>
            </p:cNvSpPr>
            <p:nvPr/>
          </p:nvSpPr>
          <p:spPr bwMode="auto">
            <a:xfrm>
              <a:off x="100" y="2692"/>
              <a:ext cx="1048" cy="2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YearIs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2231" name="Oval 7"/>
            <p:cNvSpPr>
              <a:spLocks noChangeArrowheads="1"/>
            </p:cNvSpPr>
            <p:nvPr/>
          </p:nvSpPr>
          <p:spPr bwMode="auto">
            <a:xfrm>
              <a:off x="100" y="3076"/>
              <a:ext cx="1048" cy="2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MonthIs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2232" name="Oval 8"/>
            <p:cNvSpPr>
              <a:spLocks noChangeArrowheads="1"/>
            </p:cNvSpPr>
            <p:nvPr/>
          </p:nvSpPr>
          <p:spPr bwMode="auto">
            <a:xfrm>
              <a:off x="100" y="3412"/>
              <a:ext cx="1048" cy="2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DayIs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2233" name="Oval 9"/>
            <p:cNvSpPr>
              <a:spLocks noChangeArrowheads="1"/>
            </p:cNvSpPr>
            <p:nvPr/>
          </p:nvSpPr>
          <p:spPr bwMode="auto">
            <a:xfrm>
              <a:off x="100" y="2356"/>
              <a:ext cx="1048" cy="2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smtClean="0">
                  <a:solidFill>
                    <a:schemeClr val="tx1"/>
                  </a:solidFill>
                  <a:latin typeface="Times New Roman" charset="0"/>
                </a:rPr>
                <a:t>Initialize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6197600" y="2673350"/>
            <a:ext cx="3124200" cy="3568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7270750" y="3587750"/>
            <a:ext cx="1638300" cy="1968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1468438" y="1874838"/>
            <a:ext cx="7070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>
                <a:solidFill>
                  <a:schemeClr val="tx1"/>
                </a:solidFill>
                <a:latin typeface="Arial Rounded MT Bold" pitchFamily="34" charset="0"/>
              </a:rPr>
              <a:t>startDate         	          endDate</a:t>
            </a:r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8096250" y="4044950"/>
            <a:ext cx="73025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8096250" y="4578350"/>
            <a:ext cx="73025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8096250" y="5111750"/>
            <a:ext cx="73025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2247" name="Group 23"/>
          <p:cNvGrpSpPr>
            <a:grpSpLocks/>
          </p:cNvGrpSpPr>
          <p:nvPr/>
        </p:nvGrpSpPr>
        <p:grpSpPr bwMode="auto">
          <a:xfrm>
            <a:off x="7246938" y="3557588"/>
            <a:ext cx="1582737" cy="1944687"/>
            <a:chOff x="4214" y="2241"/>
            <a:chExt cx="920" cy="1225"/>
          </a:xfrm>
        </p:grpSpPr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4214" y="2241"/>
              <a:ext cx="920" cy="1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800">
                  <a:solidFill>
                    <a:schemeClr val="tx1"/>
                  </a:solidFill>
                  <a:latin typeface="Times New Roman" charset="0"/>
                </a:rPr>
                <a:t>Private data:</a:t>
              </a:r>
            </a:p>
            <a:p>
              <a:endParaRPr lang="en-US" altLang="en-US" sz="1000">
                <a:solidFill>
                  <a:schemeClr val="tx1"/>
                </a:solidFill>
                <a:latin typeface="Times New Roman" charset="0"/>
              </a:endParaRPr>
            </a:p>
            <a:p>
              <a:r>
                <a:rPr lang="en-US" altLang="en-US" sz="1800">
                  <a:solidFill>
                    <a:schemeClr val="tx1"/>
                  </a:solidFill>
                  <a:latin typeface="Times New Roman" charset="0"/>
                </a:rPr>
                <a:t>year</a:t>
              </a:r>
            </a:p>
            <a:p>
              <a:endParaRPr lang="en-US" altLang="en-US" sz="1800">
                <a:solidFill>
                  <a:schemeClr val="tx1"/>
                </a:solidFill>
                <a:latin typeface="Times New Roman" charset="0"/>
              </a:endParaRPr>
            </a:p>
            <a:p>
              <a:r>
                <a:rPr lang="en-US" altLang="en-US" sz="1800">
                  <a:solidFill>
                    <a:schemeClr val="tx1"/>
                  </a:solidFill>
                  <a:latin typeface="Times New Roman" charset="0"/>
                </a:rPr>
                <a:t>month</a:t>
              </a:r>
            </a:p>
            <a:p>
              <a:endParaRPr lang="en-US" altLang="en-US" sz="1800">
                <a:solidFill>
                  <a:schemeClr val="tx1"/>
                </a:solidFill>
                <a:latin typeface="Times New Roman" charset="0"/>
              </a:endParaRPr>
            </a:p>
            <a:p>
              <a:r>
                <a:rPr lang="en-US" altLang="en-US" sz="1800">
                  <a:solidFill>
                    <a:schemeClr val="tx1"/>
                  </a:solidFill>
                  <a:latin typeface="Times New Roman" charset="0"/>
                </a:rPr>
                <a:t>day</a:t>
              </a: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4694" y="2563"/>
              <a:ext cx="436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CC0000"/>
                  </a:solidFill>
                  <a:latin typeface="Times New Roman" charset="0"/>
                </a:rPr>
                <a:t>2002</a:t>
              </a:r>
            </a:p>
            <a:p>
              <a:r>
                <a:rPr lang="en-US" altLang="en-US" sz="1200">
                  <a:solidFill>
                    <a:srgbClr val="CC0000"/>
                  </a:solidFill>
                  <a:latin typeface="Times New Roman" charset="0"/>
                </a:rPr>
                <a:t> </a:t>
              </a:r>
            </a:p>
            <a:p>
              <a:r>
                <a:rPr lang="en-US" altLang="en-US">
                  <a:solidFill>
                    <a:srgbClr val="CC0000"/>
                  </a:solidFill>
                  <a:latin typeface="Times New Roman" charset="0"/>
                </a:rPr>
                <a:t>   10</a:t>
              </a:r>
            </a:p>
            <a:p>
              <a:endParaRPr lang="en-US" altLang="en-US" sz="1600">
                <a:solidFill>
                  <a:srgbClr val="CC0000"/>
                </a:solidFill>
                <a:latin typeface="Times New Roman" charset="0"/>
              </a:endParaRPr>
            </a:p>
            <a:p>
              <a:r>
                <a:rPr lang="en-US" altLang="en-US">
                  <a:solidFill>
                    <a:srgbClr val="CC0000"/>
                  </a:solidFill>
                  <a:latin typeface="Times New Roman" charset="0"/>
                </a:rPr>
                <a:t>   31</a:t>
              </a:r>
            </a:p>
          </p:txBody>
        </p:sp>
      </p:grpSp>
      <p:grpSp>
        <p:nvGrpSpPr>
          <p:cNvPr id="52260" name="Group 36"/>
          <p:cNvGrpSpPr>
            <a:grpSpLocks/>
          </p:cNvGrpSpPr>
          <p:nvPr/>
        </p:nvGrpSpPr>
        <p:grpSpPr bwMode="auto">
          <a:xfrm>
            <a:off x="2895600" y="4044950"/>
            <a:ext cx="730250" cy="1435100"/>
            <a:chOff x="1684" y="2548"/>
            <a:chExt cx="424" cy="904"/>
          </a:xfrm>
        </p:grpSpPr>
        <p:sp>
          <p:nvSpPr>
            <p:cNvPr id="52257" name="Rectangle 33"/>
            <p:cNvSpPr>
              <a:spLocks noChangeArrowheads="1"/>
            </p:cNvSpPr>
            <p:nvPr/>
          </p:nvSpPr>
          <p:spPr bwMode="auto">
            <a:xfrm>
              <a:off x="1684" y="2548"/>
              <a:ext cx="424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58" name="Rectangle 34"/>
            <p:cNvSpPr>
              <a:spLocks noChangeArrowheads="1"/>
            </p:cNvSpPr>
            <p:nvPr/>
          </p:nvSpPr>
          <p:spPr bwMode="auto">
            <a:xfrm>
              <a:off x="1684" y="2884"/>
              <a:ext cx="424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59" name="Rectangle 35"/>
            <p:cNvSpPr>
              <a:spLocks noChangeArrowheads="1"/>
            </p:cNvSpPr>
            <p:nvPr/>
          </p:nvSpPr>
          <p:spPr bwMode="auto">
            <a:xfrm>
              <a:off x="1684" y="3220"/>
              <a:ext cx="424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2261" name="Rectangle 37"/>
          <p:cNvSpPr>
            <a:spLocks noChangeArrowheads="1"/>
          </p:cNvSpPr>
          <p:nvPr/>
        </p:nvSpPr>
        <p:spPr bwMode="auto">
          <a:xfrm>
            <a:off x="2871788" y="4068763"/>
            <a:ext cx="750887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  <a:latin typeface="Times New Roman" charset="0"/>
              </a:rPr>
              <a:t>1998</a:t>
            </a:r>
          </a:p>
          <a:p>
            <a:r>
              <a:rPr lang="en-US" altLang="en-US" sz="1200">
                <a:solidFill>
                  <a:srgbClr val="CC0000"/>
                </a:solidFill>
                <a:latin typeface="Times New Roman" charset="0"/>
              </a:rPr>
              <a:t> </a:t>
            </a:r>
          </a:p>
          <a:p>
            <a:r>
              <a:rPr lang="en-US" altLang="en-US">
                <a:solidFill>
                  <a:srgbClr val="CC0000"/>
                </a:solidFill>
                <a:latin typeface="Times New Roman" charset="0"/>
              </a:rPr>
              <a:t>    6</a:t>
            </a:r>
          </a:p>
          <a:p>
            <a:endParaRPr lang="en-US" altLang="en-US" sz="1600">
              <a:solidFill>
                <a:srgbClr val="CC0000"/>
              </a:solidFill>
              <a:latin typeface="Times New Roman" charset="0"/>
            </a:endParaRPr>
          </a:p>
          <a:p>
            <a:r>
              <a:rPr lang="en-US" altLang="en-US">
                <a:solidFill>
                  <a:srgbClr val="CC0000"/>
                </a:solidFill>
                <a:latin typeface="Times New Roman" charset="0"/>
              </a:rPr>
              <a:t>   30</a:t>
            </a:r>
          </a:p>
        </p:txBody>
      </p: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2046288" y="3557588"/>
            <a:ext cx="1582737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>
                <a:solidFill>
                  <a:schemeClr val="tx1"/>
                </a:solidFill>
                <a:latin typeface="Times New Roman" charset="0"/>
              </a:rPr>
              <a:t>Private data:</a:t>
            </a:r>
          </a:p>
          <a:p>
            <a:endParaRPr lang="en-US" altLang="en-US" sz="1000">
              <a:solidFill>
                <a:schemeClr val="tx1"/>
              </a:solidFill>
              <a:latin typeface="Times New Roman" charset="0"/>
            </a:endParaRPr>
          </a:p>
          <a:p>
            <a:r>
              <a:rPr lang="en-US" altLang="en-US" sz="1800">
                <a:solidFill>
                  <a:schemeClr val="tx1"/>
                </a:solidFill>
                <a:latin typeface="Times New Roman" charset="0"/>
              </a:rPr>
              <a:t>year</a:t>
            </a:r>
          </a:p>
          <a:p>
            <a:endParaRPr lang="en-US" altLang="en-US" sz="1800">
              <a:solidFill>
                <a:schemeClr val="tx1"/>
              </a:solidFill>
              <a:latin typeface="Times New Roman" charset="0"/>
            </a:endParaRPr>
          </a:p>
          <a:p>
            <a:r>
              <a:rPr lang="en-US" altLang="en-US" sz="1800">
                <a:solidFill>
                  <a:schemeClr val="tx1"/>
                </a:solidFill>
                <a:latin typeface="Times New Roman" charset="0"/>
              </a:rPr>
              <a:t>month</a:t>
            </a:r>
          </a:p>
          <a:p>
            <a:endParaRPr lang="en-US" altLang="en-US" sz="1800">
              <a:solidFill>
                <a:schemeClr val="tx1"/>
              </a:solidFill>
              <a:latin typeface="Times New Roman" charset="0"/>
            </a:endParaRPr>
          </a:p>
          <a:p>
            <a:r>
              <a:rPr lang="en-US" altLang="en-US" sz="1800">
                <a:solidFill>
                  <a:schemeClr val="tx1"/>
                </a:solidFill>
                <a:latin typeface="Times New Roman" charset="0"/>
              </a:rPr>
              <a:t>day</a:t>
            </a:r>
          </a:p>
        </p:txBody>
      </p:sp>
      <p:grpSp>
        <p:nvGrpSpPr>
          <p:cNvPr id="41" name="Group 14"/>
          <p:cNvGrpSpPr>
            <a:grpSpLocks/>
          </p:cNvGrpSpPr>
          <p:nvPr/>
        </p:nvGrpSpPr>
        <p:grpSpPr bwMode="auto">
          <a:xfrm>
            <a:off x="5237832" y="3760564"/>
            <a:ext cx="1803400" cy="2044700"/>
            <a:chOff x="100" y="2356"/>
            <a:chExt cx="1048" cy="1288"/>
          </a:xfrm>
        </p:grpSpPr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100" y="2692"/>
              <a:ext cx="1048" cy="2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YearIs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100" y="3076"/>
              <a:ext cx="1048" cy="2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MonthIs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100" y="3412"/>
              <a:ext cx="1048" cy="2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DayIs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100" y="2356"/>
              <a:ext cx="1048" cy="2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smtClean="0">
                  <a:solidFill>
                    <a:schemeClr val="tx1"/>
                  </a:solidFill>
                  <a:latin typeface="Times New Roman" charset="0"/>
                </a:rPr>
                <a:t>Initialize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40D9-ED9C-4287-9FDA-8DB5063DF8A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19100" y="2057524"/>
            <a:ext cx="8985250" cy="403577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dirty="0">
                <a:solidFill>
                  <a:schemeClr val="tx2"/>
                </a:solidFill>
              </a:rPr>
              <a:t>// IMPLEMENTATION FILE                    (datetype.cpp)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dirty="0">
                <a:solidFill>
                  <a:schemeClr val="accent6"/>
                </a:solidFill>
              </a:rPr>
              <a:t>#include </a:t>
            </a:r>
            <a:r>
              <a:rPr lang="en-US" altLang="en-US" dirty="0">
                <a:solidFill>
                  <a:schemeClr val="tx1"/>
                </a:solidFill>
              </a:rPr>
              <a:t>“</a:t>
            </a:r>
            <a:r>
              <a:rPr lang="en-US" altLang="en-US" dirty="0" err="1">
                <a:solidFill>
                  <a:schemeClr val="tx1"/>
                </a:solidFill>
              </a:rPr>
              <a:t>datetype.h</a:t>
            </a:r>
            <a:r>
              <a:rPr lang="en-US" altLang="en-US" dirty="0">
                <a:solidFill>
                  <a:schemeClr val="tx1"/>
                </a:solidFill>
              </a:rPr>
              <a:t>”        </a:t>
            </a:r>
            <a:r>
              <a:rPr lang="en-US" altLang="en-US" i="1" dirty="0">
                <a:solidFill>
                  <a:schemeClr val="tx2"/>
                </a:solidFill>
              </a:rPr>
              <a:t>// also must appear in client code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endParaRPr lang="en-US" altLang="en-US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dirty="0">
                <a:solidFill>
                  <a:schemeClr val="accent6"/>
                </a:solidFill>
              </a:rPr>
              <a:t>void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DateType</a:t>
            </a:r>
            <a:r>
              <a:rPr lang="en-US" altLang="en-US" dirty="0">
                <a:solidFill>
                  <a:schemeClr val="tx1"/>
                </a:solidFill>
              </a:rPr>
              <a:t> :: Initialize ( </a:t>
            </a: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newMonth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 smtClean="0">
                <a:solidFill>
                  <a:schemeClr val="tx1"/>
                </a:solidFill>
              </a:rPr>
              <a:t>newDay</a:t>
            </a:r>
            <a:r>
              <a:rPr lang="en-US" altLang="en-US" dirty="0" smtClean="0">
                <a:solidFill>
                  <a:schemeClr val="tx1"/>
                </a:solidFill>
              </a:rPr>
              <a:t>, </a:t>
            </a:r>
            <a:r>
              <a:rPr lang="en-US" altLang="en-US" dirty="0" smtClean="0">
                <a:solidFill>
                  <a:schemeClr val="accent6"/>
                </a:solidFill>
              </a:rPr>
              <a:t>int</a:t>
            </a:r>
            <a:r>
              <a:rPr lang="en-US" altLang="en-US" dirty="0" smtClean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newYear</a:t>
            </a:r>
            <a:r>
              <a:rPr lang="en-US" altLang="en-US" dirty="0">
                <a:solidFill>
                  <a:schemeClr val="tx1"/>
                </a:solidFill>
              </a:rPr>
              <a:t> )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i="1" dirty="0">
                <a:solidFill>
                  <a:schemeClr val="tx2"/>
                </a:solidFill>
              </a:rPr>
              <a:t>//  Post:  year is set to </a:t>
            </a:r>
            <a:r>
              <a:rPr lang="en-US" altLang="en-US" i="1" dirty="0" err="1">
                <a:solidFill>
                  <a:schemeClr val="tx2"/>
                </a:solidFill>
              </a:rPr>
              <a:t>newYear</a:t>
            </a:r>
            <a:r>
              <a:rPr lang="en-US" altLang="en-US" i="1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i="1" dirty="0">
                <a:solidFill>
                  <a:schemeClr val="tx2"/>
                </a:solidFill>
              </a:rPr>
              <a:t>//             month is set to </a:t>
            </a:r>
            <a:r>
              <a:rPr lang="en-US" altLang="en-US" i="1" dirty="0" err="1">
                <a:solidFill>
                  <a:schemeClr val="tx2"/>
                </a:solidFill>
              </a:rPr>
              <a:t>newMonth</a:t>
            </a:r>
            <a:r>
              <a:rPr lang="en-US" altLang="en-US" i="1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i="1" dirty="0">
                <a:solidFill>
                  <a:schemeClr val="tx2"/>
                </a:solidFill>
              </a:rPr>
              <a:t>//             day is set to </a:t>
            </a:r>
            <a:r>
              <a:rPr lang="en-US" altLang="en-US" i="1" dirty="0" err="1">
                <a:solidFill>
                  <a:schemeClr val="tx2"/>
                </a:solidFill>
              </a:rPr>
              <a:t>newDay</a:t>
            </a:r>
            <a:r>
              <a:rPr lang="en-US" altLang="en-US" i="1" dirty="0">
                <a:solidFill>
                  <a:schemeClr val="tx2"/>
                </a:solidFill>
              </a:rPr>
              <a:t>.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year	=  </a:t>
            </a:r>
            <a:r>
              <a:rPr lang="en-US" altLang="en-US" dirty="0" err="1">
                <a:solidFill>
                  <a:schemeClr val="tx1"/>
                </a:solidFill>
              </a:rPr>
              <a:t>newYear</a:t>
            </a:r>
            <a:r>
              <a:rPr lang="en-US" altLang="en-US" dirty="0">
                <a:solidFill>
                  <a:schemeClr val="tx1"/>
                </a:solidFill>
              </a:rPr>
              <a:t> ;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month	=  </a:t>
            </a:r>
            <a:r>
              <a:rPr lang="en-US" altLang="en-US" dirty="0" err="1">
                <a:solidFill>
                  <a:schemeClr val="tx1"/>
                </a:solidFill>
              </a:rPr>
              <a:t>newMonth</a:t>
            </a:r>
            <a:r>
              <a:rPr lang="en-US" altLang="en-US" dirty="0">
                <a:solidFill>
                  <a:schemeClr val="tx1"/>
                </a:solidFill>
              </a:rPr>
              <a:t> ;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day	=  </a:t>
            </a:r>
            <a:r>
              <a:rPr lang="en-US" altLang="en-US" dirty="0" err="1">
                <a:solidFill>
                  <a:schemeClr val="tx1"/>
                </a:solidFill>
              </a:rPr>
              <a:t>newDay</a:t>
            </a:r>
            <a:r>
              <a:rPr lang="en-US" altLang="en-US" dirty="0">
                <a:solidFill>
                  <a:schemeClr val="tx1"/>
                </a:solidFill>
              </a:rPr>
              <a:t> ;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}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906000" cy="1066800"/>
          </a:xfrm>
          <a:noFill/>
          <a:ln/>
        </p:spPr>
        <p:txBody>
          <a:bodyPr/>
          <a:lstStyle/>
          <a:p>
            <a:r>
              <a:rPr lang="en-US" altLang="en-US" dirty="0"/>
              <a:t>Implementation of </a:t>
            </a:r>
            <a:r>
              <a:rPr lang="en-US" altLang="en-US" dirty="0" err="1">
                <a:latin typeface="Arial Rounded MT Bold" pitchFamily="34" charset="0"/>
              </a:rPr>
              <a:t>DateType</a:t>
            </a:r>
            <a:r>
              <a:rPr lang="en-US" altLang="en-US" dirty="0"/>
              <a:t> member functions 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44EE00DD-587B-4368-849B-A37D001D00F4}" type="slidenum">
              <a:rPr lang="en-US" altLang="en-US" sz="1400" b="0">
                <a:solidFill>
                  <a:schemeClr val="tx1"/>
                </a:solidFill>
              </a:rPr>
              <a:pPr algn="r"/>
              <a:t>45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419100" y="1210816"/>
            <a:ext cx="8991600" cy="49544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DateType</a:t>
            </a:r>
            <a:r>
              <a:rPr lang="en-US" altLang="en-US" dirty="0">
                <a:solidFill>
                  <a:schemeClr val="tx1"/>
                </a:solidFill>
              </a:rPr>
              <a:t> :: </a:t>
            </a:r>
            <a:r>
              <a:rPr lang="en-US" altLang="en-US" dirty="0" err="1">
                <a:solidFill>
                  <a:schemeClr val="tx1"/>
                </a:solidFill>
              </a:rPr>
              <a:t>MonthIs</a:t>
            </a:r>
            <a:r>
              <a:rPr lang="en-US" altLang="en-US" dirty="0">
                <a:solidFill>
                  <a:schemeClr val="tx1"/>
                </a:solidFill>
              </a:rPr>
              <a:t> (  )  </a:t>
            </a:r>
            <a:r>
              <a:rPr lang="en-US" altLang="en-US" dirty="0" err="1">
                <a:solidFill>
                  <a:schemeClr val="accent6"/>
                </a:solidFill>
              </a:rPr>
              <a:t>const</a:t>
            </a:r>
            <a:endParaRPr lang="en-US" altLang="en-US" dirty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i="1" dirty="0">
                <a:solidFill>
                  <a:schemeClr val="tx2"/>
                </a:solidFill>
              </a:rPr>
              <a:t>//  </a:t>
            </a:r>
            <a:r>
              <a:rPr lang="en-US" altLang="en-US" i="1" dirty="0" err="1">
                <a:solidFill>
                  <a:schemeClr val="tx2"/>
                </a:solidFill>
              </a:rPr>
              <a:t>Accessor</a:t>
            </a:r>
            <a:r>
              <a:rPr lang="en-US" altLang="en-US" i="1" dirty="0">
                <a:solidFill>
                  <a:schemeClr val="tx2"/>
                </a:solidFill>
              </a:rPr>
              <a:t> function for data member month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       return  month ;</a:t>
            </a: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DateType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:: </a:t>
            </a:r>
            <a:r>
              <a:rPr lang="en-US" altLang="en-US" dirty="0" err="1">
                <a:solidFill>
                  <a:schemeClr val="tx1"/>
                </a:solidFill>
              </a:rPr>
              <a:t>YearIs</a:t>
            </a:r>
            <a:r>
              <a:rPr lang="en-US" altLang="en-US" dirty="0">
                <a:solidFill>
                  <a:schemeClr val="tx1"/>
                </a:solidFill>
              </a:rPr>
              <a:t> (  ) </a:t>
            </a:r>
            <a:r>
              <a:rPr lang="en-US" altLang="en-US" dirty="0" err="1">
                <a:solidFill>
                  <a:schemeClr val="accent6"/>
                </a:solidFill>
              </a:rPr>
              <a:t>const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i="1" dirty="0">
                <a:solidFill>
                  <a:schemeClr val="tx2"/>
                </a:solidFill>
              </a:rPr>
              <a:t>//  </a:t>
            </a:r>
            <a:r>
              <a:rPr lang="en-US" altLang="en-US" i="1" dirty="0" err="1">
                <a:solidFill>
                  <a:schemeClr val="tx2"/>
                </a:solidFill>
              </a:rPr>
              <a:t>Accessor</a:t>
            </a:r>
            <a:r>
              <a:rPr lang="en-US" altLang="en-US" i="1" dirty="0">
                <a:solidFill>
                  <a:schemeClr val="tx2"/>
                </a:solidFill>
              </a:rPr>
              <a:t> function for data member year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       return  year ;</a:t>
            </a: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DateType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:: </a:t>
            </a:r>
            <a:r>
              <a:rPr lang="en-US" altLang="en-US" dirty="0" err="1">
                <a:solidFill>
                  <a:schemeClr val="tx1"/>
                </a:solidFill>
              </a:rPr>
              <a:t>DayIs</a:t>
            </a:r>
            <a:r>
              <a:rPr lang="en-US" altLang="en-US" dirty="0">
                <a:solidFill>
                  <a:schemeClr val="tx1"/>
                </a:solidFill>
              </a:rPr>
              <a:t> (  ) </a:t>
            </a:r>
            <a:r>
              <a:rPr lang="en-US" altLang="en-US" dirty="0" err="1">
                <a:solidFill>
                  <a:schemeClr val="accent6"/>
                </a:solidFill>
              </a:rPr>
              <a:t>const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i="1" dirty="0">
                <a:solidFill>
                  <a:schemeClr val="tx2"/>
                </a:solidFill>
              </a:rPr>
              <a:t>//  </a:t>
            </a:r>
            <a:r>
              <a:rPr lang="en-US" altLang="en-US" i="1" dirty="0" err="1">
                <a:solidFill>
                  <a:schemeClr val="tx2"/>
                </a:solidFill>
              </a:rPr>
              <a:t>Accessor</a:t>
            </a:r>
            <a:r>
              <a:rPr lang="en-US" altLang="en-US" i="1" dirty="0">
                <a:solidFill>
                  <a:schemeClr val="tx2"/>
                </a:solidFill>
              </a:rPr>
              <a:t> function for data member day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       return  day ;</a:t>
            </a: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60400" y="2514600"/>
            <a:ext cx="8502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8502650" y="61722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7E3D4C39-E24A-4C21-AD20-D8EE81DB2E9A}" type="slidenum">
              <a:rPr lang="en-US" altLang="en-US" sz="1400" b="0">
                <a:solidFill>
                  <a:schemeClr val="tx1"/>
                </a:solidFill>
              </a:rPr>
              <a:pPr algn="r"/>
              <a:t>46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A2A-F4AB-4591-A57F-852B6403672D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9906000" cy="1219200"/>
          </a:xfrm>
          <a:noFill/>
          <a:ln/>
        </p:spPr>
        <p:txBody>
          <a:bodyPr/>
          <a:lstStyle/>
          <a:p>
            <a:r>
              <a:rPr lang="en-US" altLang="en-US"/>
              <a:t>Familiar Class Instances and Member Functions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981200"/>
            <a:ext cx="9163050" cy="4800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/>
              <a:t>The member selection operator ( . ) selects either data members or member functions.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/>
              <a:t>Header files </a:t>
            </a:r>
            <a:r>
              <a:rPr lang="en-US" altLang="en-US" sz="2000" b="1">
                <a:solidFill>
                  <a:srgbClr val="CC0000"/>
                </a:solidFill>
              </a:rPr>
              <a:t>iostream</a:t>
            </a:r>
            <a:r>
              <a:rPr lang="en-US" altLang="en-US" sz="2400" b="1"/>
              <a:t> and</a:t>
            </a:r>
            <a:r>
              <a:rPr lang="en-US" altLang="en-US" sz="2000" b="1">
                <a:solidFill>
                  <a:srgbClr val="CC0000"/>
                </a:solidFill>
              </a:rPr>
              <a:t> fstream</a:t>
            </a:r>
            <a:r>
              <a:rPr lang="en-US" altLang="en-US" sz="2000" b="1">
                <a:solidFill>
                  <a:srgbClr val="FF5050"/>
                </a:solidFill>
              </a:rPr>
              <a:t> </a:t>
            </a:r>
            <a:r>
              <a:rPr lang="en-US" altLang="en-US" sz="2400" b="1"/>
              <a:t>declare the istream, ostream,and ifstream, ofstream I/O classes.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/>
              <a:t>Both </a:t>
            </a:r>
            <a:r>
              <a:rPr lang="en-US" altLang="en-US" sz="2000" b="1">
                <a:solidFill>
                  <a:srgbClr val="CC0000"/>
                </a:solidFill>
              </a:rPr>
              <a:t>cin</a:t>
            </a:r>
            <a:r>
              <a:rPr lang="en-US" altLang="en-US" sz="2400" b="1"/>
              <a:t> and </a:t>
            </a:r>
            <a:r>
              <a:rPr lang="en-US" altLang="en-US" sz="2000" b="1">
                <a:solidFill>
                  <a:srgbClr val="CC0000"/>
                </a:solidFill>
              </a:rPr>
              <a:t>cout</a:t>
            </a:r>
            <a:r>
              <a:rPr lang="en-US" altLang="en-US" sz="2400" b="1"/>
              <a:t> are class objects and </a:t>
            </a:r>
            <a:r>
              <a:rPr lang="en-US" altLang="en-US" sz="2000" b="1">
                <a:solidFill>
                  <a:srgbClr val="CC0000"/>
                </a:solidFill>
              </a:rPr>
              <a:t>get</a:t>
            </a:r>
            <a:r>
              <a:rPr lang="en-US" altLang="en-US" sz="2400" b="1"/>
              <a:t> and </a:t>
            </a:r>
            <a:r>
              <a:rPr lang="en-US" altLang="en-US" sz="2000" b="1">
                <a:solidFill>
                  <a:srgbClr val="CC0000"/>
                </a:solidFill>
              </a:rPr>
              <a:t>ignore </a:t>
            </a:r>
            <a:r>
              <a:rPr lang="en-US" altLang="en-US" sz="2400" b="1"/>
              <a:t>are member functions.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		cin.get (someChar)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		cin.ignore (100, ‘\n’) 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/>
              <a:t>These statements declare myInfile as an instance of class ifstream and invoke member function open.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		ifstream  myInfile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		myInfile.open ( “A:\\mydata.dat” ) ;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20-3AAC-4832-BC84-99D7DA9BD18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533400"/>
            <a:ext cx="8502650" cy="990600"/>
          </a:xfrm>
          <a:noFill/>
          <a:ln/>
        </p:spPr>
        <p:txBody>
          <a:bodyPr/>
          <a:lstStyle/>
          <a:p>
            <a:r>
              <a:rPr lang="en-US" altLang="en-US"/>
              <a:t>Scope Resolution Operator ( :: )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531938"/>
            <a:ext cx="9328150" cy="517366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/>
              <a:t>C++ programs typically use several class types.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/>
              <a:t>Different classes can have member functions with the same identifer, like Write( ).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/>
              <a:t>Member selection operator is used to determine the class whose member function Write( ) is invoked.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currentDate .Write( ) ;</a:t>
            </a:r>
            <a:r>
              <a:rPr lang="en-US" altLang="en-US" sz="2000" b="1" i="1"/>
              <a:t>		</a:t>
            </a:r>
            <a:r>
              <a:rPr lang="en-US" altLang="en-US" sz="2000" b="1" i="1">
                <a:solidFill>
                  <a:srgbClr val="CC0000"/>
                </a:solidFill>
              </a:rPr>
              <a:t>// class DateType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numberZ .Write( ) ;</a:t>
            </a:r>
            <a:r>
              <a:rPr lang="en-US" altLang="en-US" sz="2000" b="1" i="1">
                <a:solidFill>
                  <a:srgbClr val="FF5050"/>
                </a:solidFill>
              </a:rPr>
              <a:t>		</a:t>
            </a:r>
            <a:r>
              <a:rPr lang="en-US" altLang="en-US" sz="2000" b="1" i="1">
                <a:solidFill>
                  <a:srgbClr val="CC0000"/>
                </a:solidFill>
              </a:rPr>
              <a:t>// class ComplexNumberType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/>
              <a:t>In the implementation file, the scope resolution operator is used in the heading before the member function’s name to specify its class. 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void  DateType :: Write ( )   const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/>
              <a:t>		{           .  . 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/>
              <a:t>		}</a:t>
            </a:r>
            <a:r>
              <a:rPr lang="en-US" alt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7467-FD85-41F4-AF07-63BE23ABC597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762000"/>
            <a:ext cx="8416925" cy="762000"/>
          </a:xfrm>
        </p:spPr>
        <p:txBody>
          <a:bodyPr/>
          <a:lstStyle/>
          <a:p>
            <a:r>
              <a:rPr lang="en-US" altLang="en-US"/>
              <a:t>Exceptions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latin typeface="Times" charset="0"/>
              </a:rPr>
              <a:t>An exception is an unusual situation that occurs when the program is running.</a:t>
            </a:r>
          </a:p>
          <a:p>
            <a:r>
              <a:rPr lang="en-US" altLang="en-US">
                <a:latin typeface="Times" charset="0"/>
              </a:rPr>
              <a:t> Exception Management </a:t>
            </a:r>
          </a:p>
          <a:p>
            <a:pPr lvl="1"/>
            <a:r>
              <a:rPr lang="en-US" altLang="en-US">
                <a:latin typeface="Times" charset="0"/>
              </a:rPr>
              <a:t>Define the error condition</a:t>
            </a:r>
          </a:p>
          <a:p>
            <a:pPr lvl="1"/>
            <a:r>
              <a:rPr lang="en-US" altLang="en-US">
                <a:latin typeface="Times" charset="0"/>
              </a:rPr>
              <a:t>Enclose code containing possible error (</a:t>
            </a:r>
            <a:r>
              <a:rPr lang="en-US" altLang="en-US">
                <a:solidFill>
                  <a:srgbClr val="CC0000"/>
                </a:solidFill>
                <a:latin typeface="Times" charset="0"/>
              </a:rPr>
              <a:t>try</a:t>
            </a:r>
            <a:r>
              <a:rPr lang="en-US" altLang="en-US">
                <a:latin typeface="Times" charset="0"/>
              </a:rPr>
              <a:t>).</a:t>
            </a:r>
          </a:p>
          <a:p>
            <a:pPr lvl="1"/>
            <a:r>
              <a:rPr lang="en-US" altLang="en-US">
                <a:latin typeface="Times" charset="0"/>
              </a:rPr>
              <a:t>Alert the system if error occurs (</a:t>
            </a:r>
            <a:r>
              <a:rPr lang="en-US" altLang="en-US">
                <a:solidFill>
                  <a:srgbClr val="CC0000"/>
                </a:solidFill>
                <a:latin typeface="Times" charset="0"/>
              </a:rPr>
              <a:t>throw</a:t>
            </a:r>
            <a:r>
              <a:rPr lang="en-US" altLang="en-US">
                <a:latin typeface="Times" charset="0"/>
              </a:rPr>
              <a:t>).</a:t>
            </a:r>
          </a:p>
          <a:p>
            <a:pPr lvl="1"/>
            <a:r>
              <a:rPr lang="en-US" altLang="en-US">
                <a:latin typeface="Times" charset="0"/>
              </a:rPr>
              <a:t>Handle error if it is thrown (</a:t>
            </a:r>
            <a:r>
              <a:rPr lang="en-US" altLang="en-US">
                <a:solidFill>
                  <a:srgbClr val="CC0000"/>
                </a:solidFill>
                <a:latin typeface="Times" charset="0"/>
              </a:rPr>
              <a:t>catch</a:t>
            </a:r>
            <a:r>
              <a:rPr lang="en-US" altLang="en-US">
                <a:latin typeface="Times" charset="0"/>
              </a:rPr>
              <a:t>).</a:t>
            </a:r>
          </a:p>
          <a:p>
            <a:pPr lvl="1"/>
            <a:endParaRPr lang="en-US" altLang="en-US">
              <a:latin typeface="Times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BBDF-7094-42DC-AF58-0F8054617A3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762000"/>
            <a:ext cx="8253412" cy="762000"/>
          </a:xfrm>
          <a:noFill/>
          <a:ln/>
        </p:spPr>
        <p:txBody>
          <a:bodyPr/>
          <a:lstStyle/>
          <a:p>
            <a:r>
              <a:rPr lang="en-US" altLang="en-US"/>
              <a:t>Abstract Data Type (ADT)     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2197100"/>
            <a:ext cx="8569325" cy="3100388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en-US" sz="1800" b="1" dirty="0"/>
          </a:p>
          <a:p>
            <a:pPr>
              <a:buClr>
                <a:schemeClr val="folHlink"/>
              </a:buClr>
            </a:pPr>
            <a:r>
              <a:rPr lang="en-US" altLang="en-US" sz="2400" b="1" dirty="0"/>
              <a:t>A data type whose properties (</a:t>
            </a:r>
            <a:r>
              <a:rPr lang="en-US" altLang="en-US" sz="2400" b="1" dirty="0">
                <a:solidFill>
                  <a:srgbClr val="FF0000"/>
                </a:solidFill>
              </a:rPr>
              <a:t>domain</a:t>
            </a:r>
            <a:r>
              <a:rPr lang="en-US" altLang="en-US" sz="2400" b="1" dirty="0"/>
              <a:t> and </a:t>
            </a:r>
            <a:r>
              <a:rPr lang="en-US" altLang="en-US" sz="2400" b="1" dirty="0">
                <a:solidFill>
                  <a:srgbClr val="FF0000"/>
                </a:solidFill>
              </a:rPr>
              <a:t>operations</a:t>
            </a:r>
            <a:r>
              <a:rPr lang="en-US" altLang="en-US" sz="2400" b="1" dirty="0"/>
              <a:t>) are specified independently of any particular implementation. </a:t>
            </a:r>
          </a:p>
          <a:p>
            <a:pPr>
              <a:buClr>
                <a:schemeClr val="folHlink"/>
              </a:buClr>
            </a:pPr>
            <a:r>
              <a:rPr lang="en-US" altLang="en-US" sz="2400" b="1" dirty="0"/>
              <a:t>(A set of all possible values of an encapsulated data “object”)    +    ( The specification of the operations that are provided to create and manipulate the 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589F-9763-4A7D-AAB7-A0FB61346D3F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105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41363" y="762000"/>
            <a:ext cx="8416925" cy="763588"/>
          </a:xfrm>
        </p:spPr>
        <p:txBody>
          <a:bodyPr/>
          <a:lstStyle/>
          <a:p>
            <a:r>
              <a:rPr lang="en-US" altLang="en-US" i="1"/>
              <a:t>try, catch, and throw</a:t>
            </a:r>
          </a:p>
        </p:txBody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/>
              <a:t>Try</a:t>
            </a:r>
          </a:p>
          <a:p>
            <a:pPr>
              <a:buFontTx/>
              <a:buNone/>
            </a:pPr>
            <a:r>
              <a:rPr lang="en-US" altLang="en-US" sz="2000"/>
              <a:t>{</a:t>
            </a:r>
          </a:p>
          <a:p>
            <a:pPr>
              <a:buFontTx/>
              <a:buNone/>
            </a:pPr>
            <a:r>
              <a:rPr lang="en-US" altLang="en-US" sz="2000"/>
              <a:t> 	// code that contains a possible error</a:t>
            </a:r>
          </a:p>
          <a:p>
            <a:pPr>
              <a:buFontTx/>
              <a:buNone/>
            </a:pPr>
            <a:r>
              <a:rPr lang="en-US" altLang="en-US" sz="2000"/>
              <a:t>	… throw string(“An error has occurred in function …”);</a:t>
            </a:r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r>
              <a:rPr lang="en-US" altLang="en-US" sz="2000"/>
              <a:t>}</a:t>
            </a:r>
          </a:p>
          <a:p>
            <a:pPr>
              <a:buFontTx/>
              <a:buNone/>
            </a:pPr>
            <a:r>
              <a:rPr lang="en-US" altLang="en-US" sz="2000"/>
              <a:t>Catch (string message)</a:t>
            </a:r>
          </a:p>
          <a:p>
            <a:pPr>
              <a:buFontTx/>
              <a:buNone/>
            </a:pPr>
            <a:r>
              <a:rPr lang="en-US" altLang="en-US" sz="2000"/>
              <a:t>{</a:t>
            </a:r>
          </a:p>
          <a:p>
            <a:pPr>
              <a:buFontTx/>
              <a:buNone/>
            </a:pPr>
            <a:r>
              <a:rPr lang="en-US" altLang="en-US" sz="2000"/>
              <a:t>	std::cout &lt;&lt; message &lt;&lt; std::endl;</a:t>
            </a:r>
          </a:p>
          <a:p>
            <a:pPr>
              <a:buFontTx/>
              <a:buNone/>
            </a:pPr>
            <a:r>
              <a:rPr lang="en-US" altLang="en-US" sz="2000"/>
              <a:t>	return 1;</a:t>
            </a:r>
          </a:p>
          <a:p>
            <a:pPr>
              <a:buFontTx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5C99-0D50-47E2-B9A9-588A2A7DE67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116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41363" y="838200"/>
            <a:ext cx="8416925" cy="685800"/>
          </a:xfrm>
        </p:spPr>
        <p:txBody>
          <a:bodyPr/>
          <a:lstStyle/>
          <a:p>
            <a:r>
              <a:rPr lang="en-US" altLang="en-US"/>
              <a:t>Namespace</a:t>
            </a:r>
          </a:p>
        </p:txBody>
      </p:sp>
      <p:sp>
        <p:nvSpPr>
          <p:cNvPr id="1116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namespace mySpace</a:t>
            </a:r>
          </a:p>
          <a:p>
            <a:pPr>
              <a:buFontTx/>
              <a:buNone/>
            </a:pPr>
            <a:r>
              <a:rPr lang="en-US" altLang="en-US"/>
              <a:t>{</a:t>
            </a:r>
          </a:p>
          <a:p>
            <a:pPr>
              <a:buFontTx/>
              <a:buNone/>
            </a:pPr>
            <a:r>
              <a:rPr lang="en-US" altLang="en-US"/>
              <a:t>	// All variables and functions within this</a:t>
            </a:r>
          </a:p>
          <a:p>
            <a:pPr>
              <a:buFontTx/>
              <a:buNone/>
            </a:pPr>
            <a:r>
              <a:rPr lang="en-US" altLang="en-US"/>
              <a:t>	// block must be accessed using scope</a:t>
            </a:r>
          </a:p>
          <a:p>
            <a:pPr>
              <a:buFontTx/>
              <a:buNone/>
            </a:pPr>
            <a:r>
              <a:rPr lang="en-US" altLang="en-US"/>
              <a:t>	// resolution operator (::).</a:t>
            </a:r>
          </a:p>
          <a:p>
            <a:pPr>
              <a:buFontTx/>
              <a:buNone/>
            </a:pPr>
            <a:r>
              <a:rPr lang="en-US" altLang="en-US"/>
              <a:t>}</a:t>
            </a:r>
          </a:p>
          <a:p>
            <a:pPr>
              <a:buFontTx/>
              <a:buNone/>
            </a:pPr>
            <a:r>
              <a:rPr lang="en-US" altLang="en-US"/>
              <a:t>Purpose:  Avoid namespace pollution.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A318-61B1-410A-8F1A-580D6765C57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906000" cy="1143000"/>
          </a:xfrm>
        </p:spPr>
        <p:txBody>
          <a:bodyPr/>
          <a:lstStyle/>
          <a:p>
            <a:r>
              <a:rPr lang="en-US" altLang="en-US"/>
              <a:t>Three Ways to Access Members within a Namespace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981200"/>
            <a:ext cx="8997950" cy="4495800"/>
          </a:xfrm>
        </p:spPr>
        <p:txBody>
          <a:bodyPr/>
          <a:lstStyle/>
          <a:p>
            <a:r>
              <a:rPr lang="en-US" altLang="en-US"/>
              <a:t>Qualify each reference:  </a:t>
            </a:r>
          </a:p>
          <a:p>
            <a:pPr lvl="1">
              <a:buFontTx/>
              <a:buNone/>
            </a:pPr>
            <a:r>
              <a:rPr lang="en-US" altLang="en-US" sz="2400"/>
              <a:t>mySpace::name with every reference.</a:t>
            </a:r>
          </a:p>
          <a:p>
            <a:r>
              <a:rPr lang="en-US" altLang="en-US"/>
              <a:t>Using declaration: </a:t>
            </a:r>
          </a:p>
          <a:p>
            <a:pPr lvl="1">
              <a:buFontTx/>
              <a:buNone/>
            </a:pPr>
            <a:r>
              <a:rPr lang="en-US" altLang="en-US"/>
              <a:t>using mySpace::name;</a:t>
            </a:r>
          </a:p>
          <a:p>
            <a:pPr lvl="1">
              <a:buFontTx/>
              <a:buNone/>
            </a:pPr>
            <a:r>
              <a:rPr lang="en-US" altLang="en-US" sz="2400"/>
              <a:t>All future references to name refer to mySpace::name.</a:t>
            </a:r>
          </a:p>
          <a:p>
            <a:r>
              <a:rPr lang="en-US" altLang="en-US"/>
              <a:t>Using directive:</a:t>
            </a:r>
          </a:p>
          <a:p>
            <a:pPr lvl="1">
              <a:buFontTx/>
              <a:buNone/>
            </a:pPr>
            <a:r>
              <a:rPr lang="en-US" altLang="en-US"/>
              <a:t>using namespace mySpace;</a:t>
            </a:r>
          </a:p>
          <a:p>
            <a:pPr lvl="1">
              <a:buFontTx/>
              <a:buNone/>
            </a:pPr>
            <a:r>
              <a:rPr lang="en-US" altLang="en-US" sz="2400"/>
              <a:t>All members of mySpace can be referenced without qualification.</a:t>
            </a:r>
            <a:endParaRPr lang="en-US" altLang="en-US" sz="3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62FD-3357-463B-8E60-3A2C2608FC88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1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Rules for Use of Namespace std</a:t>
            </a:r>
            <a:br>
              <a:rPr lang="en-US" altLang="en-US"/>
            </a:br>
            <a:r>
              <a:rPr lang="en-US" altLang="en-US" sz="2800"/>
              <a:t>(within text)</a:t>
            </a:r>
            <a:endParaRPr lang="en-US" altLang="en-US"/>
          </a:p>
        </p:txBody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Qualify names in prototypes and/or function definitions.</a:t>
            </a:r>
          </a:p>
          <a:p>
            <a:r>
              <a:rPr lang="en-US" altLang="en-US"/>
              <a:t>If name used more than once in a function block, use a using declaration.</a:t>
            </a:r>
          </a:p>
          <a:p>
            <a:r>
              <a:rPr lang="en-US" altLang="en-US"/>
              <a:t>If more than one name is used from a namespace, use a using directive.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8A26-48C7-4DB0-A0A4-3AF8FEF083B4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381000"/>
            <a:ext cx="8416925" cy="1143000"/>
          </a:xfrm>
          <a:noFill/>
          <a:ln/>
        </p:spPr>
        <p:txBody>
          <a:bodyPr/>
          <a:lstStyle/>
          <a:p>
            <a:r>
              <a:rPr lang="en-US" altLang="en-US"/>
              <a:t>Information Hiding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816100"/>
            <a:ext cx="8559800" cy="18415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/>
              <a:t>Class implementation details are hidden from the client’s view.  This is called information hiding.</a:t>
            </a:r>
          </a:p>
          <a:p>
            <a:pPr>
              <a:buFontTx/>
              <a:buNone/>
            </a:pPr>
            <a:endParaRPr lang="en-US" altLang="en-US" sz="1000" b="1"/>
          </a:p>
          <a:p>
            <a:pPr>
              <a:buFontTx/>
              <a:buNone/>
            </a:pPr>
            <a:r>
              <a:rPr lang="en-US" altLang="en-US" sz="2400" b="1"/>
              <a:t>Public functions of a class provide the</a:t>
            </a:r>
            <a:r>
              <a:rPr lang="en-US" altLang="en-US" sz="2400" b="1">
                <a:solidFill>
                  <a:schemeClr val="folHlink"/>
                </a:solidFill>
              </a:rPr>
              <a:t> interface</a:t>
            </a:r>
            <a:r>
              <a:rPr lang="en-US" altLang="en-US" sz="2400" b="1"/>
              <a:t> between the client code and the class objects.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19100" y="4578350"/>
            <a:ext cx="1720850" cy="1130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647950" y="4578350"/>
            <a:ext cx="1803400" cy="1130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6940550" y="4578350"/>
            <a:ext cx="2133600" cy="1130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1" name="AutoShape 7"/>
          <p:cNvSpPr>
            <a:spLocks noChangeArrowheads="1"/>
          </p:cNvSpPr>
          <p:nvPr/>
        </p:nvSpPr>
        <p:spPr bwMode="auto">
          <a:xfrm rot="5400000">
            <a:off x="4521200" y="4400550"/>
            <a:ext cx="2349500" cy="1638300"/>
          </a:xfrm>
          <a:prstGeom prst="parallelogram">
            <a:avLst>
              <a:gd name="adj" fmla="val 35846"/>
            </a:avLst>
          </a:prstGeom>
          <a:solidFill>
            <a:srgbClr val="FF5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808038" y="4754563"/>
            <a:ext cx="9191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client</a:t>
            </a:r>
          </a:p>
          <a:p>
            <a:r>
              <a:rPr lang="en-US" altLang="en-US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2624138" y="4906963"/>
            <a:ext cx="1881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specification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6916738" y="4906963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 rot="1200000">
            <a:off x="4770438" y="4754563"/>
            <a:ext cx="1682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abstraction</a:t>
            </a:r>
          </a:p>
          <a:p>
            <a:r>
              <a:rPr lang="en-US" altLang="en-US">
                <a:solidFill>
                  <a:schemeClr val="tx1"/>
                </a:solidFill>
              </a:rPr>
              <a:t>    barrier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254000" y="1143000"/>
            <a:ext cx="9398000" cy="523832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2"/>
                </a:solidFill>
              </a:rPr>
              <a:t>//  SPECIFICATION FILE		( </a:t>
            </a:r>
            <a:r>
              <a:rPr lang="en-US" altLang="en-US" sz="1800" dirty="0" err="1">
                <a:solidFill>
                  <a:schemeClr val="tx2"/>
                </a:solidFill>
              </a:rPr>
              <a:t>strtype.h</a:t>
            </a:r>
            <a:r>
              <a:rPr lang="en-US" altLang="en-US" sz="1800" dirty="0">
                <a:solidFill>
                  <a:schemeClr val="tx2"/>
                </a:solidFill>
              </a:rPr>
              <a:t> )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accent6"/>
                </a:solidFill>
              </a:rPr>
              <a:t>#include</a:t>
            </a:r>
            <a:r>
              <a:rPr lang="en-US" altLang="en-US" sz="1800" dirty="0">
                <a:solidFill>
                  <a:schemeClr val="tx1"/>
                </a:solidFill>
              </a:rPr>
              <a:t> &lt;</a:t>
            </a:r>
            <a:r>
              <a:rPr lang="en-US" altLang="en-US" sz="1800" dirty="0" err="1">
                <a:solidFill>
                  <a:schemeClr val="tx1"/>
                </a:solidFill>
              </a:rPr>
              <a:t>fstream</a:t>
            </a:r>
            <a:r>
              <a:rPr lang="en-US" altLang="en-US" sz="18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accent6"/>
                </a:solidFill>
              </a:rPr>
              <a:t>#include </a:t>
            </a:r>
            <a:r>
              <a:rPr lang="en-US" altLang="en-US" sz="1800" dirty="0">
                <a:solidFill>
                  <a:schemeClr val="tx1"/>
                </a:solidFill>
              </a:rPr>
              <a:t>&lt;</a:t>
            </a:r>
            <a:r>
              <a:rPr lang="en-US" altLang="en-US" sz="1800" dirty="0" err="1">
                <a:solidFill>
                  <a:schemeClr val="tx1"/>
                </a:solidFill>
              </a:rPr>
              <a:t>iostream</a:t>
            </a:r>
            <a:r>
              <a:rPr lang="en-US" altLang="en-US" sz="18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dirty="0">
                <a:solidFill>
                  <a:schemeClr val="accent6"/>
                </a:solidFill>
              </a:rPr>
              <a:t>  int</a:t>
            </a:r>
            <a:r>
              <a:rPr lang="en-US" altLang="en-US" sz="1800" dirty="0">
                <a:solidFill>
                  <a:schemeClr val="tx1"/>
                </a:solidFill>
              </a:rPr>
              <a:t>  MAX_CHARS = 200 ;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 err="1">
                <a:solidFill>
                  <a:schemeClr val="accent6"/>
                </a:solidFill>
              </a:rPr>
              <a:t>enum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RelationType</a:t>
            </a:r>
            <a:r>
              <a:rPr lang="en-US" altLang="en-US" sz="1800" dirty="0">
                <a:solidFill>
                  <a:schemeClr val="tx1"/>
                </a:solidFill>
              </a:rPr>
              <a:t> { LESS, EQUAL, GREATER } ;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 err="1">
                <a:solidFill>
                  <a:schemeClr val="accent6"/>
                </a:solidFill>
              </a:rPr>
              <a:t>enum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InType</a:t>
            </a:r>
            <a:r>
              <a:rPr lang="en-US" altLang="en-US" sz="1800" dirty="0">
                <a:solidFill>
                  <a:schemeClr val="tx1"/>
                </a:solidFill>
              </a:rPr>
              <a:t> { ALPHA_NUM, ALPHA, NON_WHITE, NOT_NEW } ;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endParaRPr lang="en-US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class  </a:t>
            </a:r>
            <a:r>
              <a:rPr lang="en-US" altLang="en-US" sz="1800" dirty="0" err="1">
                <a:solidFill>
                  <a:schemeClr val="tx1"/>
                </a:solidFill>
              </a:rPr>
              <a:t>StrType</a:t>
            </a:r>
            <a:r>
              <a:rPr lang="en-US" altLang="en-US" sz="1800" i="1" dirty="0">
                <a:solidFill>
                  <a:schemeClr val="tx1"/>
                </a:solidFill>
              </a:rPr>
              <a:t>			</a:t>
            </a:r>
            <a:r>
              <a:rPr lang="en-US" altLang="en-US" sz="1800" i="1" dirty="0">
                <a:solidFill>
                  <a:schemeClr val="tx2"/>
                </a:solidFill>
              </a:rPr>
              <a:t>// declares class data type</a:t>
            </a:r>
            <a:endParaRPr lang="en-US" altLang="en-US" sz="1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{						</a:t>
            </a:r>
            <a:endParaRPr lang="en-US" altLang="en-US" sz="1800" i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public : 				</a:t>
            </a:r>
            <a:r>
              <a:rPr lang="en-US" altLang="en-US" sz="1800" i="1" dirty="0">
                <a:solidFill>
                  <a:schemeClr val="tx2"/>
                </a:solidFill>
              </a:rPr>
              <a:t>//  7 public member functions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</a:t>
            </a:r>
            <a:r>
              <a:rPr lang="en-US" altLang="en-US" sz="1800" dirty="0" smtClean="0">
                <a:solidFill>
                  <a:schemeClr val="accent6"/>
                </a:solidFill>
              </a:rPr>
              <a:t>void</a:t>
            </a:r>
            <a:r>
              <a:rPr lang="en-US" altLang="en-US" sz="1800" dirty="0" smtClean="0">
                <a:solidFill>
                  <a:schemeClr val="tx1"/>
                </a:solidFill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MakeEmpty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( ) ;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  	</a:t>
            </a:r>
            <a:r>
              <a:rPr lang="en-US" altLang="en-US" sz="1800" dirty="0" smtClean="0">
                <a:solidFill>
                  <a:schemeClr val="accent6"/>
                </a:solidFill>
              </a:rPr>
              <a:t>void</a:t>
            </a:r>
            <a:r>
              <a:rPr lang="en-US" altLang="en-US" sz="1800" dirty="0" smtClean="0">
                <a:solidFill>
                  <a:schemeClr val="tx1"/>
                </a:solidFill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GetString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( </a:t>
            </a:r>
            <a:r>
              <a:rPr lang="en-US" altLang="en-US" sz="1800" dirty="0" err="1">
                <a:solidFill>
                  <a:schemeClr val="tx1"/>
                </a:solidFill>
              </a:rPr>
              <a:t>bool</a:t>
            </a:r>
            <a:r>
              <a:rPr lang="en-US" altLang="en-US" sz="1800" dirty="0">
                <a:solidFill>
                  <a:schemeClr val="tx1"/>
                </a:solidFill>
              </a:rPr>
              <a:t>  skip,  </a:t>
            </a:r>
            <a:r>
              <a:rPr lang="en-US" altLang="en-US" sz="1800" dirty="0" err="1">
                <a:solidFill>
                  <a:schemeClr val="tx1"/>
                </a:solidFill>
              </a:rPr>
              <a:t>InType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charsAllowed</a:t>
            </a:r>
            <a:r>
              <a:rPr lang="en-US" altLang="en-US" sz="1800" dirty="0">
                <a:solidFill>
                  <a:schemeClr val="tx1"/>
                </a:solidFill>
              </a:rPr>
              <a:t> ) ;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	</a:t>
            </a:r>
            <a:r>
              <a:rPr lang="en-US" altLang="en-US" sz="1800" dirty="0" smtClean="0">
                <a:solidFill>
                  <a:schemeClr val="accent6"/>
                </a:solidFill>
              </a:rPr>
              <a:t>void</a:t>
            </a:r>
            <a:r>
              <a:rPr lang="en-US" altLang="en-US" sz="1800" dirty="0" smtClean="0">
                <a:solidFill>
                  <a:schemeClr val="tx1"/>
                </a:solidFill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GetStringFile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( </a:t>
            </a:r>
            <a:r>
              <a:rPr lang="en-US" altLang="en-US" sz="1800" dirty="0" err="1">
                <a:solidFill>
                  <a:schemeClr val="tx1"/>
                </a:solidFill>
              </a:rPr>
              <a:t>bool</a:t>
            </a:r>
            <a:r>
              <a:rPr lang="en-US" altLang="en-US" sz="1800" dirty="0">
                <a:solidFill>
                  <a:schemeClr val="tx1"/>
                </a:solidFill>
              </a:rPr>
              <a:t>  skip,  </a:t>
            </a:r>
            <a:r>
              <a:rPr lang="en-US" altLang="en-US" sz="1800" dirty="0" err="1">
                <a:solidFill>
                  <a:schemeClr val="tx1"/>
                </a:solidFill>
              </a:rPr>
              <a:t>InType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charsAllowed</a:t>
            </a:r>
            <a:r>
              <a:rPr lang="en-US" altLang="en-US" sz="1800" dirty="0" smtClean="0">
                <a:solidFill>
                  <a:schemeClr val="tx1"/>
                </a:solidFill>
              </a:rPr>
              <a:t>,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std</a:t>
            </a:r>
            <a:r>
              <a:rPr lang="en-US" altLang="en-US" sz="1800" dirty="0">
                <a:solidFill>
                  <a:schemeClr val="tx1"/>
                </a:solidFill>
              </a:rPr>
              <a:t>::</a:t>
            </a:r>
            <a:r>
              <a:rPr lang="en-US" altLang="en-US" sz="1800" dirty="0" err="1">
                <a:solidFill>
                  <a:schemeClr val="tx1"/>
                </a:solidFill>
              </a:rPr>
              <a:t>ifstream</a:t>
            </a:r>
            <a:r>
              <a:rPr lang="en-US" altLang="en-US" sz="1800" dirty="0">
                <a:solidFill>
                  <a:schemeClr val="tx1"/>
                </a:solidFill>
              </a:rPr>
              <a:t>&amp; 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inFile</a:t>
            </a:r>
            <a:r>
              <a:rPr lang="en-US" altLang="en-US" sz="1800" dirty="0" smtClean="0">
                <a:solidFill>
                  <a:schemeClr val="tx1"/>
                </a:solidFill>
              </a:rPr>
              <a:t> );</a:t>
            </a:r>
            <a:endParaRPr lang="en-US" alt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	</a:t>
            </a:r>
            <a:r>
              <a:rPr lang="en-US" altLang="en-US" sz="1800" dirty="0" smtClean="0">
                <a:solidFill>
                  <a:schemeClr val="accent6"/>
                </a:solidFill>
              </a:rPr>
              <a:t>void</a:t>
            </a:r>
            <a:r>
              <a:rPr lang="en-US" altLang="en-US" sz="1800" dirty="0" smtClean="0">
                <a:solidFill>
                  <a:schemeClr val="tx1"/>
                </a:solidFill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PrintToScreen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( </a:t>
            </a:r>
            <a:r>
              <a:rPr lang="en-US" altLang="en-US" sz="1800" dirty="0" err="1">
                <a:solidFill>
                  <a:schemeClr val="tx1"/>
                </a:solidFill>
              </a:rPr>
              <a:t>bool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newLine</a:t>
            </a:r>
            <a:r>
              <a:rPr lang="en-US" altLang="en-US" sz="1800" dirty="0">
                <a:solidFill>
                  <a:schemeClr val="tx1"/>
                </a:solidFill>
              </a:rPr>
              <a:t> ) </a:t>
            </a:r>
            <a:r>
              <a:rPr lang="en-US" altLang="en-US" sz="1800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 	</a:t>
            </a:r>
            <a:r>
              <a:rPr lang="en-US" altLang="en-US" sz="1800" dirty="0" smtClean="0">
                <a:solidFill>
                  <a:schemeClr val="accent6"/>
                </a:solidFill>
              </a:rPr>
              <a:t>void</a:t>
            </a:r>
            <a:r>
              <a:rPr lang="en-US" altLang="en-US" sz="1800" dirty="0" smtClean="0">
                <a:solidFill>
                  <a:schemeClr val="tx1"/>
                </a:solidFill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PrintToFile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( </a:t>
            </a:r>
            <a:r>
              <a:rPr lang="en-US" altLang="en-US" sz="1800" dirty="0" err="1">
                <a:solidFill>
                  <a:schemeClr val="tx1"/>
                </a:solidFill>
              </a:rPr>
              <a:t>bool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newLine</a:t>
            </a:r>
            <a:r>
              <a:rPr lang="en-US" altLang="en-US" sz="1800" dirty="0">
                <a:solidFill>
                  <a:schemeClr val="tx1"/>
                </a:solidFill>
              </a:rPr>
              <a:t>,  </a:t>
            </a:r>
            <a:r>
              <a:rPr lang="en-US" altLang="en-US" sz="1800" dirty="0" err="1">
                <a:solidFill>
                  <a:schemeClr val="tx1"/>
                </a:solidFill>
              </a:rPr>
              <a:t>std</a:t>
            </a:r>
            <a:r>
              <a:rPr lang="en-US" altLang="en-US" sz="1800" dirty="0">
                <a:solidFill>
                  <a:schemeClr val="tx1"/>
                </a:solidFill>
              </a:rPr>
              <a:t>::</a:t>
            </a:r>
            <a:r>
              <a:rPr lang="en-US" altLang="en-US" sz="1800" dirty="0" err="1">
                <a:solidFill>
                  <a:schemeClr val="tx1"/>
                </a:solidFill>
              </a:rPr>
              <a:t>ofstream</a:t>
            </a:r>
            <a:r>
              <a:rPr lang="en-US" altLang="en-US" sz="1800" dirty="0">
                <a:solidFill>
                  <a:schemeClr val="tx1"/>
                </a:solidFill>
              </a:rPr>
              <a:t>&amp;  </a:t>
            </a:r>
            <a:r>
              <a:rPr lang="en-US" altLang="en-US" sz="1800" dirty="0" err="1">
                <a:solidFill>
                  <a:schemeClr val="tx1"/>
                </a:solidFill>
              </a:rPr>
              <a:t>outFile</a:t>
            </a:r>
            <a:r>
              <a:rPr lang="en-US" altLang="en-US" sz="1800" dirty="0">
                <a:solidFill>
                  <a:schemeClr val="tx1"/>
                </a:solidFill>
              </a:rPr>
              <a:t>) </a:t>
            </a:r>
            <a:r>
              <a:rPr lang="en-US" altLang="en-US" sz="1800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;</a:t>
            </a:r>
            <a:endParaRPr lang="en-US" altLang="en-US" sz="1800" i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	</a:t>
            </a:r>
            <a:r>
              <a:rPr lang="en-US" altLang="en-US" sz="1800" dirty="0" smtClean="0">
                <a:solidFill>
                  <a:schemeClr val="accent6"/>
                </a:solidFill>
              </a:rPr>
              <a:t>int</a:t>
            </a:r>
            <a:r>
              <a:rPr lang="en-US" altLang="en-US" sz="1800" dirty="0" smtClean="0">
                <a:solidFill>
                  <a:schemeClr val="tx1"/>
                </a:solidFill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LengthIs</a:t>
            </a:r>
            <a:r>
              <a:rPr lang="en-US" altLang="en-US" sz="1800" dirty="0">
                <a:solidFill>
                  <a:schemeClr val="tx1"/>
                </a:solidFill>
              </a:rPr>
              <a:t>( )  </a:t>
            </a:r>
            <a:r>
              <a:rPr lang="en-US" altLang="en-US" sz="1800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;           </a:t>
            </a:r>
            <a:endParaRPr lang="en-US" altLang="en-US" sz="1800" i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	</a:t>
            </a:r>
            <a:r>
              <a:rPr lang="en-US" altLang="en-US" sz="1800" dirty="0" smtClean="0">
                <a:solidFill>
                  <a:schemeClr val="accent6"/>
                </a:solidFill>
              </a:rPr>
              <a:t>void</a:t>
            </a:r>
            <a:r>
              <a:rPr lang="en-US" altLang="en-US" sz="1800" dirty="0" smtClean="0">
                <a:solidFill>
                  <a:schemeClr val="tx1"/>
                </a:solidFill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CopyString</a:t>
            </a:r>
            <a:r>
              <a:rPr lang="en-US" altLang="en-US" sz="1800" dirty="0">
                <a:solidFill>
                  <a:schemeClr val="tx1"/>
                </a:solidFill>
              </a:rPr>
              <a:t>( </a:t>
            </a:r>
            <a:r>
              <a:rPr lang="en-US" altLang="en-US" sz="1800" dirty="0" err="1">
                <a:solidFill>
                  <a:schemeClr val="tx1"/>
                </a:solidFill>
              </a:rPr>
              <a:t>StrType</a:t>
            </a:r>
            <a:r>
              <a:rPr lang="en-US" altLang="en-US" sz="1800" dirty="0">
                <a:solidFill>
                  <a:schemeClr val="tx1"/>
                </a:solidFill>
              </a:rPr>
              <a:t>&amp;  </a:t>
            </a:r>
            <a:r>
              <a:rPr lang="en-US" altLang="en-US" sz="1800" dirty="0" err="1">
                <a:solidFill>
                  <a:schemeClr val="tx1"/>
                </a:solidFill>
              </a:rPr>
              <a:t>newString</a:t>
            </a:r>
            <a:r>
              <a:rPr lang="en-US" altLang="en-US" sz="1800" dirty="0">
                <a:solidFill>
                  <a:schemeClr val="tx1"/>
                </a:solidFill>
              </a:rPr>
              <a:t> ) </a:t>
            </a:r>
            <a:r>
              <a:rPr lang="en-US" altLang="en-US" sz="1800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;              </a:t>
            </a:r>
            <a:endParaRPr lang="en-US" altLang="en-US" sz="1800" i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endParaRPr lang="en-US" alt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private :				</a:t>
            </a:r>
            <a:r>
              <a:rPr lang="en-US" altLang="en-US" sz="1800" i="1" dirty="0">
                <a:solidFill>
                  <a:schemeClr val="tx2"/>
                </a:solidFill>
              </a:rPr>
              <a:t>//  1 private data member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	</a:t>
            </a:r>
            <a:r>
              <a:rPr lang="en-US" altLang="en-US" sz="1800" dirty="0" smtClean="0">
                <a:solidFill>
                  <a:schemeClr val="accent6"/>
                </a:solidFill>
              </a:rPr>
              <a:t>char</a:t>
            </a:r>
            <a:r>
              <a:rPr lang="en-US" altLang="en-US" sz="1800" dirty="0" smtClean="0">
                <a:solidFill>
                  <a:schemeClr val="tx1"/>
                </a:solidFill>
              </a:rPr>
              <a:t>  letters </a:t>
            </a:r>
            <a:r>
              <a:rPr lang="en-US" altLang="en-US" sz="1800" dirty="0">
                <a:solidFill>
                  <a:schemeClr val="tx1"/>
                </a:solidFill>
              </a:rPr>
              <a:t>[MAX_CHARS + 1 ] ;           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} ;</a:t>
            </a:r>
            <a:r>
              <a:rPr lang="en-US" altLang="en-US" sz="1800" i="1" dirty="0">
                <a:solidFill>
                  <a:schemeClr val="tx1"/>
                </a:solidFill>
              </a:rPr>
              <a:t>	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EEF4B0B0-17D7-440C-85BC-020FC8851C9B}" type="slidenum">
              <a:rPr lang="en-US" altLang="en-US" sz="1400" b="0">
                <a:solidFill>
                  <a:schemeClr val="tx1"/>
                </a:solidFill>
              </a:rPr>
              <a:pPr algn="r"/>
              <a:t>55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A6BF-4639-4E28-AC4B-0A4AE3186D54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" y="222250"/>
            <a:ext cx="9713913" cy="989013"/>
          </a:xfrm>
          <a:noFill/>
          <a:ln/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latin typeface="Arial Rounded MT Bold" pitchFamily="34" charset="0"/>
              </a:rPr>
              <a:t/>
            </a:r>
            <a:br>
              <a:rPr lang="en-US" altLang="en-US">
                <a:latin typeface="Arial Rounded MT Bold" pitchFamily="34" charset="0"/>
              </a:rPr>
            </a:br>
            <a:endParaRPr lang="en-US" altLang="en-US">
              <a:latin typeface="Arial Rounded MT Bold" pitchFamily="34" charset="0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12775" y="838200"/>
            <a:ext cx="7972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4400">
                <a:solidFill>
                  <a:srgbClr val="006666"/>
                </a:solidFill>
                <a:latin typeface="Arial Rounded MT Bold" pitchFamily="34" charset="0"/>
              </a:rPr>
              <a:t> </a:t>
            </a:r>
            <a:r>
              <a:rPr lang="en-US" altLang="en-US" sz="3600">
                <a:solidFill>
                  <a:schemeClr val="tx1"/>
                </a:solidFill>
              </a:rPr>
              <a:t>StrType Class Interface Diagram</a:t>
            </a: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2813050" y="1987550"/>
            <a:ext cx="4857750" cy="4711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968750" y="3511550"/>
            <a:ext cx="3454400" cy="1206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60388" y="1843088"/>
            <a:ext cx="27574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>
                <a:solidFill>
                  <a:srgbClr val="660066"/>
                </a:solidFill>
                <a:latin typeface="Arial Rounded MT Bold" pitchFamily="34" charset="0"/>
              </a:rPr>
              <a:t>StrType class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4027488" y="3535363"/>
            <a:ext cx="1735137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Times New Roman" charset="0"/>
              </a:rPr>
              <a:t>Private data:</a:t>
            </a:r>
          </a:p>
          <a:p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Times New Roman" charset="0"/>
              </a:rPr>
              <a:t>letters</a:t>
            </a:r>
          </a:p>
          <a:p>
            <a:endParaRPr lang="en-US" altLang="en-US">
              <a:solidFill>
                <a:schemeClr val="tx1"/>
              </a:solidFill>
              <a:latin typeface="Times New Roman" charset="0"/>
            </a:endParaRPr>
          </a:p>
        </p:txBody>
      </p:sp>
      <p:grpSp>
        <p:nvGrpSpPr>
          <p:cNvPr id="59407" name="Group 15"/>
          <p:cNvGrpSpPr>
            <a:grpSpLocks/>
          </p:cNvGrpSpPr>
          <p:nvPr/>
        </p:nvGrpSpPr>
        <p:grpSpPr bwMode="auto">
          <a:xfrm>
            <a:off x="1739900" y="2597150"/>
            <a:ext cx="2133600" cy="3721100"/>
            <a:chOff x="1012" y="1636"/>
            <a:chExt cx="1240" cy="2344"/>
          </a:xfrm>
        </p:grpSpPr>
        <p:sp>
          <p:nvSpPr>
            <p:cNvPr id="59400" name="Oval 8"/>
            <p:cNvSpPr>
              <a:spLocks noChangeArrowheads="1"/>
            </p:cNvSpPr>
            <p:nvPr/>
          </p:nvSpPr>
          <p:spPr bwMode="auto">
            <a:xfrm>
              <a:off x="1012" y="3028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PrintToFile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1" name="Oval 9"/>
            <p:cNvSpPr>
              <a:spLocks noChangeArrowheads="1"/>
            </p:cNvSpPr>
            <p:nvPr/>
          </p:nvSpPr>
          <p:spPr bwMode="auto">
            <a:xfrm>
              <a:off x="1012" y="3412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LengthIs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2" name="Oval 10"/>
            <p:cNvSpPr>
              <a:spLocks noChangeArrowheads="1"/>
            </p:cNvSpPr>
            <p:nvPr/>
          </p:nvSpPr>
          <p:spPr bwMode="auto">
            <a:xfrm>
              <a:off x="1012" y="3748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CopyString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3" name="Oval 11"/>
            <p:cNvSpPr>
              <a:spLocks noChangeArrowheads="1"/>
            </p:cNvSpPr>
            <p:nvPr/>
          </p:nvSpPr>
          <p:spPr bwMode="auto">
            <a:xfrm>
              <a:off x="1012" y="2692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PrintToScreen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4" name="Oval 12"/>
            <p:cNvSpPr>
              <a:spLocks noChangeArrowheads="1"/>
            </p:cNvSpPr>
            <p:nvPr/>
          </p:nvSpPr>
          <p:spPr bwMode="auto">
            <a:xfrm>
              <a:off x="1012" y="1972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GetString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5" name="Oval 13"/>
            <p:cNvSpPr>
              <a:spLocks noChangeArrowheads="1"/>
            </p:cNvSpPr>
            <p:nvPr/>
          </p:nvSpPr>
          <p:spPr bwMode="auto">
            <a:xfrm>
              <a:off x="1012" y="2356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GetStringFile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6" name="Oval 14"/>
            <p:cNvSpPr>
              <a:spLocks noChangeArrowheads="1"/>
            </p:cNvSpPr>
            <p:nvPr/>
          </p:nvSpPr>
          <p:spPr bwMode="auto">
            <a:xfrm>
              <a:off x="1012" y="1636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MakeEmpty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895056" y="4013200"/>
            <a:ext cx="2344464" cy="520700"/>
            <a:chOff x="7761312" y="4276452"/>
            <a:chExt cx="2344464" cy="520700"/>
          </a:xfrm>
        </p:grpSpPr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7761312" y="4276452"/>
              <a:ext cx="472256" cy="5207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CC0000"/>
                  </a:solidFill>
                  <a:latin typeface="Bookman Old Style" pitchFamily="18" charset="0"/>
                </a:rPr>
                <a:t>‘c</a:t>
              </a:r>
              <a:r>
                <a:rPr lang="en-US" altLang="en-US" dirty="0" smtClean="0">
                  <a:solidFill>
                    <a:srgbClr val="CC0000"/>
                  </a:solidFill>
                  <a:latin typeface="Bookman Old Style" pitchFamily="18" charset="0"/>
                </a:rPr>
                <a:t>’</a:t>
              </a:r>
              <a:endParaRPr lang="ko-KR" altLang="en-US" dirty="0"/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8225160" y="4276452"/>
              <a:ext cx="472256" cy="5207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smtClean="0">
                  <a:solidFill>
                    <a:srgbClr val="CC0000"/>
                  </a:solidFill>
                  <a:latin typeface="Bookman Old Style" pitchFamily="18" charset="0"/>
                </a:rPr>
                <a:t>‘a’</a:t>
              </a:r>
              <a:endParaRPr lang="ko-KR" altLang="en-US" dirty="0"/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8697416" y="4276452"/>
              <a:ext cx="472256" cy="5207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smtClean="0">
                  <a:solidFill>
                    <a:srgbClr val="CC0000"/>
                  </a:solidFill>
                  <a:latin typeface="Bookman Old Style" pitchFamily="18" charset="0"/>
                </a:rPr>
                <a:t>‘t’</a:t>
              </a:r>
              <a:endParaRPr lang="ko-KR" altLang="en-US" dirty="0"/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9161264" y="4276452"/>
              <a:ext cx="472256" cy="5207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smtClean="0">
                  <a:solidFill>
                    <a:srgbClr val="CC0000"/>
                  </a:solidFill>
                  <a:latin typeface="Bookman Old Style" pitchFamily="18" charset="0"/>
                </a:rPr>
                <a:t>‘\0’</a:t>
              </a:r>
              <a:endParaRPr lang="ko-KR" altLang="en-US" dirty="0"/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9633520" y="4276452"/>
              <a:ext cx="472256" cy="5207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smtClean="0">
                  <a:solidFill>
                    <a:srgbClr val="CC0000"/>
                  </a:solidFill>
                  <a:latin typeface="Bookman Old Style" pitchFamily="18" charset="0"/>
                </a:rPr>
                <a:t>…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01650" y="1268760"/>
            <a:ext cx="8985250" cy="49796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>
                <a:solidFill>
                  <a:schemeClr val="tx2"/>
                </a:solidFill>
              </a:rPr>
              <a:t>// IMPLEMENTATION FILE                    (strtype.cpp)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endParaRPr lang="en-US" altLang="en-US" sz="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>
                <a:solidFill>
                  <a:schemeClr val="accent6"/>
                </a:solidFill>
              </a:rPr>
              <a:t>#include</a:t>
            </a:r>
            <a:r>
              <a:rPr lang="en-US" altLang="en-US" dirty="0">
                <a:solidFill>
                  <a:schemeClr val="tx1"/>
                </a:solidFill>
              </a:rPr>
              <a:t> “</a:t>
            </a:r>
            <a:r>
              <a:rPr lang="en-US" altLang="en-US" dirty="0" err="1">
                <a:solidFill>
                  <a:schemeClr val="tx1"/>
                </a:solidFill>
              </a:rPr>
              <a:t>strtype.h</a:t>
            </a:r>
            <a:r>
              <a:rPr lang="en-US" altLang="en-US" dirty="0">
                <a:solidFill>
                  <a:schemeClr val="tx1"/>
                </a:solidFill>
              </a:rPr>
              <a:t>”        </a:t>
            </a:r>
            <a:r>
              <a:rPr lang="en-US" altLang="en-US" i="1" dirty="0">
                <a:solidFill>
                  <a:schemeClr val="tx2"/>
                </a:solidFill>
              </a:rPr>
              <a:t>// also appears in client code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>
                <a:solidFill>
                  <a:schemeClr val="accent6"/>
                </a:solidFill>
              </a:rPr>
              <a:t>#include</a:t>
            </a:r>
            <a:r>
              <a:rPr lang="en-US" altLang="en-US" dirty="0">
                <a:solidFill>
                  <a:schemeClr val="tx1"/>
                </a:solidFill>
              </a:rPr>
              <a:t> “</a:t>
            </a:r>
            <a:r>
              <a:rPr lang="en-US" altLang="en-US" dirty="0" err="1">
                <a:solidFill>
                  <a:schemeClr val="tx1"/>
                </a:solidFill>
              </a:rPr>
              <a:t>string.h</a:t>
            </a:r>
            <a:r>
              <a:rPr lang="en-US" altLang="en-US" dirty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endParaRPr lang="en-US" altLang="en-US" sz="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>
                <a:solidFill>
                  <a:schemeClr val="accent6"/>
                </a:solidFill>
              </a:rPr>
              <a:t>void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StrType</a:t>
            </a:r>
            <a:r>
              <a:rPr lang="en-US" altLang="en-US" dirty="0">
                <a:solidFill>
                  <a:schemeClr val="tx1"/>
                </a:solidFill>
              </a:rPr>
              <a:t> :: </a:t>
            </a:r>
            <a:r>
              <a:rPr lang="en-US" altLang="en-US" dirty="0" err="1">
                <a:solidFill>
                  <a:schemeClr val="tx1"/>
                </a:solidFill>
              </a:rPr>
              <a:t>MakeEmpty</a:t>
            </a:r>
            <a:r>
              <a:rPr lang="en-US" altLang="en-US" dirty="0">
                <a:solidFill>
                  <a:schemeClr val="tx1"/>
                </a:solidFill>
              </a:rPr>
              <a:t> (  )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i="1" dirty="0">
                <a:solidFill>
                  <a:schemeClr val="tx2"/>
                </a:solidFill>
              </a:rPr>
              <a:t>//  Post:  letters is empty string.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letters[0</a:t>
            </a:r>
            <a:r>
              <a:rPr lang="en-US" altLang="en-US" dirty="0">
                <a:solidFill>
                  <a:schemeClr val="tx1"/>
                </a:solidFill>
              </a:rPr>
              <a:t>]  =  ‘\0’ ;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. . .</a:t>
            </a:r>
            <a:endParaRPr lang="en-US" altLang="en-US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endParaRPr lang="en-US" altLang="en-US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 smtClean="0">
                <a:solidFill>
                  <a:schemeClr val="accent6"/>
                </a:solidFill>
              </a:rPr>
              <a:t>int</a:t>
            </a:r>
            <a:r>
              <a:rPr lang="en-US" altLang="en-US" dirty="0" smtClean="0">
                <a:solidFill>
                  <a:schemeClr val="tx1"/>
                </a:solidFill>
              </a:rPr>
              <a:t>  </a:t>
            </a:r>
            <a:r>
              <a:rPr lang="en-US" altLang="en-US" dirty="0" err="1" smtClean="0">
                <a:solidFill>
                  <a:schemeClr val="tx1"/>
                </a:solidFill>
              </a:rPr>
              <a:t>StrType</a:t>
            </a:r>
            <a:r>
              <a:rPr lang="en-US" altLang="en-US" dirty="0" smtClean="0">
                <a:solidFill>
                  <a:schemeClr val="tx1"/>
                </a:solidFill>
              </a:rPr>
              <a:t> :: </a:t>
            </a:r>
            <a:r>
              <a:rPr lang="en-US" altLang="en-US" dirty="0" err="1" smtClean="0">
                <a:solidFill>
                  <a:schemeClr val="tx1"/>
                </a:solidFill>
              </a:rPr>
              <a:t>LengthIs</a:t>
            </a:r>
            <a:r>
              <a:rPr lang="en-US" altLang="en-US" dirty="0" smtClean="0">
                <a:solidFill>
                  <a:schemeClr val="tx1"/>
                </a:solidFill>
              </a:rPr>
              <a:t> (  )  </a:t>
            </a:r>
            <a:r>
              <a:rPr lang="en-US" altLang="en-US" dirty="0" err="1" smtClean="0">
                <a:solidFill>
                  <a:schemeClr val="accent6"/>
                </a:solidFill>
              </a:rPr>
              <a:t>const</a:t>
            </a:r>
            <a:endParaRPr lang="en-US" altLang="en-US" dirty="0" smtClean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i="1" dirty="0" smtClean="0">
                <a:solidFill>
                  <a:schemeClr val="tx2"/>
                </a:solidFill>
              </a:rPr>
              <a:t>//  Returns length of letters string.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{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smtClean="0">
                <a:solidFill>
                  <a:schemeClr val="tx1"/>
                </a:solidFill>
              </a:rPr>
              <a:t>	return </a:t>
            </a:r>
            <a:r>
              <a:rPr lang="en-US" altLang="en-US" dirty="0" err="1">
                <a:solidFill>
                  <a:schemeClr val="tx1"/>
                </a:solidFill>
              </a:rPr>
              <a:t>strlen</a:t>
            </a:r>
            <a:r>
              <a:rPr lang="en-US" altLang="en-US" dirty="0">
                <a:solidFill>
                  <a:schemeClr val="tx1"/>
                </a:solidFill>
              </a:rPr>
              <a:t> ( letters ) ;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}</a:t>
            </a:r>
          </a:p>
          <a:p>
            <a:pPr>
              <a:tabLst>
                <a:tab pos="355600" algn="l"/>
              </a:tabLst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660400" y="2514600"/>
            <a:ext cx="8502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C7BBFA31-CB71-441F-AC42-9449A9C0F8B7}" type="slidenum">
              <a:rPr lang="en-US" altLang="en-US" sz="1400" b="0">
                <a:solidFill>
                  <a:schemeClr val="tx1"/>
                </a:solidFill>
              </a:rPr>
              <a:pPr algn="r"/>
              <a:t>57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8EE-87B1-468E-B096-35CF949B360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Data Structure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A </a:t>
            </a:r>
            <a:r>
              <a:rPr lang="en-US" altLang="ko-KR" dirty="0">
                <a:solidFill>
                  <a:schemeClr val="accent6"/>
                </a:solidFill>
                <a:ea typeface="굴림" pitchFamily="50" charset="-127"/>
              </a:rPr>
              <a:t>collection of data elements</a:t>
            </a:r>
            <a:r>
              <a:rPr lang="en-US" altLang="ko-KR" dirty="0">
                <a:ea typeface="굴림" pitchFamily="50" charset="-127"/>
              </a:rPr>
              <a:t> whose organization is characterized by accessing operations that are used to </a:t>
            </a:r>
            <a:r>
              <a:rPr lang="en-US" altLang="ko-KR" dirty="0">
                <a:solidFill>
                  <a:schemeClr val="accent6"/>
                </a:solidFill>
                <a:ea typeface="굴림" pitchFamily="50" charset="-127"/>
              </a:rPr>
              <a:t>store</a:t>
            </a:r>
            <a:r>
              <a:rPr lang="en-US" altLang="ko-KR" dirty="0">
                <a:ea typeface="굴림" pitchFamily="50" charset="-127"/>
              </a:rPr>
              <a:t> and </a:t>
            </a:r>
            <a:r>
              <a:rPr lang="en-US" altLang="ko-KR" dirty="0">
                <a:solidFill>
                  <a:schemeClr val="accent6"/>
                </a:solidFill>
                <a:ea typeface="굴림" pitchFamily="50" charset="-127"/>
              </a:rPr>
              <a:t>retrieve</a:t>
            </a:r>
            <a:r>
              <a:rPr lang="en-US" altLang="ko-KR" dirty="0">
                <a:ea typeface="굴림" pitchFamily="50" charset="-127"/>
              </a:rPr>
              <a:t> the individual data elements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They can be decomposed into their component elements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The arrangement of the elements is a feature of the structure that affects how each element is accessed.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A463-F2FC-4CC7-9707-4DA644CB191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742950" y="762000"/>
            <a:ext cx="8253413" cy="762000"/>
          </a:xfrm>
          <a:noFill/>
          <a:ln/>
        </p:spPr>
        <p:txBody>
          <a:bodyPr/>
          <a:lstStyle/>
          <a:p>
            <a:r>
              <a:rPr lang="en-US" altLang="en-US" sz="3200"/>
              <a:t>Data from 3 different levels</a:t>
            </a:r>
            <a:r>
              <a:rPr lang="en-US" altLang="en-US"/>
              <a:t>       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55700" y="1674813"/>
            <a:ext cx="8007350" cy="41275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800" b="1" i="1" dirty="0">
                <a:solidFill>
                  <a:schemeClr val="tx2"/>
                </a:solidFill>
              </a:rPr>
              <a:t>Application (or user) level:</a:t>
            </a:r>
            <a:r>
              <a:rPr lang="en-US" altLang="en-US" sz="2800" b="1" dirty="0"/>
              <a:t> modeling real-life data in a specific context.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endParaRPr lang="en-US" altLang="en-US" sz="2800" b="1" i="1" dirty="0" smtClean="0">
              <a:solidFill>
                <a:srgbClr val="660066"/>
              </a:solidFill>
            </a:endParaRPr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800" b="1" i="1" dirty="0" smtClean="0">
                <a:solidFill>
                  <a:srgbClr val="660066"/>
                </a:solidFill>
              </a:rPr>
              <a:t>Logical </a:t>
            </a:r>
            <a:r>
              <a:rPr lang="en-US" altLang="en-US" sz="2800" b="1" i="1" dirty="0">
                <a:solidFill>
                  <a:srgbClr val="660066"/>
                </a:solidFill>
              </a:rPr>
              <a:t>(or ADT) level:</a:t>
            </a:r>
            <a:r>
              <a:rPr lang="en-US" altLang="en-US" sz="2800" b="1" dirty="0"/>
              <a:t> abstract view of the domain and operations.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/>
              <a:t>	</a:t>
            </a:r>
            <a:endParaRPr lang="en-US" altLang="en-US" sz="1800" b="1" dirty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endParaRPr lang="en-US" altLang="en-US" sz="2800" b="1" i="1" dirty="0" smtClean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800" b="1" i="1" dirty="0" smtClean="0">
                <a:solidFill>
                  <a:srgbClr val="CC0000"/>
                </a:solidFill>
              </a:rPr>
              <a:t>Implementation </a:t>
            </a:r>
            <a:r>
              <a:rPr lang="en-US" altLang="en-US" sz="2800" b="1" i="1" dirty="0">
                <a:solidFill>
                  <a:srgbClr val="CC0000"/>
                </a:solidFill>
              </a:rPr>
              <a:t>level:</a:t>
            </a:r>
            <a:r>
              <a:rPr lang="en-US" altLang="en-US" sz="2800" b="1" dirty="0"/>
              <a:t> </a:t>
            </a:r>
            <a:r>
              <a:rPr lang="en-US" altLang="en-US" sz="2800" b="1" dirty="0" smtClean="0"/>
              <a:t>specific representation </a:t>
            </a:r>
            <a:r>
              <a:rPr lang="en-US" altLang="en-US" sz="2800" b="1" dirty="0"/>
              <a:t>of the structure to hold the data items, and the coding for operations</a:t>
            </a:r>
            <a:r>
              <a:rPr lang="en-US" altLang="en-US" sz="2800" b="1" dirty="0" smtClean="0"/>
              <a:t>.</a:t>
            </a:r>
            <a:endParaRPr lang="en-US" altLang="en-US" sz="2400" b="1" dirty="0">
              <a:solidFill>
                <a:schemeClr val="folHlink"/>
              </a:solidFill>
            </a:endParaRP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5385048" y="3429000"/>
            <a:ext cx="1390650" cy="520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folHlink"/>
                </a:solidFill>
              </a:rPr>
              <a:t>WHAT</a:t>
            </a:r>
            <a:endParaRPr lang="ko-KR" altLang="en-US" dirty="0"/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5159375" y="5085184"/>
            <a:ext cx="1390650" cy="520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folHlink"/>
                </a:solidFill>
              </a:rPr>
              <a:t>HOW</a:t>
            </a:r>
            <a:endParaRPr lang="en-US" altLang="en-US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A5F-A38F-43AD-846B-A4A9AA3818C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906000" cy="762000"/>
          </a:xfrm>
          <a:noFill/>
          <a:ln/>
        </p:spPr>
        <p:txBody>
          <a:bodyPr/>
          <a:lstStyle/>
          <a:p>
            <a:r>
              <a:rPr lang="en-US" altLang="en-US"/>
              <a:t>Viewing a library from 3 different levels      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674813"/>
            <a:ext cx="8832850" cy="4127500"/>
          </a:xfrm>
          <a:noFill/>
          <a:ln/>
        </p:spPr>
        <p:txBody>
          <a:bodyPr>
            <a:normAutofit fontScale="92500"/>
          </a:bodyPr>
          <a:lstStyle/>
          <a:p>
            <a:pPr>
              <a:buClr>
                <a:schemeClr val="folHlink"/>
              </a:buClr>
            </a:pPr>
            <a:r>
              <a:rPr lang="en-US" altLang="en-US" sz="2800" b="1" i="1" dirty="0">
                <a:solidFill>
                  <a:schemeClr val="tx2"/>
                </a:solidFill>
              </a:rPr>
              <a:t>Application (or user) level:</a:t>
            </a:r>
            <a:r>
              <a:rPr lang="en-US" altLang="en-US" sz="2800" b="1" dirty="0"/>
              <a:t> </a:t>
            </a:r>
            <a:endParaRPr lang="en-US" altLang="en-US" sz="2800" b="1" dirty="0" smtClean="0"/>
          </a:p>
          <a:p>
            <a:pPr lvl="1">
              <a:buClr>
                <a:schemeClr val="folHlink"/>
              </a:buClr>
            </a:pPr>
            <a:r>
              <a:rPr lang="en-US" altLang="en-US" sz="2400" b="1" dirty="0" smtClean="0"/>
              <a:t>Library </a:t>
            </a:r>
            <a:r>
              <a:rPr lang="en-US" altLang="en-US" sz="2400" b="1" dirty="0"/>
              <a:t>of Congress, or Baltimore County Public Library.</a:t>
            </a:r>
          </a:p>
          <a:p>
            <a:pPr>
              <a:buFontTx/>
              <a:buNone/>
            </a:pPr>
            <a:endParaRPr lang="en-US" altLang="en-US" sz="1200" b="1" dirty="0"/>
          </a:p>
          <a:p>
            <a:pPr>
              <a:buClr>
                <a:schemeClr val="folHlink"/>
              </a:buClr>
            </a:pPr>
            <a:r>
              <a:rPr lang="en-US" altLang="en-US" sz="2800" b="1" i="1" dirty="0">
                <a:solidFill>
                  <a:srgbClr val="660066"/>
                </a:solidFill>
              </a:rPr>
              <a:t>Logical (or ADT) level:</a:t>
            </a:r>
            <a:r>
              <a:rPr lang="en-US" altLang="en-US" sz="2800" b="1" dirty="0"/>
              <a:t> </a:t>
            </a:r>
            <a:endParaRPr lang="en-US" altLang="en-US" sz="2800" b="1" dirty="0" smtClean="0"/>
          </a:p>
          <a:p>
            <a:pPr lvl="1">
              <a:buClr>
                <a:schemeClr val="folHlink"/>
              </a:buClr>
            </a:pPr>
            <a:r>
              <a:rPr lang="en-US" altLang="en-US" sz="2400" b="1" dirty="0" smtClean="0"/>
              <a:t>domain </a:t>
            </a:r>
            <a:r>
              <a:rPr lang="en-US" altLang="en-US" sz="2400" b="1" dirty="0"/>
              <a:t>is a collection of </a:t>
            </a:r>
            <a:r>
              <a:rPr lang="en-US" altLang="en-US" sz="2400" b="1" dirty="0" smtClean="0"/>
              <a:t>books</a:t>
            </a:r>
          </a:p>
          <a:p>
            <a:pPr lvl="1">
              <a:buClr>
                <a:schemeClr val="folHlink"/>
              </a:buClr>
            </a:pPr>
            <a:r>
              <a:rPr lang="en-US" altLang="en-US" sz="2400" b="1" dirty="0" smtClean="0"/>
              <a:t>operations </a:t>
            </a:r>
            <a:r>
              <a:rPr lang="en-US" altLang="en-US" sz="2400" b="1" dirty="0"/>
              <a:t>include: check book out, check book in, pay fine, reserve a book.</a:t>
            </a:r>
          </a:p>
          <a:p>
            <a:pPr>
              <a:buFontTx/>
              <a:buNone/>
            </a:pPr>
            <a:endParaRPr lang="en-US" altLang="en-US" sz="1200" b="1" dirty="0"/>
          </a:p>
          <a:p>
            <a:pPr>
              <a:buClr>
                <a:schemeClr val="folHlink"/>
              </a:buClr>
            </a:pPr>
            <a:r>
              <a:rPr lang="en-US" altLang="en-US" sz="2800" b="1" i="1" dirty="0">
                <a:solidFill>
                  <a:srgbClr val="CC0000"/>
                </a:solidFill>
              </a:rPr>
              <a:t>Implementation level:</a:t>
            </a:r>
            <a:r>
              <a:rPr lang="en-US" altLang="en-US" sz="2800" b="1" dirty="0"/>
              <a:t> </a:t>
            </a:r>
            <a:endParaRPr lang="en-US" altLang="en-US" sz="2800" b="1" dirty="0" smtClean="0"/>
          </a:p>
          <a:p>
            <a:pPr lvl="1">
              <a:buClr>
                <a:schemeClr val="folHlink"/>
              </a:buClr>
            </a:pPr>
            <a:r>
              <a:rPr lang="en-US" altLang="en-US" sz="2400" b="1" dirty="0" smtClean="0"/>
              <a:t>representation </a:t>
            </a:r>
            <a:r>
              <a:rPr lang="en-US" altLang="en-US" sz="2400" b="1" dirty="0"/>
              <a:t>of the structure to hold the “books”, and the coding for operations.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40C-9367-45C5-8063-9F65AAB81D0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762000"/>
            <a:ext cx="8253412" cy="762000"/>
          </a:xfrm>
          <a:noFill/>
          <a:ln/>
        </p:spPr>
        <p:txBody>
          <a:bodyPr/>
          <a:lstStyle/>
          <a:p>
            <a:r>
              <a:rPr lang="en-US" altLang="en-US"/>
              <a:t>Composite Data Type      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7213"/>
            <a:ext cx="7759700" cy="40401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A composite data type is a type which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/>
          </a:p>
          <a:p>
            <a:pPr>
              <a:lnSpc>
                <a:spcPct val="90000"/>
              </a:lnSpc>
              <a:buClr>
                <a:srgbClr val="CC0000"/>
              </a:buClr>
            </a:pPr>
            <a:r>
              <a:rPr lang="en-US" altLang="en-US" b="1" dirty="0"/>
              <a:t>stores a collection of individual data components under one variable name,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/>
          </a:p>
          <a:p>
            <a:pPr>
              <a:lnSpc>
                <a:spcPct val="90000"/>
              </a:lnSpc>
              <a:buClr>
                <a:srgbClr val="CC0000"/>
              </a:buClr>
            </a:pPr>
            <a:r>
              <a:rPr lang="en-US" altLang="en-US" b="1" dirty="0"/>
              <a:t>and allows the individual data components to be accessed.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D60093"/>
      </a:lt1>
      <a:dk2>
        <a:srgbClr val="006666"/>
      </a:dk2>
      <a:lt2>
        <a:srgbClr val="FFFFCC"/>
      </a:lt2>
      <a:accent1>
        <a:srgbClr val="FFCC00"/>
      </a:accent1>
      <a:accent2>
        <a:srgbClr val="6666FF"/>
      </a:accent2>
      <a:accent3>
        <a:srgbClr val="E8AAC8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99003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990033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4278</TotalTime>
  <Words>3035</Words>
  <Application>Microsoft Office PowerPoint</Application>
  <PresentationFormat>A4 용지(210x297mm)</PresentationFormat>
  <Paragraphs>832</Paragraphs>
  <Slides>57</Slides>
  <Notes>57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8" baseType="lpstr">
      <vt:lpstr>굴림</vt:lpstr>
      <vt:lpstr>Arial</vt:lpstr>
      <vt:lpstr>Arial Black</vt:lpstr>
      <vt:lpstr>Arial Rounded MT Bold</vt:lpstr>
      <vt:lpstr>Book Antiqua</vt:lpstr>
      <vt:lpstr>Bookman Old Style</vt:lpstr>
      <vt:lpstr>Courier New</vt:lpstr>
      <vt:lpstr>Times</vt:lpstr>
      <vt:lpstr>Times New Roman</vt:lpstr>
      <vt:lpstr>Wingdings</vt:lpstr>
      <vt:lpstr>Double Lines</vt:lpstr>
      <vt:lpstr>PowerPoint 프레젠테이션</vt:lpstr>
      <vt:lpstr>Data Abstraction       </vt:lpstr>
      <vt:lpstr>Data Encapsulation       </vt:lpstr>
      <vt:lpstr>Encapsulated C++ Data Type int</vt:lpstr>
      <vt:lpstr>Abstract Data Type (ADT)       </vt:lpstr>
      <vt:lpstr>Data Structure</vt:lpstr>
      <vt:lpstr>Data from 3 different levels       </vt:lpstr>
      <vt:lpstr>Viewing a library from 3 different levels       </vt:lpstr>
      <vt:lpstr>Composite Data Type       </vt:lpstr>
      <vt:lpstr>4 Basic Kinds of ADT Operations</vt:lpstr>
      <vt:lpstr>Two Forms of Composite Data Types</vt:lpstr>
      <vt:lpstr>PowerPoint 프레젠테이션</vt:lpstr>
      <vt:lpstr>Records       </vt:lpstr>
      <vt:lpstr>struct  CarType</vt:lpstr>
      <vt:lpstr>Accessing struct members </vt:lpstr>
      <vt:lpstr>Valid struct operations </vt:lpstr>
      <vt:lpstr>Pass-by-value</vt:lpstr>
      <vt:lpstr>Pass-by-reference</vt:lpstr>
      <vt:lpstr>Using struct type  Reference Parameter to change a member</vt:lpstr>
      <vt:lpstr>Using struct type  Value Parameter to examine a member</vt:lpstr>
      <vt:lpstr>One-Dimensional Array at the Logical Level</vt:lpstr>
      <vt:lpstr>Implementation Example</vt:lpstr>
      <vt:lpstr>One-Dimensional Arrays in C++ </vt:lpstr>
      <vt:lpstr>Another Example</vt:lpstr>
      <vt:lpstr> Passing Arrays as Parameters</vt:lpstr>
      <vt:lpstr>const array parameter </vt:lpstr>
      <vt:lpstr>const array parameter </vt:lpstr>
      <vt:lpstr>Two-Dimensional Array at the Logical Level</vt:lpstr>
      <vt:lpstr>PowerPoint 프레젠테이션</vt:lpstr>
      <vt:lpstr>Finding the average high temperature for Arizona</vt:lpstr>
      <vt:lpstr>const  int  NUM_STATES    =  50 ; const  int  NUM_MONTHS  =  12 ; int  stateHighs [ NUM_STATES ] [ NUM_MONTHS ] ;</vt:lpstr>
      <vt:lpstr>Implementation Level View</vt:lpstr>
      <vt:lpstr>Two-Dimensional Array Parameters</vt:lpstr>
      <vt:lpstr> Use the two-dimensional stateHighs array to fill a  one-dimensional stateAverages array</vt:lpstr>
      <vt:lpstr>void  findAverages ( const  int   stateHighs [  ] [ NUM_MONTHS] ,                                                 int   stateAverages [  ]  )</vt:lpstr>
      <vt:lpstr> Using typedef with arrays</vt:lpstr>
      <vt:lpstr>Declaring Multidimensional Arrays</vt:lpstr>
      <vt:lpstr>PowerPoint 프레젠테이션</vt:lpstr>
      <vt:lpstr>C++ class data type</vt:lpstr>
      <vt:lpstr>class DateType Specification</vt:lpstr>
      <vt:lpstr>Use of C++ data type class</vt:lpstr>
      <vt:lpstr>Client Code Using DateType</vt:lpstr>
      <vt:lpstr>2 separate files generally used for class type</vt:lpstr>
      <vt:lpstr>  </vt:lpstr>
      <vt:lpstr>Implementation of DateType member functions </vt:lpstr>
      <vt:lpstr>PowerPoint 프레젠테이션</vt:lpstr>
      <vt:lpstr>Familiar Class Instances and Member Functions </vt:lpstr>
      <vt:lpstr>Scope Resolution Operator ( :: ) </vt:lpstr>
      <vt:lpstr>Exceptions</vt:lpstr>
      <vt:lpstr>try, catch, and throw</vt:lpstr>
      <vt:lpstr>Namespace</vt:lpstr>
      <vt:lpstr>Three Ways to Access Members within a Namespace</vt:lpstr>
      <vt:lpstr>Rules for Use of Namespace std (within text)</vt:lpstr>
      <vt:lpstr>Information Hiding</vt:lpstr>
      <vt:lpstr>PowerPoint 프레젠테이션</vt:lpstr>
      <vt:lpstr> 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Sylvia Sorkin</dc:creator>
  <cp:lastModifiedBy>Jaemyun Kim</cp:lastModifiedBy>
  <cp:revision>682</cp:revision>
  <dcterms:created xsi:type="dcterms:W3CDTF">1995-05-28T16:12:40Z</dcterms:created>
  <dcterms:modified xsi:type="dcterms:W3CDTF">2013-09-10T00:05:56Z</dcterms:modified>
</cp:coreProperties>
</file>