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15" r:id="rId2"/>
    <p:sldId id="369" r:id="rId3"/>
    <p:sldId id="312" r:id="rId4"/>
    <p:sldId id="314" r:id="rId5"/>
    <p:sldId id="473" r:id="rId6"/>
    <p:sldId id="401" r:id="rId7"/>
    <p:sldId id="462" r:id="rId8"/>
    <p:sldId id="463" r:id="rId9"/>
    <p:sldId id="464" r:id="rId10"/>
    <p:sldId id="465" r:id="rId11"/>
    <p:sldId id="467" r:id="rId12"/>
    <p:sldId id="468" r:id="rId13"/>
    <p:sldId id="469" r:id="rId14"/>
    <p:sldId id="470" r:id="rId15"/>
    <p:sldId id="472" r:id="rId16"/>
    <p:sldId id="471" r:id="rId17"/>
    <p:sldId id="439" r:id="rId18"/>
    <p:sldId id="458" r:id="rId19"/>
    <p:sldId id="431" r:id="rId20"/>
    <p:sldId id="460" r:id="rId21"/>
    <p:sldId id="263" r:id="rId22"/>
    <p:sldId id="361" r:id="rId23"/>
    <p:sldId id="475" r:id="rId24"/>
    <p:sldId id="477" r:id="rId25"/>
    <p:sldId id="478" r:id="rId26"/>
    <p:sldId id="479" r:id="rId27"/>
    <p:sldId id="480" r:id="rId28"/>
    <p:sldId id="433" r:id="rId29"/>
    <p:sldId id="320" r:id="rId30"/>
    <p:sldId id="481" r:id="rId31"/>
    <p:sldId id="488" r:id="rId32"/>
    <p:sldId id="489" r:id="rId33"/>
    <p:sldId id="490" r:id="rId34"/>
    <p:sldId id="491" r:id="rId35"/>
    <p:sldId id="487" r:id="rId36"/>
    <p:sldId id="459" r:id="rId37"/>
    <p:sldId id="516" r:id="rId38"/>
    <p:sldId id="286" r:id="rId39"/>
    <p:sldId id="461" r:id="rId40"/>
    <p:sldId id="450" r:id="rId41"/>
    <p:sldId id="451" r:id="rId42"/>
    <p:sldId id="452" r:id="rId43"/>
    <p:sldId id="453" r:id="rId44"/>
    <p:sldId id="454" r:id="rId45"/>
    <p:sldId id="455" r:id="rId46"/>
    <p:sldId id="519" r:id="rId47"/>
    <p:sldId id="456" r:id="rId48"/>
    <p:sldId id="492" r:id="rId49"/>
    <p:sldId id="410" r:id="rId50"/>
    <p:sldId id="411" r:id="rId51"/>
    <p:sldId id="349" r:id="rId52"/>
    <p:sldId id="412" r:id="rId53"/>
    <p:sldId id="368" r:id="rId54"/>
    <p:sldId id="416" r:id="rId55"/>
    <p:sldId id="517" r:id="rId56"/>
    <p:sldId id="375" r:id="rId57"/>
    <p:sldId id="501" r:id="rId58"/>
    <p:sldId id="493" r:id="rId59"/>
    <p:sldId id="502" r:id="rId60"/>
    <p:sldId id="504" r:id="rId61"/>
    <p:sldId id="505" r:id="rId62"/>
    <p:sldId id="506" r:id="rId63"/>
    <p:sldId id="507" r:id="rId64"/>
    <p:sldId id="269" r:id="rId65"/>
    <p:sldId id="350" r:id="rId66"/>
    <p:sldId id="509" r:id="rId67"/>
    <p:sldId id="511" r:id="rId68"/>
    <p:sldId id="512" r:id="rId69"/>
    <p:sldId id="513" r:id="rId70"/>
    <p:sldId id="514" r:id="rId71"/>
    <p:sldId id="518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099"/>
    <a:srgbClr val="FFCC66"/>
    <a:srgbClr val="FFCC00"/>
    <a:srgbClr val="3366FF"/>
    <a:srgbClr val="006633"/>
    <a:srgbClr val="CC0000"/>
    <a:srgbClr val="99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79021" autoAdjust="0"/>
  </p:normalViewPr>
  <p:slideViewPr>
    <p:cSldViewPr>
      <p:cViewPr varScale="1">
        <p:scale>
          <a:sx n="130" d="100"/>
          <a:sy n="130" d="100"/>
        </p:scale>
        <p:origin x="-29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578" y="-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51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228600"/>
            <a:ext cx="68580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191000"/>
            <a:ext cx="6858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284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q"/>
      <a:defRPr kern="1200">
        <a:solidFill>
          <a:srgbClr val="3333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Ø"/>
      <a:defRPr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ü"/>
      <a:defRPr kern="1200">
        <a:solidFill>
          <a:srgbClr val="00663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하나의 </a:t>
            </a:r>
            <a:r>
              <a:rPr lang="en-US" altLang="ko-KR" smtClean="0">
                <a:ea typeface="굴림" pitchFamily="50" charset="-127"/>
              </a:rPr>
              <a:t>element</a:t>
            </a:r>
            <a:r>
              <a:rPr lang="ko-KR" altLang="en-US" smtClean="0">
                <a:ea typeface="굴림" pitchFamily="50" charset="-127"/>
              </a:rPr>
              <a:t>를 저장할 노드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스택은 동질(같은 형)의 </a:t>
            </a:r>
            <a:r>
              <a:rPr lang="en-US" altLang="ko-KR" smtClean="0">
                <a:ea typeface="굴림" pitchFamily="50" charset="-127"/>
              </a:rPr>
              <a:t>item</a:t>
            </a:r>
            <a:r>
              <a:rPr lang="ko-KR" altLang="en-US" smtClean="0">
                <a:ea typeface="굴림" pitchFamily="50" charset="-127"/>
              </a:rPr>
              <a:t>들을 순서적으로 연결한 것이다.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스택에서 </a:t>
            </a:r>
            <a:r>
              <a:rPr lang="en-US" altLang="ko-KR" smtClean="0">
                <a:ea typeface="굴림" pitchFamily="50" charset="-127"/>
              </a:rPr>
              <a:t>item</a:t>
            </a:r>
            <a:r>
              <a:rPr lang="ko-KR" altLang="en-US" smtClean="0">
                <a:ea typeface="굴림" pitchFamily="50" charset="-127"/>
              </a:rPr>
              <a:t>의 추가와 제거는 맨 위에서 이루어진다. 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가장 나중에 들어간 것이 가장 먼저 출력된다.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노드를 저장할 메모리는 </a:t>
            </a:r>
            <a:r>
              <a:rPr lang="en-US" altLang="ko-KR" smtClean="0">
                <a:ea typeface="굴림" pitchFamily="50" charset="-127"/>
              </a:rPr>
              <a:t>new</a:t>
            </a:r>
            <a:r>
              <a:rPr lang="ko-KR" altLang="en-US" smtClean="0">
                <a:ea typeface="굴림" pitchFamily="50" charset="-127"/>
              </a:rPr>
              <a:t>를 이용하여  </a:t>
            </a:r>
            <a:r>
              <a:rPr lang="en-US" altLang="ko-KR" smtClean="0">
                <a:ea typeface="굴림" pitchFamily="50" charset="-127"/>
              </a:rPr>
              <a:t>Heap</a:t>
            </a:r>
            <a:r>
              <a:rPr lang="ko-KR" altLang="en-US" smtClean="0">
                <a:ea typeface="굴림" pitchFamily="50" charset="-127"/>
              </a:rPr>
              <a:t>에서 동적으로 할당받는다. </a:t>
            </a:r>
          </a:p>
          <a:p>
            <a:r>
              <a:rPr lang="ko-KR" altLang="en-US" smtClean="0">
                <a:ea typeface="굴림" pitchFamily="50" charset="-127"/>
              </a:rPr>
              <a:t>동적으로 할당된 메모리는 </a:t>
            </a:r>
            <a:r>
              <a:rPr lang="en-US" altLang="ko-KR" smtClean="0">
                <a:ea typeface="굴림" pitchFamily="50" charset="-127"/>
              </a:rPr>
              <a:t>delete</a:t>
            </a:r>
            <a:r>
              <a:rPr lang="ko-KR" altLang="en-US" smtClean="0">
                <a:ea typeface="굴림" pitchFamily="50" charset="-127"/>
              </a:rPr>
              <a:t>되거나 프로그램이 종료될 때까지 존재한다. 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newItem</a:t>
            </a:r>
            <a:r>
              <a:rPr lang="ko-KR" altLang="en-US" smtClean="0">
                <a:ea typeface="굴림" pitchFamily="50" charset="-127"/>
              </a:rPr>
              <a:t>에 전달된 자료를 새로 할당된 노드에 저장하여 리스트 앞에 연결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Pop</a:t>
            </a:r>
            <a:r>
              <a:rPr lang="ko-KR" altLang="en-US" smtClean="0">
                <a:ea typeface="굴림" pitchFamily="50" charset="-127"/>
              </a:rPr>
              <a:t>은 </a:t>
            </a:r>
            <a:r>
              <a:rPr lang="en-US" altLang="ko-KR" smtClean="0">
                <a:ea typeface="굴림" pitchFamily="50" charset="-127"/>
              </a:rPr>
              <a:t>top pointer</a:t>
            </a:r>
            <a:r>
              <a:rPr lang="ko-KR" altLang="en-US" smtClean="0">
                <a:ea typeface="굴림" pitchFamily="50" charset="-127"/>
              </a:rPr>
              <a:t>가 가리키는 노드의 값을 리턴하고 노드는 삭제한다.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할당될 메모리가 있는지 확인한다.</a:t>
            </a:r>
          </a:p>
          <a:p>
            <a:r>
              <a:rPr lang="ko-KR" altLang="en-US" smtClean="0">
                <a:ea typeface="굴림" pitchFamily="50" charset="-127"/>
              </a:rPr>
              <a:t>할당에 문제가 없으면 </a:t>
            </a:r>
            <a:r>
              <a:rPr lang="en-US" altLang="ko-KR" smtClean="0">
                <a:ea typeface="굴림" pitchFamily="50" charset="-127"/>
              </a:rPr>
              <a:t>true</a:t>
            </a:r>
            <a:r>
              <a:rPr lang="ko-KR" altLang="en-US" smtClean="0">
                <a:ea typeface="굴림" pitchFamily="50" charset="-127"/>
              </a:rPr>
              <a:t>를 리턴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Linked list</a:t>
            </a:r>
            <a:r>
              <a:rPr lang="ko-KR" altLang="en-US" smtClean="0">
                <a:ea typeface="굴림" pitchFamily="50" charset="-127"/>
              </a:rPr>
              <a:t>에는 동적으로 할당된 </a:t>
            </a:r>
            <a:r>
              <a:rPr lang="en-US" altLang="ko-KR" smtClean="0">
                <a:ea typeface="굴림" pitchFamily="50" charset="-127"/>
              </a:rPr>
              <a:t>node</a:t>
            </a:r>
            <a:r>
              <a:rPr lang="ko-KR" altLang="en-US" smtClean="0">
                <a:ea typeface="굴림" pitchFamily="50" charset="-127"/>
              </a:rPr>
              <a:t>들이 연결되어 있다. </a:t>
            </a:r>
          </a:p>
          <a:p>
            <a:r>
              <a:rPr lang="en-US" altLang="ko-KR" smtClean="0">
                <a:ea typeface="굴림" pitchFamily="50" charset="-127"/>
              </a:rPr>
              <a:t>Node</a:t>
            </a:r>
            <a:r>
              <a:rPr lang="ko-KR" altLang="en-US" smtClean="0">
                <a:ea typeface="굴림" pitchFamily="50" charset="-127"/>
              </a:rPr>
              <a:t>들은 특별히 해제하기 전까지 남아있게 된다. </a:t>
            </a:r>
          </a:p>
          <a:p>
            <a:r>
              <a:rPr lang="en-US" altLang="ko-KR" smtClean="0">
                <a:ea typeface="굴림" pitchFamily="50" charset="-127"/>
              </a:rPr>
              <a:t>Stack variable</a:t>
            </a:r>
            <a:r>
              <a:rPr lang="ko-KR" altLang="en-US" smtClean="0">
                <a:ea typeface="굴림" pitchFamily="50" charset="-127"/>
              </a:rPr>
              <a:t>의 </a:t>
            </a:r>
            <a:r>
              <a:rPr lang="en-US" altLang="ko-KR" smtClean="0">
                <a:ea typeface="굴림" pitchFamily="50" charset="-127"/>
              </a:rPr>
              <a:t>scope</a:t>
            </a:r>
            <a:r>
              <a:rPr lang="ko-KR" altLang="en-US" smtClean="0">
                <a:ea typeface="굴림" pitchFamily="50" charset="-127"/>
              </a:rPr>
              <a:t>에서 벗어날 경우, 스택 변수는 해제되고 </a:t>
            </a:r>
            <a:r>
              <a:rPr lang="en-US" altLang="ko-KR" smtClean="0">
                <a:ea typeface="굴림" pitchFamily="50" charset="-127"/>
              </a:rPr>
              <a:t>topPtr</a:t>
            </a:r>
            <a:r>
              <a:rPr lang="ko-KR" altLang="en-US" smtClean="0">
                <a:ea typeface="굴림" pitchFamily="50" charset="-127"/>
              </a:rPr>
              <a:t>가 가리키는 메모리는 해제된다.</a:t>
            </a:r>
          </a:p>
          <a:p>
            <a:pPr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	</a:t>
            </a:r>
            <a:r>
              <a:rPr lang="ko-KR" altLang="en-US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ko-KR" altLang="en-US" smtClean="0">
                <a:ea typeface="굴림" pitchFamily="50" charset="-127"/>
              </a:rPr>
              <a:t>그러나  첫번째 노드만 해제되고 나머지는 </a:t>
            </a:r>
            <a:r>
              <a:rPr lang="en-US" altLang="ko-KR" smtClean="0">
                <a:ea typeface="굴림" pitchFamily="50" charset="-127"/>
              </a:rPr>
              <a:t>Leak</a:t>
            </a:r>
            <a:r>
              <a:rPr lang="ko-KR" altLang="en-US" smtClean="0">
                <a:ea typeface="굴림" pitchFamily="50" charset="-127"/>
              </a:rPr>
              <a:t>된다. </a:t>
            </a:r>
          </a:p>
          <a:p>
            <a:r>
              <a:rPr lang="ko-KR" altLang="en-US" smtClean="0">
                <a:ea typeface="굴림" pitchFamily="50" charset="-127"/>
              </a:rPr>
              <a:t>해결책: </a:t>
            </a:r>
            <a:r>
              <a:rPr lang="en-US" altLang="ko-KR" smtClean="0">
                <a:ea typeface="굴림" pitchFamily="50" charset="-127"/>
              </a:rPr>
              <a:t>destructor</a:t>
            </a:r>
            <a:r>
              <a:rPr lang="ko-KR" altLang="en-US" smtClean="0">
                <a:ea typeface="굴림" pitchFamily="50" charset="-127"/>
              </a:rPr>
              <a:t>에서 연결된 모든 노드를 해제해야 한다.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큐는 동질의 </a:t>
            </a:r>
            <a:r>
              <a:rPr lang="en-US" altLang="ko-KR" smtClean="0">
                <a:ea typeface="굴림" pitchFamily="50" charset="-127"/>
              </a:rPr>
              <a:t>item</a:t>
            </a:r>
            <a:r>
              <a:rPr lang="ko-KR" altLang="en-US" smtClean="0">
                <a:ea typeface="굴림" pitchFamily="50" charset="-127"/>
              </a:rPr>
              <a:t>들을 순서에 따라 연결한 리스트로 새 요소의 추가는 리스트의 뒤에 삭제는 리스트의 앞에서 이루진다.</a:t>
            </a:r>
          </a:p>
          <a:p>
            <a:r>
              <a:rPr lang="ko-KR" altLang="en-US" smtClean="0">
                <a:ea typeface="굴림" pitchFamily="50" charset="-127"/>
              </a:rPr>
              <a:t>먼저 들어간 자료가 먼저 나온다.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ADT</a:t>
            </a:r>
            <a:r>
              <a:rPr lang="ko-KR" altLang="en-US" smtClean="0">
                <a:ea typeface="굴림" pitchFamily="50" charset="-127"/>
              </a:rPr>
              <a:t>은 배열을 이용한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리스트는 동질의 구성 요소들이 선형적인 관계를 갖도록 연결한 것이다. </a:t>
            </a:r>
          </a:p>
          <a:p>
            <a:r>
              <a:rPr lang="ko-KR" altLang="en-US" smtClean="0">
                <a:ea typeface="굴림" pitchFamily="50" charset="-127"/>
              </a:rPr>
              <a:t>선형적인 관계에서  각 요소는 유일한 </a:t>
            </a:r>
            <a:r>
              <a:rPr lang="en-US" altLang="ko-KR" smtClean="0">
                <a:ea typeface="굴림" pitchFamily="50" charset="-127"/>
              </a:rPr>
              <a:t>Predecessor</a:t>
            </a:r>
            <a:r>
              <a:rPr lang="ko-KR" altLang="en-US" smtClean="0">
                <a:ea typeface="굴림" pitchFamily="50" charset="-127"/>
              </a:rPr>
              <a:t>와 </a:t>
            </a:r>
            <a:r>
              <a:rPr lang="en-US" altLang="ko-KR" smtClean="0">
                <a:ea typeface="굴림" pitchFamily="50" charset="-127"/>
              </a:rPr>
              <a:t>successor</a:t>
            </a:r>
            <a:r>
              <a:rPr lang="ko-KR" altLang="en-US" smtClean="0">
                <a:ea typeface="굴림" pitchFamily="50" charset="-127"/>
              </a:rPr>
              <a:t>를 갖는다.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리스트와 스택과 큐와 다른 점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스택은 임시저장을 목적으로 하며, 중간의 노드를 검색할 필요는 거의 없다. 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입력과 출력이  끝에서 이루어진다.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출력되면 노드는 지워진다. 즉 한번 만 사용된다.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리스트는 특정 키를 가진 노드를 검색하거나 모든 노드를 차례대로 검색할 때 이용된다. 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검색되어도 지워지지 않는다. 지우고 검색하는 </a:t>
            </a:r>
            <a:r>
              <a:rPr lang="en-US" altLang="ko-KR" smtClean="0">
                <a:ea typeface="굴림" pitchFamily="50" charset="-127"/>
              </a:rPr>
              <a:t>operation</a:t>
            </a:r>
            <a:r>
              <a:rPr lang="ko-KR" altLang="en-US" smtClean="0">
                <a:ea typeface="굴림" pitchFamily="50" charset="-127"/>
              </a:rPr>
              <a:t>이 필요</a:t>
            </a:r>
          </a:p>
          <a:p>
            <a:pPr lvl="2"/>
            <a:r>
              <a:rPr lang="ko-KR" altLang="en-US" smtClean="0">
                <a:ea typeface="굴림" pitchFamily="50" charset="-127"/>
              </a:rPr>
              <a:t>리스트 전체를 검색할 필요가 있다.  리스트 </a:t>
            </a:r>
            <a:r>
              <a:rPr lang="en-US" altLang="ko-KR" smtClean="0">
                <a:ea typeface="굴림" pitchFamily="50" charset="-127"/>
              </a:rPr>
              <a:t>scan</a:t>
            </a:r>
            <a:r>
              <a:rPr lang="ko-KR" altLang="en-US" smtClean="0">
                <a:ea typeface="굴림" pitchFamily="50" charset="-127"/>
              </a:rPr>
              <a:t>을 위한 </a:t>
            </a:r>
            <a:r>
              <a:rPr lang="en-US" altLang="ko-KR" smtClean="0">
                <a:ea typeface="굴림" pitchFamily="50" charset="-127"/>
              </a:rPr>
              <a:t>operation </a:t>
            </a:r>
            <a:r>
              <a:rPr lang="ko-KR" altLang="en-US" smtClean="0">
                <a:ea typeface="굴림" pitchFamily="50" charset="-127"/>
              </a:rPr>
              <a:t>필요</a:t>
            </a:r>
            <a:endParaRPr lang="en-US" altLang="en-US" smtClean="0">
              <a:ea typeface="굴림" pitchFamily="50" charset="-127"/>
            </a:endParaRP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altLang="en-US" smtClean="0">
                <a:ea typeface="굴림" pitchFamily="50" charset="-127"/>
              </a:rPr>
              <a:t>ADT</a:t>
            </a:r>
            <a:r>
              <a:rPr lang="ko-KR" altLang="en-US" smtClean="0">
                <a:ea typeface="굴림" pitchFamily="50" charset="-127"/>
              </a:rPr>
              <a:t>의 장점: 구현을 바꿀 수 있다. </a:t>
            </a:r>
          </a:p>
          <a:p>
            <a:pPr>
              <a:buFontTx/>
              <a:buChar char="-"/>
            </a:pPr>
            <a:r>
              <a:rPr lang="en-US" altLang="en-US" smtClean="0"/>
              <a:t>4</a:t>
            </a:r>
            <a:r>
              <a:rPr lang="ko-KR" altLang="en-US" smtClean="0">
                <a:ea typeface="굴림" pitchFamily="50" charset="-127"/>
              </a:rPr>
              <a:t>장에서는 배열을 사용한 스택의 구조를 알아보았다. 배열을 이용한 스택구현의 장단점은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최대 크기가 정해지기 때문에 </a:t>
            </a:r>
            <a:r>
              <a:rPr lang="en-US" altLang="ko-KR" smtClean="0">
                <a:ea typeface="굴림" pitchFamily="50" charset="-127"/>
              </a:rPr>
              <a:t>stack overflow</a:t>
            </a:r>
            <a:r>
              <a:rPr lang="ko-KR" altLang="en-US" smtClean="0">
                <a:ea typeface="굴림" pitchFamily="50" charset="-127"/>
              </a:rPr>
              <a:t>가 발생한다.  생성자에 크기를 전달 </a:t>
            </a:r>
          </a:p>
          <a:p>
            <a:pPr lvl="1"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빠르다</a:t>
            </a:r>
          </a:p>
          <a:p>
            <a:pPr>
              <a:buFontTx/>
              <a:buChar char="-"/>
            </a:pPr>
            <a:r>
              <a:rPr lang="ko-KR" altLang="en-US" smtClean="0">
                <a:ea typeface="굴림" pitchFamily="50" charset="-127"/>
              </a:rPr>
              <a:t>해결책으로 </a:t>
            </a:r>
            <a:r>
              <a:rPr lang="en-US" altLang="ko-KR" smtClean="0">
                <a:ea typeface="굴림" pitchFamily="50" charset="-127"/>
              </a:rPr>
              <a:t>Push </a:t>
            </a:r>
            <a:r>
              <a:rPr lang="ko-KR" altLang="en-US" smtClean="0">
                <a:ea typeface="굴림" pitchFamily="50" charset="-127"/>
              </a:rPr>
              <a:t>할 때마다 동적으로 새로운 노드를 할당하여 기존의 리스트에 연결할 수 있다. </a:t>
            </a:r>
          </a:p>
          <a:p>
            <a:pPr>
              <a:buFontTx/>
              <a:buNone/>
            </a:pPr>
            <a:r>
              <a:rPr lang="ko-KR" altLang="en-US" smtClean="0">
                <a:ea typeface="굴림" pitchFamily="50" charset="-127"/>
              </a:rPr>
              <a:t>	</a:t>
            </a:r>
            <a:r>
              <a:rPr lang="ko-KR" altLang="en-US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Linked List</a:t>
            </a:r>
          </a:p>
          <a:p>
            <a:pPr>
              <a:buFontTx/>
              <a:buNone/>
            </a:pP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lvl="1">
              <a:buFontTx/>
              <a:buChar char="-"/>
            </a:pP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currentPos</a:t>
            </a:r>
            <a:r>
              <a:rPr lang="ko-KR" altLang="en-US" smtClean="0">
                <a:ea typeface="굴림" pitchFamily="50" charset="-127"/>
              </a:rPr>
              <a:t>는 리스트 스캔을 위한 변수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리스트의 맨 앞에 추가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템플릿을 사용하여 자료형 별 클래스를 간단하게 정의</a:t>
            </a:r>
          </a:p>
          <a:p>
            <a:r>
              <a:rPr lang="ko-KR" altLang="en-US" smtClean="0">
                <a:ea typeface="굴림" pitchFamily="50" charset="-127"/>
              </a:rPr>
              <a:t>구현이 바뀌어도 </a:t>
            </a:r>
            <a:r>
              <a:rPr lang="en-US" altLang="ko-KR" smtClean="0">
                <a:ea typeface="굴림" pitchFamily="50" charset="-127"/>
              </a:rPr>
              <a:t>ADT</a:t>
            </a:r>
            <a:r>
              <a:rPr lang="ko-KR" altLang="en-US" smtClean="0">
                <a:ea typeface="굴림" pitchFamily="50" charset="-127"/>
              </a:rPr>
              <a:t>은 변함이 없다. 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Singly </a:t>
            </a:r>
            <a:r>
              <a:rPr lang="en-US" altLang="en-US" smtClean="0"/>
              <a:t>Linked List</a:t>
            </a:r>
            <a:r>
              <a:rPr lang="ko-KR" altLang="en-US" smtClean="0">
                <a:ea typeface="굴림" pitchFamily="50" charset="-127"/>
              </a:rPr>
              <a:t>에서 새 노드를 중간에 삽입하고자 할때 문제점.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새 노드의 앞에 놓일 노드의 포인터가 필요.</a:t>
            </a:r>
          </a:p>
          <a:p>
            <a:r>
              <a:rPr lang="ko-KR" altLang="en-US" smtClean="0">
                <a:ea typeface="굴림" pitchFamily="50" charset="-127"/>
              </a:rPr>
              <a:t>방법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삽입될 위치 즉 새 노드의 앞에 위치할 노드의 포인터(</a:t>
            </a:r>
            <a:r>
              <a:rPr lang="en-US" altLang="ko-KR" smtClean="0">
                <a:ea typeface="굴림" pitchFamily="50" charset="-127"/>
              </a:rPr>
              <a:t>predLoc)</a:t>
            </a:r>
            <a:r>
              <a:rPr lang="ko-KR" altLang="en-US" smtClean="0">
                <a:ea typeface="굴림" pitchFamily="50" charset="-127"/>
              </a:rPr>
              <a:t>를 구한다.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새 노드를 할당한 다음 추가될 내용을 저장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새 노드를 삽입,  </a:t>
            </a:r>
            <a:r>
              <a:rPr lang="en-US" altLang="ko-KR" smtClean="0">
                <a:ea typeface="굴림" pitchFamily="50" charset="-127"/>
              </a:rPr>
              <a:t>newNode-&gt;link = predLoc-&gt;link;   predLoc-&gt;link = newNode;</a:t>
            </a:r>
            <a:endParaRPr lang="en-US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2D92229-E4D8-4924-9862-A4448D8E8B76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/>
              <a:t>Generic Data Type </a:t>
            </a:r>
            <a:r>
              <a:rPr lang="ko-KR" altLang="en-US" dirty="0">
                <a:ea typeface="굴림" pitchFamily="50" charset="-127"/>
              </a:rPr>
              <a:t>을 정의하기 위해서는 </a:t>
            </a:r>
            <a:r>
              <a:rPr lang="en-US" altLang="ko-KR" dirty="0">
                <a:ea typeface="굴림" pitchFamily="50" charset="-127"/>
              </a:rPr>
              <a:t>item</a:t>
            </a:r>
            <a:r>
              <a:rPr lang="ko-KR" altLang="en-US" dirty="0">
                <a:ea typeface="굴림" pitchFamily="50" charset="-127"/>
              </a:rPr>
              <a:t>과 </a:t>
            </a:r>
            <a:r>
              <a:rPr lang="ko-KR" altLang="en-US" dirty="0" err="1">
                <a:ea typeface="굴림" pitchFamily="50" charset="-127"/>
              </a:rPr>
              <a:t>관련된는</a:t>
            </a:r>
            <a:r>
              <a:rPr lang="ko-KR" altLang="en-US" dirty="0">
                <a:ea typeface="굴림" pitchFamily="50" charset="-127"/>
              </a:rPr>
              <a:t> 것은 멤버함수를 표현되어야 한다. 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Item type</a:t>
            </a:r>
            <a:r>
              <a:rPr lang="ko-KR" altLang="en-US" dirty="0">
                <a:ea typeface="굴림" pitchFamily="50" charset="-127"/>
              </a:rPr>
              <a:t>이 정의될 때, 해당 멤버함수를 정의하면 된다. 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228600"/>
            <a:ext cx="5181600" cy="3886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74D7-0EE7-4462-97FE-24F25101C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02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CB35F-69B5-442B-BD3D-F2D6D27F4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65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457200"/>
            <a:ext cx="19621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7340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1EBA4-E585-4B43-9A64-26B010F1F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7F2A-5B16-499A-AEE9-379254CB3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5E4A-96F4-467C-AFA4-DB017EBF3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6758-F2BF-4993-BFEB-F9C941C43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2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44A1D-1771-42E5-B86A-F12F86093B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9CF9A-982B-4DE5-92A3-FEFA7C079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8E68-A7BE-468D-948E-279DD61F4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1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7D04D-BDCE-4B00-BB9C-D6308D49D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3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E1E6-C110-47A6-A534-6C0D2C5E4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1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48EF547-6F98-4240-A4B8-20B21A6C0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3200">
          <a:solidFill>
            <a:srgbClr val="33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800">
          <a:solidFill>
            <a:srgbClr val="0066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800">
          <a:solidFill>
            <a:srgbClr val="33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8895BF-EEE1-4D0B-8319-81DC7B5715F6}" type="slidenum">
              <a:rPr lang="en-US" altLang="en-US" sz="1400" smtClean="0"/>
              <a:pPr/>
              <a:t>1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848600" cy="1143000"/>
          </a:xfrm>
          <a:noFill/>
        </p:spPr>
        <p:txBody>
          <a:bodyPr anchor="ctr"/>
          <a:lstStyle/>
          <a:p>
            <a:r>
              <a:rPr lang="en-US" altLang="en-US" smtClean="0">
                <a:solidFill>
                  <a:srgbClr val="660066"/>
                </a:solidFill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00350"/>
            <a:ext cx="7848600" cy="3379788"/>
          </a:xfrm>
          <a:noFill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3600" b="1" smtClean="0"/>
              <a:t>Nell Dale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3600" b="1" smtClean="0"/>
              <a:t>David Teague</a:t>
            </a: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3600" b="1" smtClean="0">
                <a:solidFill>
                  <a:srgbClr val="990066"/>
                </a:solidFill>
              </a:rPr>
              <a:t>Chapter 5</a:t>
            </a:r>
            <a:endParaRPr lang="en-US" altLang="en-US" sz="3600" b="1" smtClean="0">
              <a:solidFill>
                <a:schemeClr val="folHlink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3600" b="1" smtClean="0"/>
              <a:t>Linked Structures</a:t>
            </a:r>
          </a:p>
          <a:p>
            <a:pPr marL="0" indent="0" algn="ctr">
              <a:buFont typeface="Wingdings" pitchFamily="2" charset="2"/>
              <a:buNone/>
            </a:pPr>
            <a:endParaRPr lang="en-US" altLang="en-US" sz="2400" b="1" smtClean="0"/>
          </a:p>
          <a:p>
            <a:pPr marL="0" indent="0" algn="ctr">
              <a:buFont typeface="Wingdings" pitchFamily="2" charset="2"/>
              <a:buNone/>
            </a:pPr>
            <a:endParaRPr lang="en-US" altLang="en-US" sz="18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55D50C6-DF17-48B4-9030-05181CF7DA8C}" type="slidenum">
              <a:rPr lang="en-US" altLang="en-US" sz="1400" smtClean="0"/>
              <a:pPr/>
              <a:t>10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147888" y="606425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17488" y="3436938"/>
            <a:ext cx="4538662" cy="404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 </a:t>
            </a:r>
            <a:r>
              <a:rPr lang="en-US" altLang="en-US" sz="2000" b="1"/>
              <a:t>NULL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21E498-EA26-4811-A772-79D4D50F0F19}" type="slidenum">
              <a:rPr lang="en-US" altLang="en-US" sz="1400" smtClean="0"/>
              <a:pPr/>
              <a:t>11</a:t>
            </a:fld>
            <a:endParaRPr lang="en-US" altLang="en-US" sz="1400" smtClean="0"/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3094038" y="1965325"/>
            <a:ext cx="885825" cy="638175"/>
            <a:chOff x="1949" y="1238"/>
            <a:chExt cx="558" cy="402"/>
          </a:xfrm>
        </p:grpSpPr>
        <p:sp>
          <p:nvSpPr>
            <p:cNvPr id="13329" name="Rectangle 2"/>
            <p:cNvSpPr>
              <a:spLocks noChangeArrowheads="1"/>
            </p:cNvSpPr>
            <p:nvPr/>
          </p:nvSpPr>
          <p:spPr bwMode="auto">
            <a:xfrm>
              <a:off x="1949" y="1238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3330" name="Line 3"/>
            <p:cNvSpPr>
              <a:spLocks noChangeShapeType="1"/>
            </p:cNvSpPr>
            <p:nvPr/>
          </p:nvSpPr>
          <p:spPr bwMode="auto">
            <a:xfrm flipH="1">
              <a:off x="2334" y="1241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217488" y="3890963"/>
            <a:ext cx="4538662" cy="404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3168650" y="2117725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‘V’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CF002E-2B32-4057-B2D6-397FA53F1FD7}" type="slidenum">
              <a:rPr lang="en-US" altLang="en-US" sz="1400" smtClean="0"/>
              <a:pPr/>
              <a:t>12</a:t>
            </a:fld>
            <a:endParaRPr lang="en-US" altLang="en-US" sz="1400" smtClean="0"/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4257675" y="1973263"/>
            <a:ext cx="885825" cy="638175"/>
            <a:chOff x="2682" y="1243"/>
            <a:chExt cx="558" cy="402"/>
          </a:xfrm>
        </p:grpSpPr>
        <p:sp>
          <p:nvSpPr>
            <p:cNvPr id="14356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4357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094038" y="19653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17488" y="4324350"/>
            <a:ext cx="4538662" cy="404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3168650" y="2117725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‘C’     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‘V’</a:t>
            </a:r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4868863" y="19970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3789363" y="2306638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0211EB-306F-49E9-952B-B53102661376}" type="slidenum">
              <a:rPr lang="en-US" altLang="en-US" sz="1400" smtClean="0"/>
              <a:pPr/>
              <a:t>13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298950" y="197326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5495925" y="1973263"/>
            <a:ext cx="885825" cy="638175"/>
            <a:chOff x="3462" y="1243"/>
            <a:chExt cx="558" cy="402"/>
          </a:xfrm>
        </p:grpSpPr>
        <p:sp>
          <p:nvSpPr>
            <p:cNvPr id="15383" name="Rectangle 3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5384" name="Line 4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094038" y="19653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6" name="Rectangle 7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217488" y="4737100"/>
            <a:ext cx="4538662" cy="404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3168650" y="2117725"/>
            <a:ext cx="295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‘S’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      ‘C’     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‘V’</a:t>
            </a:r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4868863" y="19970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3789363" y="2306638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4995863" y="2306638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94413" y="19843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B1B99C-A616-485B-A826-F0A35216F393}" type="slidenum">
              <a:rPr lang="en-US" altLang="en-US" sz="1400" smtClean="0"/>
              <a:pPr/>
              <a:t>14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298950" y="197326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5495925" y="1973263"/>
            <a:ext cx="885825" cy="638175"/>
            <a:chOff x="3462" y="1243"/>
            <a:chExt cx="558" cy="402"/>
          </a:xfrm>
        </p:grpSpPr>
        <p:sp>
          <p:nvSpPr>
            <p:cNvPr id="16407" name="Rectangle 3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6408" name="Line 4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094038" y="19653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0" name="Rectangle 7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217488" y="5149850"/>
            <a:ext cx="4538662" cy="404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3168650" y="2117725"/>
            <a:ext cx="295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‘S’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      ‘C’     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‘V’</a:t>
            </a: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>
            <a:off x="4868863" y="19970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>
            <a:off x="3789363" y="2306638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>
            <a:off x="4995863" y="2306638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6094413" y="19843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1458E95-5D8F-47E6-A124-B2BFE122CAB3}" type="slidenum">
              <a:rPr lang="en-US" altLang="en-US" sz="1400" smtClean="0"/>
              <a:pPr/>
              <a:t>15</a:t>
            </a:fld>
            <a:endParaRPr lang="en-US" altLang="en-US" sz="1400" smtClean="0"/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4257675" y="1973263"/>
            <a:ext cx="885825" cy="638175"/>
            <a:chOff x="2682" y="1243"/>
            <a:chExt cx="558" cy="402"/>
          </a:xfrm>
        </p:grpSpPr>
        <p:sp>
          <p:nvSpPr>
            <p:cNvPr id="17428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429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094038" y="19653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17488" y="5521325"/>
            <a:ext cx="4538662" cy="404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3148013" y="2117725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‘C’     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‘V’</a:t>
            </a:r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4868863" y="19970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3789363" y="2306638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C2B71A7-B0E4-4924-885D-3A834420619D}" type="slidenum">
              <a:rPr lang="en-US" altLang="en-US" sz="1400" smtClean="0"/>
              <a:pPr/>
              <a:t>16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298950" y="197326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5495925" y="1973263"/>
            <a:ext cx="885825" cy="638175"/>
            <a:chOff x="3462" y="1243"/>
            <a:chExt cx="558" cy="402"/>
          </a:xfrm>
        </p:grpSpPr>
        <p:sp>
          <p:nvSpPr>
            <p:cNvPr id="18455" name="Rectangle 3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456" name="Line 4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094038" y="19653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8" name="Rectangle 7"/>
          <p:cNvSpPr>
            <a:spLocks noGrp="1" noChangeArrowheads="1"/>
          </p:cNvSpPr>
          <p:nvPr>
            <p:ph type="title"/>
          </p:nvPr>
        </p:nvSpPr>
        <p:spPr>
          <a:xfrm>
            <a:off x="3648075" y="146050"/>
            <a:ext cx="5184775" cy="1143000"/>
          </a:xfrm>
          <a:noFill/>
        </p:spPr>
        <p:txBody>
          <a:bodyPr/>
          <a:lstStyle/>
          <a:p>
            <a:r>
              <a:rPr lang="en-US" altLang="en-US" smtClean="0"/>
              <a:t>Tracing Client Code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341313" y="174466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1870075" y="21844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812800" y="6318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219075" y="3001963"/>
            <a:ext cx="4538663" cy="3313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17488" y="5913438"/>
            <a:ext cx="4538662" cy="404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376238" y="3081338"/>
            <a:ext cx="449103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char	letter = ‘V’;</a:t>
            </a:r>
          </a:p>
          <a:p>
            <a:endParaRPr lang="en-US" altLang="en-US" sz="800" b="1"/>
          </a:p>
          <a:p>
            <a:r>
              <a:rPr lang="en-US" altLang="en-US" sz="2000" b="1"/>
              <a:t>StackType&lt; char &gt;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myStack.Push(‘C’);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myStack.Push(‘S’);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if ( !myStack.IsEmpty( ) )</a:t>
            </a:r>
          </a:p>
          <a:p>
            <a:r>
              <a:rPr lang="en-US" altLang="en-US" sz="2000" b="1"/>
              <a:t>      myStack.Pop( letter 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myStack.Push(‘K’);</a:t>
            </a:r>
            <a:endParaRPr lang="en-US" altLang="en-US" b="1"/>
          </a:p>
          <a:p>
            <a:endParaRPr lang="en-US" altLang="en-US" b="1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361950" y="1738313"/>
            <a:ext cx="26797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Private data: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sz="2000" b="1">
                <a:latin typeface="Times New Roman" charset="0"/>
              </a:rPr>
              <a:t>         topPtr  </a:t>
            </a:r>
          </a:p>
          <a:p>
            <a:endParaRPr lang="en-US" altLang="en-US" sz="1200" b="1">
              <a:latin typeface="Times New Roman" charset="0"/>
            </a:endParaRPr>
          </a:p>
          <a:p>
            <a:endParaRPr lang="en-US" altLang="en-US" sz="1200" b="1">
              <a:latin typeface="Times New Roman" charset="0"/>
            </a:endParaRP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2390775" y="23066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3086100" y="2117725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‘K’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      ‘C’     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b="1">
                <a:latin typeface="Times New Roman" charset="0"/>
              </a:rPr>
              <a:t> ‘V’</a:t>
            </a: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3705225" y="19685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2147888" y="6477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‘S’</a:t>
            </a:r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868863" y="19970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789363" y="2306638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4995863" y="2306638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6094413" y="1984375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5FF538-249C-49FA-B459-D3644C7F8922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20675" y="1612900"/>
            <a:ext cx="8391525" cy="3838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865313"/>
            <a:ext cx="8255000" cy="3446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STACK </a:t>
            </a:r>
            <a:endParaRPr lang="en-US" altLang="en-US" sz="20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#include "ItemType.h"      </a:t>
            </a:r>
            <a:r>
              <a:rPr lang="en-US" altLang="en-US" sz="2000" b="1" smtClean="0">
                <a:solidFill>
                  <a:srgbClr val="006633"/>
                </a:solidFill>
                <a:latin typeface="Courier New" pitchFamily="49" charset="0"/>
              </a:rPr>
              <a:t>// for ItemType 	</a:t>
            </a:r>
            <a:endParaRPr lang="en-US" altLang="en-US" sz="2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2000" b="1" smtClean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struct NodeType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ItemType  info;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NodeType&lt;ItemType&gt;* next;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6BEA7E4-1ADC-46D5-A508-3E09A38A6BE4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8153400" cy="539750"/>
          </a:xfrm>
        </p:spPr>
        <p:txBody>
          <a:bodyPr/>
          <a:lstStyle/>
          <a:p>
            <a:r>
              <a:rPr lang="en-US" altLang="en-US" sz="2800" smtClean="0">
                <a:solidFill>
                  <a:schemeClr val="accent2"/>
                </a:solidFill>
              </a:rPr>
              <a:t/>
            </a:r>
            <a:br>
              <a:rPr lang="en-US" altLang="en-US" sz="2800" smtClean="0">
                <a:solidFill>
                  <a:schemeClr val="accent2"/>
                </a:solidFill>
              </a:rPr>
            </a:br>
            <a:r>
              <a:rPr lang="en-US" altLang="en-US" sz="2800" smtClean="0">
                <a:solidFill>
                  <a:srgbClr val="660066"/>
                </a:solidFill>
              </a:rPr>
              <a:t>Dynamically Linked Implementation of Stack</a:t>
            </a:r>
          </a:p>
        </p:txBody>
      </p: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2681288" y="5613400"/>
            <a:ext cx="3271837" cy="1127125"/>
            <a:chOff x="1689" y="3536"/>
            <a:chExt cx="2061" cy="710"/>
          </a:xfrm>
        </p:grpSpPr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689" y="3540"/>
              <a:ext cx="2061" cy="3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>
              <a:off x="2653" y="353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1824" y="3958"/>
              <a:ext cx="16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Arial Black" pitchFamily="34" charset="0"/>
                </a:rPr>
                <a:t>.</a:t>
              </a:r>
              <a:r>
                <a:rPr lang="en-US" altLang="en-US" sz="1000">
                  <a:latin typeface="Arial Black" pitchFamily="34" charset="0"/>
                </a:rPr>
                <a:t> </a:t>
              </a:r>
              <a:r>
                <a:rPr lang="en-US" altLang="en-US" b="1"/>
                <a:t>info            </a:t>
              </a:r>
              <a:r>
                <a:rPr lang="en-US" altLang="en-US" b="1">
                  <a:latin typeface="Arial Black" pitchFamily="34" charset="0"/>
                </a:rPr>
                <a:t>.</a:t>
              </a:r>
              <a:r>
                <a:rPr lang="en-US" altLang="en-US" sz="1000">
                  <a:latin typeface="Arial Black" pitchFamily="34" charset="0"/>
                </a:rPr>
                <a:t> </a:t>
              </a:r>
              <a:r>
                <a:rPr lang="en-US" altLang="en-US" b="1"/>
                <a:t>next</a:t>
              </a:r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1839" y="3569"/>
              <a:ext cx="16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</a:rPr>
                <a:t>  </a:t>
              </a:r>
              <a:r>
                <a:rPr lang="en-US" altLang="en-US" sz="2800" b="1"/>
                <a:t>‘A’</a:t>
              </a:r>
              <a:r>
                <a:rPr lang="en-US" altLang="en-US" b="1"/>
                <a:t>             </a:t>
              </a:r>
              <a:r>
                <a:rPr lang="en-US" altLang="en-US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1000" y="762000"/>
            <a:ext cx="8199438" cy="5892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55000" cy="5700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STACK  continued</a:t>
            </a:r>
            <a:r>
              <a:rPr lang="en-US" altLang="en-US" sz="1800" b="1" smtClean="0">
                <a:solidFill>
                  <a:srgbClr val="009966"/>
                </a:solidFill>
                <a:latin typeface="Courier New" pitchFamily="49" charset="0"/>
              </a:rPr>
              <a:t>    </a:t>
            </a:r>
          </a:p>
          <a:p>
            <a:pPr>
              <a:buFont typeface="Wingdings" pitchFamily="2" charset="2"/>
              <a:buNone/>
            </a:pPr>
            <a:endParaRPr lang="en-US" altLang="en-US" sz="1000" b="1" smtClean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class StackType 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public: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StackType( );  		 	</a:t>
            </a: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constructor	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Default constructor.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 Stack is created and empty.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void MakeEmpty( 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 None.</a:t>
            </a:r>
            <a:endParaRPr lang="en-US" altLang="en-US" sz="8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 Stack is empty.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800" b="1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latin typeface="Courier New" pitchFamily="49" charset="0"/>
              </a:rPr>
              <a:t>bool IsEmpty(</a:t>
            </a:r>
            <a:r>
              <a:rPr lang="en-US" altLang="en-US" sz="1800" b="1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) const;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 Function value = (stack is empty)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bool IsFull( ) const;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 Stack has been initialized.</a:t>
            </a:r>
            <a:endParaRPr lang="en-US" altLang="en-US" sz="10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 Function value = (stack is full)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C524F199-7F7E-4D65-9961-12E4526F81F5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92125" y="223838"/>
            <a:ext cx="8178800" cy="63976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39738"/>
            <a:ext cx="7942263" cy="5699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STACK  continued</a:t>
            </a:r>
            <a:r>
              <a:rPr lang="en-US" altLang="en-US" sz="1800" b="1" smtClean="0">
                <a:solidFill>
                  <a:srgbClr val="009966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b="1" smtClean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Push( ItemType item );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Stack has been initialized.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      Stack is not full.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newItem is at the top of the stack.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Pop( ItemType&amp;  item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Stack has been initialized.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      Stack is not empty.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Top element has been removed from stack.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	  item is a copy of removed element.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~StackType( );		 	</a:t>
            </a: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destructor</a:t>
            </a:r>
            <a:r>
              <a:rPr lang="en-US" altLang="en-US" sz="8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Stack has been initialized.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Memory allocated for nodes has been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	  deallocated.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private:</a:t>
            </a:r>
            <a:endParaRPr lang="en-US" altLang="en-US" sz="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topPtr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5DD2AB6-9107-4EA0-9E5B-67BF4133FCBB}" type="slidenum">
              <a:rPr lang="en-US" altLang="en-US" sz="1400"/>
              <a:pPr algn="r"/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9AE2C6-36FA-4794-A7E7-26F933DF059B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>
                <a:solidFill>
                  <a:srgbClr val="660066"/>
                </a:solidFill>
              </a:rPr>
              <a:t>Definition of Stack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stack is an ordered group of </a:t>
            </a:r>
            <a:r>
              <a:rPr lang="en-US" altLang="en-US" smtClean="0">
                <a:solidFill>
                  <a:srgbClr val="990066"/>
                </a:solidFill>
              </a:rPr>
              <a:t>homogeneous items</a:t>
            </a:r>
            <a:r>
              <a:rPr lang="en-US" altLang="en-US" smtClean="0"/>
              <a:t> (elements), in which the removal and addition of stack items can take place only at the top of the stack. 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r>
              <a:rPr lang="en-US" altLang="en-US" smtClean="0"/>
              <a:t>A stack is a </a:t>
            </a:r>
            <a:r>
              <a:rPr lang="en-US" altLang="en-US" smtClean="0">
                <a:solidFill>
                  <a:srgbClr val="990066"/>
                </a:solidFill>
              </a:rPr>
              <a:t>LIFO</a:t>
            </a:r>
            <a:r>
              <a:rPr lang="en-US" altLang="en-US" smtClean="0"/>
              <a:t> “last in, first out” structure.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7988" y="450850"/>
            <a:ext cx="8262937" cy="55324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85788"/>
            <a:ext cx="7940675" cy="50673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STACK continued</a:t>
            </a:r>
            <a:endParaRPr lang="en-US" altLang="en-US" sz="1800" b="1" smtClean="0">
              <a:solidFill>
                <a:srgbClr val="00996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member function definitions for class StackType</a:t>
            </a:r>
            <a:endParaRPr lang="en-US" altLang="en-US" sz="1800" b="1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8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::StackType( )		 </a:t>
            </a: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// constructor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NULL;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::IsEmpty( )  const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Returns true if there are no elements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on the stack; false otherwise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return  ( topPtr </a:t>
            </a:r>
            <a:r>
              <a:rPr lang="en-US" altLang="en-US" sz="1800" b="1" smtClean="0">
                <a:latin typeface="Bookman Old Style" pitchFamily="18" charset="0"/>
              </a:rPr>
              <a:t>==</a:t>
            </a:r>
            <a:r>
              <a:rPr lang="en-US" altLang="en-US" sz="1800" b="1" smtClean="0">
                <a:latin typeface="Courier New" pitchFamily="49" charset="0"/>
              </a:rPr>
              <a:t> NULL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87DE9FF-1776-4C56-9081-8871324711A3}" type="slidenum">
              <a:rPr lang="en-US" altLang="en-US" sz="1400"/>
              <a:pPr algn="r"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new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05000"/>
            <a:ext cx="7753350" cy="40211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b="1" smtClean="0"/>
              <a:t>If memory is available in an area called the free store (or heap), operator new </a:t>
            </a:r>
            <a:r>
              <a:rPr lang="en-US" altLang="en-US" sz="2400" b="1" smtClean="0">
                <a:solidFill>
                  <a:srgbClr val="990066"/>
                </a:solidFill>
              </a:rPr>
              <a:t>allocates the requested object, and returns a pointer</a:t>
            </a:r>
            <a:r>
              <a:rPr lang="en-US" altLang="en-US" sz="2400" b="1" smtClean="0"/>
              <a:t> to the memory allocated.</a:t>
            </a:r>
          </a:p>
          <a:p>
            <a:pPr>
              <a:buFont typeface="Wingdings" pitchFamily="2" charset="2"/>
              <a:buNone/>
            </a:pPr>
            <a:endParaRPr lang="en-US" altLang="en-US" sz="1600" b="1" smtClean="0"/>
          </a:p>
          <a:p>
            <a:pPr>
              <a:buFont typeface="Wingdings" pitchFamily="2" charset="2"/>
              <a:buNone/>
            </a:pPr>
            <a:r>
              <a:rPr lang="en-US" altLang="en-US" sz="2400" b="1" smtClean="0"/>
              <a:t>The dynamically allocated object exists until the delete operator destroys it.</a:t>
            </a:r>
            <a:endParaRPr lang="en-US" altLang="en-US" sz="1800" b="1" smtClean="0"/>
          </a:p>
          <a:p>
            <a:pPr>
              <a:buFont typeface="Wingdings" pitchFamily="2" charset="2"/>
              <a:buNone/>
            </a:pPr>
            <a:endParaRPr lang="en-US" altLang="en-US" sz="1800" b="1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67449C2D-3447-4D45-9CF9-043E5EC6D291}" type="slidenum">
              <a:rPr lang="en-US" altLang="en-US" sz="1400"/>
              <a:pPr algn="r"/>
              <a:t>21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FB5C00-0EE4-4E4B-83D5-07DBA87D1B9D}" type="slidenum">
              <a:rPr lang="en-US" altLang="en-US" sz="1400" smtClean="0"/>
              <a:pPr/>
              <a:t>22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60425" y="2689225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860425" y="2689225"/>
            <a:ext cx="6865938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2381250" y="1143000"/>
            <a:ext cx="6762750" cy="593725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6325" y="27432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4583" name="Group 23"/>
          <p:cNvGrpSpPr>
            <a:grpSpLocks/>
          </p:cNvGrpSpPr>
          <p:nvPr/>
        </p:nvGrpSpPr>
        <p:grpSpPr bwMode="auto">
          <a:xfrm>
            <a:off x="1281113" y="5529263"/>
            <a:ext cx="5110162" cy="590550"/>
            <a:chOff x="909" y="2807"/>
            <a:chExt cx="3219" cy="372"/>
          </a:xfrm>
        </p:grpSpPr>
        <p:grpSp>
          <p:nvGrpSpPr>
            <p:cNvPr id="24587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602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topPtr</a:t>
                </a:r>
              </a:p>
            </p:txBody>
          </p:sp>
          <p:sp>
            <p:nvSpPr>
              <p:cNvPr id="24603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24588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4599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0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4601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589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24596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7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4598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590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591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  ‘C’           ‘L’</a:t>
              </a:r>
            </a:p>
          </p:txBody>
        </p:sp>
        <p:sp>
          <p:nvSpPr>
            <p:cNvPr id="24592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4" name="Rectangle 24"/>
          <p:cNvSpPr>
            <a:spLocks noChangeArrowheads="1"/>
          </p:cNvSpPr>
          <p:nvPr/>
        </p:nvSpPr>
        <p:spPr bwMode="auto">
          <a:xfrm>
            <a:off x="1263650" y="15636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85" name="Rectangle 25"/>
          <p:cNvSpPr>
            <a:spLocks noChangeArrowheads="1"/>
          </p:cNvSpPr>
          <p:nvPr/>
        </p:nvSpPr>
        <p:spPr bwMode="auto">
          <a:xfrm>
            <a:off x="1327150" y="17018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4586" name="Rectangle 26"/>
          <p:cNvSpPr>
            <a:spLocks noChangeArrowheads="1"/>
          </p:cNvSpPr>
          <p:nvPr/>
        </p:nvSpPr>
        <p:spPr bwMode="auto">
          <a:xfrm>
            <a:off x="0" y="17494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newItem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F1E513-C9C8-4367-82B7-6C1B662F06B6}" type="slidenum">
              <a:rPr lang="en-US" altLang="en-US" sz="1400" smtClean="0"/>
              <a:pPr/>
              <a:t>23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60425" y="2232025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860425" y="2665413"/>
            <a:ext cx="6865938" cy="3889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2060575" y="7445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6325" y="22860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5607" name="Group 23"/>
          <p:cNvGrpSpPr>
            <a:grpSpLocks/>
          </p:cNvGrpSpPr>
          <p:nvPr/>
        </p:nvGrpSpPr>
        <p:grpSpPr bwMode="auto">
          <a:xfrm>
            <a:off x="1281113" y="5072063"/>
            <a:ext cx="5110162" cy="590550"/>
            <a:chOff x="909" y="2807"/>
            <a:chExt cx="3219" cy="372"/>
          </a:xfrm>
        </p:grpSpPr>
        <p:grpSp>
          <p:nvGrpSpPr>
            <p:cNvPr id="25613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628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topPtr</a:t>
                </a:r>
              </a:p>
            </p:txBody>
          </p:sp>
          <p:sp>
            <p:nvSpPr>
              <p:cNvPr id="25629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25614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5625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26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5627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615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25622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23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5624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616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25619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20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5621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617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  ‘C’           ‘L’</a:t>
              </a:r>
            </a:p>
          </p:txBody>
        </p:sp>
        <p:sp>
          <p:nvSpPr>
            <p:cNvPr id="25618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08" name="Rectangle 24"/>
          <p:cNvSpPr>
            <a:spLocks noChangeArrowheads="1"/>
          </p:cNvSpPr>
          <p:nvPr/>
        </p:nvSpPr>
        <p:spPr bwMode="auto">
          <a:xfrm>
            <a:off x="1263650" y="11064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9" name="Rectangle 25"/>
          <p:cNvSpPr>
            <a:spLocks noChangeArrowheads="1"/>
          </p:cNvSpPr>
          <p:nvPr/>
        </p:nvSpPr>
        <p:spPr bwMode="auto">
          <a:xfrm>
            <a:off x="1327150" y="12446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5610" name="Rectangle 26"/>
          <p:cNvSpPr>
            <a:spLocks noChangeArrowheads="1"/>
          </p:cNvSpPr>
          <p:nvPr/>
        </p:nvSpPr>
        <p:spPr bwMode="auto">
          <a:xfrm>
            <a:off x="0" y="12922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newItem</a:t>
            </a:r>
          </a:p>
        </p:txBody>
      </p:sp>
      <p:sp>
        <p:nvSpPr>
          <p:cNvPr id="25611" name="Rectangle 27"/>
          <p:cNvSpPr>
            <a:spLocks noChangeArrowheads="1"/>
          </p:cNvSpPr>
          <p:nvPr/>
        </p:nvSpPr>
        <p:spPr bwMode="auto">
          <a:xfrm>
            <a:off x="889000" y="61753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location</a:t>
            </a:r>
          </a:p>
        </p:txBody>
      </p:sp>
      <p:sp>
        <p:nvSpPr>
          <p:cNvPr id="25612" name="Rectangle 28"/>
          <p:cNvSpPr>
            <a:spLocks noChangeArrowheads="1"/>
          </p:cNvSpPr>
          <p:nvPr/>
        </p:nvSpPr>
        <p:spPr bwMode="auto">
          <a:xfrm>
            <a:off x="2247900" y="604996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E3F326-5E62-40BF-B58B-59E773080684}" type="slidenum">
              <a:rPr lang="en-US" altLang="en-US" sz="1400" smtClean="0"/>
              <a:pPr/>
              <a:t>24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60425" y="2003425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60425" y="2787650"/>
            <a:ext cx="6865938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2060575" y="5159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6325" y="20574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6631" name="Group 23"/>
          <p:cNvGrpSpPr>
            <a:grpSpLocks/>
          </p:cNvGrpSpPr>
          <p:nvPr/>
        </p:nvGrpSpPr>
        <p:grpSpPr bwMode="auto">
          <a:xfrm>
            <a:off x="1281113" y="4843463"/>
            <a:ext cx="5110162" cy="590550"/>
            <a:chOff x="909" y="2807"/>
            <a:chExt cx="3219" cy="372"/>
          </a:xfrm>
        </p:grpSpPr>
        <p:grpSp>
          <p:nvGrpSpPr>
            <p:cNvPr id="2664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665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topPtr</a:t>
                </a:r>
              </a:p>
            </p:txBody>
          </p:sp>
          <p:sp>
            <p:nvSpPr>
              <p:cNvPr id="2665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665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5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665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664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2664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5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665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664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2664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4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664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64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  ‘C’           ‘L’</a:t>
              </a:r>
            </a:p>
          </p:txBody>
        </p:sp>
        <p:sp>
          <p:nvSpPr>
            <p:cNvPr id="2664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632" name="Rectangle 24"/>
          <p:cNvSpPr>
            <a:spLocks noChangeArrowheads="1"/>
          </p:cNvSpPr>
          <p:nvPr/>
        </p:nvSpPr>
        <p:spPr bwMode="auto">
          <a:xfrm>
            <a:off x="1263650" y="8778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3" name="Rectangle 25"/>
          <p:cNvSpPr>
            <a:spLocks noChangeArrowheads="1"/>
          </p:cNvSpPr>
          <p:nvPr/>
        </p:nvSpPr>
        <p:spPr bwMode="auto">
          <a:xfrm>
            <a:off x="1327150" y="10160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6634" name="Rectangle 26"/>
          <p:cNvSpPr>
            <a:spLocks noChangeArrowheads="1"/>
          </p:cNvSpPr>
          <p:nvPr/>
        </p:nvSpPr>
        <p:spPr bwMode="auto">
          <a:xfrm>
            <a:off x="0" y="10636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newItem</a:t>
            </a:r>
          </a:p>
        </p:txBody>
      </p:sp>
      <p:sp>
        <p:nvSpPr>
          <p:cNvPr id="26635" name="Rectangle 27"/>
          <p:cNvSpPr>
            <a:spLocks noChangeArrowheads="1"/>
          </p:cNvSpPr>
          <p:nvPr/>
        </p:nvSpPr>
        <p:spPr bwMode="auto">
          <a:xfrm>
            <a:off x="889000" y="59467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6636" name="Rectangle 28"/>
          <p:cNvSpPr>
            <a:spLocks noChangeArrowheads="1"/>
          </p:cNvSpPr>
          <p:nvPr/>
        </p:nvSpPr>
        <p:spPr bwMode="auto">
          <a:xfrm>
            <a:off x="2247900" y="582136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7" name="Line 29"/>
          <p:cNvSpPr>
            <a:spLocks noChangeShapeType="1"/>
          </p:cNvSpPr>
          <p:nvPr/>
        </p:nvSpPr>
        <p:spPr bwMode="auto">
          <a:xfrm>
            <a:off x="2416175" y="6146800"/>
            <a:ext cx="504825" cy="158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Rectangle 30"/>
          <p:cNvSpPr>
            <a:spLocks noChangeArrowheads="1"/>
          </p:cNvSpPr>
          <p:nvPr/>
        </p:nvSpPr>
        <p:spPr bwMode="auto">
          <a:xfrm>
            <a:off x="2925763" y="5857875"/>
            <a:ext cx="877887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639" name="Line 31"/>
          <p:cNvSpPr>
            <a:spLocks noChangeShapeType="1"/>
          </p:cNvSpPr>
          <p:nvPr/>
        </p:nvSpPr>
        <p:spPr bwMode="auto">
          <a:xfrm>
            <a:off x="3533775" y="587375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A9210CB-6468-4ED8-8DF9-6C60BFF61347}" type="slidenum">
              <a:rPr lang="en-US" altLang="en-US" sz="1400" smtClean="0"/>
              <a:pPr/>
              <a:t>25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860425" y="2155825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60425" y="3270250"/>
            <a:ext cx="6865938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2060575" y="6683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6325" y="22098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7655" name="Group 23"/>
          <p:cNvGrpSpPr>
            <a:grpSpLocks/>
          </p:cNvGrpSpPr>
          <p:nvPr/>
        </p:nvGrpSpPr>
        <p:grpSpPr bwMode="auto">
          <a:xfrm>
            <a:off x="1281113" y="4995863"/>
            <a:ext cx="5110162" cy="590550"/>
            <a:chOff x="909" y="2807"/>
            <a:chExt cx="3219" cy="372"/>
          </a:xfrm>
        </p:grpSpPr>
        <p:grpSp>
          <p:nvGrpSpPr>
            <p:cNvPr id="27666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7681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topPtr</a:t>
                </a:r>
              </a:p>
            </p:txBody>
          </p:sp>
          <p:sp>
            <p:nvSpPr>
              <p:cNvPr id="27682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27667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7678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79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7680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668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27675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76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7677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669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27672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73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7674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  ‘C’           ‘L’</a:t>
              </a:r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1263650" y="10302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7" name="Rectangle 25"/>
          <p:cNvSpPr>
            <a:spLocks noChangeArrowheads="1"/>
          </p:cNvSpPr>
          <p:nvPr/>
        </p:nvSpPr>
        <p:spPr bwMode="auto">
          <a:xfrm>
            <a:off x="1327150" y="11684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7658" name="Rectangle 26"/>
          <p:cNvSpPr>
            <a:spLocks noChangeArrowheads="1"/>
          </p:cNvSpPr>
          <p:nvPr/>
        </p:nvSpPr>
        <p:spPr bwMode="auto">
          <a:xfrm>
            <a:off x="0" y="12160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newItem</a:t>
            </a:r>
          </a:p>
        </p:txBody>
      </p:sp>
      <p:sp>
        <p:nvSpPr>
          <p:cNvPr id="27659" name="Rectangle 27"/>
          <p:cNvSpPr>
            <a:spLocks noChangeArrowheads="1"/>
          </p:cNvSpPr>
          <p:nvPr/>
        </p:nvSpPr>
        <p:spPr bwMode="auto">
          <a:xfrm>
            <a:off x="889000" y="60991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auto">
          <a:xfrm>
            <a:off x="2247900" y="597376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7661" name="Group 32"/>
          <p:cNvGrpSpPr>
            <a:grpSpLocks/>
          </p:cNvGrpSpPr>
          <p:nvPr/>
        </p:nvGrpSpPr>
        <p:grpSpPr bwMode="auto">
          <a:xfrm>
            <a:off x="2416175" y="6010275"/>
            <a:ext cx="1387475" cy="566738"/>
            <a:chOff x="1624" y="3446"/>
            <a:chExt cx="874" cy="357"/>
          </a:xfrm>
        </p:grpSpPr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4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662" name="Rectangle 33"/>
          <p:cNvSpPr>
            <a:spLocks noChangeArrowheads="1"/>
          </p:cNvSpPr>
          <p:nvPr/>
        </p:nvSpPr>
        <p:spPr bwMode="auto">
          <a:xfrm>
            <a:off x="2960688" y="606266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BE6E00-C111-46D6-A604-C6084FDCA001}" type="slidenum">
              <a:rPr lang="en-US" altLang="en-US" sz="1400" smtClean="0"/>
              <a:pPr/>
              <a:t>26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860425" y="2232025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860425" y="3738563"/>
            <a:ext cx="6865938" cy="3889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2060575" y="7445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6325" y="22860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8679" name="Group 23"/>
          <p:cNvGrpSpPr>
            <a:grpSpLocks/>
          </p:cNvGrpSpPr>
          <p:nvPr/>
        </p:nvGrpSpPr>
        <p:grpSpPr bwMode="auto">
          <a:xfrm>
            <a:off x="1281113" y="5072063"/>
            <a:ext cx="5110162" cy="590550"/>
            <a:chOff x="909" y="2807"/>
            <a:chExt cx="3219" cy="372"/>
          </a:xfrm>
        </p:grpSpPr>
        <p:grpSp>
          <p:nvGrpSpPr>
            <p:cNvPr id="28691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8706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topPtr</a:t>
                </a:r>
              </a:p>
            </p:txBody>
          </p:sp>
          <p:sp>
            <p:nvSpPr>
              <p:cNvPr id="28707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grpSp>
          <p:nvGrpSpPr>
            <p:cNvPr id="28692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8703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04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8705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693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28700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01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8702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694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28697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98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28699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695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  ‘C’           ‘L’</a:t>
              </a: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0" name="Rectangle 24"/>
          <p:cNvSpPr>
            <a:spLocks noChangeArrowheads="1"/>
          </p:cNvSpPr>
          <p:nvPr/>
        </p:nvSpPr>
        <p:spPr bwMode="auto">
          <a:xfrm>
            <a:off x="1263650" y="11064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81" name="Rectangle 25"/>
          <p:cNvSpPr>
            <a:spLocks noChangeArrowheads="1"/>
          </p:cNvSpPr>
          <p:nvPr/>
        </p:nvSpPr>
        <p:spPr bwMode="auto">
          <a:xfrm>
            <a:off x="1327150" y="12446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8682" name="Rectangle 26"/>
          <p:cNvSpPr>
            <a:spLocks noChangeArrowheads="1"/>
          </p:cNvSpPr>
          <p:nvPr/>
        </p:nvSpPr>
        <p:spPr bwMode="auto">
          <a:xfrm>
            <a:off x="0" y="12922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newItem</a:t>
            </a:r>
          </a:p>
        </p:txBody>
      </p:sp>
      <p:sp>
        <p:nvSpPr>
          <p:cNvPr id="28683" name="Rectangle 27"/>
          <p:cNvSpPr>
            <a:spLocks noChangeArrowheads="1"/>
          </p:cNvSpPr>
          <p:nvPr/>
        </p:nvSpPr>
        <p:spPr bwMode="auto">
          <a:xfrm>
            <a:off x="889000" y="61753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2247900" y="604996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8685" name="Group 32"/>
          <p:cNvGrpSpPr>
            <a:grpSpLocks/>
          </p:cNvGrpSpPr>
          <p:nvPr/>
        </p:nvGrpSpPr>
        <p:grpSpPr bwMode="auto">
          <a:xfrm>
            <a:off x="2416175" y="6086475"/>
            <a:ext cx="1387475" cy="566738"/>
            <a:chOff x="1624" y="3446"/>
            <a:chExt cx="874" cy="357"/>
          </a:xfrm>
        </p:grpSpPr>
        <p:sp>
          <p:nvSpPr>
            <p:cNvPr id="28688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8690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86" name="Rectangle 33"/>
          <p:cNvSpPr>
            <a:spLocks noChangeArrowheads="1"/>
          </p:cNvSpPr>
          <p:nvPr/>
        </p:nvSpPr>
        <p:spPr bwMode="auto">
          <a:xfrm>
            <a:off x="2960688" y="613886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8687" name="Line 34"/>
          <p:cNvSpPr>
            <a:spLocks noChangeShapeType="1"/>
          </p:cNvSpPr>
          <p:nvPr/>
        </p:nvSpPr>
        <p:spPr bwMode="auto">
          <a:xfrm flipH="1" flipV="1">
            <a:off x="3330575" y="5675313"/>
            <a:ext cx="360363" cy="5715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F4C7C-8372-4CB1-A3C3-32AB625CDE50}" type="slidenum">
              <a:rPr lang="en-US" altLang="en-US" sz="1400" smtClean="0"/>
              <a:pPr/>
              <a:t>27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181100" y="1927225"/>
            <a:ext cx="6888163" cy="22717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181100" y="3805238"/>
            <a:ext cx="6865938" cy="3889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2381250" y="4397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Adding newItem to the stack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97000" y="19812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newItem = ‘B’;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NodeType&lt;char&gt;*  location;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 = new  NodeType&lt;char&gt;;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location-&gt;info = newItem;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location-&gt;next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topPtr = location;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1601788" y="4767263"/>
            <a:ext cx="1392237" cy="566737"/>
            <a:chOff x="909" y="2807"/>
            <a:chExt cx="877" cy="357"/>
          </a:xfrm>
        </p:grpSpPr>
        <p:sp>
          <p:nvSpPr>
            <p:cNvPr id="29728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29729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2811463" y="5072063"/>
            <a:ext cx="501650" cy="657225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3321050" y="4783138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929063" y="47990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07" name="Group 15"/>
          <p:cNvGrpSpPr>
            <a:grpSpLocks/>
          </p:cNvGrpSpPr>
          <p:nvPr/>
        </p:nvGrpSpPr>
        <p:grpSpPr bwMode="auto">
          <a:xfrm>
            <a:off x="4078288" y="4791075"/>
            <a:ext cx="1387475" cy="566738"/>
            <a:chOff x="2469" y="2822"/>
            <a:chExt cx="874" cy="357"/>
          </a:xfrm>
        </p:grpSpPr>
        <p:sp>
          <p:nvSpPr>
            <p:cNvPr id="29725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6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27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08" name="Group 19"/>
          <p:cNvGrpSpPr>
            <a:grpSpLocks/>
          </p:cNvGrpSpPr>
          <p:nvPr/>
        </p:nvGrpSpPr>
        <p:grpSpPr bwMode="auto">
          <a:xfrm>
            <a:off x="5324475" y="4778375"/>
            <a:ext cx="1387475" cy="566738"/>
            <a:chOff x="3254" y="2814"/>
            <a:chExt cx="874" cy="357"/>
          </a:xfrm>
        </p:grpSpPr>
        <p:sp>
          <p:nvSpPr>
            <p:cNvPr id="29722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3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24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9" name="Rectangle 20"/>
          <p:cNvSpPr>
            <a:spLocks noChangeArrowheads="1"/>
          </p:cNvSpPr>
          <p:nvPr/>
        </p:nvSpPr>
        <p:spPr bwMode="auto">
          <a:xfrm>
            <a:off x="3349625" y="4837113"/>
            <a:ext cx="306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‘X’          ‘C’           ‘L’</a:t>
            </a:r>
          </a:p>
        </p:txBody>
      </p:sp>
      <p:sp>
        <p:nvSpPr>
          <p:cNvPr id="29710" name="Line 21"/>
          <p:cNvSpPr>
            <a:spLocks noChangeShapeType="1"/>
          </p:cNvSpPr>
          <p:nvPr/>
        </p:nvSpPr>
        <p:spPr bwMode="auto">
          <a:xfrm flipH="1">
            <a:off x="6448425" y="4776788"/>
            <a:ext cx="2540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1" name="Rectangle 22"/>
          <p:cNvSpPr>
            <a:spLocks noChangeArrowheads="1"/>
          </p:cNvSpPr>
          <p:nvPr/>
        </p:nvSpPr>
        <p:spPr bwMode="auto">
          <a:xfrm>
            <a:off x="1584325" y="8016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712" name="Rectangle 23"/>
          <p:cNvSpPr>
            <a:spLocks noChangeArrowheads="1"/>
          </p:cNvSpPr>
          <p:nvPr/>
        </p:nvSpPr>
        <p:spPr bwMode="auto">
          <a:xfrm>
            <a:off x="1647825" y="9398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>
            <a:off x="320675" y="9874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newItem</a:t>
            </a:r>
          </a:p>
        </p:txBody>
      </p:sp>
      <p:sp>
        <p:nvSpPr>
          <p:cNvPr id="29714" name="Rectangle 25"/>
          <p:cNvSpPr>
            <a:spLocks noChangeArrowheads="1"/>
          </p:cNvSpPr>
          <p:nvPr/>
        </p:nvSpPr>
        <p:spPr bwMode="auto">
          <a:xfrm>
            <a:off x="1209675" y="58705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9715" name="Rectangle 26"/>
          <p:cNvSpPr>
            <a:spLocks noChangeArrowheads="1"/>
          </p:cNvSpPr>
          <p:nvPr/>
        </p:nvSpPr>
        <p:spPr bwMode="auto">
          <a:xfrm>
            <a:off x="2568575" y="574516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9716" name="Group 30"/>
          <p:cNvGrpSpPr>
            <a:grpSpLocks/>
          </p:cNvGrpSpPr>
          <p:nvPr/>
        </p:nvGrpSpPr>
        <p:grpSpPr bwMode="auto">
          <a:xfrm>
            <a:off x="2736850" y="5781675"/>
            <a:ext cx="1387475" cy="566738"/>
            <a:chOff x="1624" y="3446"/>
            <a:chExt cx="874" cy="357"/>
          </a:xfrm>
        </p:grpSpPr>
        <p:sp>
          <p:nvSpPr>
            <p:cNvPr id="29719" name="Line 27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0" name="Rectangle 28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21" name="Line 29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17" name="Rectangle 31"/>
          <p:cNvSpPr>
            <a:spLocks noChangeArrowheads="1"/>
          </p:cNvSpPr>
          <p:nvPr/>
        </p:nvSpPr>
        <p:spPr bwMode="auto">
          <a:xfrm>
            <a:off x="3281363" y="583406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29718" name="Line 32"/>
          <p:cNvSpPr>
            <a:spLocks noChangeShapeType="1"/>
          </p:cNvSpPr>
          <p:nvPr/>
        </p:nvSpPr>
        <p:spPr bwMode="auto">
          <a:xfrm flipH="1" flipV="1">
            <a:off x="3651250" y="5370513"/>
            <a:ext cx="360363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CF3CEE-D7F5-456F-96AC-040B4D0299A4}" type="slidenum">
              <a:rPr lang="en-US" altLang="en-US" sz="1400" smtClean="0"/>
              <a:pPr/>
              <a:t>28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07988" y="1771650"/>
            <a:ext cx="8262937" cy="3903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00200"/>
            <a:ext cx="80041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0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::Push ( ItemType newItem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// Adds newItem to the top of the stack.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  <a:r>
              <a:rPr lang="en-US" altLang="en-US" sz="1000" b="1" smtClean="0">
                <a:latin typeface="Courier New" pitchFamily="49" charset="0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     </a:t>
            </a:r>
            <a:r>
              <a:rPr lang="en-US" altLang="en-US" sz="1800" b="1" smtClean="0">
                <a:latin typeface="Courier New" pitchFamily="49" charset="0"/>
              </a:rPr>
              <a:t>if (IsFull())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throw PushOnFullStack();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NodeType&lt;ItemType&gt;*  location;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location = new  NodeType&lt;ItemType&gt;;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location-&gt;info = newItem;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location-&gt;next = topPtr;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topPtr = location;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BE3A8C0-475F-45B1-80B6-82767D4FF7B6}" type="slidenum">
              <a:rPr lang="en-US" altLang="en-US" sz="1400"/>
              <a:pPr algn="r"/>
              <a:t>28</a:t>
            </a:fld>
            <a:endParaRPr lang="en-US" altLang="en-US" sz="1400"/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Implementing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74863"/>
            <a:ext cx="7491413" cy="3667125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400" b="1" smtClean="0"/>
          </a:p>
          <a:p>
            <a:pPr>
              <a:buFont typeface="Wingdings" pitchFamily="2" charset="2"/>
              <a:buNone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solidFill>
                  <a:srgbClr val="990066"/>
                </a:solidFill>
              </a:rPr>
              <a:t>object currently pointed to by the pointer is deallocated</a:t>
            </a:r>
            <a:r>
              <a:rPr lang="en-US" altLang="en-US" sz="2400" b="1" smtClean="0"/>
              <a:t>, and the pointer is considered unassigned.  The memory is returned to the free store.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57225"/>
            <a:ext cx="8001000" cy="990600"/>
          </a:xfrm>
          <a:noFill/>
        </p:spPr>
        <p:txBody>
          <a:bodyPr/>
          <a:lstStyle/>
          <a:p>
            <a:r>
              <a:rPr lang="en-US" altLang="en-US" smtClean="0"/>
              <a:t>Using operator </a:t>
            </a:r>
            <a:r>
              <a:rPr lang="en-US" altLang="en-US" smtClean="0">
                <a:latin typeface="Courier New" pitchFamily="49" charset="0"/>
              </a:rPr>
              <a:t>delete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924800" y="617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1E8CEBD-59D7-4D3F-B287-13DE45B6D864}" type="slidenum">
              <a:rPr lang="en-US" altLang="en-US" sz="1400"/>
              <a:pPr algn="r"/>
              <a:t>29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Stack ADT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smtClean="0"/>
              <a:t> -- Sets stack to an empty state.</a:t>
            </a:r>
            <a:r>
              <a:rPr lang="en-US" altLang="en-US" sz="1000" smtClean="0"/>
              <a:t>	 			 	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smtClean="0"/>
              <a:t> -- Determines whether the stack is currently empty.</a:t>
            </a:r>
            <a:r>
              <a:rPr lang="en-US" altLang="en-US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smtClean="0"/>
              <a:t> -- Determines whether the stack is currently full.</a:t>
            </a:r>
            <a:r>
              <a:rPr lang="en-US" altLang="en-US" sz="2400" smtClean="0"/>
              <a:t> </a:t>
            </a:r>
            <a:r>
              <a:rPr lang="en-US" altLang="en-US" sz="1000" smtClean="0"/>
              <a:t>		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Push (ItemType  newItem) </a:t>
            </a:r>
            <a:r>
              <a:rPr lang="en-US" altLang="en-US" sz="2400" b="1" smtClean="0"/>
              <a:t>-- Adds newItem to the top of the stack.</a:t>
            </a:r>
            <a:r>
              <a:rPr lang="en-US" altLang="en-US" sz="2800" b="1" smtClean="0"/>
              <a:t> </a:t>
            </a:r>
            <a:r>
              <a:rPr lang="en-US" altLang="en-US" sz="14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</a:t>
            </a:r>
            <a:r>
              <a:rPr lang="en-US" altLang="en-US" sz="2800" b="1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Pop (ItemType&amp;  item)</a:t>
            </a:r>
            <a:r>
              <a:rPr lang="en-US" altLang="en-US" sz="2400" b="1" smtClean="0"/>
              <a:t> -- Removes the item at the top of the stack and returns it in item.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3C5B9552-F294-4EB6-8FC0-F8C14DF4DED5}" type="slidenum">
              <a:rPr lang="en-US" altLang="en-US" sz="1400"/>
              <a:pPr algn="r"/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A8FF84B-D700-4F1B-B829-87DF442CEC97}" type="slidenum">
              <a:rPr lang="en-US" altLang="en-US" sz="1400" smtClean="0"/>
              <a:pPr/>
              <a:t>30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927100" y="2079625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27100" y="2079625"/>
            <a:ext cx="6888163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2127250" y="5921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Deleting item from the stack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topPtr-&gt;info;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1347788" y="4919663"/>
            <a:ext cx="1392237" cy="566737"/>
            <a:chOff x="909" y="2807"/>
            <a:chExt cx="877" cy="357"/>
          </a:xfrm>
        </p:grpSpPr>
        <p:sp>
          <p:nvSpPr>
            <p:cNvPr id="32798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32799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32776" name="Group 12"/>
          <p:cNvGrpSpPr>
            <a:grpSpLocks/>
          </p:cNvGrpSpPr>
          <p:nvPr/>
        </p:nvGrpSpPr>
        <p:grpSpPr bwMode="auto">
          <a:xfrm>
            <a:off x="2557463" y="4935538"/>
            <a:ext cx="1387475" cy="566737"/>
            <a:chOff x="1671" y="2817"/>
            <a:chExt cx="874" cy="357"/>
          </a:xfrm>
        </p:grpSpPr>
        <p:sp>
          <p:nvSpPr>
            <p:cNvPr id="32795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6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97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77" name="Group 16"/>
          <p:cNvGrpSpPr>
            <a:grpSpLocks/>
          </p:cNvGrpSpPr>
          <p:nvPr/>
        </p:nvGrpSpPr>
        <p:grpSpPr bwMode="auto">
          <a:xfrm>
            <a:off x="3824288" y="4943475"/>
            <a:ext cx="1387475" cy="566738"/>
            <a:chOff x="2469" y="2822"/>
            <a:chExt cx="874" cy="357"/>
          </a:xfrm>
        </p:grpSpPr>
        <p:sp>
          <p:nvSpPr>
            <p:cNvPr id="32792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3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78" name="Group 20"/>
          <p:cNvGrpSpPr>
            <a:grpSpLocks/>
          </p:cNvGrpSpPr>
          <p:nvPr/>
        </p:nvGrpSpPr>
        <p:grpSpPr bwMode="auto">
          <a:xfrm>
            <a:off x="5070475" y="4930775"/>
            <a:ext cx="1387475" cy="566738"/>
            <a:chOff x="3254" y="2814"/>
            <a:chExt cx="874" cy="357"/>
          </a:xfrm>
        </p:grpSpPr>
        <p:sp>
          <p:nvSpPr>
            <p:cNvPr id="32789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0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91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9" name="Rectangle 21"/>
          <p:cNvSpPr>
            <a:spLocks noChangeArrowheads="1"/>
          </p:cNvSpPr>
          <p:nvPr/>
        </p:nvSpPr>
        <p:spPr bwMode="auto">
          <a:xfrm>
            <a:off x="1247775" y="9540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2780" name="Rectangle 22"/>
          <p:cNvSpPr>
            <a:spLocks noChangeArrowheads="1"/>
          </p:cNvSpPr>
          <p:nvPr/>
        </p:nvSpPr>
        <p:spPr bwMode="auto">
          <a:xfrm>
            <a:off x="417513" y="11398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32781" name="Group 26"/>
          <p:cNvGrpSpPr>
            <a:grpSpLocks/>
          </p:cNvGrpSpPr>
          <p:nvPr/>
        </p:nvGrpSpPr>
        <p:grpSpPr bwMode="auto">
          <a:xfrm>
            <a:off x="6275388" y="4919663"/>
            <a:ext cx="1387475" cy="566737"/>
            <a:chOff x="4013" y="2807"/>
            <a:chExt cx="874" cy="357"/>
          </a:xfrm>
        </p:grpSpPr>
        <p:sp>
          <p:nvSpPr>
            <p:cNvPr id="32786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788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82" name="Line 27"/>
          <p:cNvSpPr>
            <a:spLocks noChangeShapeType="1"/>
          </p:cNvSpPr>
          <p:nvPr/>
        </p:nvSpPr>
        <p:spPr bwMode="auto">
          <a:xfrm flipH="1">
            <a:off x="7370763" y="49498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3" name="Rectangle 28"/>
          <p:cNvSpPr>
            <a:spLocks noChangeArrowheads="1"/>
          </p:cNvSpPr>
          <p:nvPr/>
        </p:nvSpPr>
        <p:spPr bwMode="auto">
          <a:xfrm>
            <a:off x="3095625" y="4975225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           ‘X’          ‘C’          ‘L’</a:t>
            </a:r>
          </a:p>
        </p:txBody>
      </p:sp>
      <p:sp>
        <p:nvSpPr>
          <p:cNvPr id="32784" name="Rectangle 29"/>
          <p:cNvSpPr>
            <a:spLocks noChangeArrowheads="1"/>
          </p:cNvSpPr>
          <p:nvPr/>
        </p:nvSpPr>
        <p:spPr bwMode="auto">
          <a:xfrm>
            <a:off x="1335088" y="60515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tempPtr</a:t>
            </a:r>
          </a:p>
        </p:txBody>
      </p:sp>
      <p:sp>
        <p:nvSpPr>
          <p:cNvPr id="32785" name="Rectangle 30"/>
          <p:cNvSpPr>
            <a:spLocks noChangeArrowheads="1"/>
          </p:cNvSpPr>
          <p:nvPr/>
        </p:nvSpPr>
        <p:spPr bwMode="auto">
          <a:xfrm>
            <a:off x="2582863" y="59182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767C2-BD6E-4259-B05C-83A0DAFC4F0C}" type="slidenum">
              <a:rPr lang="en-US" altLang="en-US" sz="1400" smtClean="0"/>
              <a:pPr/>
              <a:t>31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927100" y="2079625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927100" y="2616200"/>
            <a:ext cx="6888163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2127250" y="5921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Deleting item from the stack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topPtr-&gt;info;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33799" name="Group 8"/>
          <p:cNvGrpSpPr>
            <a:grpSpLocks/>
          </p:cNvGrpSpPr>
          <p:nvPr/>
        </p:nvGrpSpPr>
        <p:grpSpPr bwMode="auto">
          <a:xfrm>
            <a:off x="1347788" y="4919663"/>
            <a:ext cx="1392237" cy="566737"/>
            <a:chOff x="909" y="2807"/>
            <a:chExt cx="877" cy="357"/>
          </a:xfrm>
        </p:grpSpPr>
        <p:sp>
          <p:nvSpPr>
            <p:cNvPr id="33823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33824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33800" name="Group 12"/>
          <p:cNvGrpSpPr>
            <a:grpSpLocks/>
          </p:cNvGrpSpPr>
          <p:nvPr/>
        </p:nvGrpSpPr>
        <p:grpSpPr bwMode="auto">
          <a:xfrm>
            <a:off x="2557463" y="4935538"/>
            <a:ext cx="1387475" cy="566737"/>
            <a:chOff x="1671" y="2817"/>
            <a:chExt cx="874" cy="357"/>
          </a:xfrm>
        </p:grpSpPr>
        <p:sp>
          <p:nvSpPr>
            <p:cNvPr id="33820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1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822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01" name="Group 16"/>
          <p:cNvGrpSpPr>
            <a:grpSpLocks/>
          </p:cNvGrpSpPr>
          <p:nvPr/>
        </p:nvGrpSpPr>
        <p:grpSpPr bwMode="auto">
          <a:xfrm>
            <a:off x="3824288" y="4943475"/>
            <a:ext cx="1387475" cy="566738"/>
            <a:chOff x="2469" y="2822"/>
            <a:chExt cx="874" cy="357"/>
          </a:xfrm>
        </p:grpSpPr>
        <p:sp>
          <p:nvSpPr>
            <p:cNvPr id="338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8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802" name="Group 20"/>
          <p:cNvGrpSpPr>
            <a:grpSpLocks/>
          </p:cNvGrpSpPr>
          <p:nvPr/>
        </p:nvGrpSpPr>
        <p:grpSpPr bwMode="auto">
          <a:xfrm>
            <a:off x="5070475" y="4930775"/>
            <a:ext cx="1387475" cy="566738"/>
            <a:chOff x="3254" y="2814"/>
            <a:chExt cx="874" cy="357"/>
          </a:xfrm>
        </p:grpSpPr>
        <p:sp>
          <p:nvSpPr>
            <p:cNvPr id="33814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5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816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1247775" y="9540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804" name="Rectangle 22"/>
          <p:cNvSpPr>
            <a:spLocks noChangeArrowheads="1"/>
          </p:cNvSpPr>
          <p:nvPr/>
        </p:nvSpPr>
        <p:spPr bwMode="auto">
          <a:xfrm>
            <a:off x="417513" y="11398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33805" name="Group 26"/>
          <p:cNvGrpSpPr>
            <a:grpSpLocks/>
          </p:cNvGrpSpPr>
          <p:nvPr/>
        </p:nvGrpSpPr>
        <p:grpSpPr bwMode="auto">
          <a:xfrm>
            <a:off x="6275388" y="4919663"/>
            <a:ext cx="1387475" cy="566737"/>
            <a:chOff x="4013" y="2807"/>
            <a:chExt cx="874" cy="357"/>
          </a:xfrm>
        </p:grpSpPr>
        <p:sp>
          <p:nvSpPr>
            <p:cNvPr id="33811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813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6" name="Line 27"/>
          <p:cNvSpPr>
            <a:spLocks noChangeShapeType="1"/>
          </p:cNvSpPr>
          <p:nvPr/>
        </p:nvSpPr>
        <p:spPr bwMode="auto">
          <a:xfrm flipH="1">
            <a:off x="7370763" y="49498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7" name="Rectangle 28"/>
          <p:cNvSpPr>
            <a:spLocks noChangeArrowheads="1"/>
          </p:cNvSpPr>
          <p:nvPr/>
        </p:nvSpPr>
        <p:spPr bwMode="auto">
          <a:xfrm>
            <a:off x="3095625" y="4975225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           ‘X’          ‘C’          ‘L’</a:t>
            </a:r>
          </a:p>
        </p:txBody>
      </p: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1335088" y="60515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2582863" y="59182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810" name="Rectangle 31"/>
          <p:cNvSpPr>
            <a:spLocks noChangeArrowheads="1"/>
          </p:cNvSpPr>
          <p:nvPr/>
        </p:nvSpPr>
        <p:spPr bwMode="auto">
          <a:xfrm>
            <a:off x="1331913" y="109220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543B7EE-58A3-450C-A9CD-6CC407084087}" type="slidenum">
              <a:rPr lang="en-US" altLang="en-US" sz="1400" smtClean="0"/>
              <a:pPr/>
              <a:t>32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003300" y="2003425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003300" y="2890838"/>
            <a:ext cx="6888163" cy="3889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2203450" y="5159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Deleting item from the stack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topPtr-&gt;info;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34823" name="Group 8"/>
          <p:cNvGrpSpPr>
            <a:grpSpLocks/>
          </p:cNvGrpSpPr>
          <p:nvPr/>
        </p:nvGrpSpPr>
        <p:grpSpPr bwMode="auto">
          <a:xfrm>
            <a:off x="1423988" y="4843463"/>
            <a:ext cx="1392237" cy="566737"/>
            <a:chOff x="909" y="2807"/>
            <a:chExt cx="877" cy="357"/>
          </a:xfrm>
        </p:grpSpPr>
        <p:sp>
          <p:nvSpPr>
            <p:cNvPr id="34848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34849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34824" name="Group 12"/>
          <p:cNvGrpSpPr>
            <a:grpSpLocks/>
          </p:cNvGrpSpPr>
          <p:nvPr/>
        </p:nvGrpSpPr>
        <p:grpSpPr bwMode="auto">
          <a:xfrm>
            <a:off x="2633663" y="4859338"/>
            <a:ext cx="1387475" cy="566737"/>
            <a:chOff x="1671" y="2817"/>
            <a:chExt cx="874" cy="357"/>
          </a:xfrm>
        </p:grpSpPr>
        <p:sp>
          <p:nvSpPr>
            <p:cNvPr id="34845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6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47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25" name="Group 16"/>
          <p:cNvGrpSpPr>
            <a:grpSpLocks/>
          </p:cNvGrpSpPr>
          <p:nvPr/>
        </p:nvGrpSpPr>
        <p:grpSpPr bwMode="auto">
          <a:xfrm>
            <a:off x="3900488" y="4867275"/>
            <a:ext cx="1387475" cy="566738"/>
            <a:chOff x="2469" y="2822"/>
            <a:chExt cx="874" cy="357"/>
          </a:xfrm>
        </p:grpSpPr>
        <p:sp>
          <p:nvSpPr>
            <p:cNvPr id="34842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3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44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26" name="Group 20"/>
          <p:cNvGrpSpPr>
            <a:grpSpLocks/>
          </p:cNvGrpSpPr>
          <p:nvPr/>
        </p:nvGrpSpPr>
        <p:grpSpPr bwMode="auto">
          <a:xfrm>
            <a:off x="5146675" y="4854575"/>
            <a:ext cx="1387475" cy="566738"/>
            <a:chOff x="3254" y="2814"/>
            <a:chExt cx="874" cy="357"/>
          </a:xfrm>
        </p:grpSpPr>
        <p:sp>
          <p:nvSpPr>
            <p:cNvPr id="34839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0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41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7" name="Rectangle 21"/>
          <p:cNvSpPr>
            <a:spLocks noChangeArrowheads="1"/>
          </p:cNvSpPr>
          <p:nvPr/>
        </p:nvSpPr>
        <p:spPr bwMode="auto">
          <a:xfrm>
            <a:off x="1323975" y="8778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28" name="Rectangle 22"/>
          <p:cNvSpPr>
            <a:spLocks noChangeArrowheads="1"/>
          </p:cNvSpPr>
          <p:nvPr/>
        </p:nvSpPr>
        <p:spPr bwMode="auto">
          <a:xfrm>
            <a:off x="493713" y="10636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34829" name="Group 26"/>
          <p:cNvGrpSpPr>
            <a:grpSpLocks/>
          </p:cNvGrpSpPr>
          <p:nvPr/>
        </p:nvGrpSpPr>
        <p:grpSpPr bwMode="auto">
          <a:xfrm>
            <a:off x="6351588" y="4843463"/>
            <a:ext cx="1387475" cy="566737"/>
            <a:chOff x="4013" y="2807"/>
            <a:chExt cx="874" cy="357"/>
          </a:xfrm>
        </p:grpSpPr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7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838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30" name="Line 27"/>
          <p:cNvSpPr>
            <a:spLocks noChangeShapeType="1"/>
          </p:cNvSpPr>
          <p:nvPr/>
        </p:nvSpPr>
        <p:spPr bwMode="auto">
          <a:xfrm flipH="1">
            <a:off x="7446963" y="48736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3171825" y="4899025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           ‘X’          ‘C’          ‘L’</a:t>
            </a:r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1411288" y="59753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2659063" y="58420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834" name="Rectangle 31"/>
          <p:cNvSpPr>
            <a:spLocks noChangeArrowheads="1"/>
          </p:cNvSpPr>
          <p:nvPr/>
        </p:nvSpPr>
        <p:spPr bwMode="auto">
          <a:xfrm>
            <a:off x="1408113" y="101600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4835" name="Line 32"/>
          <p:cNvSpPr>
            <a:spLocks noChangeShapeType="1"/>
          </p:cNvSpPr>
          <p:nvPr/>
        </p:nvSpPr>
        <p:spPr bwMode="auto">
          <a:xfrm flipV="1">
            <a:off x="2774950" y="5446713"/>
            <a:ext cx="571500" cy="6350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C761A0-0CBE-4209-B017-618F4602F154}" type="slidenum">
              <a:rPr lang="en-US" altLang="en-US" sz="1400" smtClean="0"/>
              <a:pPr/>
              <a:t>33</a:t>
            </a:fld>
            <a:endParaRPr lang="en-US" altLang="en-US" sz="1400" smtClean="0"/>
          </a:p>
        </p:txBody>
      </p:sp>
      <p:sp useBgFill="1">
        <p:nvSpPr>
          <p:cNvPr id="35843" name="Oval 2"/>
          <p:cNvSpPr>
            <a:spLocks noChangeArrowheads="1"/>
          </p:cNvSpPr>
          <p:nvPr/>
        </p:nvSpPr>
        <p:spPr bwMode="auto">
          <a:xfrm>
            <a:off x="2676525" y="4481513"/>
            <a:ext cx="2146300" cy="960437"/>
          </a:xfrm>
          <a:prstGeom prst="ellipse">
            <a:avLst/>
          </a:prstGeom>
          <a:ln w="127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 useBgFill="1">
        <p:nvSpPr>
          <p:cNvPr id="35844" name="Rectangle 3"/>
          <p:cNvSpPr>
            <a:spLocks noChangeArrowheads="1"/>
          </p:cNvSpPr>
          <p:nvPr/>
        </p:nvSpPr>
        <p:spPr bwMode="auto">
          <a:xfrm>
            <a:off x="2520950" y="4984750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4806950" y="4876800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003300" y="2155825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003300" y="3352800"/>
            <a:ext cx="6888163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8" name="Rectangle 7"/>
          <p:cNvSpPr>
            <a:spLocks noGrp="1" noChangeArrowheads="1"/>
          </p:cNvSpPr>
          <p:nvPr>
            <p:ph type="title"/>
          </p:nvPr>
        </p:nvSpPr>
        <p:spPr>
          <a:xfrm>
            <a:off x="2203450" y="6683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Deleting item from the stack</a:t>
            </a:r>
          </a:p>
        </p:txBody>
      </p:sp>
      <p:sp>
        <p:nvSpPr>
          <p:cNvPr id="3584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19200" y="22098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topPtr-&gt;info;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35850" name="Group 11"/>
          <p:cNvGrpSpPr>
            <a:grpSpLocks/>
          </p:cNvGrpSpPr>
          <p:nvPr/>
        </p:nvGrpSpPr>
        <p:grpSpPr bwMode="auto">
          <a:xfrm>
            <a:off x="1423988" y="4995863"/>
            <a:ext cx="1392237" cy="566737"/>
            <a:chOff x="909" y="2807"/>
            <a:chExt cx="877" cy="357"/>
          </a:xfrm>
        </p:grpSpPr>
        <p:sp>
          <p:nvSpPr>
            <p:cNvPr id="35873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35874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3143250" y="5011738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751263" y="50276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5853" name="Group 17"/>
          <p:cNvGrpSpPr>
            <a:grpSpLocks/>
          </p:cNvGrpSpPr>
          <p:nvPr/>
        </p:nvGrpSpPr>
        <p:grpSpPr bwMode="auto">
          <a:xfrm>
            <a:off x="3900488" y="5019675"/>
            <a:ext cx="1387475" cy="566738"/>
            <a:chOff x="2469" y="2822"/>
            <a:chExt cx="874" cy="357"/>
          </a:xfrm>
        </p:grpSpPr>
        <p:sp>
          <p:nvSpPr>
            <p:cNvPr id="35870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71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72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854" name="Group 21"/>
          <p:cNvGrpSpPr>
            <a:grpSpLocks/>
          </p:cNvGrpSpPr>
          <p:nvPr/>
        </p:nvGrpSpPr>
        <p:grpSpPr bwMode="auto">
          <a:xfrm>
            <a:off x="5146675" y="5006975"/>
            <a:ext cx="1387475" cy="566738"/>
            <a:chOff x="3254" y="2814"/>
            <a:chExt cx="874" cy="357"/>
          </a:xfrm>
        </p:grpSpPr>
        <p:sp>
          <p:nvSpPr>
            <p:cNvPr id="35867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8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69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55" name="Rectangle 22"/>
          <p:cNvSpPr>
            <a:spLocks noChangeArrowheads="1"/>
          </p:cNvSpPr>
          <p:nvPr/>
        </p:nvSpPr>
        <p:spPr bwMode="auto">
          <a:xfrm>
            <a:off x="1323975" y="10302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56" name="Rectangle 23"/>
          <p:cNvSpPr>
            <a:spLocks noChangeArrowheads="1"/>
          </p:cNvSpPr>
          <p:nvPr/>
        </p:nvSpPr>
        <p:spPr bwMode="auto">
          <a:xfrm>
            <a:off x="493713" y="12160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35857" name="Group 27"/>
          <p:cNvGrpSpPr>
            <a:grpSpLocks/>
          </p:cNvGrpSpPr>
          <p:nvPr/>
        </p:nvGrpSpPr>
        <p:grpSpPr bwMode="auto">
          <a:xfrm>
            <a:off x="6351588" y="4995863"/>
            <a:ext cx="1387475" cy="566737"/>
            <a:chOff x="4013" y="2807"/>
            <a:chExt cx="874" cy="357"/>
          </a:xfrm>
        </p:grpSpPr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858" name="Line 28"/>
          <p:cNvSpPr>
            <a:spLocks noChangeShapeType="1"/>
          </p:cNvSpPr>
          <p:nvPr/>
        </p:nvSpPr>
        <p:spPr bwMode="auto">
          <a:xfrm flipH="1">
            <a:off x="7446963" y="50260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9" name="Rectangle 29"/>
          <p:cNvSpPr>
            <a:spLocks noChangeArrowheads="1"/>
          </p:cNvSpPr>
          <p:nvPr/>
        </p:nvSpPr>
        <p:spPr bwMode="auto">
          <a:xfrm>
            <a:off x="3171825" y="5051425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           ‘X’          ‘C’          ‘L’</a:t>
            </a:r>
          </a:p>
        </p:txBody>
      </p:sp>
      <p:sp>
        <p:nvSpPr>
          <p:cNvPr id="35860" name="Rectangle 30"/>
          <p:cNvSpPr>
            <a:spLocks noChangeArrowheads="1"/>
          </p:cNvSpPr>
          <p:nvPr/>
        </p:nvSpPr>
        <p:spPr bwMode="auto">
          <a:xfrm>
            <a:off x="1411288" y="61277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5861" name="Rectangle 31"/>
          <p:cNvSpPr>
            <a:spLocks noChangeArrowheads="1"/>
          </p:cNvSpPr>
          <p:nvPr/>
        </p:nvSpPr>
        <p:spPr bwMode="auto">
          <a:xfrm>
            <a:off x="2659063" y="59944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62" name="Rectangle 32"/>
          <p:cNvSpPr>
            <a:spLocks noChangeArrowheads="1"/>
          </p:cNvSpPr>
          <p:nvPr/>
        </p:nvSpPr>
        <p:spPr bwMode="auto">
          <a:xfrm>
            <a:off x="1408113" y="116840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863" name="Line 33"/>
          <p:cNvSpPr>
            <a:spLocks noChangeShapeType="1"/>
          </p:cNvSpPr>
          <p:nvPr/>
        </p:nvSpPr>
        <p:spPr bwMode="auto">
          <a:xfrm flipV="1">
            <a:off x="2774950" y="5599113"/>
            <a:ext cx="5715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D30CB-FD36-4BD5-92F7-727B317C1E05}" type="slidenum">
              <a:rPr lang="en-US" altLang="en-US" sz="1400" smtClean="0"/>
              <a:pPr/>
              <a:t>34</a:t>
            </a:fld>
            <a:endParaRPr lang="en-US" altLang="en-US" sz="1400" smtClean="0"/>
          </a:p>
        </p:txBody>
      </p:sp>
      <p:sp>
        <p:nvSpPr>
          <p:cNvPr id="36867" name="Oval 2"/>
          <p:cNvSpPr>
            <a:spLocks noChangeArrowheads="1"/>
          </p:cNvSpPr>
          <p:nvPr/>
        </p:nvSpPr>
        <p:spPr bwMode="auto">
          <a:xfrm>
            <a:off x="2600325" y="4405313"/>
            <a:ext cx="2146300" cy="960437"/>
          </a:xfrm>
          <a:prstGeom prst="ellipse">
            <a:avLst/>
          </a:prstGeom>
          <a:solidFill>
            <a:schemeClr val="bg2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444750" y="4908550"/>
            <a:ext cx="2413000" cy="5492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730750" y="4800600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927100" y="2079625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927100" y="3648075"/>
            <a:ext cx="6888163" cy="3889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72" name="Rectangle 7"/>
          <p:cNvSpPr>
            <a:spLocks noGrp="1" noChangeArrowheads="1"/>
          </p:cNvSpPr>
          <p:nvPr>
            <p:ph type="title"/>
          </p:nvPr>
        </p:nvSpPr>
        <p:spPr>
          <a:xfrm>
            <a:off x="2127250" y="592138"/>
            <a:ext cx="6762750" cy="1144587"/>
          </a:xfrm>
          <a:noFill/>
        </p:spPr>
        <p:txBody>
          <a:bodyPr/>
          <a:lstStyle/>
          <a:p>
            <a:r>
              <a:rPr lang="en-US" altLang="en-US" sz="3200" smtClean="0"/>
              <a:t>Deleting item from the stack</a:t>
            </a:r>
          </a:p>
        </p:txBody>
      </p:sp>
      <p:sp>
        <p:nvSpPr>
          <p:cNvPr id="3687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5295900" cy="23479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topPtr-&gt;info;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  </a:t>
            </a:r>
            <a:r>
              <a:rPr lang="en-US" altLang="en-US" sz="2400" b="1" smtClean="0">
                <a:latin typeface="Courier New" pitchFamily="49" charset="0"/>
              </a:rPr>
              <a:t>  </a:t>
            </a:r>
          </a:p>
        </p:txBody>
      </p:sp>
      <p:grpSp>
        <p:nvGrpSpPr>
          <p:cNvPr id="36874" name="Group 11"/>
          <p:cNvGrpSpPr>
            <a:grpSpLocks/>
          </p:cNvGrpSpPr>
          <p:nvPr/>
        </p:nvGrpSpPr>
        <p:grpSpPr bwMode="auto">
          <a:xfrm>
            <a:off x="1347788" y="4919663"/>
            <a:ext cx="1392237" cy="566737"/>
            <a:chOff x="909" y="2807"/>
            <a:chExt cx="877" cy="357"/>
          </a:xfrm>
        </p:grpSpPr>
        <p:sp>
          <p:nvSpPr>
            <p:cNvPr id="36892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Courier New" pitchFamily="49" charset="0"/>
                </a:rPr>
                <a:t>topPtr</a:t>
              </a:r>
            </a:p>
          </p:txBody>
        </p:sp>
        <p:sp>
          <p:nvSpPr>
            <p:cNvPr id="36893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333875" y="4943475"/>
            <a:ext cx="877888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4941888" y="495935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6877" name="Group 17"/>
          <p:cNvGrpSpPr>
            <a:grpSpLocks/>
          </p:cNvGrpSpPr>
          <p:nvPr/>
        </p:nvGrpSpPr>
        <p:grpSpPr bwMode="auto">
          <a:xfrm>
            <a:off x="5070475" y="4930775"/>
            <a:ext cx="1387475" cy="566738"/>
            <a:chOff x="3254" y="2814"/>
            <a:chExt cx="874" cy="357"/>
          </a:xfrm>
        </p:grpSpPr>
        <p:sp>
          <p:nvSpPr>
            <p:cNvPr id="36889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0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91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78" name="Rectangle 18"/>
          <p:cNvSpPr>
            <a:spLocks noChangeArrowheads="1"/>
          </p:cNvSpPr>
          <p:nvPr/>
        </p:nvSpPr>
        <p:spPr bwMode="auto">
          <a:xfrm>
            <a:off x="1247775" y="954088"/>
            <a:ext cx="681038" cy="6651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417513" y="11398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36880" name="Group 23"/>
          <p:cNvGrpSpPr>
            <a:grpSpLocks/>
          </p:cNvGrpSpPr>
          <p:nvPr/>
        </p:nvGrpSpPr>
        <p:grpSpPr bwMode="auto">
          <a:xfrm>
            <a:off x="6275388" y="4919663"/>
            <a:ext cx="1387475" cy="566737"/>
            <a:chOff x="4013" y="2807"/>
            <a:chExt cx="874" cy="357"/>
          </a:xfrm>
        </p:grpSpPr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7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888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81" name="Line 24"/>
          <p:cNvSpPr>
            <a:spLocks noChangeShapeType="1"/>
          </p:cNvSpPr>
          <p:nvPr/>
        </p:nvSpPr>
        <p:spPr bwMode="auto">
          <a:xfrm flipH="1">
            <a:off x="7370763" y="49498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2" name="Rectangle 25"/>
          <p:cNvSpPr>
            <a:spLocks noChangeArrowheads="1"/>
          </p:cNvSpPr>
          <p:nvPr/>
        </p:nvSpPr>
        <p:spPr bwMode="auto">
          <a:xfrm>
            <a:off x="4086225" y="4975225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    ‘X’          ‘C’          ‘L’</a:t>
            </a:r>
          </a:p>
        </p:txBody>
      </p:sp>
      <p:sp>
        <p:nvSpPr>
          <p:cNvPr id="36883" name="Rectangle 26"/>
          <p:cNvSpPr>
            <a:spLocks noChangeArrowheads="1"/>
          </p:cNvSpPr>
          <p:nvPr/>
        </p:nvSpPr>
        <p:spPr bwMode="auto">
          <a:xfrm>
            <a:off x="1335088" y="60515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6884" name="Rectangle 27"/>
          <p:cNvSpPr>
            <a:spLocks noChangeArrowheads="1"/>
          </p:cNvSpPr>
          <p:nvPr/>
        </p:nvSpPr>
        <p:spPr bwMode="auto">
          <a:xfrm>
            <a:off x="2582863" y="59182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6885" name="Rectangle 28"/>
          <p:cNvSpPr>
            <a:spLocks noChangeArrowheads="1"/>
          </p:cNvSpPr>
          <p:nvPr/>
        </p:nvSpPr>
        <p:spPr bwMode="auto">
          <a:xfrm>
            <a:off x="1331913" y="109220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B5DA83-5CE7-4EE1-B029-BEEE762AC860}" type="slidenum">
              <a:rPr lang="en-US" altLang="en-US" sz="1400" smtClean="0"/>
              <a:pPr/>
              <a:t>35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07988" y="1771650"/>
            <a:ext cx="8262937" cy="41703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676400"/>
            <a:ext cx="8004175" cy="4152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::Pop ( ItemType&amp; item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// Removes element at the top of the stack and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// returns it in item.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 if (IsEmpty())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throw PopOnEmptyStack();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</a:t>
            </a:r>
            <a:r>
              <a:rPr lang="en-US" altLang="en-US" sz="1000" b="1" smtClean="0">
                <a:latin typeface="Courier New" pitchFamily="49" charset="0"/>
              </a:rPr>
              <a:t> </a:t>
            </a:r>
            <a:r>
              <a:rPr lang="en-US" altLang="en-US" sz="1800" b="1" smtClean="0">
                <a:latin typeface="Courier New" pitchFamily="49" charset="0"/>
              </a:rPr>
              <a:t>NodeType&lt;ItemType&gt;*  tempPtr;</a:t>
            </a:r>
          </a:p>
          <a:p>
            <a:pPr>
              <a:buFont typeface="Wingdings" pitchFamily="2" charset="2"/>
              <a:buNone/>
            </a:pPr>
            <a:r>
              <a:rPr lang="en-US" altLang="en-US" sz="1000" b="1" smtClean="0">
                <a:latin typeface="Courier New" pitchFamily="49" charset="0"/>
              </a:rPr>
              <a:t>	 </a:t>
            </a:r>
            <a:r>
              <a:rPr lang="en-US" altLang="en-US" sz="1800" b="1" smtClean="0">
                <a:latin typeface="Courier New" pitchFamily="49" charset="0"/>
              </a:rPr>
              <a:t>item = topPtr-&gt;info;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topPtr;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topPtr = topPtr-&gt;next;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40F32F70-F4C6-4D3E-9ADB-1047EE53E14B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Implementing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47688" y="946150"/>
            <a:ext cx="8262937" cy="52784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40675" cy="50673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 smtClean="0">
                <a:latin typeface="Courier New" pitchFamily="49" charset="0"/>
              </a:rPr>
              <a:t>   </a:t>
            </a:r>
            <a:endParaRPr lang="en-US" altLang="en-US" sz="10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::IsFull( )  const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// Returns true if there is no room for another NodeType // node on the free store; false otherwise.</a:t>
            </a:r>
            <a:endParaRPr lang="en-US" altLang="en-US" sz="18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NodeType&lt;ItemType&gt;* location;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try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{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location = new NodeType&lt;ItemType&gt;;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delete location;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return false;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catch(bad_alloc exception)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return true;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0772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2AF7BE73-5F46-4650-90C8-4C699603965F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31788" y="1136650"/>
            <a:ext cx="8262937" cy="52784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940675" cy="50673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CC0000"/>
                </a:solidFill>
                <a:latin typeface="Courier New" pitchFamily="49" charset="0"/>
              </a:rPr>
              <a:t>// Alternate form that works with older compilers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 smtClean="0">
                <a:latin typeface="Courier New" pitchFamily="49" charset="0"/>
              </a:rPr>
              <a:t>   </a:t>
            </a:r>
            <a:endParaRPr lang="en-US" altLang="en-US" sz="10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bool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::IsFull( )  const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// Returns true if there is no room for another NodeType // node on the free store; false otherwise.</a:t>
            </a:r>
            <a:endParaRPr lang="en-US" altLang="en-US" sz="18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NodeType&lt;ItemType&gt;* location;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location = new NodeType&lt;ItemType&gt;;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if  ( location </a:t>
            </a:r>
            <a:r>
              <a:rPr lang="en-US" altLang="en-US" sz="1800" b="1" smtClean="0">
                <a:latin typeface="Bookman Old Style" pitchFamily="18" charset="0"/>
              </a:rPr>
              <a:t>==</a:t>
            </a:r>
            <a:r>
              <a:rPr lang="en-US" altLang="en-US" sz="1800" b="1" smtClean="0">
                <a:latin typeface="Courier New" pitchFamily="49" charset="0"/>
              </a:rPr>
              <a:t> NULL 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 return true;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else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delete location;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  return false;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2296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8877C235-43E0-4DB6-A15F-A5159C0FEC75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1082EC-D46F-4DC4-B91F-C6BF8711F9E6}" type="slidenum">
              <a:rPr lang="en-US" altLang="en-US" sz="1400" smtClean="0"/>
              <a:pPr/>
              <a:t>38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noFill/>
        </p:spPr>
        <p:txBody>
          <a:bodyPr/>
          <a:lstStyle/>
          <a:p>
            <a:r>
              <a:rPr lang="en-US" altLang="en-US" smtClean="0"/>
              <a:t>Why is a destructor needed?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828800"/>
            <a:ext cx="8031163" cy="41148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 smtClean="0"/>
              <a:t>When a local stack variable goes out of scope, the memory space for data member topPtr is deallocated.  But the </a:t>
            </a:r>
            <a:r>
              <a:rPr lang="en-US" altLang="en-US" sz="2800" b="1" smtClean="0">
                <a:solidFill>
                  <a:srgbClr val="990000"/>
                </a:solidFill>
              </a:rPr>
              <a:t>nodes that topPtr points to are not automatically deallocated</a:t>
            </a:r>
            <a:r>
              <a:rPr lang="en-US" altLang="en-US" sz="2800" b="1" smtClean="0"/>
              <a:t>.</a:t>
            </a:r>
            <a:r>
              <a:rPr lang="en-US" altLang="en-US" sz="2800" smtClean="0"/>
              <a:t>  </a:t>
            </a:r>
          </a:p>
          <a:p>
            <a:pPr>
              <a:buFont typeface="Wingdings" pitchFamily="2" charset="2"/>
              <a:buNone/>
            </a:pPr>
            <a:endParaRPr lang="en-US" altLang="en-US" sz="1200" smtClean="0"/>
          </a:p>
          <a:p>
            <a:pPr>
              <a:buFont typeface="Wingdings" pitchFamily="2" charset="2"/>
              <a:buNone/>
            </a:pPr>
            <a:r>
              <a:rPr lang="en-US" altLang="en-US" sz="2800" b="1" smtClean="0"/>
              <a:t>A class destructor is used to deallocate the dynamic memory pointed to by the data member.</a:t>
            </a:r>
            <a:r>
              <a:rPr lang="en-US" altLang="en-US" sz="280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7988" y="388938"/>
            <a:ext cx="8262937" cy="6210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482600"/>
            <a:ext cx="7940675" cy="5953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 smtClean="0">
                <a:latin typeface="Courier New" pitchFamily="49" charset="0"/>
              </a:rPr>
              <a:t>   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::MakeEmpty( 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// Post:  Stack is empty; all elements deallocated.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while  ( topPtr </a:t>
            </a:r>
            <a:r>
              <a:rPr lang="en-US" altLang="en-US" sz="1800" b="1" smtClean="0">
                <a:latin typeface="Bookman Old Style" pitchFamily="18" charset="0"/>
              </a:rPr>
              <a:t>!=</a:t>
            </a:r>
            <a:r>
              <a:rPr lang="en-US" altLang="en-US" sz="1800" b="1" smtClean="0">
                <a:latin typeface="Courier New" pitchFamily="49" charset="0"/>
              </a:rPr>
              <a:t> NULL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	tempPtr = topPtr;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	topPtr = topPtr-&gt;next;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	delete  tempPtr;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 smtClean="0">
                <a:latin typeface="Courier New" pitchFamily="49" charset="0"/>
              </a:rPr>
              <a:t>   </a:t>
            </a:r>
            <a:endParaRPr lang="en-US" altLang="en-US" sz="1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StackType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::~StackType( ) </a:t>
            </a: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// destructor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MakeEmpty(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2E4C185-A6AE-47B3-BF35-18AA0CBEA62C}" type="slidenum">
              <a:rPr lang="en-US" altLang="en-US" sz="1400"/>
              <a:pPr algn="r"/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 altLang="en-US" smtClean="0"/>
              <a:t>ADT Stack 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Push</a:t>
            </a:r>
          </a:p>
          <a:p>
            <a:pPr lvl="1"/>
            <a:r>
              <a:rPr lang="en-US" altLang="en-US" sz="2400" b="1" smtClean="0"/>
              <a:t>Pop</a:t>
            </a:r>
          </a:p>
          <a:p>
            <a:pPr lvl="1"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10766BF-30EC-4288-A99A-4003E8DC526F}" type="slidenum">
              <a:rPr lang="en-US" altLang="en-US" sz="1400"/>
              <a:pPr algn="r"/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01342B-54C5-48D5-A11A-52D3B9067A5F}" type="slidenum">
              <a:rPr lang="en-US" altLang="en-US" sz="1400" smtClean="0"/>
              <a:pPr/>
              <a:t>40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>
                <a:solidFill>
                  <a:srgbClr val="006633"/>
                </a:solidFill>
              </a:rPr>
              <a:t>What is a Queue?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09750"/>
            <a:ext cx="7696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i="1" smtClean="0">
                <a:solidFill>
                  <a:srgbClr val="660066"/>
                </a:solidFill>
              </a:rPr>
              <a:t>Logical (or ADT) level:</a:t>
            </a:r>
            <a:r>
              <a:rPr lang="en-US" altLang="en-US" sz="2800" b="1" smtClean="0"/>
              <a:t>  </a:t>
            </a:r>
            <a:r>
              <a:rPr lang="en-US" altLang="en-US" smtClean="0"/>
              <a:t>A queue is an ordered group of homogeneous items (elements), in which new elements are added at one end (the </a:t>
            </a:r>
            <a:r>
              <a:rPr lang="en-US" altLang="en-US" smtClean="0">
                <a:solidFill>
                  <a:srgbClr val="006633"/>
                </a:solidFill>
              </a:rPr>
              <a:t>rear)</a:t>
            </a:r>
            <a:r>
              <a:rPr lang="en-US" altLang="en-US" smtClean="0"/>
              <a:t>, and elements are removed from the other end (the </a:t>
            </a:r>
            <a:r>
              <a:rPr lang="en-US" altLang="en-US" smtClean="0">
                <a:solidFill>
                  <a:srgbClr val="006633"/>
                </a:solidFill>
              </a:rPr>
              <a:t>front</a:t>
            </a:r>
            <a:r>
              <a:rPr lang="en-US" altLang="en-US" smtClean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 queue is a </a:t>
            </a:r>
            <a:r>
              <a:rPr lang="en-US" altLang="en-US" smtClean="0">
                <a:solidFill>
                  <a:srgbClr val="006633"/>
                </a:solidFill>
              </a:rPr>
              <a:t>FIFO</a:t>
            </a:r>
            <a:r>
              <a:rPr lang="en-US" altLang="en-US" smtClean="0"/>
              <a:t> “first in, first out”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6633"/>
                </a:solidFill>
              </a:rPr>
              <a:t>Queue ADT Operations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90700"/>
            <a:ext cx="8439150" cy="447675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MakeEmpty</a:t>
            </a:r>
            <a:r>
              <a:rPr lang="en-US" altLang="en-US" sz="2400" b="1" smtClean="0"/>
              <a:t> -- Sets queue to an empty state.</a:t>
            </a:r>
            <a:r>
              <a:rPr lang="en-US" altLang="en-US" sz="1000" smtClean="0"/>
              <a:t>	 			 	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IsEmpty</a:t>
            </a:r>
            <a:r>
              <a:rPr lang="en-US" altLang="en-US" sz="2400" b="1" smtClean="0"/>
              <a:t> -- Determines whether the queue is currently empty.</a:t>
            </a:r>
            <a:r>
              <a:rPr lang="en-US" altLang="en-US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IsFull</a:t>
            </a:r>
            <a:r>
              <a:rPr lang="en-US" altLang="en-US" sz="2400" b="1" smtClean="0"/>
              <a:t> -- Determines whether the queue is currently full.</a:t>
            </a:r>
            <a:r>
              <a:rPr lang="en-US" altLang="en-US" sz="2400" smtClean="0"/>
              <a:t> </a:t>
            </a:r>
            <a:r>
              <a:rPr lang="en-US" altLang="en-US" sz="1000" smtClean="0"/>
              <a:t>			</a:t>
            </a:r>
            <a:endParaRPr lang="en-US" altLang="en-US" smtClean="0"/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Enqueue (ItemType  newItem) </a:t>
            </a:r>
            <a:r>
              <a:rPr lang="en-US" altLang="en-US" sz="2400" b="1" smtClean="0"/>
              <a:t>-- Adds newItem to the rear of the queue.</a:t>
            </a:r>
            <a:r>
              <a:rPr lang="en-US" altLang="en-US" sz="2800" b="1" smtClean="0"/>
              <a:t> </a:t>
            </a:r>
            <a:r>
              <a:rPr lang="en-US" altLang="en-US" sz="14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</a:t>
            </a:r>
            <a:r>
              <a:rPr lang="en-US" altLang="en-US" sz="2800" b="1" smtClean="0"/>
              <a:t> </a:t>
            </a:r>
          </a:p>
          <a:p>
            <a:pPr>
              <a:lnSpc>
                <a:spcPct val="90000"/>
              </a:lnSpc>
              <a:buClr>
                <a:schemeClr val="folHlink"/>
              </a:buClr>
            </a:pPr>
            <a:r>
              <a:rPr lang="en-US" altLang="en-US" sz="2400" b="1" smtClean="0">
                <a:solidFill>
                  <a:srgbClr val="990066"/>
                </a:solidFill>
              </a:rPr>
              <a:t>Dequeue (ItemType&amp;  item)</a:t>
            </a:r>
            <a:r>
              <a:rPr lang="en-US" altLang="en-US" sz="2400" b="1" smtClean="0"/>
              <a:t> -- Removes the item at the front of the queue and returns it in item.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0EC6D33-D3F0-4097-9A78-D4BE4C6E7563}" type="slidenum">
              <a:rPr lang="en-US" altLang="en-US" sz="1400"/>
              <a:pPr algn="r"/>
              <a:t>41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6633"/>
                </a:solidFill>
              </a:rPr>
              <a:t>ADT Queue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/>
            <a:r>
              <a:rPr lang="en-US" altLang="en-US" sz="2400" b="1" smtClean="0"/>
              <a:t>MakeEmpty </a:t>
            </a:r>
          </a:p>
          <a:p>
            <a:pPr lvl="1"/>
            <a:r>
              <a:rPr lang="en-US" altLang="en-US" sz="2400" b="1" smtClean="0"/>
              <a:t>Enqueue</a:t>
            </a:r>
          </a:p>
          <a:p>
            <a:pPr lvl="1"/>
            <a:r>
              <a:rPr lang="en-US" altLang="en-US" sz="2400" b="1" smtClean="0"/>
              <a:t>Dequeue</a:t>
            </a:r>
          </a:p>
          <a:p>
            <a:pPr lvl="1"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/>
            <a:r>
              <a:rPr lang="en-US" altLang="en-US" sz="2400" b="1" smtClean="0"/>
              <a:t>IsEmpty</a:t>
            </a:r>
          </a:p>
          <a:p>
            <a:pPr lvl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change state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1600" b="1"/>
          </a:p>
          <a:p>
            <a:endParaRPr lang="en-US" altLang="en-US" sz="2000" b="1"/>
          </a:p>
          <a:p>
            <a:endParaRPr lang="en-US" altLang="en-US" sz="2000" b="1"/>
          </a:p>
          <a:p>
            <a:endParaRPr lang="en-US" altLang="en-US" sz="2000" b="1"/>
          </a:p>
          <a:p>
            <a:r>
              <a:rPr lang="en-US" altLang="en-US" sz="2000" b="1"/>
              <a:t>observe state</a:t>
            </a:r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800" b="1"/>
          </a:p>
          <a:p>
            <a:endParaRPr lang="en-US" altLang="en-US" sz="1800" b="1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9B5B8C4C-E29C-4832-9EC0-149F7B1EAE77}" type="slidenum">
              <a:rPr lang="en-US" altLang="en-US" sz="1400"/>
              <a:pPr algn="r"/>
              <a:t>42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EB0D1-20E4-45F0-A6F3-F9A91D07C1A1}" type="slidenum">
              <a:rPr lang="en-US" altLang="en-US" sz="1400" smtClean="0"/>
              <a:pPr/>
              <a:t>43</a:t>
            </a:fld>
            <a:endParaRPr lang="en-US" altLang="en-US" sz="1400" smtClean="0"/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636713" y="1770063"/>
            <a:ext cx="3289300" cy="4157662"/>
          </a:xfrm>
          <a:prstGeom prst="ellipse">
            <a:avLst/>
          </a:prstGeom>
          <a:solidFill>
            <a:srgbClr val="9900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577850" y="404664"/>
            <a:ext cx="7848600" cy="1143000"/>
          </a:xfrm>
          <a:noFill/>
        </p:spPr>
        <p:txBody>
          <a:bodyPr/>
          <a:lstStyle/>
          <a:p>
            <a:r>
              <a:rPr lang="en-US" altLang="en-US" sz="3200" smtClean="0">
                <a:latin typeface="Courier New" pitchFamily="49" charset="0"/>
              </a:rPr>
              <a:t>class QueType&lt;char&gt;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357188" y="264636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371475" y="331311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327025" y="3943350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341313" y="4611688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76275" y="2627313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QueType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568325" y="3286125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~QueType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46125" y="3925888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Enqueue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725488" y="4605338"/>
            <a:ext cx="1471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Dequeue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  <a:p>
            <a:r>
              <a:rPr lang="en-US" alt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2805113" y="2720975"/>
            <a:ext cx="1697037" cy="2244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3943350" y="32416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3943350" y="41179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2878138" y="2876550"/>
            <a:ext cx="15811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b="1" dirty="0"/>
              <a:t>Private Data:</a:t>
            </a:r>
            <a:endParaRPr lang="en-US" altLang="en-US" sz="2000" b="1" dirty="0"/>
          </a:p>
          <a:p>
            <a:endParaRPr lang="en-US" altLang="en-US" sz="800" b="1" dirty="0"/>
          </a:p>
          <a:p>
            <a:r>
              <a:rPr lang="en-US" altLang="en-US" sz="1800" b="1" dirty="0" err="1"/>
              <a:t>qFront</a:t>
            </a:r>
            <a:r>
              <a:rPr lang="en-US" altLang="en-US" sz="2000" b="1" dirty="0"/>
              <a:t>         </a:t>
            </a:r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r>
              <a:rPr lang="en-US" altLang="en-US" sz="2000" b="1" dirty="0" err="1"/>
              <a:t>qRear</a:t>
            </a:r>
            <a:r>
              <a:rPr lang="en-US" altLang="en-US" sz="2000" b="1" dirty="0"/>
              <a:t>        </a:t>
            </a:r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4148138" y="3386138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5213350" y="31210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46099" name="Group 23"/>
          <p:cNvGrpSpPr>
            <a:grpSpLocks/>
          </p:cNvGrpSpPr>
          <p:nvPr/>
        </p:nvGrpSpPr>
        <p:grpSpPr bwMode="auto">
          <a:xfrm>
            <a:off x="5221288" y="3113088"/>
            <a:ext cx="2144712" cy="654050"/>
            <a:chOff x="3289" y="1961"/>
            <a:chExt cx="1351" cy="412"/>
          </a:xfrm>
        </p:grpSpPr>
        <p:sp>
          <p:nvSpPr>
            <p:cNvPr id="46110" name="Line 18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1" name="Line 19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2" name="Line 20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3" name="Rectangle 21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‘C’  </a:t>
              </a:r>
            </a:p>
          </p:txBody>
        </p:sp>
        <p:sp>
          <p:nvSpPr>
            <p:cNvPr id="46114" name="Line 22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100" name="Group 32"/>
          <p:cNvGrpSpPr>
            <a:grpSpLocks/>
          </p:cNvGrpSpPr>
          <p:nvPr/>
        </p:nvGrpSpPr>
        <p:grpSpPr bwMode="auto">
          <a:xfrm>
            <a:off x="6475413" y="3113088"/>
            <a:ext cx="2154237" cy="654050"/>
            <a:chOff x="4079" y="1961"/>
            <a:chExt cx="1357" cy="412"/>
          </a:xfrm>
        </p:grpSpPr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4086" y="1967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4884" y="1972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46104" name="Group 31"/>
            <p:cNvGrpSpPr>
              <a:grpSpLocks/>
            </p:cNvGrpSpPr>
            <p:nvPr/>
          </p:nvGrpSpPr>
          <p:grpSpPr bwMode="auto">
            <a:xfrm>
              <a:off x="4079" y="1961"/>
              <a:ext cx="1351" cy="412"/>
              <a:chOff x="4079" y="1961"/>
              <a:chExt cx="1351" cy="412"/>
            </a:xfrm>
          </p:grpSpPr>
          <p:sp>
            <p:nvSpPr>
              <p:cNvPr id="46105" name="Line 26"/>
              <p:cNvSpPr>
                <a:spLocks noChangeShapeType="1"/>
              </p:cNvSpPr>
              <p:nvPr/>
            </p:nvSpPr>
            <p:spPr bwMode="auto">
              <a:xfrm>
                <a:off x="4510" y="2148"/>
                <a:ext cx="3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6" name="Line 27"/>
              <p:cNvSpPr>
                <a:spLocks noChangeShapeType="1"/>
              </p:cNvSpPr>
              <p:nvPr/>
            </p:nvSpPr>
            <p:spPr bwMode="auto">
              <a:xfrm>
                <a:off x="4443" y="1961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7" name="Line 28"/>
              <p:cNvSpPr>
                <a:spLocks noChangeShapeType="1"/>
              </p:cNvSpPr>
              <p:nvPr/>
            </p:nvSpPr>
            <p:spPr bwMode="auto">
              <a:xfrm>
                <a:off x="5254" y="1966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8" name="Rectangle 29"/>
              <p:cNvSpPr>
                <a:spLocks noChangeArrowheads="1"/>
              </p:cNvSpPr>
              <p:nvPr/>
            </p:nvSpPr>
            <p:spPr bwMode="auto">
              <a:xfrm>
                <a:off x="4079" y="2026"/>
                <a:ext cx="11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>
                    <a:latin typeface="Times New Roman" charset="0"/>
                  </a:rPr>
                  <a:t>‘Z’           ‘T’</a:t>
                </a:r>
              </a:p>
            </p:txBody>
          </p:sp>
          <p:sp>
            <p:nvSpPr>
              <p:cNvPr id="46109" name="Line 30"/>
              <p:cNvSpPr>
                <a:spLocks noChangeShapeType="1"/>
              </p:cNvSpPr>
              <p:nvPr/>
            </p:nvSpPr>
            <p:spPr bwMode="auto">
              <a:xfrm flipH="1">
                <a:off x="5257" y="1974"/>
                <a:ext cx="173" cy="3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6101" name="Arc 33"/>
          <p:cNvSpPr>
            <a:spLocks/>
          </p:cNvSpPr>
          <p:nvPr/>
        </p:nvSpPr>
        <p:spPr bwMode="auto">
          <a:xfrm>
            <a:off x="4167188" y="3767138"/>
            <a:ext cx="3895725" cy="530225"/>
          </a:xfrm>
          <a:custGeom>
            <a:avLst/>
            <a:gdLst>
              <a:gd name="T0" fmla="*/ 702623509 w 21600"/>
              <a:gd name="T1" fmla="*/ 0 h 21600"/>
              <a:gd name="T2" fmla="*/ 0 w 21600"/>
              <a:gd name="T3" fmla="*/ 130156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609600"/>
            <a:ext cx="8326438" cy="58721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255000" cy="6049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QUEUE 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 dirty="0" smtClean="0">
                <a:solidFill>
                  <a:srgbClr val="009966"/>
                </a:solidFill>
                <a:latin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#include "</a:t>
            </a:r>
            <a:r>
              <a:rPr lang="en-US" altLang="en-US" sz="1800" b="1" dirty="0" err="1" smtClean="0">
                <a:latin typeface="Courier New" pitchFamily="49" charset="0"/>
              </a:rPr>
              <a:t>ItemType.h</a:t>
            </a:r>
            <a:r>
              <a:rPr lang="en-US" altLang="en-US" sz="1800" b="1" dirty="0" smtClean="0">
                <a:latin typeface="Courier New" pitchFamily="49" charset="0"/>
              </a:rPr>
              <a:t>"      // for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 dirty="0" smtClean="0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altLang="en-US" sz="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class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public: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);    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CONSTRUCTOR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~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latin typeface="Courier New" pitchFamily="49" charset="0"/>
              </a:rPr>
              <a:t>( ) ;		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altLang="en-US" sz="18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bool </a:t>
            </a:r>
            <a:r>
              <a:rPr lang="en-US" altLang="en-US" sz="1800" b="1" dirty="0" err="1" smtClean="0">
                <a:latin typeface="Courier New" pitchFamily="49" charset="0"/>
              </a:rPr>
              <a:t>IsEmpty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r>
              <a:rPr lang="en-US" altLang="en-US" sz="800" b="1" dirty="0" smtClean="0">
                <a:latin typeface="Courier New" pitchFamily="49" charset="0"/>
              </a:rPr>
              <a:t>	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bool </a:t>
            </a:r>
            <a:r>
              <a:rPr lang="en-US" altLang="en-US" sz="1800" b="1" dirty="0" err="1" smtClean="0">
                <a:latin typeface="Courier New" pitchFamily="49" charset="0"/>
              </a:rPr>
              <a:t>IsFull</a:t>
            </a:r>
            <a:r>
              <a:rPr lang="en-US" altLang="en-US" sz="1800" b="1" dirty="0" smtClean="0">
                <a:latin typeface="Courier New" pitchFamily="49" charset="0"/>
              </a:rPr>
              <a:t>( ) </a:t>
            </a:r>
            <a:r>
              <a:rPr lang="en-US" altLang="en-US" sz="1800" b="1" dirty="0" err="1" smtClean="0">
                <a:latin typeface="Courier New" pitchFamily="49" charset="0"/>
              </a:rPr>
              <a:t>const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Enqueue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 item );</a:t>
            </a:r>
            <a:endParaRPr lang="en-US" altLang="en-US" sz="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Dequeue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&amp;  item 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void </a:t>
            </a:r>
            <a:r>
              <a:rPr lang="en-US" altLang="en-US" sz="1800" b="1" dirty="0" err="1" smtClean="0">
                <a:latin typeface="Courier New" pitchFamily="49" charset="0"/>
              </a:rPr>
              <a:t>MakeEmpty</a:t>
            </a:r>
            <a:r>
              <a:rPr lang="en-US" altLang="en-US" sz="1800" b="1" dirty="0" smtClean="0">
                <a:latin typeface="Courier New" pitchFamily="49" charset="0"/>
              </a:rPr>
              <a:t>( 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NodeType</a:t>
            </a:r>
            <a:r>
              <a:rPr lang="en-US" altLang="en-US" sz="1800" b="1" dirty="0" smtClean="0"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&gt;*  </a:t>
            </a:r>
            <a:r>
              <a:rPr lang="en-US" altLang="en-US" sz="1800" b="1" dirty="0" err="1" smtClean="0">
                <a:latin typeface="Courier New" pitchFamily="49" charset="0"/>
              </a:rPr>
              <a:t>qFront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NodeType</a:t>
            </a:r>
            <a:r>
              <a:rPr lang="en-US" altLang="en-US" sz="1800" b="1" dirty="0" smtClean="0"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&gt;*  </a:t>
            </a:r>
            <a:r>
              <a:rPr lang="en-US" altLang="en-US" sz="1800" b="1" dirty="0" err="1" smtClean="0">
                <a:latin typeface="Courier New" pitchFamily="49" charset="0"/>
              </a:rPr>
              <a:t>qRear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C8995130-4F21-40F6-A516-22CAB9963138}" type="slidenum">
              <a:rPr lang="en-US" altLang="en-US" sz="1400"/>
              <a:pPr algn="r"/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7350" y="407988"/>
            <a:ext cx="8326438" cy="5872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544513"/>
            <a:ext cx="8464550" cy="5392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800" b="1" smtClean="0">
              <a:solidFill>
                <a:srgbClr val="006633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DYNAMICALLY LINKED IMPLEMENTATION OF QUEUE   continued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006633"/>
                </a:solidFill>
                <a:latin typeface="Courier New" pitchFamily="49" charset="0"/>
              </a:rPr>
              <a:t>// member function definitions for class QueType</a:t>
            </a:r>
          </a:p>
          <a:p>
            <a:pPr>
              <a:buFont typeface="Wingdings" pitchFamily="2" charset="2"/>
              <a:buNone/>
            </a:pPr>
            <a:endParaRPr lang="en-US" altLang="en-US" sz="800" b="1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QueType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::QueType( )  	</a:t>
            </a:r>
            <a:r>
              <a:rPr lang="en-US" altLang="en-US" sz="1800" b="1" smtClean="0">
                <a:solidFill>
                  <a:srgbClr val="CC0000"/>
                </a:solidFill>
                <a:latin typeface="Courier New" pitchFamily="49" charset="0"/>
              </a:rPr>
              <a:t>// CONSTRUCTOR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qFront = NULL;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qRear = NULL;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bool QueType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::IsEmpty( ) const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						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return ( qFront </a:t>
            </a:r>
            <a:r>
              <a:rPr lang="en-US" altLang="en-US" sz="1800" b="1" smtClean="0"/>
              <a:t>==</a:t>
            </a:r>
            <a:r>
              <a:rPr lang="en-US" altLang="en-US" sz="1800" b="1" smtClean="0">
                <a:latin typeface="Courier New" pitchFamily="49" charset="0"/>
              </a:rPr>
              <a:t> NULL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F2ACFC2A-4128-47D5-9FCC-47E33CE10C67}" type="slidenum">
              <a:rPr lang="en-US" altLang="en-US" sz="1400"/>
              <a:pPr algn="r"/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3701" y="188640"/>
            <a:ext cx="5714488" cy="1143000"/>
          </a:xfrm>
        </p:spPr>
        <p:txBody>
          <a:bodyPr/>
          <a:lstStyle/>
          <a:p>
            <a:r>
              <a:rPr lang="en-US" altLang="ko-KR" dirty="0" smtClean="0"/>
              <a:t>Add ‘Z’ to Stack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9CF9A-982B-4DE5-92A3-FEFA7C079F4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051720" y="1904424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51720" y="2780724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23913" y="1689573"/>
            <a:ext cx="1551707" cy="129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800" b="1" dirty="0"/>
          </a:p>
          <a:p>
            <a:r>
              <a:rPr lang="en-US" altLang="en-US" sz="1800" b="1" dirty="0" err="1"/>
              <a:t>qFront</a:t>
            </a:r>
            <a:r>
              <a:rPr lang="en-US" altLang="en-US" sz="2000" b="1" dirty="0"/>
              <a:t>         </a:t>
            </a:r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r>
              <a:rPr lang="en-US" altLang="en-US" sz="2000" b="1" dirty="0" err="1"/>
              <a:t>qRear</a:t>
            </a:r>
            <a:r>
              <a:rPr lang="en-US" altLang="en-US" sz="2000" b="1" dirty="0"/>
              <a:t>        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256508" y="2048887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321720" y="1783774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3329658" y="1775837"/>
            <a:ext cx="2144712" cy="654050"/>
            <a:chOff x="3289" y="1961"/>
            <a:chExt cx="1351" cy="412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dirty="0">
                  <a:latin typeface="Times New Roman" charset="0"/>
                </a:rPr>
                <a:t>‘C’  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594895" y="1785362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6010945" y="241199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5161633" y="1775837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6588224" y="2406252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4564732" y="1870121"/>
            <a:ext cx="68409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 smtClean="0">
                <a:latin typeface="Times New Roman" charset="0"/>
              </a:rPr>
              <a:t>‘G’ </a:t>
            </a:r>
            <a:endParaRPr lang="en-US" altLang="en-US" b="1" dirty="0">
              <a:latin typeface="Times New Roman" charset="0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>
            <a:off x="5173034" y="1778003"/>
            <a:ext cx="274637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rc 33"/>
          <p:cNvSpPr>
            <a:spLocks/>
          </p:cNvSpPr>
          <p:nvPr/>
        </p:nvSpPr>
        <p:spPr bwMode="auto">
          <a:xfrm>
            <a:off x="2275558" y="2429888"/>
            <a:ext cx="2757487" cy="530224"/>
          </a:xfrm>
          <a:custGeom>
            <a:avLst/>
            <a:gdLst>
              <a:gd name="T0" fmla="*/ 702623509 w 21600"/>
              <a:gd name="T1" fmla="*/ 0 h 21600"/>
              <a:gd name="T2" fmla="*/ 0 w 21600"/>
              <a:gd name="T3" fmla="*/ 130156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7350195" y="2614975"/>
            <a:ext cx="368300" cy="3302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7718495" y="2564904"/>
            <a:ext cx="59792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 smtClean="0"/>
              <a:t>ptr</a:t>
            </a:r>
            <a:r>
              <a:rPr lang="en-US" altLang="en-US" sz="2000" b="1" dirty="0" smtClean="0"/>
              <a:t> </a:t>
            </a:r>
            <a:endParaRPr lang="en-US" altLang="en-US" sz="2000" b="1" dirty="0"/>
          </a:p>
        </p:txBody>
      </p:sp>
      <p:cxnSp>
        <p:nvCxnSpPr>
          <p:cNvPr id="71" name="구부러진 연결선 70"/>
          <p:cNvCxnSpPr>
            <a:endCxn id="22" idx="0"/>
          </p:cNvCxnSpPr>
          <p:nvPr/>
        </p:nvCxnSpPr>
        <p:spPr bwMode="auto">
          <a:xfrm rot="10800000">
            <a:off x="6588224" y="2406252"/>
            <a:ext cx="1085250" cy="374472"/>
          </a:xfrm>
          <a:prstGeom prst="curvedConnector4">
            <a:avLst>
              <a:gd name="adj1" fmla="val 50000"/>
              <a:gd name="adj2" fmla="val 17769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ine 30"/>
          <p:cNvSpPr>
            <a:spLocks noChangeShapeType="1"/>
          </p:cNvSpPr>
          <p:nvPr/>
        </p:nvSpPr>
        <p:spPr bwMode="auto">
          <a:xfrm flipH="1">
            <a:off x="6607867" y="2400880"/>
            <a:ext cx="274637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5974122" y="2497805"/>
            <a:ext cx="6504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latin typeface="Times New Roman" charset="0"/>
              </a:rPr>
              <a:t>‘Z’ </a:t>
            </a: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2015431" y="3518644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2015431" y="4394944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1187624" y="3303793"/>
            <a:ext cx="1551707" cy="129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800" b="1" dirty="0"/>
          </a:p>
          <a:p>
            <a:r>
              <a:rPr lang="en-US" altLang="en-US" sz="1800" b="1" dirty="0" err="1"/>
              <a:t>qFront</a:t>
            </a:r>
            <a:r>
              <a:rPr lang="en-US" altLang="en-US" sz="2000" b="1" dirty="0"/>
              <a:t>         </a:t>
            </a:r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r>
              <a:rPr lang="en-US" altLang="en-US" sz="2000" b="1" dirty="0" err="1"/>
              <a:t>qRear</a:t>
            </a:r>
            <a:r>
              <a:rPr lang="en-US" altLang="en-US" sz="2000" b="1" dirty="0"/>
              <a:t>        </a:t>
            </a: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2220219" y="3663107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3285431" y="3397994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81" name="Group 23"/>
          <p:cNvGrpSpPr>
            <a:grpSpLocks/>
          </p:cNvGrpSpPr>
          <p:nvPr/>
        </p:nvGrpSpPr>
        <p:grpSpPr bwMode="auto">
          <a:xfrm>
            <a:off x="3293369" y="3390057"/>
            <a:ext cx="2144712" cy="654050"/>
            <a:chOff x="3289" y="1961"/>
            <a:chExt cx="1351" cy="412"/>
          </a:xfrm>
        </p:grpSpPr>
        <p:sp>
          <p:nvSpPr>
            <p:cNvPr id="82" name="Line 18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dirty="0">
                  <a:latin typeface="Times New Roman" charset="0"/>
                </a:rPr>
                <a:t>‘C’  </a:t>
              </a: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4558606" y="3399582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5974656" y="402621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Line 27"/>
          <p:cNvSpPr>
            <a:spLocks noChangeShapeType="1"/>
          </p:cNvSpPr>
          <p:nvPr/>
        </p:nvSpPr>
        <p:spPr bwMode="auto">
          <a:xfrm>
            <a:off x="5125344" y="3390057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28"/>
          <p:cNvSpPr>
            <a:spLocks noChangeShapeType="1"/>
          </p:cNvSpPr>
          <p:nvPr/>
        </p:nvSpPr>
        <p:spPr bwMode="auto">
          <a:xfrm>
            <a:off x="6551935" y="4020472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4528443" y="3484341"/>
            <a:ext cx="68409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 smtClean="0">
                <a:latin typeface="Times New Roman" charset="0"/>
              </a:rPr>
              <a:t>‘G’ </a:t>
            </a:r>
            <a:endParaRPr lang="en-US" altLang="en-US" b="1" dirty="0">
              <a:latin typeface="Times New Roman" charset="0"/>
            </a:endParaRPr>
          </a:p>
        </p:txBody>
      </p:sp>
      <p:sp>
        <p:nvSpPr>
          <p:cNvPr id="93" name="Arc 33"/>
          <p:cNvSpPr>
            <a:spLocks/>
          </p:cNvSpPr>
          <p:nvPr/>
        </p:nvSpPr>
        <p:spPr bwMode="auto">
          <a:xfrm>
            <a:off x="2239269" y="4044108"/>
            <a:ext cx="2757487" cy="530224"/>
          </a:xfrm>
          <a:custGeom>
            <a:avLst/>
            <a:gdLst>
              <a:gd name="T0" fmla="*/ 702623509 w 21600"/>
              <a:gd name="T1" fmla="*/ 0 h 21600"/>
              <a:gd name="T2" fmla="*/ 0 w 21600"/>
              <a:gd name="T3" fmla="*/ 130156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7313906" y="4229195"/>
            <a:ext cx="368300" cy="3302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7682206" y="4179124"/>
            <a:ext cx="59792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 smtClean="0"/>
              <a:t>ptr</a:t>
            </a:r>
            <a:r>
              <a:rPr lang="en-US" altLang="en-US" sz="2000" b="1" dirty="0" smtClean="0"/>
              <a:t> </a:t>
            </a:r>
            <a:endParaRPr lang="en-US" altLang="en-US" sz="2000" b="1" dirty="0"/>
          </a:p>
        </p:txBody>
      </p:sp>
      <p:cxnSp>
        <p:nvCxnSpPr>
          <p:cNvPr id="96" name="구부러진 연결선 95"/>
          <p:cNvCxnSpPr>
            <a:endCxn id="90" idx="0"/>
          </p:cNvCxnSpPr>
          <p:nvPr/>
        </p:nvCxnSpPr>
        <p:spPr bwMode="auto">
          <a:xfrm rot="10800000">
            <a:off x="6551935" y="4020472"/>
            <a:ext cx="1085250" cy="374472"/>
          </a:xfrm>
          <a:prstGeom prst="curvedConnector4">
            <a:avLst>
              <a:gd name="adj1" fmla="val 50000"/>
              <a:gd name="adj2" fmla="val 17769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Line 30"/>
          <p:cNvSpPr>
            <a:spLocks noChangeShapeType="1"/>
          </p:cNvSpPr>
          <p:nvPr/>
        </p:nvSpPr>
        <p:spPr bwMode="auto">
          <a:xfrm flipH="1">
            <a:off x="6571578" y="4015100"/>
            <a:ext cx="274637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5937833" y="4112025"/>
            <a:ext cx="6504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latin typeface="Times New Roman" charset="0"/>
              </a:rPr>
              <a:t>‘Z’ </a:t>
            </a:r>
          </a:p>
        </p:txBody>
      </p:sp>
      <p:cxnSp>
        <p:nvCxnSpPr>
          <p:cNvPr id="100" name="직선 화살표 연결선 99"/>
          <p:cNvCxnSpPr>
            <a:endCxn id="98" idx="1"/>
          </p:cNvCxnSpPr>
          <p:nvPr/>
        </p:nvCxnSpPr>
        <p:spPr bwMode="auto">
          <a:xfrm>
            <a:off x="5215166" y="3683744"/>
            <a:ext cx="722667" cy="6594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2015431" y="5030812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015431" y="5907112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187624" y="4815961"/>
            <a:ext cx="1551707" cy="129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800" b="1" dirty="0"/>
          </a:p>
          <a:p>
            <a:r>
              <a:rPr lang="en-US" altLang="en-US" sz="1800" b="1" dirty="0" err="1"/>
              <a:t>qFront</a:t>
            </a:r>
            <a:r>
              <a:rPr lang="en-US" altLang="en-US" sz="2000" b="1" dirty="0"/>
              <a:t>         </a:t>
            </a:r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endParaRPr lang="en-US" altLang="en-US" sz="1000" b="1" dirty="0"/>
          </a:p>
          <a:p>
            <a:r>
              <a:rPr lang="en-US" altLang="en-US" sz="2000" b="1" dirty="0" err="1"/>
              <a:t>qRear</a:t>
            </a:r>
            <a:r>
              <a:rPr lang="en-US" altLang="en-US" sz="2000" b="1" dirty="0"/>
              <a:t>        </a:t>
            </a:r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2220219" y="5175275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3285431" y="4910162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3293369" y="4902225"/>
            <a:ext cx="2144712" cy="654050"/>
            <a:chOff x="3289" y="1961"/>
            <a:chExt cx="1351" cy="412"/>
          </a:xfrm>
        </p:grpSpPr>
        <p:sp>
          <p:nvSpPr>
            <p:cNvPr id="107" name="Line 18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9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20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Rectangle 21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dirty="0">
                  <a:latin typeface="Times New Roman" charset="0"/>
                </a:rPr>
                <a:t>‘C’  </a:t>
              </a:r>
            </a:p>
          </p:txBody>
        </p:sp>
        <p:sp>
          <p:nvSpPr>
            <p:cNvPr id="111" name="Line 22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4558606" y="4911750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3" name="Rectangle 25"/>
          <p:cNvSpPr>
            <a:spLocks noChangeArrowheads="1"/>
          </p:cNvSpPr>
          <p:nvPr/>
        </p:nvSpPr>
        <p:spPr bwMode="auto">
          <a:xfrm>
            <a:off x="5974656" y="5538381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Line 27"/>
          <p:cNvSpPr>
            <a:spLocks noChangeShapeType="1"/>
          </p:cNvSpPr>
          <p:nvPr/>
        </p:nvSpPr>
        <p:spPr bwMode="auto">
          <a:xfrm>
            <a:off x="5125344" y="4902225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6551935" y="553264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4528443" y="4996509"/>
            <a:ext cx="68409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 smtClean="0">
                <a:latin typeface="Times New Roman" charset="0"/>
              </a:rPr>
              <a:t>‘G’ </a:t>
            </a:r>
            <a:endParaRPr lang="en-US" altLang="en-US" b="1" dirty="0">
              <a:latin typeface="Times New Roman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7313906" y="5741363"/>
            <a:ext cx="368300" cy="3302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9" name="Rectangle 15"/>
          <p:cNvSpPr>
            <a:spLocks noChangeArrowheads="1"/>
          </p:cNvSpPr>
          <p:nvPr/>
        </p:nvSpPr>
        <p:spPr bwMode="auto">
          <a:xfrm>
            <a:off x="7682206" y="5691292"/>
            <a:ext cx="59792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 smtClean="0"/>
              <a:t>ptr</a:t>
            </a:r>
            <a:r>
              <a:rPr lang="en-US" altLang="en-US" sz="2000" b="1" dirty="0" smtClean="0"/>
              <a:t> </a:t>
            </a:r>
            <a:endParaRPr lang="en-US" altLang="en-US" sz="2000" b="1" dirty="0"/>
          </a:p>
        </p:txBody>
      </p:sp>
      <p:cxnSp>
        <p:nvCxnSpPr>
          <p:cNvPr id="120" name="구부러진 연결선 119"/>
          <p:cNvCxnSpPr>
            <a:endCxn id="115" idx="0"/>
          </p:cNvCxnSpPr>
          <p:nvPr/>
        </p:nvCxnSpPr>
        <p:spPr bwMode="auto">
          <a:xfrm rot="10800000">
            <a:off x="6551935" y="5532640"/>
            <a:ext cx="1085250" cy="374472"/>
          </a:xfrm>
          <a:prstGeom prst="curvedConnector4">
            <a:avLst>
              <a:gd name="adj1" fmla="val 50000"/>
              <a:gd name="adj2" fmla="val 17769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1" name="Line 30"/>
          <p:cNvSpPr>
            <a:spLocks noChangeShapeType="1"/>
          </p:cNvSpPr>
          <p:nvPr/>
        </p:nvSpPr>
        <p:spPr bwMode="auto">
          <a:xfrm flipH="1">
            <a:off x="6571578" y="5527268"/>
            <a:ext cx="274637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5937833" y="5624193"/>
            <a:ext cx="6504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latin typeface="Times New Roman" charset="0"/>
              </a:rPr>
              <a:t>‘Z’ </a:t>
            </a:r>
          </a:p>
        </p:txBody>
      </p:sp>
      <p:cxnSp>
        <p:nvCxnSpPr>
          <p:cNvPr id="123" name="직선 화살표 연결선 122"/>
          <p:cNvCxnSpPr>
            <a:endCxn id="122" idx="1"/>
          </p:cNvCxnSpPr>
          <p:nvPr/>
        </p:nvCxnSpPr>
        <p:spPr bwMode="auto">
          <a:xfrm>
            <a:off x="5215166" y="5195912"/>
            <a:ext cx="722667" cy="6594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구부러진 연결선 124"/>
          <p:cNvCxnSpPr>
            <a:endCxn id="122" idx="1"/>
          </p:cNvCxnSpPr>
          <p:nvPr/>
        </p:nvCxnSpPr>
        <p:spPr bwMode="auto">
          <a:xfrm flipV="1">
            <a:off x="2220219" y="5855347"/>
            <a:ext cx="3717614" cy="2168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6657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7350" y="449263"/>
            <a:ext cx="8326438" cy="5872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93675"/>
            <a:ext cx="8318500" cy="64087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800" b="1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template&lt;class 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endParaRPr lang="en-US" altLang="en-US" sz="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latin typeface="Courier New" pitchFamily="49" charset="0"/>
              </a:rPr>
              <a:t>QueType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solidFill>
                  <a:srgbClr val="3366FF"/>
                </a:solidFill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solidFill>
                  <a:srgbClr val="3366FF"/>
                </a:solidFill>
                <a:latin typeface="Courier New" pitchFamily="49" charset="0"/>
              </a:rPr>
              <a:t>&gt;</a:t>
            </a:r>
            <a:r>
              <a:rPr lang="en-US" altLang="en-US" sz="1800" b="1" dirty="0" smtClean="0">
                <a:latin typeface="Courier New" pitchFamily="49" charset="0"/>
              </a:rPr>
              <a:t>::</a:t>
            </a:r>
            <a:r>
              <a:rPr lang="en-US" altLang="en-US" sz="1800" b="1" dirty="0" err="1" smtClean="0">
                <a:latin typeface="Courier New" pitchFamily="49" charset="0"/>
              </a:rPr>
              <a:t>Enqueue</a:t>
            </a:r>
            <a:r>
              <a:rPr lang="en-US" altLang="en-US" sz="1800" b="1" dirty="0" smtClean="0">
                <a:latin typeface="Courier New" pitchFamily="49" charset="0"/>
              </a:rPr>
              <a:t>( 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// Adds 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to the rear of the queue.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// Pre:  Queue has been initialized.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//	  Queue is not full.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		// Post: 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 is at rear of queue.</a:t>
            </a:r>
            <a:endParaRPr lang="en-US" altLang="en-US" sz="1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NodeType</a:t>
            </a:r>
            <a:r>
              <a:rPr lang="en-US" altLang="en-US" sz="1800" b="1" dirty="0" smtClean="0"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&gt;*  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en-US" sz="800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 = new  </a:t>
            </a:r>
            <a:r>
              <a:rPr lang="en-US" altLang="en-US" sz="1800" b="1" dirty="0" err="1" smtClean="0">
                <a:latin typeface="Courier New" pitchFamily="49" charset="0"/>
              </a:rPr>
              <a:t>NodeType</a:t>
            </a:r>
            <a:r>
              <a:rPr lang="en-US" altLang="en-US" sz="1800" b="1" dirty="0" smtClean="0">
                <a:latin typeface="Courier New" pitchFamily="49" charset="0"/>
              </a:rPr>
              <a:t>&lt;</a:t>
            </a:r>
            <a:r>
              <a:rPr lang="en-US" altLang="en-US" sz="1800" b="1" dirty="0" err="1" smtClean="0">
                <a:latin typeface="Courier New" pitchFamily="49" charset="0"/>
              </a:rPr>
              <a:t>ItemType</a:t>
            </a:r>
            <a:r>
              <a:rPr lang="en-US" altLang="en-US" sz="1800" b="1" dirty="0" smtClean="0">
                <a:latin typeface="Courier New" pitchFamily="49" charset="0"/>
              </a:rPr>
              <a:t>&gt;;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-&gt;info = </a:t>
            </a:r>
            <a:r>
              <a:rPr lang="en-US" altLang="en-US" sz="1800" b="1" dirty="0" err="1" smtClean="0">
                <a:latin typeface="Courier New" pitchFamily="49" charset="0"/>
              </a:rPr>
              <a:t>newItem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-&gt;next = NULL;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if  ( </a:t>
            </a:r>
            <a:r>
              <a:rPr lang="en-US" altLang="en-US" sz="1800" b="1" dirty="0" err="1" smtClean="0">
                <a:latin typeface="Courier New" pitchFamily="49" charset="0"/>
              </a:rPr>
              <a:t>qRear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Bookman Old Style" pitchFamily="18" charset="0"/>
              </a:rPr>
              <a:t>==</a:t>
            </a:r>
            <a:r>
              <a:rPr lang="en-US" altLang="en-US" sz="1800" b="1" dirty="0" smtClean="0">
                <a:latin typeface="Courier New" pitchFamily="49" charset="0"/>
              </a:rPr>
              <a:t> NULL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</a:t>
            </a:r>
            <a:r>
              <a:rPr lang="en-US" altLang="en-US" sz="1800" b="1" dirty="0" err="1" smtClean="0">
                <a:latin typeface="Courier New" pitchFamily="49" charset="0"/>
              </a:rPr>
              <a:t>qFront</a:t>
            </a:r>
            <a:r>
              <a:rPr lang="en-US" altLang="en-US" sz="1800" b="1" dirty="0" smtClean="0">
                <a:latin typeface="Courier New" pitchFamily="49" charset="0"/>
              </a:rPr>
              <a:t> = 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else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</a:t>
            </a:r>
            <a:r>
              <a:rPr lang="en-US" altLang="en-US" sz="1800" b="1" dirty="0" err="1" smtClean="0">
                <a:latin typeface="Courier New" pitchFamily="49" charset="0"/>
              </a:rPr>
              <a:t>qRear</a:t>
            </a:r>
            <a:r>
              <a:rPr lang="en-US" altLang="en-US" sz="1800" b="1" dirty="0" smtClean="0">
                <a:latin typeface="Courier New" pitchFamily="49" charset="0"/>
              </a:rPr>
              <a:t>-&gt;next = 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qRear</a:t>
            </a:r>
            <a:r>
              <a:rPr lang="en-US" altLang="en-US" sz="1800" b="1" dirty="0" smtClean="0">
                <a:latin typeface="Courier New" pitchFamily="49" charset="0"/>
              </a:rPr>
              <a:t> = </a:t>
            </a:r>
            <a:r>
              <a:rPr lang="en-US" altLang="en-US" sz="1800" b="1" dirty="0" err="1" smtClean="0">
                <a:latin typeface="Courier New" pitchFamily="49" charset="0"/>
              </a:rPr>
              <a:t>ptr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1800" b="1" dirty="0" smtClean="0">
              <a:latin typeface="Courier New" pitchFamily="49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844CB77-1D40-410F-B070-C5496FAB9424}" type="slidenum">
              <a:rPr lang="en-US" altLang="en-US" sz="1400"/>
              <a:pPr algn="r"/>
              <a:t>47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7350" y="428625"/>
            <a:ext cx="8326438" cy="58721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544513"/>
            <a:ext cx="8318500" cy="5902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altLang="en-US" sz="1800" b="1" smtClean="0">
              <a:solidFill>
                <a:srgbClr val="006633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void QueType</a:t>
            </a:r>
            <a:r>
              <a:rPr lang="en-US" altLang="en-US" sz="1800" b="1" smtClean="0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altLang="en-US" sz="1800" b="1" smtClean="0">
                <a:latin typeface="Courier New" pitchFamily="49" charset="0"/>
              </a:rPr>
              <a:t>::Dequeue( ItemType&amp; item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Removes element from from front of queue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and returns it in item.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Pre:  Queue has been initialized.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	  Queue is not empty.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Post: Front element has been removed from queue.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990000"/>
                </a:solidFill>
                <a:latin typeface="Courier New" pitchFamily="49" charset="0"/>
              </a:rPr>
              <a:t>		// 	   item is a copy of removed element.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NodeType&lt;ItemType&gt;*  tempPtr;</a:t>
            </a:r>
          </a:p>
          <a:p>
            <a:pPr>
              <a:buFont typeface="Wingdings" pitchFamily="2" charset="2"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tempPtr = qFront;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item = qFront-&gt;info;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qFront = qFornt-&gt;next;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if  ( qFront </a:t>
            </a:r>
            <a:r>
              <a:rPr lang="en-US" altLang="en-US" sz="1800" b="1" smtClean="0">
                <a:latin typeface="Bookman Old Style" pitchFamily="18" charset="0"/>
              </a:rPr>
              <a:t>==</a:t>
            </a:r>
            <a:r>
              <a:rPr lang="en-US" altLang="en-US" sz="1800" b="1" smtClean="0">
                <a:latin typeface="Courier New" pitchFamily="49" charset="0"/>
              </a:rPr>
              <a:t> NULL 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	qRear = NULL;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	delete  tempPtr;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5C7A64BD-3BE6-497D-847E-62C9B4AB5EC4}" type="slidenum">
              <a:rPr lang="en-US" altLang="en-US" sz="1400"/>
              <a:pPr algn="r"/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3EAD7-03D6-4897-8276-1DE2444732CB}" type="slidenum">
              <a:rPr lang="en-US" altLang="en-US" sz="1400" smtClean="0"/>
              <a:pPr/>
              <a:t>49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>
                <a:solidFill>
                  <a:srgbClr val="660066"/>
                </a:solidFill>
              </a:rPr>
              <a:t>What is a List?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114800"/>
          </a:xfrm>
          <a:noFill/>
        </p:spPr>
        <p:txBody>
          <a:bodyPr/>
          <a:lstStyle/>
          <a:p>
            <a:r>
              <a:rPr lang="en-US" altLang="en-US" smtClean="0"/>
              <a:t>A list is a homogeneous collection of elements, with  a </a:t>
            </a:r>
            <a:r>
              <a:rPr lang="en-US" altLang="en-US" smtClean="0">
                <a:solidFill>
                  <a:srgbClr val="990066"/>
                </a:solidFill>
              </a:rPr>
              <a:t>linear relationship</a:t>
            </a:r>
            <a:r>
              <a:rPr lang="en-US" altLang="en-US" smtClean="0"/>
              <a:t> between elements. 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r>
              <a:rPr lang="en-US" altLang="en-US" smtClean="0"/>
              <a:t>That is, each list element (except the first) has a </a:t>
            </a:r>
            <a:r>
              <a:rPr lang="en-US" altLang="en-US" smtClean="0">
                <a:solidFill>
                  <a:srgbClr val="990066"/>
                </a:solidFill>
              </a:rPr>
              <a:t>unique predecessor</a:t>
            </a:r>
            <a:r>
              <a:rPr lang="en-US" altLang="en-US" smtClean="0"/>
              <a:t>, and each element (except the last) has a </a:t>
            </a:r>
            <a:r>
              <a:rPr lang="en-US" altLang="en-US" smtClean="0">
                <a:solidFill>
                  <a:srgbClr val="990066"/>
                </a:solidFill>
              </a:rPr>
              <a:t>unique successor</a:t>
            </a:r>
            <a:r>
              <a:rPr lang="en-US" altLang="en-US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4894F-BCC6-4118-B569-312532BAD462}" type="slidenum">
              <a:rPr lang="en-US" altLang="en-US" sz="1400" smtClean="0"/>
              <a:pPr/>
              <a:t>5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763000" cy="1219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/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>
                <a:solidFill>
                  <a:srgbClr val="660066"/>
                </a:solidFill>
              </a:rPr>
              <a:t>Another Stack Implementation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706563"/>
            <a:ext cx="776605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/>
              <a:t>One advantage of an ADT is that the kind of implementation used can be changed.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z="2800" b="1" smtClean="0"/>
              <a:t>The dynamic array implementation of the stack has a weakness -- the maximum size of the stack is passed to the constructor as parameter.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200" b="1" smtClean="0"/>
          </a:p>
          <a:p>
            <a:pPr>
              <a:lnSpc>
                <a:spcPct val="90000"/>
              </a:lnSpc>
            </a:pPr>
            <a:r>
              <a:rPr lang="en-US" altLang="en-US" sz="2800" b="1" smtClean="0"/>
              <a:t>Instead we can </a:t>
            </a:r>
            <a:r>
              <a:rPr lang="en-US" altLang="en-US" sz="2800" b="1" smtClean="0">
                <a:solidFill>
                  <a:srgbClr val="990066"/>
                </a:solidFill>
              </a:rPr>
              <a:t>dynamically allocate the space for each stack element as it is pushed</a:t>
            </a:r>
            <a:r>
              <a:rPr lang="en-US" altLang="en-US" sz="2800" b="1" smtClean="0"/>
              <a:t> onto the stack.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610600" cy="609600"/>
          </a:xfrm>
          <a:noFill/>
        </p:spPr>
        <p:txBody>
          <a:bodyPr/>
          <a:lstStyle/>
          <a:p>
            <a:r>
              <a:rPr lang="en-US" altLang="en-US" smtClean="0"/>
              <a:t>ADT Unsorted List Operations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4770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Transformers</a:t>
            </a:r>
            <a:r>
              <a:rPr lang="en-US" altLang="en-US" sz="2800" b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MakeEmpty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InsertItem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DeleteItem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Observers </a:t>
            </a:r>
            <a:endParaRPr lang="en-US" altLang="en-US" sz="2800" b="1" smtClean="0"/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IsFull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LengthIs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RetrieveItem</a:t>
            </a:r>
            <a:r>
              <a:rPr lang="en-US" altLang="en-US" smtClean="0"/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" smtClean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smtClean="0">
                <a:solidFill>
                  <a:srgbClr val="990066"/>
                </a:solidFill>
              </a:rPr>
              <a:t>Iterators</a:t>
            </a:r>
            <a:r>
              <a:rPr lang="en-US" altLang="en-US" sz="2800" b="1" smtClean="0"/>
              <a:t> </a:t>
            </a:r>
            <a:endParaRPr lang="en-US" altLang="en-US" sz="2400" b="1" smtClean="0"/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ResetList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GetNextItem</a:t>
            </a:r>
          </a:p>
        </p:txBody>
      </p: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4806950" y="1835150"/>
            <a:ext cx="3111500" cy="4864100"/>
            <a:chOff x="3028" y="1156"/>
            <a:chExt cx="1960" cy="3064"/>
          </a:xfrm>
        </p:grpSpPr>
        <p:grpSp>
          <p:nvGrpSpPr>
            <p:cNvPr id="52230" name="Group 7"/>
            <p:cNvGrpSpPr>
              <a:grpSpLocks/>
            </p:cNvGrpSpPr>
            <p:nvPr/>
          </p:nvGrpSpPr>
          <p:grpSpPr bwMode="auto">
            <a:xfrm>
              <a:off x="3028" y="1156"/>
              <a:ext cx="1960" cy="3064"/>
              <a:chOff x="3028" y="1156"/>
              <a:chExt cx="1960" cy="3064"/>
            </a:xfrm>
          </p:grpSpPr>
          <p:sp>
            <p:nvSpPr>
              <p:cNvPr id="52232" name="AutoShape 4"/>
              <p:cNvSpPr>
                <a:spLocks noChangeArrowheads="1"/>
              </p:cNvSpPr>
              <p:nvPr/>
            </p:nvSpPr>
            <p:spPr bwMode="auto">
              <a:xfrm>
                <a:off x="3028" y="2260"/>
                <a:ext cx="1960" cy="856"/>
              </a:xfrm>
              <a:prstGeom prst="leftArrow">
                <a:avLst>
                  <a:gd name="adj1" fmla="val 75009"/>
                  <a:gd name="adj2" fmla="val 114475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2233" name="AutoShape 5"/>
              <p:cNvSpPr>
                <a:spLocks noChangeArrowheads="1"/>
              </p:cNvSpPr>
              <p:nvPr/>
            </p:nvSpPr>
            <p:spPr bwMode="auto">
              <a:xfrm>
                <a:off x="3028" y="3364"/>
                <a:ext cx="1960" cy="856"/>
              </a:xfrm>
              <a:prstGeom prst="leftArrow">
                <a:avLst>
                  <a:gd name="adj1" fmla="val 75009"/>
                  <a:gd name="adj2" fmla="val 114475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52234" name="AutoShape 6"/>
              <p:cNvSpPr>
                <a:spLocks noChangeArrowheads="1"/>
              </p:cNvSpPr>
              <p:nvPr/>
            </p:nvSpPr>
            <p:spPr bwMode="auto">
              <a:xfrm>
                <a:off x="3028" y="1156"/>
                <a:ext cx="1960" cy="856"/>
              </a:xfrm>
              <a:prstGeom prst="leftArrow">
                <a:avLst>
                  <a:gd name="adj1" fmla="val 75009"/>
                  <a:gd name="adj2" fmla="val 114475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52231" name="Rectangle 8"/>
            <p:cNvSpPr>
              <a:spLocks noChangeArrowheads="1"/>
            </p:cNvSpPr>
            <p:nvPr/>
          </p:nvSpPr>
          <p:spPr bwMode="auto">
            <a:xfrm>
              <a:off x="3686" y="1459"/>
              <a:ext cx="1148" cy="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change state</a:t>
              </a:r>
            </a:p>
            <a:p>
              <a:endParaRPr lang="en-US" altLang="en-US" sz="2000" b="1"/>
            </a:p>
            <a:p>
              <a:endParaRPr lang="en-US" altLang="en-US" sz="2000" b="1"/>
            </a:p>
            <a:p>
              <a:endParaRPr lang="en-US" altLang="en-US" sz="1600" b="1"/>
            </a:p>
            <a:p>
              <a:endParaRPr lang="en-US" altLang="en-US" sz="2000" b="1"/>
            </a:p>
            <a:p>
              <a:endParaRPr lang="en-US" altLang="en-US" sz="2000" b="1"/>
            </a:p>
            <a:p>
              <a:r>
                <a:rPr lang="en-US" altLang="en-US" sz="2000" b="1"/>
                <a:t>observe state</a:t>
              </a:r>
            </a:p>
            <a:p>
              <a:endParaRPr lang="en-US" altLang="en-US" sz="2000" b="1"/>
            </a:p>
            <a:p>
              <a:endParaRPr lang="en-US" altLang="en-US" sz="1000" b="1"/>
            </a:p>
            <a:p>
              <a:endParaRPr lang="en-US" altLang="en-US" sz="1800" b="1"/>
            </a:p>
            <a:p>
              <a:endParaRPr lang="en-US" altLang="en-US" sz="2000" b="1"/>
            </a:p>
            <a:p>
              <a:endParaRPr lang="en-US" altLang="en-US" b="1"/>
            </a:p>
            <a:p>
              <a:r>
                <a:rPr lang="en-US" altLang="en-US" sz="2000" b="1"/>
                <a:t>process all </a:t>
              </a:r>
            </a:p>
          </p:txBody>
        </p:sp>
      </p:grpSp>
      <p:sp>
        <p:nvSpPr>
          <p:cNvPr id="52229" name="Rectangle 10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BEB64813-68D8-46E1-9811-53834444FB92}" type="slidenum">
              <a:rPr lang="en-US" altLang="en-US" sz="1400"/>
              <a:pPr algn="r"/>
              <a:t>50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34950" y="234950"/>
            <a:ext cx="8674100" cy="65103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9563"/>
            <a:ext cx="8382000" cy="6397625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#include  “ItemType.h” 		</a:t>
            </a:r>
            <a:r>
              <a:rPr lang="en-US" altLang="en-US" sz="2000" b="1" smtClean="0">
                <a:solidFill>
                  <a:srgbClr val="CC0000"/>
                </a:solidFill>
              </a:rPr>
              <a:t>//  unsorted.h	</a:t>
            </a:r>
            <a:endParaRPr lang="en-US" altLang="en-US" sz="20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000" b="1" smtClean="0">
                <a:latin typeface="Arial Black" pitchFamily="34" charset="0"/>
              </a:rPr>
              <a:t>    .  .  .</a:t>
            </a:r>
            <a:endParaRPr lang="en-US" altLang="en-US" sz="20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3366FF"/>
                </a:solidFill>
              </a:rPr>
              <a:t>template &lt;class ItemType&gt;</a:t>
            </a:r>
            <a:endParaRPr lang="en-US" altLang="en-US" sz="16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class  UnsortedType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{</a:t>
            </a:r>
            <a:r>
              <a:rPr lang="en-US" altLang="en-US" sz="2000" b="1" smtClean="0">
                <a:solidFill>
                  <a:schemeClr val="tx2"/>
                </a:solidFill>
              </a:rPr>
              <a:t>						</a:t>
            </a:r>
            <a:endParaRPr lang="en-US" altLang="en-US" sz="2000" b="1" i="1" smtClean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public : 		      </a:t>
            </a:r>
            <a:r>
              <a:rPr lang="en-US" altLang="en-US" sz="2000" b="1" i="1" smtClean="0">
                <a:solidFill>
                  <a:srgbClr val="CC0000"/>
                </a:solidFill>
              </a:rPr>
              <a:t>//  LINKED LIST IMPLEMENTATION</a:t>
            </a:r>
            <a:endParaRPr lang="en-US" altLang="en-US" sz="2000" b="1" i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UnsortedType ( ) 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~UnsortedType ( ) 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MakeEmpty (</a:t>
            </a:r>
            <a:r>
              <a:rPr lang="en-US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en-US" sz="2000" b="1" smtClean="0"/>
              <a:t>) 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bool	         IsFull ( )  </a:t>
            </a:r>
            <a:r>
              <a:rPr lang="en-US" altLang="en-US" sz="2000" b="1" smtClean="0">
                <a:solidFill>
                  <a:srgbClr val="3366FF"/>
                </a:solidFill>
              </a:rPr>
              <a:t>const </a:t>
            </a:r>
            <a:r>
              <a:rPr lang="en-US" altLang="en-US" sz="2000" b="1" smtClean="0"/>
              <a:t>;              </a:t>
            </a:r>
            <a:endParaRPr lang="en-US" altLang="en-US" sz="1400" b="1" i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int	         LengthIs ( )  </a:t>
            </a:r>
            <a:r>
              <a:rPr lang="en-US" altLang="en-US" sz="2000" b="1" smtClean="0">
                <a:solidFill>
                  <a:srgbClr val="3366FF"/>
                </a:solidFill>
              </a:rPr>
              <a:t>const</a:t>
            </a:r>
            <a:r>
              <a:rPr lang="en-US" altLang="en-US" sz="2000" b="1" smtClean="0"/>
              <a:t> ;                </a:t>
            </a:r>
            <a:endParaRPr lang="en-US" altLang="en-US" sz="1400" b="1" i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RetrieveItem ( ItemType&amp;  item, bool&amp;  found ) ;</a:t>
            </a:r>
            <a:endParaRPr lang="en-US" altLang="en-US" sz="1400" b="1" i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InsertItem ( ItemType  item ) ; 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DeleteItem ( ItemType  item ) ; 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ResetList ( 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void          GetNextItem ( ItemType&amp;  item ) ; 	</a:t>
            </a:r>
            <a:r>
              <a:rPr lang="en-US" altLang="en-US" sz="1400" b="1" smtClean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private :		</a:t>
            </a:r>
            <a:endParaRPr lang="en-US" altLang="en-US" sz="2000" b="1" i="1" smtClean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NodeType&lt;ItemType&gt;*  listData;</a:t>
            </a:r>
            <a:endParaRPr lang="en-US" altLang="en-US" sz="8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int     length;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	NodeType&lt;ItemType&gt;*  currentPos;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smtClean="0"/>
              <a:t>} ;</a:t>
            </a:r>
            <a:r>
              <a:rPr lang="en-US" altLang="en-US" sz="2000" b="1" i="1" smtClean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14729585-E136-41BD-A8A8-057CA3B83FC2}" type="slidenum">
              <a:rPr lang="en-US" altLang="en-US" sz="1400"/>
              <a:pPr algn="r"/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580590-8F9B-4455-90FF-1B3344E937B1}" type="slidenum">
              <a:rPr lang="en-US" altLang="en-US" sz="1400" smtClean="0"/>
              <a:pPr/>
              <a:t>52</a:t>
            </a:fld>
            <a:endParaRPr lang="en-US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838200" y="838200"/>
            <a:ext cx="7500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000" b="1">
                <a:solidFill>
                  <a:srgbClr val="800000"/>
                </a:solidFill>
                <a:latin typeface="Courier New" pitchFamily="49" charset="0"/>
              </a:rPr>
              <a:t>class UnsortedType&lt;char&gt;</a:t>
            </a: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1420813" y="1720850"/>
            <a:ext cx="4291012" cy="4918075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677863" y="6059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677863" y="44592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677863" y="4992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1" name="Oval 8"/>
          <p:cNvSpPr>
            <a:spLocks noChangeArrowheads="1"/>
          </p:cNvSpPr>
          <p:nvPr/>
        </p:nvSpPr>
        <p:spPr bwMode="auto">
          <a:xfrm>
            <a:off x="677863" y="39258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677863" y="28590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677863" y="3392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4" name="Oval 11"/>
          <p:cNvSpPr>
            <a:spLocks noChangeArrowheads="1"/>
          </p:cNvSpPr>
          <p:nvPr/>
        </p:nvSpPr>
        <p:spPr bwMode="auto">
          <a:xfrm>
            <a:off x="677863" y="2325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914400" y="2882900"/>
            <a:ext cx="153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MakeEmpty</a:t>
            </a:r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747713" y="341630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~UnsortedType </a:t>
            </a:r>
          </a:p>
        </p:txBody>
      </p:sp>
      <p:sp>
        <p:nvSpPr>
          <p:cNvPr id="54287" name="Rectangle 14"/>
          <p:cNvSpPr>
            <a:spLocks noChangeArrowheads="1"/>
          </p:cNvSpPr>
          <p:nvPr/>
        </p:nvSpPr>
        <p:spPr bwMode="auto">
          <a:xfrm>
            <a:off x="1036638" y="5016500"/>
            <a:ext cx="136842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DeleteItem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54288" name="Rectangle 15"/>
          <p:cNvSpPr>
            <a:spLocks noChangeArrowheads="1"/>
          </p:cNvSpPr>
          <p:nvPr/>
        </p:nvSpPr>
        <p:spPr bwMode="auto">
          <a:xfrm>
            <a:off x="960438" y="4483100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InsertItem</a:t>
            </a:r>
          </a:p>
        </p:txBody>
      </p:sp>
      <p:sp>
        <p:nvSpPr>
          <p:cNvPr id="54289" name="Rectangle 16"/>
          <p:cNvSpPr>
            <a:spLocks noChangeArrowheads="1"/>
          </p:cNvSpPr>
          <p:nvPr/>
        </p:nvSpPr>
        <p:spPr bwMode="auto">
          <a:xfrm>
            <a:off x="822325" y="2349500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UnsortedType</a:t>
            </a:r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884238" y="3949700"/>
            <a:ext cx="1608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RetrieveItem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808038" y="6083300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GetNextItem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2760663" y="260985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422775" y="32400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94" name="Rectangle 21"/>
          <p:cNvSpPr>
            <a:spLocks noChangeArrowheads="1"/>
          </p:cNvSpPr>
          <p:nvPr/>
        </p:nvSpPr>
        <p:spPr bwMode="auto">
          <a:xfrm>
            <a:off x="4422775" y="38115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95" name="Rectangle 22"/>
          <p:cNvSpPr>
            <a:spLocks noChangeArrowheads="1"/>
          </p:cNvSpPr>
          <p:nvPr/>
        </p:nvSpPr>
        <p:spPr bwMode="auto">
          <a:xfrm>
            <a:off x="4422775" y="435610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6524625" y="36687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4297" name="Group 35"/>
          <p:cNvGrpSpPr>
            <a:grpSpLocks/>
          </p:cNvGrpSpPr>
          <p:nvPr/>
        </p:nvGrpSpPr>
        <p:grpSpPr bwMode="auto">
          <a:xfrm>
            <a:off x="6005513" y="3648075"/>
            <a:ext cx="2900362" cy="566738"/>
            <a:chOff x="3783" y="2298"/>
            <a:chExt cx="1827" cy="357"/>
          </a:xfrm>
        </p:grpSpPr>
        <p:grpSp>
          <p:nvGrpSpPr>
            <p:cNvPr id="54303" name="Group 33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54305" name="Rectangle 24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54306" name="Group 28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54311" name="Line 25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312" name="Rectangle 26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4313" name="Line 27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307" name="Group 32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54308" name="Line 29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309" name="Rectangle 30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54310" name="Line 31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4304" name="Rectangle 34"/>
            <p:cNvSpPr>
              <a:spLocks noChangeArrowheads="1"/>
            </p:cNvSpPr>
            <p:nvPr/>
          </p:nvSpPr>
          <p:spPr bwMode="auto">
            <a:xfrm>
              <a:off x="3798" y="2335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‘C’         ‘L’</a:t>
              </a:r>
            </a:p>
          </p:txBody>
        </p:sp>
      </p:grpSp>
      <p:sp>
        <p:nvSpPr>
          <p:cNvPr id="54298" name="Line 36"/>
          <p:cNvSpPr>
            <a:spLocks noChangeShapeType="1"/>
          </p:cNvSpPr>
          <p:nvPr/>
        </p:nvSpPr>
        <p:spPr bwMode="auto">
          <a:xfrm flipH="1">
            <a:off x="8682038" y="364648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9" name="Line 37"/>
          <p:cNvSpPr>
            <a:spLocks noChangeShapeType="1"/>
          </p:cNvSpPr>
          <p:nvPr/>
        </p:nvSpPr>
        <p:spPr bwMode="auto">
          <a:xfrm>
            <a:off x="4741863" y="395763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0" name="Rectangle 38"/>
          <p:cNvSpPr>
            <a:spLocks noChangeArrowheads="1"/>
          </p:cNvSpPr>
          <p:nvPr/>
        </p:nvSpPr>
        <p:spPr bwMode="auto">
          <a:xfrm>
            <a:off x="2811463" y="266382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54301" name="Arc 39"/>
          <p:cNvSpPr>
            <a:spLocks/>
          </p:cNvSpPr>
          <p:nvPr/>
        </p:nvSpPr>
        <p:spPr bwMode="auto">
          <a:xfrm>
            <a:off x="4611688" y="4186238"/>
            <a:ext cx="2881312" cy="365125"/>
          </a:xfrm>
          <a:custGeom>
            <a:avLst/>
            <a:gdLst>
              <a:gd name="T0" fmla="*/ 384349941 w 21600"/>
              <a:gd name="T1" fmla="*/ 0 h 21591"/>
              <a:gd name="T2" fmla="*/ 10836535 w 21600"/>
              <a:gd name="T3" fmla="*/ 6174622 h 21591"/>
              <a:gd name="T4" fmla="*/ 0 w 21600"/>
              <a:gd name="T5" fmla="*/ 0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</a:path>
              <a:path w="21600" h="21591" stroke="0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302" name="Line 40"/>
          <p:cNvSpPr>
            <a:spLocks noChangeShapeType="1"/>
          </p:cNvSpPr>
          <p:nvPr/>
        </p:nvSpPr>
        <p:spPr bwMode="auto">
          <a:xfrm>
            <a:off x="6508750" y="3671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7350" y="387350"/>
            <a:ext cx="8369300" cy="6311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463550"/>
            <a:ext cx="8131175" cy="618331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CC0000"/>
                </a:solidFill>
              </a:rPr>
              <a:t>// LINKED LIST IMPLEMENTATION  ( unsorted.cpp 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#include “itemtype.h”</a:t>
            </a:r>
          </a:p>
          <a:p>
            <a:pPr>
              <a:buFont typeface="Wingdings" pitchFamily="2" charset="2"/>
              <a:buNone/>
            </a:pPr>
            <a:endParaRPr lang="en-US" altLang="en-US" sz="8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3366FF"/>
                </a:solidFill>
              </a:rPr>
              <a:t>template &lt;class ItemType&gt;</a:t>
            </a:r>
            <a:r>
              <a:rPr lang="en-US" altLang="en-US" sz="2000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UnsortedType&lt;ItemType&gt;::UnsortedType ( )       </a:t>
            </a:r>
            <a:r>
              <a:rPr lang="en-US" altLang="en-US" sz="2000" b="1" smtClean="0">
                <a:solidFill>
                  <a:srgbClr val="CC0000"/>
                </a:solidFill>
              </a:rPr>
              <a:t>// constructor</a:t>
            </a:r>
            <a:endParaRPr lang="en-US" altLang="en-US" sz="12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i="1" smtClean="0">
                <a:solidFill>
                  <a:srgbClr val="CC0000"/>
                </a:solidFill>
              </a:rPr>
              <a:t>//  Pre: 	None.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i="1" smtClean="0">
                <a:solidFill>
                  <a:srgbClr val="009966"/>
                </a:solidFill>
              </a:rPr>
              <a:t>// Post:	List is empty.</a:t>
            </a:r>
            <a:endParaRPr lang="en-US" altLang="en-US" sz="20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{  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	length  =  0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	listData = NULL;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8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3366FF"/>
                </a:solidFill>
              </a:rPr>
              <a:t>template &lt;class ItemType&gt;</a:t>
            </a:r>
            <a:endParaRPr lang="en-US" altLang="en-US" sz="20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int  UnsortedType&lt;ItemType&gt;::LengthIs (  )  const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i="1" smtClean="0">
                <a:solidFill>
                  <a:srgbClr val="009966"/>
                </a:solidFill>
              </a:rPr>
              <a:t>// Post:  Function value = number of items in the list.</a:t>
            </a:r>
            <a:endParaRPr lang="en-US" altLang="en-US" sz="2000" b="1" smtClean="0"/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	return  length;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smtClean="0"/>
              <a:t>}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4584581E-1549-47E4-94BE-4131D75EA651}" type="slidenum">
              <a:rPr lang="en-US" altLang="en-US" sz="1400"/>
              <a:pPr algn="r"/>
              <a:t>53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" y="69850"/>
            <a:ext cx="8836025" cy="6718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03188"/>
            <a:ext cx="8758237" cy="6270625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</a:rPr>
              <a:t>template &lt;class ItemType&gt;</a:t>
            </a:r>
            <a:r>
              <a:rPr lang="en-US" altLang="en-US" sz="2000" b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void  UnsortedType&lt;ItemType&gt;::RetrieveItem( ItemType&amp;  item, bool&amp;  found )</a:t>
            </a:r>
            <a:r>
              <a:rPr lang="en-US" altLang="en-US" sz="2000" b="1" smtClean="0"/>
              <a:t>  </a:t>
            </a:r>
            <a:endParaRPr lang="en-US" altLang="en-US" sz="2000" b="1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CC0000"/>
                </a:solidFill>
              </a:rPr>
              <a:t>//  Pre: 	Key member of item is initialized.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009966"/>
                </a:solidFill>
              </a:rPr>
              <a:t>// Post:	If found, item’s key matches an element’s key in the list and a copy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009966"/>
                </a:solidFill>
              </a:rPr>
              <a:t>//	   	of that element has been stored in item; otherwise, item is unchanged.</a:t>
            </a:r>
            <a:endParaRPr lang="en-US" altLang="en-US" sz="20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{</a:t>
            </a:r>
            <a:r>
              <a:rPr lang="en-US" altLang="en-US" sz="1800" b="1" smtClean="0"/>
              <a:t>    bool  moreToSearch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NodeType&lt;ItemType&gt;*  location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     location = listData ;</a:t>
            </a:r>
            <a:endParaRPr lang="en-US" altLang="en-US" sz="8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found = false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moreToSearch = ( location  !=  NULL 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while ( moreToSearch  &amp;&amp;  !found 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</a:t>
            </a:r>
            <a:r>
              <a:rPr lang="en-US" altLang="en-US" sz="1600" b="1" smtClean="0"/>
              <a:t>{</a:t>
            </a:r>
            <a:r>
              <a:rPr lang="en-US" altLang="en-US" sz="1800" b="1" smtClean="0"/>
              <a:t>	if ( item  == location-&gt;info )               </a:t>
            </a:r>
            <a:r>
              <a:rPr lang="en-US" altLang="en-US" sz="1800" b="1" smtClean="0">
                <a:solidFill>
                  <a:srgbClr val="CC0000"/>
                </a:solidFill>
              </a:rPr>
              <a:t>// match here</a:t>
            </a:r>
            <a:endParaRPr lang="en-US" altLang="en-US" sz="18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    		</a:t>
            </a:r>
            <a:r>
              <a:rPr lang="en-US" altLang="en-US" sz="1600" b="1" smtClean="0"/>
              <a:t>{</a:t>
            </a:r>
            <a:r>
              <a:rPr lang="en-US" altLang="en-US" sz="1800" b="1" smtClean="0"/>
              <a:t>     found = true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	      item  = location-&gt;info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	          }</a:t>
            </a:r>
            <a:endParaRPr lang="en-US" altLang="en-US" sz="18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	else				   </a:t>
            </a:r>
            <a:r>
              <a:rPr lang="en-US" altLang="en-US" sz="1800" b="1" smtClean="0">
                <a:solidFill>
                  <a:srgbClr val="CC0000"/>
                </a:solidFill>
              </a:rPr>
              <a:t>// advance pointer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	</a:t>
            </a:r>
            <a:r>
              <a:rPr lang="en-US" altLang="en-US" sz="1600" b="1" smtClean="0"/>
              <a:t>{</a:t>
            </a:r>
            <a:r>
              <a:rPr lang="en-US" altLang="en-US" sz="1800" b="1" smtClean="0"/>
              <a:t>    location = location-&gt;next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	     moreToSearch = ( location  !=  NULL 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   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}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0C60A55B-400A-4F61-8FF1-13FB0D080860}" type="slidenum">
              <a:rPr lang="en-US" altLang="en-US" sz="1400"/>
              <a:pPr algn="r"/>
              <a:t>54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" y="69850"/>
            <a:ext cx="8836025" cy="6718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03188"/>
            <a:ext cx="8758237" cy="6270625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3366FF"/>
                </a:solidFill>
              </a:rPr>
              <a:t>template &lt;class ItemType&gt;</a:t>
            </a:r>
            <a:r>
              <a:rPr lang="en-US" altLang="en-US" sz="2000" b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void  UnsortedType&lt;ItemType&gt;::RetrieveItem( ItemType&amp;  item, bool&amp;  found )</a:t>
            </a:r>
            <a:r>
              <a:rPr lang="en-US" altLang="en-US" sz="2000" b="1" smtClean="0"/>
              <a:t>  </a:t>
            </a:r>
            <a:endParaRPr lang="en-US" altLang="en-US" sz="2000" b="1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CC0000"/>
                </a:solidFill>
              </a:rPr>
              <a:t>//  Pre: 	Key member of item is initialized.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009966"/>
                </a:solidFill>
              </a:rPr>
              <a:t>// Post:	If found, item’s key matches an element’s key in the list and a copy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smtClean="0">
                <a:solidFill>
                  <a:srgbClr val="009966"/>
                </a:solidFill>
              </a:rPr>
              <a:t>//	   	of that element has been stored in item; otherwise, item is unchanged.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{</a:t>
            </a:r>
            <a:r>
              <a:rPr lang="en-US" altLang="en-US" sz="1800" b="1" smtClean="0"/>
              <a:t>    bool  moreToSearch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NodeType&lt;ItemType&gt;  curNode;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found = false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ResetList();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while ( !found &amp;&amp; GetCurrentNode(curNode) 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</a:t>
            </a:r>
            <a:r>
              <a:rPr lang="en-US" altLang="en-US" sz="1600" b="1" smtClean="0"/>
              <a:t>{</a:t>
            </a:r>
            <a:r>
              <a:rPr lang="en-US" altLang="en-US" sz="1800" b="1" smtClean="0"/>
              <a:t>	if ( item  == curNode )  </a:t>
            </a:r>
            <a:r>
              <a:rPr lang="en-US" altLang="en-US" sz="1800" b="1" smtClean="0">
                <a:solidFill>
                  <a:srgbClr val="FF0000"/>
                </a:solidFill>
              </a:rPr>
              <a:t>// need operator overloading    </a:t>
            </a:r>
            <a:r>
              <a:rPr lang="en-US" altLang="en-US" sz="1800" b="1" smtClean="0"/>
              <a:t>                      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    		</a:t>
            </a:r>
            <a:r>
              <a:rPr lang="en-US" altLang="en-US" sz="1600" b="1" smtClean="0"/>
              <a:t>{</a:t>
            </a:r>
            <a:r>
              <a:rPr lang="en-US" altLang="en-US" sz="1800" b="1" smtClean="0"/>
              <a:t>     found = true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	      item  = curNode;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int  UnsortedType&lt;ItemType&gt;::GetCurrentNode(ItemType&amp;  item)</a:t>
            </a:r>
            <a:r>
              <a:rPr lang="en-US" altLang="en-US" sz="2000" b="1" smtClean="0"/>
              <a:t>  </a:t>
            </a:r>
            <a:endParaRPr lang="en-US" altLang="en-US" sz="2000" b="1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if (currentPos != NULL)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{ item=currentPos-&gt;info; currentPos=currentPos-&gt;next; return 1;}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	else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}</a:t>
            </a:r>
            <a:endParaRPr lang="en-US" altLang="en-US" sz="1600" b="1" smtClean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D0AFC5C9-3422-443F-A92C-585492B54264}" type="slidenum">
              <a:rPr lang="en-US" altLang="en-US" sz="1400"/>
              <a:pPr algn="r"/>
              <a:t>55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7350" y="539750"/>
            <a:ext cx="8369300" cy="56562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892175"/>
            <a:ext cx="7978775" cy="4975225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3366FF"/>
                </a:solidFill>
              </a:rPr>
              <a:t>template &lt;class </a:t>
            </a:r>
            <a:r>
              <a:rPr lang="en-US" altLang="en-US" sz="2000" b="1" dirty="0" err="1" smtClean="0">
                <a:solidFill>
                  <a:srgbClr val="3366FF"/>
                </a:solidFill>
              </a:rPr>
              <a:t>ItemType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&gt;</a:t>
            </a:r>
            <a:r>
              <a:rPr lang="en-US" altLang="en-US" sz="2000" b="1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void </a:t>
            </a:r>
            <a:r>
              <a:rPr lang="en-US" altLang="en-US" sz="2000" b="1" dirty="0" err="1" smtClean="0"/>
              <a:t>UnsortedType</a:t>
            </a:r>
            <a:r>
              <a:rPr lang="en-US" altLang="en-US" sz="2000" b="1" dirty="0" smtClean="0"/>
              <a:t>&lt;</a:t>
            </a:r>
            <a:r>
              <a:rPr lang="en-US" altLang="en-US" sz="2000" b="1" dirty="0" err="1" smtClean="0"/>
              <a:t>ItemType</a:t>
            </a:r>
            <a:r>
              <a:rPr lang="en-US" altLang="en-US" sz="2000" b="1" dirty="0" smtClean="0"/>
              <a:t>&gt;::</a:t>
            </a:r>
            <a:r>
              <a:rPr lang="en-US" altLang="en-US" sz="2000" b="1" dirty="0" err="1" smtClean="0"/>
              <a:t>InsertItem</a:t>
            </a:r>
            <a:r>
              <a:rPr lang="en-US" altLang="en-US" sz="2000" b="1" dirty="0" smtClean="0"/>
              <a:t> ( </a:t>
            </a:r>
            <a:r>
              <a:rPr lang="en-US" altLang="en-US" sz="2000" b="1" dirty="0" err="1" smtClean="0"/>
              <a:t>ItemType</a:t>
            </a:r>
            <a:r>
              <a:rPr lang="en-US" altLang="en-US" sz="2000" b="1" dirty="0" smtClean="0"/>
              <a:t>  item ) </a:t>
            </a:r>
            <a:endParaRPr lang="en-US" altLang="en-US" sz="2000" b="1" dirty="0" smtClean="0">
              <a:solidFill>
                <a:srgbClr val="3366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1" i="1" dirty="0" smtClean="0">
                <a:solidFill>
                  <a:srgbClr val="CC0000"/>
                </a:solidFill>
              </a:rPr>
              <a:t>//  Pre:     list is not full and item is not in list.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i="1" dirty="0" smtClean="0">
                <a:solidFill>
                  <a:srgbClr val="009966"/>
                </a:solidFill>
              </a:rPr>
              <a:t>// Post:	   item is in the list;  length has been incremented.</a:t>
            </a:r>
            <a:endParaRPr lang="en-US" alt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{  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NodeType</a:t>
            </a:r>
            <a:r>
              <a:rPr lang="en-US" altLang="en-US" sz="2000" b="1" dirty="0" smtClean="0"/>
              <a:t>&lt;</a:t>
            </a:r>
            <a:r>
              <a:rPr lang="en-US" altLang="en-US" sz="2000" b="1" dirty="0" err="1" smtClean="0"/>
              <a:t>ItemType</a:t>
            </a:r>
            <a:r>
              <a:rPr lang="en-US" altLang="en-US" sz="2000" b="1" dirty="0" smtClean="0"/>
              <a:t>&gt;*  location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CC0000"/>
                </a:solidFill>
              </a:rPr>
              <a:t>    	// obtain and fill a node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     location = new  </a:t>
            </a:r>
            <a:r>
              <a:rPr lang="en-US" altLang="en-US" sz="2000" b="1" dirty="0" err="1" smtClean="0"/>
              <a:t>NodeType</a:t>
            </a:r>
            <a:r>
              <a:rPr lang="en-US" altLang="en-US" sz="2000" b="1" dirty="0" smtClean="0"/>
              <a:t>&lt;</a:t>
            </a:r>
            <a:r>
              <a:rPr lang="en-US" altLang="en-US" sz="2000" b="1" dirty="0" err="1" smtClean="0"/>
              <a:t>ItemType</a:t>
            </a:r>
            <a:r>
              <a:rPr lang="en-US" altLang="en-US" sz="2000" b="1" dirty="0" smtClean="0"/>
              <a:t>&gt;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	location-&gt;info = item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	location-&gt;next = </a:t>
            </a:r>
            <a:r>
              <a:rPr lang="en-US" altLang="en-US" sz="2000" b="1" dirty="0" err="1" smtClean="0"/>
              <a:t>listData</a:t>
            </a:r>
            <a:r>
              <a:rPr lang="en-US" altLang="en-US" sz="2000" b="1" dirty="0" smtClean="0"/>
              <a:t>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listData</a:t>
            </a:r>
            <a:r>
              <a:rPr lang="en-US" altLang="en-US" sz="2000" b="1" dirty="0" smtClean="0"/>
              <a:t> = location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	length++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r"/>
            <a:fld id="{7B61F100-B004-4111-8387-1CB7F82580AB}" type="slidenum">
              <a:rPr lang="en-US" altLang="en-US" sz="1400"/>
              <a:pPr algn="r"/>
              <a:t>56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916505-590F-4386-9895-F57DDA71C633}" type="slidenum">
              <a:rPr lang="en-US" altLang="en-US" sz="1400" smtClean="0"/>
              <a:pPr/>
              <a:t>57</a:t>
            </a:fld>
            <a:endParaRPr lang="en-US" altLang="en-US" sz="14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Inserting </a:t>
            </a:r>
            <a:r>
              <a:rPr lang="en-US" altLang="en-US" sz="4400" b="1">
                <a:latin typeface="Times New Roman" charset="0"/>
              </a:rPr>
              <a:t>‘B’</a:t>
            </a:r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 into an Unsorted List</a:t>
            </a:r>
          </a:p>
        </p:txBody>
      </p:sp>
      <p:grpSp>
        <p:nvGrpSpPr>
          <p:cNvPr id="59397" name="Group 25"/>
          <p:cNvGrpSpPr>
            <a:grpSpLocks/>
          </p:cNvGrpSpPr>
          <p:nvPr/>
        </p:nvGrpSpPr>
        <p:grpSpPr bwMode="auto">
          <a:xfrm>
            <a:off x="855663" y="2844800"/>
            <a:ext cx="6145212" cy="2460625"/>
            <a:chOff x="539" y="1792"/>
            <a:chExt cx="3871" cy="1550"/>
          </a:xfrm>
        </p:grpSpPr>
        <p:sp>
          <p:nvSpPr>
            <p:cNvPr id="59399" name="Rectangle 4"/>
            <p:cNvSpPr>
              <a:spLocks noChangeArrowheads="1"/>
            </p:cNvSpPr>
            <p:nvPr/>
          </p:nvSpPr>
          <p:spPr bwMode="auto">
            <a:xfrm>
              <a:off x="539" y="1792"/>
              <a:ext cx="1445" cy="147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1586" y="218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1586" y="254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586" y="2892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2910" y="245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9404" name="Group 20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grpSp>
            <p:nvGrpSpPr>
              <p:cNvPr id="59409" name="Group 18"/>
              <p:cNvGrpSpPr>
                <a:grpSpLocks/>
              </p:cNvGrpSpPr>
              <p:nvPr/>
            </p:nvGrpSpPr>
            <p:grpSpPr bwMode="auto">
              <a:xfrm>
                <a:off x="2583" y="2446"/>
                <a:ext cx="1827" cy="357"/>
                <a:chOff x="2583" y="2446"/>
                <a:chExt cx="1827" cy="357"/>
              </a:xfrm>
            </p:grpSpPr>
            <p:sp>
              <p:nvSpPr>
                <p:cNvPr id="59411" name="Rectangle 9"/>
                <p:cNvSpPr>
                  <a:spLocks noChangeArrowheads="1"/>
                </p:cNvSpPr>
                <p:nvPr/>
              </p:nvSpPr>
              <p:spPr bwMode="auto">
                <a:xfrm>
                  <a:off x="2583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grpSp>
              <p:nvGrpSpPr>
                <p:cNvPr id="59412" name="Group 13"/>
                <p:cNvGrpSpPr>
                  <a:grpSpLocks/>
                </p:cNvGrpSpPr>
                <p:nvPr/>
              </p:nvGrpSpPr>
              <p:grpSpPr bwMode="auto">
                <a:xfrm>
                  <a:off x="2991" y="2446"/>
                  <a:ext cx="747" cy="354"/>
                  <a:chOff x="2991" y="2446"/>
                  <a:chExt cx="747" cy="354"/>
                </a:xfrm>
              </p:grpSpPr>
              <p:sp>
                <p:nvSpPr>
                  <p:cNvPr id="594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2626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41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2446"/>
                    <a:ext cx="472" cy="3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5941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93" y="245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413" name="Group 17"/>
                <p:cNvGrpSpPr>
                  <a:grpSpLocks/>
                </p:cNvGrpSpPr>
                <p:nvPr/>
              </p:nvGrpSpPr>
              <p:grpSpPr bwMode="auto">
                <a:xfrm>
                  <a:off x="3663" y="2446"/>
                  <a:ext cx="747" cy="357"/>
                  <a:chOff x="3663" y="2446"/>
                  <a:chExt cx="747" cy="357"/>
                </a:xfrm>
              </p:grpSpPr>
              <p:sp>
                <p:nvSpPr>
                  <p:cNvPr id="5941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63" y="2628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41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2446"/>
                    <a:ext cx="472" cy="35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594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245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9410" name="Rectangle 19"/>
              <p:cNvSpPr>
                <a:spLocks noChangeArrowheads="1"/>
              </p:cNvSpPr>
              <p:nvPr/>
            </p:nvSpPr>
            <p:spPr bwMode="auto">
              <a:xfrm>
                <a:off x="2598" y="2483"/>
                <a:ext cx="17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‘X’        ‘C’         ‘L’</a:t>
                </a:r>
              </a:p>
            </p:txBody>
          </p:sp>
        </p:grpSp>
        <p:sp>
          <p:nvSpPr>
            <p:cNvPr id="59405" name="Line 21"/>
            <p:cNvSpPr>
              <a:spLocks noChangeShapeType="1"/>
            </p:cNvSpPr>
            <p:nvPr/>
          </p:nvSpPr>
          <p:spPr bwMode="auto">
            <a:xfrm flipH="1">
              <a:off x="4269" y="2445"/>
              <a:ext cx="13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6" name="Line 22"/>
            <p:cNvSpPr>
              <a:spLocks noChangeShapeType="1"/>
            </p:cNvSpPr>
            <p:nvPr/>
          </p:nvSpPr>
          <p:spPr bwMode="auto">
            <a:xfrm>
              <a:off x="1787" y="2641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Rectangle 23"/>
            <p:cNvSpPr>
              <a:spLocks noChangeArrowheads="1"/>
            </p:cNvSpPr>
            <p:nvPr/>
          </p:nvSpPr>
          <p:spPr bwMode="auto">
            <a:xfrm>
              <a:off x="571" y="1826"/>
              <a:ext cx="1276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Private data: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8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length            </a:t>
              </a:r>
              <a:r>
                <a:rPr lang="en-US" altLang="en-US" sz="1800" b="1">
                  <a:latin typeface="Times New Roman" charset="0"/>
                </a:rPr>
                <a:t>3</a:t>
              </a:r>
            </a:p>
            <a:p>
              <a:endParaRPr lang="en-US" altLang="en-US" sz="12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listData</a:t>
              </a:r>
              <a:endParaRPr lang="en-US" altLang="en-US" sz="1400" b="1">
                <a:latin typeface="Times New Roman" charset="0"/>
              </a:endParaRPr>
            </a:p>
            <a:p>
              <a:endParaRPr lang="en-US" altLang="en-US" sz="16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currentPos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2000" b="1">
                <a:latin typeface="Times New Roman" charset="0"/>
              </a:endParaRPr>
            </a:p>
          </p:txBody>
        </p:sp>
        <p:sp>
          <p:nvSpPr>
            <p:cNvPr id="59408" name="Arc 24"/>
            <p:cNvSpPr>
              <a:spLocks/>
            </p:cNvSpPr>
            <p:nvPr/>
          </p:nvSpPr>
          <p:spPr bwMode="auto">
            <a:xfrm>
              <a:off x="1705" y="2785"/>
              <a:ext cx="1815" cy="230"/>
            </a:xfrm>
            <a:custGeom>
              <a:avLst/>
              <a:gdLst>
                <a:gd name="T0" fmla="*/ 153 w 21600"/>
                <a:gd name="T1" fmla="*/ 0 h 21591"/>
                <a:gd name="T2" fmla="*/ 4 w 21600"/>
                <a:gd name="T3" fmla="*/ 2 h 21591"/>
                <a:gd name="T4" fmla="*/ 0 w 21600"/>
                <a:gd name="T5" fmla="*/ 0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</a:path>
                <a:path w="21600" h="21591" stroke="0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59398" name="Line 26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1282C9-A3E0-4BE1-BEA5-E4322E8533CE}" type="slidenum">
              <a:rPr lang="en-US" altLang="en-US" sz="1400" smtClean="0"/>
              <a:pPr/>
              <a:t>58</a:t>
            </a:fld>
            <a:endParaRPr lang="en-US" altLang="en-US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2535238" y="1265238"/>
            <a:ext cx="6126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latin typeface="Times New Roman" charset="0"/>
              </a:rPr>
              <a:t>location = new  NodeType&lt;ItemType&gt;;</a:t>
            </a:r>
          </a:p>
        </p:txBody>
      </p:sp>
      <p:grpSp>
        <p:nvGrpSpPr>
          <p:cNvPr id="60421" name="Group 25"/>
          <p:cNvGrpSpPr>
            <a:grpSpLocks/>
          </p:cNvGrpSpPr>
          <p:nvPr/>
        </p:nvGrpSpPr>
        <p:grpSpPr bwMode="auto">
          <a:xfrm>
            <a:off x="782638" y="3460750"/>
            <a:ext cx="6145212" cy="2460625"/>
            <a:chOff x="539" y="1792"/>
            <a:chExt cx="3871" cy="1550"/>
          </a:xfrm>
        </p:grpSpPr>
        <p:sp>
          <p:nvSpPr>
            <p:cNvPr id="60431" name="Rectangle 4"/>
            <p:cNvSpPr>
              <a:spLocks noChangeArrowheads="1"/>
            </p:cNvSpPr>
            <p:nvPr/>
          </p:nvSpPr>
          <p:spPr bwMode="auto">
            <a:xfrm>
              <a:off x="539" y="1792"/>
              <a:ext cx="1445" cy="147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0432" name="Rectangle 5"/>
            <p:cNvSpPr>
              <a:spLocks noChangeArrowheads="1"/>
            </p:cNvSpPr>
            <p:nvPr/>
          </p:nvSpPr>
          <p:spPr bwMode="auto">
            <a:xfrm>
              <a:off x="1586" y="218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0433" name="Rectangle 6"/>
            <p:cNvSpPr>
              <a:spLocks noChangeArrowheads="1"/>
            </p:cNvSpPr>
            <p:nvPr/>
          </p:nvSpPr>
          <p:spPr bwMode="auto">
            <a:xfrm>
              <a:off x="1586" y="254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0434" name="Rectangle 7"/>
            <p:cNvSpPr>
              <a:spLocks noChangeArrowheads="1"/>
            </p:cNvSpPr>
            <p:nvPr/>
          </p:nvSpPr>
          <p:spPr bwMode="auto">
            <a:xfrm>
              <a:off x="1586" y="2892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0435" name="Line 8"/>
            <p:cNvSpPr>
              <a:spLocks noChangeShapeType="1"/>
            </p:cNvSpPr>
            <p:nvPr/>
          </p:nvSpPr>
          <p:spPr bwMode="auto">
            <a:xfrm>
              <a:off x="2910" y="245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0436" name="Group 20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grpSp>
            <p:nvGrpSpPr>
              <p:cNvPr id="60441" name="Group 18"/>
              <p:cNvGrpSpPr>
                <a:grpSpLocks/>
              </p:cNvGrpSpPr>
              <p:nvPr/>
            </p:nvGrpSpPr>
            <p:grpSpPr bwMode="auto">
              <a:xfrm>
                <a:off x="2583" y="2446"/>
                <a:ext cx="1827" cy="357"/>
                <a:chOff x="2583" y="2446"/>
                <a:chExt cx="1827" cy="357"/>
              </a:xfrm>
            </p:grpSpPr>
            <p:sp>
              <p:nvSpPr>
                <p:cNvPr id="60443" name="Rectangle 9"/>
                <p:cNvSpPr>
                  <a:spLocks noChangeArrowheads="1"/>
                </p:cNvSpPr>
                <p:nvPr/>
              </p:nvSpPr>
              <p:spPr bwMode="auto">
                <a:xfrm>
                  <a:off x="2583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grpSp>
              <p:nvGrpSpPr>
                <p:cNvPr id="60444" name="Group 13"/>
                <p:cNvGrpSpPr>
                  <a:grpSpLocks/>
                </p:cNvGrpSpPr>
                <p:nvPr/>
              </p:nvGrpSpPr>
              <p:grpSpPr bwMode="auto">
                <a:xfrm>
                  <a:off x="2991" y="2446"/>
                  <a:ext cx="747" cy="354"/>
                  <a:chOff x="2991" y="2446"/>
                  <a:chExt cx="747" cy="354"/>
                </a:xfrm>
              </p:grpSpPr>
              <p:sp>
                <p:nvSpPr>
                  <p:cNvPr id="6044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2626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45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2446"/>
                    <a:ext cx="472" cy="3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045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93" y="245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0445" name="Group 17"/>
                <p:cNvGrpSpPr>
                  <a:grpSpLocks/>
                </p:cNvGrpSpPr>
                <p:nvPr/>
              </p:nvGrpSpPr>
              <p:grpSpPr bwMode="auto">
                <a:xfrm>
                  <a:off x="3663" y="2446"/>
                  <a:ext cx="747" cy="357"/>
                  <a:chOff x="3663" y="2446"/>
                  <a:chExt cx="747" cy="357"/>
                </a:xfrm>
              </p:grpSpPr>
              <p:sp>
                <p:nvSpPr>
                  <p:cNvPr id="6044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63" y="2628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4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2446"/>
                    <a:ext cx="472" cy="35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04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245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442" name="Rectangle 19"/>
              <p:cNvSpPr>
                <a:spLocks noChangeArrowheads="1"/>
              </p:cNvSpPr>
              <p:nvPr/>
            </p:nvSpPr>
            <p:spPr bwMode="auto">
              <a:xfrm>
                <a:off x="2598" y="2483"/>
                <a:ext cx="17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‘X’        ‘C’         ‘L’</a:t>
                </a:r>
              </a:p>
            </p:txBody>
          </p:sp>
        </p:grp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 flipH="1">
              <a:off x="4269" y="2445"/>
              <a:ext cx="13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787" y="2641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571" y="1826"/>
              <a:ext cx="1276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Private data: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8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length            </a:t>
              </a:r>
              <a:r>
                <a:rPr lang="en-US" altLang="en-US" sz="1800" b="1">
                  <a:latin typeface="Times New Roman" charset="0"/>
                </a:rPr>
                <a:t>3</a:t>
              </a:r>
            </a:p>
            <a:p>
              <a:endParaRPr lang="en-US" altLang="en-US" sz="12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listData</a:t>
              </a:r>
              <a:endParaRPr lang="en-US" altLang="en-US" sz="1400" b="1">
                <a:latin typeface="Times New Roman" charset="0"/>
              </a:endParaRPr>
            </a:p>
            <a:p>
              <a:endParaRPr lang="en-US" altLang="en-US" sz="16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currentPos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2000" b="1">
                <a:latin typeface="Times New Roman" charset="0"/>
              </a:endParaRPr>
            </a:p>
          </p:txBody>
        </p:sp>
        <p:sp>
          <p:nvSpPr>
            <p:cNvPr id="60440" name="Arc 24"/>
            <p:cNvSpPr>
              <a:spLocks/>
            </p:cNvSpPr>
            <p:nvPr/>
          </p:nvSpPr>
          <p:spPr bwMode="auto">
            <a:xfrm>
              <a:off x="1705" y="2785"/>
              <a:ext cx="1815" cy="230"/>
            </a:xfrm>
            <a:custGeom>
              <a:avLst/>
              <a:gdLst>
                <a:gd name="T0" fmla="*/ 153 w 21600"/>
                <a:gd name="T1" fmla="*/ 0 h 21591"/>
                <a:gd name="T2" fmla="*/ 4 w 21600"/>
                <a:gd name="T3" fmla="*/ 2 h 21591"/>
                <a:gd name="T4" fmla="*/ 0 w 21600"/>
                <a:gd name="T5" fmla="*/ 0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</a:path>
                <a:path w="21600" h="21591" stroke="0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60422" name="Rectangle 26"/>
          <p:cNvSpPr>
            <a:spLocks noChangeArrowheads="1"/>
          </p:cNvSpPr>
          <p:nvPr/>
        </p:nvSpPr>
        <p:spPr bwMode="auto">
          <a:xfrm>
            <a:off x="461963" y="939800"/>
            <a:ext cx="1152525" cy="6429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23" name="Rectangle 27"/>
          <p:cNvSpPr>
            <a:spLocks noChangeArrowheads="1"/>
          </p:cNvSpPr>
          <p:nvPr/>
        </p:nvSpPr>
        <p:spPr bwMode="auto">
          <a:xfrm>
            <a:off x="571500" y="1630363"/>
            <a:ext cx="1939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item</a:t>
            </a:r>
          </a:p>
          <a:p>
            <a:endParaRPr lang="en-US" altLang="en-US" sz="1800" b="1"/>
          </a:p>
          <a:p>
            <a:endParaRPr lang="en-US" altLang="en-US" b="1"/>
          </a:p>
          <a:p>
            <a:r>
              <a:rPr lang="en-US" altLang="en-US" b="1"/>
              <a:t>       location</a:t>
            </a:r>
          </a:p>
        </p:txBody>
      </p:sp>
      <p:sp>
        <p:nvSpPr>
          <p:cNvPr id="60424" name="Rectangle 28"/>
          <p:cNvSpPr>
            <a:spLocks noChangeArrowheads="1"/>
          </p:cNvSpPr>
          <p:nvPr/>
        </p:nvSpPr>
        <p:spPr bwMode="auto">
          <a:xfrm>
            <a:off x="741363" y="107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60425" name="Rectangle 29"/>
          <p:cNvSpPr>
            <a:spLocks noChangeArrowheads="1"/>
          </p:cNvSpPr>
          <p:nvPr/>
        </p:nvSpPr>
        <p:spPr bwMode="auto">
          <a:xfrm>
            <a:off x="2473325" y="2692400"/>
            <a:ext cx="4746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60426" name="Group 32"/>
          <p:cNvGrpSpPr>
            <a:grpSpLocks/>
          </p:cNvGrpSpPr>
          <p:nvPr/>
        </p:nvGrpSpPr>
        <p:grpSpPr bwMode="auto">
          <a:xfrm>
            <a:off x="3984625" y="2524125"/>
            <a:ext cx="749300" cy="566738"/>
            <a:chOff x="2556" y="1202"/>
            <a:chExt cx="472" cy="357"/>
          </a:xfrm>
        </p:grpSpPr>
        <p:sp>
          <p:nvSpPr>
            <p:cNvPr id="60429" name="Rectangle 30"/>
            <p:cNvSpPr>
              <a:spLocks noChangeArrowheads="1"/>
            </p:cNvSpPr>
            <p:nvPr/>
          </p:nvSpPr>
          <p:spPr bwMode="auto">
            <a:xfrm>
              <a:off x="2556" y="1202"/>
              <a:ext cx="472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0430" name="Line 31"/>
            <p:cNvSpPr>
              <a:spLocks noChangeShapeType="1"/>
            </p:cNvSpPr>
            <p:nvPr/>
          </p:nvSpPr>
          <p:spPr bwMode="auto">
            <a:xfrm>
              <a:off x="2910" y="1211"/>
              <a:ext cx="0" cy="34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0427" name="Line 33"/>
          <p:cNvSpPr>
            <a:spLocks noChangeShapeType="1"/>
          </p:cNvSpPr>
          <p:nvPr/>
        </p:nvSpPr>
        <p:spPr bwMode="auto">
          <a:xfrm>
            <a:off x="2720975" y="2859088"/>
            <a:ext cx="1227138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8" name="Line 34"/>
          <p:cNvSpPr>
            <a:spLocks noChangeShapeType="1"/>
          </p:cNvSpPr>
          <p:nvPr/>
        </p:nvSpPr>
        <p:spPr bwMode="auto">
          <a:xfrm>
            <a:off x="4557713" y="45148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246D96-3FCE-4A30-9599-580178AF870A}" type="slidenum">
              <a:rPr lang="en-US" altLang="en-US" sz="1400" smtClean="0"/>
              <a:pPr/>
              <a:t>59</a:t>
            </a:fld>
            <a:endParaRPr lang="en-US" altLang="en-US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14300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713038" y="1570038"/>
            <a:ext cx="3743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latin typeface="Times New Roman" charset="0"/>
              </a:rPr>
              <a:t>location-&gt;info  =  item ;</a:t>
            </a:r>
          </a:p>
        </p:txBody>
      </p:sp>
      <p:grpSp>
        <p:nvGrpSpPr>
          <p:cNvPr id="61445" name="Group 25"/>
          <p:cNvGrpSpPr>
            <a:grpSpLocks/>
          </p:cNvGrpSpPr>
          <p:nvPr/>
        </p:nvGrpSpPr>
        <p:grpSpPr bwMode="auto">
          <a:xfrm>
            <a:off x="960438" y="3765550"/>
            <a:ext cx="6145212" cy="2460625"/>
            <a:chOff x="539" y="1792"/>
            <a:chExt cx="3871" cy="1550"/>
          </a:xfrm>
        </p:grpSpPr>
        <p:sp>
          <p:nvSpPr>
            <p:cNvPr id="61457" name="Rectangle 4"/>
            <p:cNvSpPr>
              <a:spLocks noChangeArrowheads="1"/>
            </p:cNvSpPr>
            <p:nvPr/>
          </p:nvSpPr>
          <p:spPr bwMode="auto">
            <a:xfrm>
              <a:off x="539" y="1792"/>
              <a:ext cx="1445" cy="147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1458" name="Rectangle 5"/>
            <p:cNvSpPr>
              <a:spLocks noChangeArrowheads="1"/>
            </p:cNvSpPr>
            <p:nvPr/>
          </p:nvSpPr>
          <p:spPr bwMode="auto">
            <a:xfrm>
              <a:off x="1586" y="218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1459" name="Rectangle 6"/>
            <p:cNvSpPr>
              <a:spLocks noChangeArrowheads="1"/>
            </p:cNvSpPr>
            <p:nvPr/>
          </p:nvSpPr>
          <p:spPr bwMode="auto">
            <a:xfrm>
              <a:off x="1586" y="254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1460" name="Rectangle 7"/>
            <p:cNvSpPr>
              <a:spLocks noChangeArrowheads="1"/>
            </p:cNvSpPr>
            <p:nvPr/>
          </p:nvSpPr>
          <p:spPr bwMode="auto">
            <a:xfrm>
              <a:off x="1586" y="2892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2910" y="245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1462" name="Group 20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grpSp>
            <p:nvGrpSpPr>
              <p:cNvPr id="61467" name="Group 18"/>
              <p:cNvGrpSpPr>
                <a:grpSpLocks/>
              </p:cNvGrpSpPr>
              <p:nvPr/>
            </p:nvGrpSpPr>
            <p:grpSpPr bwMode="auto">
              <a:xfrm>
                <a:off x="2583" y="2446"/>
                <a:ext cx="1827" cy="357"/>
                <a:chOff x="2583" y="2446"/>
                <a:chExt cx="1827" cy="357"/>
              </a:xfrm>
            </p:grpSpPr>
            <p:sp>
              <p:nvSpPr>
                <p:cNvPr id="61469" name="Rectangle 9"/>
                <p:cNvSpPr>
                  <a:spLocks noChangeArrowheads="1"/>
                </p:cNvSpPr>
                <p:nvPr/>
              </p:nvSpPr>
              <p:spPr bwMode="auto">
                <a:xfrm>
                  <a:off x="2583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grpSp>
              <p:nvGrpSpPr>
                <p:cNvPr id="61470" name="Group 13"/>
                <p:cNvGrpSpPr>
                  <a:grpSpLocks/>
                </p:cNvGrpSpPr>
                <p:nvPr/>
              </p:nvGrpSpPr>
              <p:grpSpPr bwMode="auto">
                <a:xfrm>
                  <a:off x="2991" y="2446"/>
                  <a:ext cx="747" cy="354"/>
                  <a:chOff x="2991" y="2446"/>
                  <a:chExt cx="747" cy="354"/>
                </a:xfrm>
              </p:grpSpPr>
              <p:sp>
                <p:nvSpPr>
                  <p:cNvPr id="6147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2626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47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2446"/>
                    <a:ext cx="472" cy="3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147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93" y="245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1471" name="Group 17"/>
                <p:cNvGrpSpPr>
                  <a:grpSpLocks/>
                </p:cNvGrpSpPr>
                <p:nvPr/>
              </p:nvGrpSpPr>
              <p:grpSpPr bwMode="auto">
                <a:xfrm>
                  <a:off x="3663" y="2446"/>
                  <a:ext cx="747" cy="357"/>
                  <a:chOff x="3663" y="2446"/>
                  <a:chExt cx="747" cy="357"/>
                </a:xfrm>
              </p:grpSpPr>
              <p:sp>
                <p:nvSpPr>
                  <p:cNvPr id="6147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63" y="2628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47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2446"/>
                    <a:ext cx="472" cy="35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147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245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1468" name="Rectangle 19"/>
              <p:cNvSpPr>
                <a:spLocks noChangeArrowheads="1"/>
              </p:cNvSpPr>
              <p:nvPr/>
            </p:nvSpPr>
            <p:spPr bwMode="auto">
              <a:xfrm>
                <a:off x="2598" y="2483"/>
                <a:ext cx="17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‘X’        ‘C’         ‘L’</a:t>
                </a:r>
              </a:p>
            </p:txBody>
          </p:sp>
        </p:grpSp>
        <p:sp>
          <p:nvSpPr>
            <p:cNvPr id="61463" name="Line 21"/>
            <p:cNvSpPr>
              <a:spLocks noChangeShapeType="1"/>
            </p:cNvSpPr>
            <p:nvPr/>
          </p:nvSpPr>
          <p:spPr bwMode="auto">
            <a:xfrm flipH="1">
              <a:off x="4269" y="2445"/>
              <a:ext cx="13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Line 22"/>
            <p:cNvSpPr>
              <a:spLocks noChangeShapeType="1"/>
            </p:cNvSpPr>
            <p:nvPr/>
          </p:nvSpPr>
          <p:spPr bwMode="auto">
            <a:xfrm>
              <a:off x="1787" y="2641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5" name="Rectangle 23"/>
            <p:cNvSpPr>
              <a:spLocks noChangeArrowheads="1"/>
            </p:cNvSpPr>
            <p:nvPr/>
          </p:nvSpPr>
          <p:spPr bwMode="auto">
            <a:xfrm>
              <a:off x="571" y="1826"/>
              <a:ext cx="1276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Private data: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8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length            </a:t>
              </a:r>
              <a:r>
                <a:rPr lang="en-US" altLang="en-US" sz="1800" b="1">
                  <a:latin typeface="Times New Roman" charset="0"/>
                </a:rPr>
                <a:t>3</a:t>
              </a:r>
            </a:p>
            <a:p>
              <a:endParaRPr lang="en-US" altLang="en-US" sz="12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listData</a:t>
              </a:r>
              <a:endParaRPr lang="en-US" altLang="en-US" sz="1400" b="1">
                <a:latin typeface="Times New Roman" charset="0"/>
              </a:endParaRPr>
            </a:p>
            <a:p>
              <a:endParaRPr lang="en-US" altLang="en-US" sz="16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currentPos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2000" b="1">
                <a:latin typeface="Times New Roman" charset="0"/>
              </a:endParaRPr>
            </a:p>
          </p:txBody>
        </p:sp>
        <p:sp>
          <p:nvSpPr>
            <p:cNvPr id="61466" name="Arc 24"/>
            <p:cNvSpPr>
              <a:spLocks/>
            </p:cNvSpPr>
            <p:nvPr/>
          </p:nvSpPr>
          <p:spPr bwMode="auto">
            <a:xfrm>
              <a:off x="1705" y="2785"/>
              <a:ext cx="1815" cy="230"/>
            </a:xfrm>
            <a:custGeom>
              <a:avLst/>
              <a:gdLst>
                <a:gd name="T0" fmla="*/ 153 w 21600"/>
                <a:gd name="T1" fmla="*/ 0 h 21591"/>
                <a:gd name="T2" fmla="*/ 4 w 21600"/>
                <a:gd name="T3" fmla="*/ 2 h 21591"/>
                <a:gd name="T4" fmla="*/ 0 w 21600"/>
                <a:gd name="T5" fmla="*/ 0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</a:path>
                <a:path w="21600" h="21591" stroke="0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61446" name="Rectangle 26"/>
          <p:cNvSpPr>
            <a:spLocks noChangeArrowheads="1"/>
          </p:cNvSpPr>
          <p:nvPr/>
        </p:nvSpPr>
        <p:spPr bwMode="auto">
          <a:xfrm>
            <a:off x="639763" y="1244600"/>
            <a:ext cx="1152525" cy="6429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447" name="Rectangle 27"/>
          <p:cNvSpPr>
            <a:spLocks noChangeArrowheads="1"/>
          </p:cNvSpPr>
          <p:nvPr/>
        </p:nvSpPr>
        <p:spPr bwMode="auto">
          <a:xfrm>
            <a:off x="749300" y="1935163"/>
            <a:ext cx="1939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item</a:t>
            </a:r>
          </a:p>
          <a:p>
            <a:endParaRPr lang="en-US" altLang="en-US" sz="1800" b="1"/>
          </a:p>
          <a:p>
            <a:pPr lvl="1"/>
            <a:endParaRPr lang="en-US" altLang="en-US" b="1"/>
          </a:p>
          <a:p>
            <a:r>
              <a:rPr lang="en-US" altLang="en-US" b="1"/>
              <a:t>       location</a:t>
            </a:r>
          </a:p>
        </p:txBody>
      </p:sp>
      <p:sp>
        <p:nvSpPr>
          <p:cNvPr id="61448" name="Rectangle 28"/>
          <p:cNvSpPr>
            <a:spLocks noChangeArrowheads="1"/>
          </p:cNvSpPr>
          <p:nvPr/>
        </p:nvSpPr>
        <p:spPr bwMode="auto">
          <a:xfrm>
            <a:off x="919163" y="13811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grpSp>
        <p:nvGrpSpPr>
          <p:cNvPr id="61449" name="Group 34"/>
          <p:cNvGrpSpPr>
            <a:grpSpLocks/>
          </p:cNvGrpSpPr>
          <p:nvPr/>
        </p:nvGrpSpPr>
        <p:grpSpPr bwMode="auto">
          <a:xfrm>
            <a:off x="2651125" y="2828925"/>
            <a:ext cx="2260600" cy="566738"/>
            <a:chOff x="1604" y="1202"/>
            <a:chExt cx="1424" cy="357"/>
          </a:xfrm>
        </p:grpSpPr>
        <p:sp>
          <p:nvSpPr>
            <p:cNvPr id="61452" name="Rectangle 29"/>
            <p:cNvSpPr>
              <a:spLocks noChangeArrowheads="1"/>
            </p:cNvSpPr>
            <p:nvPr/>
          </p:nvSpPr>
          <p:spPr bwMode="auto">
            <a:xfrm>
              <a:off x="1604" y="1308"/>
              <a:ext cx="299" cy="20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1453" name="Group 32"/>
            <p:cNvGrpSpPr>
              <a:grpSpLocks/>
            </p:cNvGrpSpPr>
            <p:nvPr/>
          </p:nvGrpSpPr>
          <p:grpSpPr bwMode="auto">
            <a:xfrm>
              <a:off x="2556" y="1202"/>
              <a:ext cx="472" cy="357"/>
              <a:chOff x="2556" y="1202"/>
              <a:chExt cx="472" cy="357"/>
            </a:xfrm>
          </p:grpSpPr>
          <p:sp>
            <p:nvSpPr>
              <p:cNvPr id="61455" name="Rectangle 30"/>
              <p:cNvSpPr>
                <a:spLocks noChangeArrowheads="1"/>
              </p:cNvSpPr>
              <p:nvPr/>
            </p:nvSpPr>
            <p:spPr bwMode="auto">
              <a:xfrm>
                <a:off x="2556" y="1202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1456" name="Line 31"/>
              <p:cNvSpPr>
                <a:spLocks noChangeShapeType="1"/>
              </p:cNvSpPr>
              <p:nvPr/>
            </p:nvSpPr>
            <p:spPr bwMode="auto">
              <a:xfrm>
                <a:off x="2910" y="1211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1454" name="Line 33"/>
            <p:cNvSpPr>
              <a:spLocks noChangeShapeType="1"/>
            </p:cNvSpPr>
            <p:nvPr/>
          </p:nvSpPr>
          <p:spPr bwMode="auto">
            <a:xfrm>
              <a:off x="1760" y="1413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450" name="Rectangle 35"/>
          <p:cNvSpPr>
            <a:spLocks noChangeArrowheads="1"/>
          </p:cNvSpPr>
          <p:nvPr/>
        </p:nvSpPr>
        <p:spPr bwMode="auto">
          <a:xfrm>
            <a:off x="4160838" y="29067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990000"/>
                </a:solidFill>
              </a:rPr>
              <a:t>‘B’</a:t>
            </a:r>
          </a:p>
        </p:txBody>
      </p:sp>
      <p:sp>
        <p:nvSpPr>
          <p:cNvPr id="61451" name="Line 36"/>
          <p:cNvSpPr>
            <a:spLocks noChangeShapeType="1"/>
          </p:cNvSpPr>
          <p:nvPr/>
        </p:nvSpPr>
        <p:spPr bwMode="auto">
          <a:xfrm>
            <a:off x="4735513" y="48196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4A0493-6F90-4BA6-9926-06E4E83FC38E}" type="slidenum">
              <a:rPr lang="en-US" altLang="en-US" sz="1400" smtClean="0"/>
              <a:pPr/>
              <a:t>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250950" y="639763"/>
            <a:ext cx="6586538" cy="701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4000" b="1">
                <a:solidFill>
                  <a:srgbClr val="990066"/>
                </a:solidFill>
                <a:latin typeface="Courier New" pitchFamily="49" charset="0"/>
              </a:rPr>
              <a:t>class StackType&lt;char&gt;</a:t>
            </a:r>
          </a:p>
        </p:txBody>
      </p:sp>
      <p:grpSp>
        <p:nvGrpSpPr>
          <p:cNvPr id="8197" name="Group 24"/>
          <p:cNvGrpSpPr>
            <a:grpSpLocks/>
          </p:cNvGrpSpPr>
          <p:nvPr/>
        </p:nvGrpSpPr>
        <p:grpSpPr bwMode="auto">
          <a:xfrm>
            <a:off x="1263650" y="1760538"/>
            <a:ext cx="4602163" cy="4711700"/>
            <a:chOff x="796" y="1109"/>
            <a:chExt cx="2899" cy="2968"/>
          </a:xfrm>
        </p:grpSpPr>
        <p:sp>
          <p:nvSpPr>
            <p:cNvPr id="8208" name="Oval 4"/>
            <p:cNvSpPr>
              <a:spLocks noChangeArrowheads="1"/>
            </p:cNvSpPr>
            <p:nvPr/>
          </p:nvSpPr>
          <p:spPr bwMode="auto">
            <a:xfrm>
              <a:off x="1463" y="1109"/>
              <a:ext cx="2232" cy="29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09" name="Oval 5"/>
            <p:cNvSpPr>
              <a:spLocks noChangeArrowheads="1"/>
            </p:cNvSpPr>
            <p:nvPr/>
          </p:nvSpPr>
          <p:spPr bwMode="auto">
            <a:xfrm>
              <a:off x="804" y="244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10" name="Oval 6"/>
            <p:cNvSpPr>
              <a:spLocks noChangeArrowheads="1"/>
            </p:cNvSpPr>
            <p:nvPr/>
          </p:nvSpPr>
          <p:spPr bwMode="auto">
            <a:xfrm>
              <a:off x="804" y="278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11" name="Oval 7"/>
            <p:cNvSpPr>
              <a:spLocks noChangeArrowheads="1"/>
            </p:cNvSpPr>
            <p:nvPr/>
          </p:nvSpPr>
          <p:spPr bwMode="auto">
            <a:xfrm>
              <a:off x="804" y="311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12" name="Oval 8"/>
            <p:cNvSpPr>
              <a:spLocks noChangeArrowheads="1"/>
            </p:cNvSpPr>
            <p:nvPr/>
          </p:nvSpPr>
          <p:spPr bwMode="auto">
            <a:xfrm>
              <a:off x="804" y="2110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13" name="Oval 9"/>
            <p:cNvSpPr>
              <a:spLocks noChangeArrowheads="1"/>
            </p:cNvSpPr>
            <p:nvPr/>
          </p:nvSpPr>
          <p:spPr bwMode="auto">
            <a:xfrm>
              <a:off x="804" y="1774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8214" name="Group 12"/>
            <p:cNvGrpSpPr>
              <a:grpSpLocks/>
            </p:cNvGrpSpPr>
            <p:nvPr/>
          </p:nvGrpSpPr>
          <p:grpSpPr bwMode="auto">
            <a:xfrm>
              <a:off x="804" y="1438"/>
              <a:ext cx="1240" cy="265"/>
              <a:chOff x="804" y="1438"/>
              <a:chExt cx="1240" cy="265"/>
            </a:xfrm>
          </p:grpSpPr>
          <p:sp>
            <p:nvSpPr>
              <p:cNvPr id="8226" name="Oval 10"/>
              <p:cNvSpPr>
                <a:spLocks noChangeArrowheads="1"/>
              </p:cNvSpPr>
              <p:nvPr/>
            </p:nvSpPr>
            <p:spPr bwMode="auto">
              <a:xfrm>
                <a:off x="804" y="1438"/>
                <a:ext cx="1240" cy="23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8227" name="Rectangle 11"/>
              <p:cNvSpPr>
                <a:spLocks noChangeArrowheads="1"/>
              </p:cNvSpPr>
              <p:nvPr/>
            </p:nvSpPr>
            <p:spPr bwMode="auto">
              <a:xfrm>
                <a:off x="1018" y="1453"/>
                <a:ext cx="8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Times New Roman" charset="0"/>
                  </a:rPr>
                  <a:t>StackType</a:t>
                </a:r>
              </a:p>
            </p:txBody>
          </p:sp>
        </p:grpSp>
        <p:sp>
          <p:nvSpPr>
            <p:cNvPr id="8215" name="Rectangle 13"/>
            <p:cNvSpPr>
              <a:spLocks noChangeArrowheads="1"/>
            </p:cNvSpPr>
            <p:nvPr/>
          </p:nvSpPr>
          <p:spPr bwMode="auto">
            <a:xfrm>
              <a:off x="939" y="1789"/>
              <a:ext cx="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MakeEmpty</a:t>
              </a:r>
            </a:p>
          </p:txBody>
        </p:sp>
        <p:sp>
          <p:nvSpPr>
            <p:cNvPr id="8216" name="Rectangle 14"/>
            <p:cNvSpPr>
              <a:spLocks noChangeArrowheads="1"/>
            </p:cNvSpPr>
            <p:nvPr/>
          </p:nvSpPr>
          <p:spPr bwMode="auto">
            <a:xfrm>
              <a:off x="1186" y="3133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Pop</a:t>
              </a:r>
            </a:p>
          </p:txBody>
        </p:sp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1147" y="279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Push</a:t>
              </a:r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1125" y="2461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IsFull</a:t>
              </a:r>
            </a:p>
          </p:txBody>
        </p:sp>
        <p:sp>
          <p:nvSpPr>
            <p:cNvPr id="8219" name="Rectangle 17"/>
            <p:cNvSpPr>
              <a:spLocks noChangeArrowheads="1"/>
            </p:cNvSpPr>
            <p:nvPr/>
          </p:nvSpPr>
          <p:spPr bwMode="auto">
            <a:xfrm>
              <a:off x="1064" y="2125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IsEmpty</a:t>
              </a:r>
            </a:p>
          </p:txBody>
        </p:sp>
        <p:grpSp>
          <p:nvGrpSpPr>
            <p:cNvPr id="8220" name="Group 21"/>
            <p:cNvGrpSpPr>
              <a:grpSpLocks/>
            </p:cNvGrpSpPr>
            <p:nvPr/>
          </p:nvGrpSpPr>
          <p:grpSpPr bwMode="auto">
            <a:xfrm>
              <a:off x="2187" y="2022"/>
              <a:ext cx="1241" cy="899"/>
              <a:chOff x="2187" y="2022"/>
              <a:chExt cx="1241" cy="899"/>
            </a:xfrm>
          </p:grpSpPr>
          <p:sp>
            <p:nvSpPr>
              <p:cNvPr id="8223" name="Rectangle 18"/>
              <p:cNvSpPr>
                <a:spLocks noChangeArrowheads="1"/>
              </p:cNvSpPr>
              <p:nvPr/>
            </p:nvSpPr>
            <p:spPr bwMode="auto">
              <a:xfrm>
                <a:off x="2187" y="2022"/>
                <a:ext cx="1241" cy="899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8224" name="Rectangle 19"/>
              <p:cNvSpPr>
                <a:spLocks noChangeArrowheads="1"/>
              </p:cNvSpPr>
              <p:nvPr/>
            </p:nvSpPr>
            <p:spPr bwMode="auto">
              <a:xfrm>
                <a:off x="2195" y="2030"/>
                <a:ext cx="1188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b="1">
                    <a:latin typeface="Times New Roman" charset="0"/>
                  </a:rPr>
                  <a:t>Private data: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r>
                  <a:rPr lang="en-US" altLang="en-US" b="1">
                    <a:latin typeface="Times New Roman" charset="0"/>
                  </a:rPr>
                  <a:t>topPtr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</p:txBody>
          </p:sp>
          <p:sp>
            <p:nvSpPr>
              <p:cNvPr id="8225" name="Rectangle 20"/>
              <p:cNvSpPr>
                <a:spLocks noChangeArrowheads="1"/>
              </p:cNvSpPr>
              <p:nvPr/>
            </p:nvSpPr>
            <p:spPr bwMode="auto">
              <a:xfrm>
                <a:off x="2884" y="2380"/>
                <a:ext cx="384" cy="34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8221" name="Oval 22"/>
            <p:cNvSpPr>
              <a:spLocks noChangeArrowheads="1"/>
            </p:cNvSpPr>
            <p:nvPr/>
          </p:nvSpPr>
          <p:spPr bwMode="auto">
            <a:xfrm>
              <a:off x="796" y="3471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22" name="Rectangle 23"/>
            <p:cNvSpPr>
              <a:spLocks noChangeArrowheads="1"/>
            </p:cNvSpPr>
            <p:nvPr/>
          </p:nvSpPr>
          <p:spPr bwMode="auto">
            <a:xfrm>
              <a:off x="958" y="3486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~StackType</a:t>
              </a:r>
            </a:p>
          </p:txBody>
        </p:sp>
      </p:grpSp>
      <p:grpSp>
        <p:nvGrpSpPr>
          <p:cNvPr id="8198" name="Group 28"/>
          <p:cNvGrpSpPr>
            <a:grpSpLocks/>
          </p:cNvGrpSpPr>
          <p:nvPr/>
        </p:nvGrpSpPr>
        <p:grpSpPr bwMode="auto">
          <a:xfrm>
            <a:off x="4826000" y="3778250"/>
            <a:ext cx="3546475" cy="630238"/>
            <a:chOff x="3040" y="2380"/>
            <a:chExt cx="2234" cy="397"/>
          </a:xfrm>
        </p:grpSpPr>
        <p:sp>
          <p:nvSpPr>
            <p:cNvPr id="8205" name="Line 25"/>
            <p:cNvSpPr>
              <a:spLocks noChangeShapeType="1"/>
            </p:cNvSpPr>
            <p:nvPr/>
          </p:nvSpPr>
          <p:spPr bwMode="auto">
            <a:xfrm>
              <a:off x="3040" y="2550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" name="Rectangle 26"/>
            <p:cNvSpPr>
              <a:spLocks noChangeArrowheads="1"/>
            </p:cNvSpPr>
            <p:nvPr/>
          </p:nvSpPr>
          <p:spPr bwMode="auto">
            <a:xfrm>
              <a:off x="3924" y="2380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207" name="Rectangle 27"/>
            <p:cNvSpPr>
              <a:spLocks noChangeArrowheads="1"/>
            </p:cNvSpPr>
            <p:nvPr/>
          </p:nvSpPr>
          <p:spPr bwMode="auto">
            <a:xfrm>
              <a:off x="4722" y="2385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8199" name="Group 34"/>
          <p:cNvGrpSpPr>
            <a:grpSpLocks/>
          </p:cNvGrpSpPr>
          <p:nvPr/>
        </p:nvGrpSpPr>
        <p:grpSpPr bwMode="auto">
          <a:xfrm>
            <a:off x="6237288" y="3770313"/>
            <a:ext cx="2144712" cy="654050"/>
            <a:chOff x="3929" y="2375"/>
            <a:chExt cx="1351" cy="412"/>
          </a:xfrm>
        </p:grpSpPr>
        <p:sp>
          <p:nvSpPr>
            <p:cNvPr id="8200" name="Line 29"/>
            <p:cNvSpPr>
              <a:spLocks noChangeShapeType="1"/>
            </p:cNvSpPr>
            <p:nvPr/>
          </p:nvSpPr>
          <p:spPr bwMode="auto">
            <a:xfrm>
              <a:off x="4360" y="2562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" name="Line 30"/>
            <p:cNvSpPr>
              <a:spLocks noChangeShapeType="1"/>
            </p:cNvSpPr>
            <p:nvPr/>
          </p:nvSpPr>
          <p:spPr bwMode="auto">
            <a:xfrm>
              <a:off x="4293" y="2375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" name="Line 31"/>
            <p:cNvSpPr>
              <a:spLocks noChangeShapeType="1"/>
            </p:cNvSpPr>
            <p:nvPr/>
          </p:nvSpPr>
          <p:spPr bwMode="auto">
            <a:xfrm>
              <a:off x="5104" y="2380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3929" y="2440"/>
              <a:ext cx="1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‘C’           ‘V’</a:t>
              </a:r>
            </a:p>
          </p:txBody>
        </p:sp>
        <p:sp>
          <p:nvSpPr>
            <p:cNvPr id="8204" name="Line 33"/>
            <p:cNvSpPr>
              <a:spLocks noChangeShapeType="1"/>
            </p:cNvSpPr>
            <p:nvPr/>
          </p:nvSpPr>
          <p:spPr bwMode="auto">
            <a:xfrm flipH="1">
              <a:off x="5107" y="2388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B8EEB1-C879-4084-BFB8-6DA1EC6AB911}" type="slidenum">
              <a:rPr lang="en-US" altLang="en-US" sz="1400" smtClean="0"/>
              <a:pPr/>
              <a:t>60</a:t>
            </a:fld>
            <a:endParaRPr lang="en-US" altLang="en-US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2535238" y="1417638"/>
            <a:ext cx="431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 dirty="0">
                <a:latin typeface="Times New Roman" charset="0"/>
              </a:rPr>
              <a:t>location-&gt;next  =  </a:t>
            </a:r>
            <a:r>
              <a:rPr lang="en-US" altLang="en-US" sz="2800" b="1" dirty="0" err="1">
                <a:latin typeface="Times New Roman" charset="0"/>
              </a:rPr>
              <a:t>listData</a:t>
            </a:r>
            <a:r>
              <a:rPr lang="en-US" altLang="en-US" sz="2800" b="1" dirty="0">
                <a:latin typeface="Times New Roman" charset="0"/>
              </a:rPr>
              <a:t> ;</a:t>
            </a:r>
          </a:p>
        </p:txBody>
      </p:sp>
      <p:grpSp>
        <p:nvGrpSpPr>
          <p:cNvPr id="62469" name="Group 25"/>
          <p:cNvGrpSpPr>
            <a:grpSpLocks/>
          </p:cNvGrpSpPr>
          <p:nvPr/>
        </p:nvGrpSpPr>
        <p:grpSpPr bwMode="auto">
          <a:xfrm>
            <a:off x="782638" y="3613150"/>
            <a:ext cx="6145212" cy="2460625"/>
            <a:chOff x="539" y="1792"/>
            <a:chExt cx="3871" cy="1550"/>
          </a:xfrm>
        </p:grpSpPr>
        <p:sp>
          <p:nvSpPr>
            <p:cNvPr id="62482" name="Rectangle 4"/>
            <p:cNvSpPr>
              <a:spLocks noChangeArrowheads="1"/>
            </p:cNvSpPr>
            <p:nvPr/>
          </p:nvSpPr>
          <p:spPr bwMode="auto">
            <a:xfrm>
              <a:off x="539" y="1792"/>
              <a:ext cx="1445" cy="147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2483" name="Rectangle 5"/>
            <p:cNvSpPr>
              <a:spLocks noChangeArrowheads="1"/>
            </p:cNvSpPr>
            <p:nvPr/>
          </p:nvSpPr>
          <p:spPr bwMode="auto">
            <a:xfrm>
              <a:off x="1586" y="218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2484" name="Rectangle 6"/>
            <p:cNvSpPr>
              <a:spLocks noChangeArrowheads="1"/>
            </p:cNvSpPr>
            <p:nvPr/>
          </p:nvSpPr>
          <p:spPr bwMode="auto">
            <a:xfrm>
              <a:off x="1586" y="2549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2485" name="Rectangle 7"/>
            <p:cNvSpPr>
              <a:spLocks noChangeArrowheads="1"/>
            </p:cNvSpPr>
            <p:nvPr/>
          </p:nvSpPr>
          <p:spPr bwMode="auto">
            <a:xfrm>
              <a:off x="1586" y="2892"/>
              <a:ext cx="32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2486" name="Line 8"/>
            <p:cNvSpPr>
              <a:spLocks noChangeShapeType="1"/>
            </p:cNvSpPr>
            <p:nvPr/>
          </p:nvSpPr>
          <p:spPr bwMode="auto">
            <a:xfrm>
              <a:off x="2910" y="2459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2487" name="Group 20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grpSp>
            <p:nvGrpSpPr>
              <p:cNvPr id="62492" name="Group 18"/>
              <p:cNvGrpSpPr>
                <a:grpSpLocks/>
              </p:cNvGrpSpPr>
              <p:nvPr/>
            </p:nvGrpSpPr>
            <p:grpSpPr bwMode="auto">
              <a:xfrm>
                <a:off x="2583" y="2446"/>
                <a:ext cx="1827" cy="357"/>
                <a:chOff x="2583" y="2446"/>
                <a:chExt cx="1827" cy="357"/>
              </a:xfrm>
            </p:grpSpPr>
            <p:sp>
              <p:nvSpPr>
                <p:cNvPr id="62494" name="Rectangle 9"/>
                <p:cNvSpPr>
                  <a:spLocks noChangeArrowheads="1"/>
                </p:cNvSpPr>
                <p:nvPr/>
              </p:nvSpPr>
              <p:spPr bwMode="auto">
                <a:xfrm>
                  <a:off x="2583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grpSp>
              <p:nvGrpSpPr>
                <p:cNvPr id="62495" name="Group 13"/>
                <p:cNvGrpSpPr>
                  <a:grpSpLocks/>
                </p:cNvGrpSpPr>
                <p:nvPr/>
              </p:nvGrpSpPr>
              <p:grpSpPr bwMode="auto">
                <a:xfrm>
                  <a:off x="2991" y="2446"/>
                  <a:ext cx="747" cy="354"/>
                  <a:chOff x="2991" y="2446"/>
                  <a:chExt cx="747" cy="354"/>
                </a:xfrm>
              </p:grpSpPr>
              <p:sp>
                <p:nvSpPr>
                  <p:cNvPr id="6250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2626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50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66" y="2446"/>
                    <a:ext cx="472" cy="3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250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93" y="245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2496" name="Group 17"/>
                <p:cNvGrpSpPr>
                  <a:grpSpLocks/>
                </p:cNvGrpSpPr>
                <p:nvPr/>
              </p:nvGrpSpPr>
              <p:grpSpPr bwMode="auto">
                <a:xfrm>
                  <a:off x="3663" y="2446"/>
                  <a:ext cx="747" cy="357"/>
                  <a:chOff x="3663" y="2446"/>
                  <a:chExt cx="747" cy="357"/>
                </a:xfrm>
              </p:grpSpPr>
              <p:sp>
                <p:nvSpPr>
                  <p:cNvPr id="6249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63" y="2628"/>
                    <a:ext cx="27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49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2446"/>
                    <a:ext cx="472" cy="35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>
                      <a:ea typeface="굴림" pitchFamily="50" charset="-127"/>
                    </a:endParaRPr>
                  </a:p>
                </p:txBody>
              </p:sp>
              <p:sp>
                <p:nvSpPr>
                  <p:cNvPr id="6249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245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2493" name="Rectangle 19"/>
              <p:cNvSpPr>
                <a:spLocks noChangeArrowheads="1"/>
              </p:cNvSpPr>
              <p:nvPr/>
            </p:nvSpPr>
            <p:spPr bwMode="auto">
              <a:xfrm>
                <a:off x="2598" y="2483"/>
                <a:ext cx="17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‘X’        ‘C’         ‘L’</a:t>
                </a:r>
              </a:p>
            </p:txBody>
          </p:sp>
        </p:grpSp>
        <p:sp>
          <p:nvSpPr>
            <p:cNvPr id="62488" name="Line 21"/>
            <p:cNvSpPr>
              <a:spLocks noChangeShapeType="1"/>
            </p:cNvSpPr>
            <p:nvPr/>
          </p:nvSpPr>
          <p:spPr bwMode="auto">
            <a:xfrm flipH="1">
              <a:off x="4269" y="2445"/>
              <a:ext cx="13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9" name="Line 22"/>
            <p:cNvSpPr>
              <a:spLocks noChangeShapeType="1"/>
            </p:cNvSpPr>
            <p:nvPr/>
          </p:nvSpPr>
          <p:spPr bwMode="auto">
            <a:xfrm>
              <a:off x="1787" y="2641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Rectangle 23"/>
            <p:cNvSpPr>
              <a:spLocks noChangeArrowheads="1"/>
            </p:cNvSpPr>
            <p:nvPr/>
          </p:nvSpPr>
          <p:spPr bwMode="auto">
            <a:xfrm>
              <a:off x="571" y="1826"/>
              <a:ext cx="1276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Private data: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8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length            </a:t>
              </a:r>
              <a:r>
                <a:rPr lang="en-US" altLang="en-US" sz="1800" b="1">
                  <a:latin typeface="Times New Roman" charset="0"/>
                </a:rPr>
                <a:t>3</a:t>
              </a:r>
            </a:p>
            <a:p>
              <a:endParaRPr lang="en-US" altLang="en-US" sz="12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listData</a:t>
              </a:r>
              <a:endParaRPr lang="en-US" altLang="en-US" sz="1400" b="1">
                <a:latin typeface="Times New Roman" charset="0"/>
              </a:endParaRPr>
            </a:p>
            <a:p>
              <a:endParaRPr lang="en-US" altLang="en-US" sz="1600" b="1">
                <a:latin typeface="Times New Roman" charset="0"/>
              </a:endParaRPr>
            </a:p>
            <a:p>
              <a:r>
                <a:rPr lang="en-US" altLang="en-US" b="1">
                  <a:latin typeface="Times New Roman" charset="0"/>
                </a:rPr>
                <a:t>currentPos</a:t>
              </a:r>
              <a:endParaRPr lang="en-US" altLang="en-US" sz="2000" b="1">
                <a:latin typeface="Times New Roman" charset="0"/>
              </a:endParaRPr>
            </a:p>
            <a:p>
              <a:endParaRPr lang="en-US" altLang="en-US" sz="2000" b="1">
                <a:latin typeface="Times New Roman" charset="0"/>
              </a:endParaRPr>
            </a:p>
          </p:txBody>
        </p:sp>
        <p:sp>
          <p:nvSpPr>
            <p:cNvPr id="62491" name="Arc 24"/>
            <p:cNvSpPr>
              <a:spLocks/>
            </p:cNvSpPr>
            <p:nvPr/>
          </p:nvSpPr>
          <p:spPr bwMode="auto">
            <a:xfrm>
              <a:off x="1705" y="2785"/>
              <a:ext cx="1815" cy="230"/>
            </a:xfrm>
            <a:custGeom>
              <a:avLst/>
              <a:gdLst>
                <a:gd name="T0" fmla="*/ 153 w 21600"/>
                <a:gd name="T1" fmla="*/ 0 h 21591"/>
                <a:gd name="T2" fmla="*/ 4 w 21600"/>
                <a:gd name="T3" fmla="*/ 2 h 21591"/>
                <a:gd name="T4" fmla="*/ 0 w 21600"/>
                <a:gd name="T5" fmla="*/ 0 h 21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1"/>
                <a:gd name="T11" fmla="*/ 21600 w 21600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1" fill="none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</a:path>
                <a:path w="21600" h="21591" stroke="0" extrusionOk="0">
                  <a:moveTo>
                    <a:pt x="21600" y="0"/>
                  </a:moveTo>
                  <a:cubicBezTo>
                    <a:pt x="21600" y="11692"/>
                    <a:pt x="12296" y="21261"/>
                    <a:pt x="609" y="21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62470" name="Rectangle 26"/>
          <p:cNvSpPr>
            <a:spLocks noChangeArrowheads="1"/>
          </p:cNvSpPr>
          <p:nvPr/>
        </p:nvSpPr>
        <p:spPr bwMode="auto">
          <a:xfrm>
            <a:off x="461963" y="1092200"/>
            <a:ext cx="1152525" cy="6429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71" name="Rectangle 27"/>
          <p:cNvSpPr>
            <a:spLocks noChangeArrowheads="1"/>
          </p:cNvSpPr>
          <p:nvPr/>
        </p:nvSpPr>
        <p:spPr bwMode="auto">
          <a:xfrm>
            <a:off x="571500" y="1782763"/>
            <a:ext cx="1939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/>
              <a:t>item</a:t>
            </a:r>
          </a:p>
          <a:p>
            <a:endParaRPr lang="en-US" altLang="en-US" sz="1800" b="1" dirty="0"/>
          </a:p>
          <a:p>
            <a:pPr lvl="1"/>
            <a:endParaRPr lang="en-US" altLang="en-US" b="1" dirty="0"/>
          </a:p>
          <a:p>
            <a:r>
              <a:rPr lang="en-US" altLang="en-US" b="1" dirty="0"/>
              <a:t>       location</a:t>
            </a:r>
          </a:p>
        </p:txBody>
      </p:sp>
      <p:sp>
        <p:nvSpPr>
          <p:cNvPr id="62472" name="Rectangle 28"/>
          <p:cNvSpPr>
            <a:spLocks noChangeArrowheads="1"/>
          </p:cNvSpPr>
          <p:nvPr/>
        </p:nvSpPr>
        <p:spPr bwMode="auto">
          <a:xfrm>
            <a:off x="741363" y="12287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grpSp>
        <p:nvGrpSpPr>
          <p:cNvPr id="62473" name="Group 34"/>
          <p:cNvGrpSpPr>
            <a:grpSpLocks/>
          </p:cNvGrpSpPr>
          <p:nvPr/>
        </p:nvGrpSpPr>
        <p:grpSpPr bwMode="auto">
          <a:xfrm>
            <a:off x="2473325" y="2676525"/>
            <a:ext cx="2260600" cy="566738"/>
            <a:chOff x="1604" y="1202"/>
            <a:chExt cx="1424" cy="357"/>
          </a:xfrm>
        </p:grpSpPr>
        <p:sp>
          <p:nvSpPr>
            <p:cNvPr id="62477" name="Rectangle 29"/>
            <p:cNvSpPr>
              <a:spLocks noChangeArrowheads="1"/>
            </p:cNvSpPr>
            <p:nvPr/>
          </p:nvSpPr>
          <p:spPr bwMode="auto">
            <a:xfrm>
              <a:off x="1604" y="1308"/>
              <a:ext cx="299" cy="20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2478" name="Group 32"/>
            <p:cNvGrpSpPr>
              <a:grpSpLocks/>
            </p:cNvGrpSpPr>
            <p:nvPr/>
          </p:nvGrpSpPr>
          <p:grpSpPr bwMode="auto">
            <a:xfrm>
              <a:off x="2556" y="1202"/>
              <a:ext cx="472" cy="357"/>
              <a:chOff x="2556" y="1202"/>
              <a:chExt cx="472" cy="357"/>
            </a:xfrm>
          </p:grpSpPr>
          <p:sp>
            <p:nvSpPr>
              <p:cNvPr id="62480" name="Rectangle 30"/>
              <p:cNvSpPr>
                <a:spLocks noChangeArrowheads="1"/>
              </p:cNvSpPr>
              <p:nvPr/>
            </p:nvSpPr>
            <p:spPr bwMode="auto">
              <a:xfrm>
                <a:off x="2556" y="1202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2481" name="Line 31"/>
              <p:cNvSpPr>
                <a:spLocks noChangeShapeType="1"/>
              </p:cNvSpPr>
              <p:nvPr/>
            </p:nvSpPr>
            <p:spPr bwMode="auto">
              <a:xfrm>
                <a:off x="2910" y="1211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2479" name="Line 33"/>
            <p:cNvSpPr>
              <a:spLocks noChangeShapeType="1"/>
            </p:cNvSpPr>
            <p:nvPr/>
          </p:nvSpPr>
          <p:spPr bwMode="auto">
            <a:xfrm>
              <a:off x="1760" y="1413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474" name="Rectangle 35"/>
          <p:cNvSpPr>
            <a:spLocks noChangeArrowheads="1"/>
          </p:cNvSpPr>
          <p:nvPr/>
        </p:nvSpPr>
        <p:spPr bwMode="auto">
          <a:xfrm>
            <a:off x="3983038" y="27543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62475" name="Line 36"/>
          <p:cNvSpPr>
            <a:spLocks noChangeShapeType="1"/>
          </p:cNvSpPr>
          <p:nvPr/>
        </p:nvSpPr>
        <p:spPr bwMode="auto">
          <a:xfrm flipH="1">
            <a:off x="4371975" y="2970213"/>
            <a:ext cx="296863" cy="1671637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6" name="Line 37"/>
          <p:cNvSpPr>
            <a:spLocks noChangeShapeType="1"/>
          </p:cNvSpPr>
          <p:nvPr/>
        </p:nvSpPr>
        <p:spPr bwMode="auto">
          <a:xfrm>
            <a:off x="4557713" y="46672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043691-1FCE-4DFB-9207-499126B6E861}" type="slidenum">
              <a:rPr lang="en-US" altLang="en-US" sz="1400" smtClean="0"/>
              <a:pPr/>
              <a:t>61</a:t>
            </a:fld>
            <a:endParaRPr lang="en-US" altLang="en-US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2535238" y="1341438"/>
            <a:ext cx="334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latin typeface="Times New Roman" charset="0"/>
              </a:rPr>
              <a:t>listData  =  location ;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782638" y="3536950"/>
            <a:ext cx="2293937" cy="2336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444750" y="41671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444750" y="47386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2444750" y="528320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4546600" y="45958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498" name="Group 20"/>
          <p:cNvGrpSpPr>
            <a:grpSpLocks/>
          </p:cNvGrpSpPr>
          <p:nvPr/>
        </p:nvGrpSpPr>
        <p:grpSpPr bwMode="auto">
          <a:xfrm>
            <a:off x="4027488" y="4575175"/>
            <a:ext cx="2900362" cy="566738"/>
            <a:chOff x="2583" y="2446"/>
            <a:chExt cx="1827" cy="357"/>
          </a:xfrm>
        </p:grpSpPr>
        <p:grpSp>
          <p:nvGrpSpPr>
            <p:cNvPr id="63515" name="Group 1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3517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63518" name="Group 13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3523" name="Line 10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5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3525" name="Line 12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3519" name="Group 17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3520" name="Line 14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5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3522" name="Line 16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3516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‘C’         ‘L’</a:t>
              </a:r>
            </a:p>
          </p:txBody>
        </p:sp>
      </p:grpSp>
      <p:sp>
        <p:nvSpPr>
          <p:cNvPr id="63499" name="Line 21"/>
          <p:cNvSpPr>
            <a:spLocks noChangeShapeType="1"/>
          </p:cNvSpPr>
          <p:nvPr/>
        </p:nvSpPr>
        <p:spPr bwMode="auto">
          <a:xfrm flipH="1">
            <a:off x="6704013" y="457358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0" name="Line 22"/>
          <p:cNvSpPr>
            <a:spLocks noChangeShapeType="1"/>
          </p:cNvSpPr>
          <p:nvPr/>
        </p:nvSpPr>
        <p:spPr bwMode="auto">
          <a:xfrm flipV="1">
            <a:off x="2763838" y="3082925"/>
            <a:ext cx="1206500" cy="1801813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Rectangle 23"/>
          <p:cNvSpPr>
            <a:spLocks noChangeArrowheads="1"/>
          </p:cNvSpPr>
          <p:nvPr/>
        </p:nvSpPr>
        <p:spPr bwMode="auto">
          <a:xfrm>
            <a:off x="833438" y="359092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3502" name="Arc 24"/>
          <p:cNvSpPr>
            <a:spLocks/>
          </p:cNvSpPr>
          <p:nvPr/>
        </p:nvSpPr>
        <p:spPr bwMode="auto">
          <a:xfrm>
            <a:off x="2633663" y="5113338"/>
            <a:ext cx="2881312" cy="365125"/>
          </a:xfrm>
          <a:custGeom>
            <a:avLst/>
            <a:gdLst>
              <a:gd name="T0" fmla="*/ 384349941 w 21600"/>
              <a:gd name="T1" fmla="*/ 0 h 21591"/>
              <a:gd name="T2" fmla="*/ 10836535 w 21600"/>
              <a:gd name="T3" fmla="*/ 6174622 h 21591"/>
              <a:gd name="T4" fmla="*/ 0 w 21600"/>
              <a:gd name="T5" fmla="*/ 0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</a:path>
              <a:path w="21600" h="21591" stroke="0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503" name="Rectangle 25"/>
          <p:cNvSpPr>
            <a:spLocks noChangeArrowheads="1"/>
          </p:cNvSpPr>
          <p:nvPr/>
        </p:nvSpPr>
        <p:spPr bwMode="auto">
          <a:xfrm>
            <a:off x="461963" y="1016000"/>
            <a:ext cx="1152525" cy="6429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3504" name="Rectangle 26"/>
          <p:cNvSpPr>
            <a:spLocks noChangeArrowheads="1"/>
          </p:cNvSpPr>
          <p:nvPr/>
        </p:nvSpPr>
        <p:spPr bwMode="auto">
          <a:xfrm>
            <a:off x="571500" y="1706563"/>
            <a:ext cx="1939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item</a:t>
            </a:r>
          </a:p>
          <a:p>
            <a:endParaRPr lang="en-US" altLang="en-US" sz="1800" b="1"/>
          </a:p>
          <a:p>
            <a:pPr lvl="1"/>
            <a:endParaRPr lang="en-US" altLang="en-US" b="1"/>
          </a:p>
          <a:p>
            <a:r>
              <a:rPr lang="en-US" altLang="en-US" b="1"/>
              <a:t>       location</a:t>
            </a:r>
          </a:p>
        </p:txBody>
      </p:sp>
      <p:sp>
        <p:nvSpPr>
          <p:cNvPr id="63505" name="Rectangle 27"/>
          <p:cNvSpPr>
            <a:spLocks noChangeArrowheads="1"/>
          </p:cNvSpPr>
          <p:nvPr/>
        </p:nvSpPr>
        <p:spPr bwMode="auto">
          <a:xfrm>
            <a:off x="741363" y="11525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grpSp>
        <p:nvGrpSpPr>
          <p:cNvPr id="63506" name="Group 33"/>
          <p:cNvGrpSpPr>
            <a:grpSpLocks/>
          </p:cNvGrpSpPr>
          <p:nvPr/>
        </p:nvGrpSpPr>
        <p:grpSpPr bwMode="auto">
          <a:xfrm>
            <a:off x="2473325" y="2600325"/>
            <a:ext cx="2260600" cy="566738"/>
            <a:chOff x="1604" y="1202"/>
            <a:chExt cx="1424" cy="357"/>
          </a:xfrm>
        </p:grpSpPr>
        <p:sp>
          <p:nvSpPr>
            <p:cNvPr id="63510" name="Rectangle 28"/>
            <p:cNvSpPr>
              <a:spLocks noChangeArrowheads="1"/>
            </p:cNvSpPr>
            <p:nvPr/>
          </p:nvSpPr>
          <p:spPr bwMode="auto">
            <a:xfrm>
              <a:off x="1604" y="1308"/>
              <a:ext cx="299" cy="20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3511" name="Group 31"/>
            <p:cNvGrpSpPr>
              <a:grpSpLocks/>
            </p:cNvGrpSpPr>
            <p:nvPr/>
          </p:nvGrpSpPr>
          <p:grpSpPr bwMode="auto">
            <a:xfrm>
              <a:off x="2556" y="1202"/>
              <a:ext cx="472" cy="357"/>
              <a:chOff x="2556" y="1202"/>
              <a:chExt cx="472" cy="357"/>
            </a:xfrm>
          </p:grpSpPr>
          <p:sp>
            <p:nvSpPr>
              <p:cNvPr id="63513" name="Rectangle 29"/>
              <p:cNvSpPr>
                <a:spLocks noChangeArrowheads="1"/>
              </p:cNvSpPr>
              <p:nvPr/>
            </p:nvSpPr>
            <p:spPr bwMode="auto">
              <a:xfrm>
                <a:off x="2556" y="1202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3514" name="Line 30"/>
              <p:cNvSpPr>
                <a:spLocks noChangeShapeType="1"/>
              </p:cNvSpPr>
              <p:nvPr/>
            </p:nvSpPr>
            <p:spPr bwMode="auto">
              <a:xfrm>
                <a:off x="2910" y="1211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512" name="Line 32"/>
            <p:cNvSpPr>
              <a:spLocks noChangeShapeType="1"/>
            </p:cNvSpPr>
            <p:nvPr/>
          </p:nvSpPr>
          <p:spPr bwMode="auto">
            <a:xfrm>
              <a:off x="1760" y="1413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507" name="Rectangle 34"/>
          <p:cNvSpPr>
            <a:spLocks noChangeArrowheads="1"/>
          </p:cNvSpPr>
          <p:nvPr/>
        </p:nvSpPr>
        <p:spPr bwMode="auto">
          <a:xfrm>
            <a:off x="3983038" y="26781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63508" name="Line 35"/>
          <p:cNvSpPr>
            <a:spLocks noChangeShapeType="1"/>
          </p:cNvSpPr>
          <p:nvPr/>
        </p:nvSpPr>
        <p:spPr bwMode="auto">
          <a:xfrm flipH="1">
            <a:off x="4371975" y="2894013"/>
            <a:ext cx="296863" cy="167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9" name="Line 36"/>
          <p:cNvSpPr>
            <a:spLocks noChangeShapeType="1"/>
          </p:cNvSpPr>
          <p:nvPr/>
        </p:nvSpPr>
        <p:spPr bwMode="auto">
          <a:xfrm>
            <a:off x="4557713" y="45910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A1C449-889B-453D-8BE5-CC6697F0F64C}" type="slidenum">
              <a:rPr lang="en-US" altLang="en-US" sz="1400" smtClean="0"/>
              <a:pPr/>
              <a:t>62</a:t>
            </a:fld>
            <a:endParaRPr lang="en-US" altLang="en-US" sz="14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2535238" y="1265238"/>
            <a:ext cx="1747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latin typeface="Times New Roman" charset="0"/>
              </a:rPr>
              <a:t>length++ ;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782638" y="3460750"/>
            <a:ext cx="2293937" cy="2336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2444750" y="40909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2444750" y="46624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2444750" y="520700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4546600" y="45196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4522" name="Group 20"/>
          <p:cNvGrpSpPr>
            <a:grpSpLocks/>
          </p:cNvGrpSpPr>
          <p:nvPr/>
        </p:nvGrpSpPr>
        <p:grpSpPr bwMode="auto">
          <a:xfrm>
            <a:off x="4027488" y="4498975"/>
            <a:ext cx="2900362" cy="566738"/>
            <a:chOff x="2583" y="2446"/>
            <a:chExt cx="1827" cy="357"/>
          </a:xfrm>
        </p:grpSpPr>
        <p:grpSp>
          <p:nvGrpSpPr>
            <p:cNvPr id="64539" name="Group 1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454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64542" name="Group 13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4547" name="Line 10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548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4549" name="Line 12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543" name="Group 17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4544" name="Line 14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545" name="Rectangle 15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4546" name="Line 16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454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‘X’        ‘C’         ‘L’</a:t>
              </a:r>
            </a:p>
          </p:txBody>
        </p:sp>
      </p:grpSp>
      <p:sp>
        <p:nvSpPr>
          <p:cNvPr id="64523" name="Line 21"/>
          <p:cNvSpPr>
            <a:spLocks noChangeShapeType="1"/>
          </p:cNvSpPr>
          <p:nvPr/>
        </p:nvSpPr>
        <p:spPr bwMode="auto">
          <a:xfrm flipH="1">
            <a:off x="6704013" y="449738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4" name="Line 22"/>
          <p:cNvSpPr>
            <a:spLocks noChangeShapeType="1"/>
          </p:cNvSpPr>
          <p:nvPr/>
        </p:nvSpPr>
        <p:spPr bwMode="auto">
          <a:xfrm flipV="1">
            <a:off x="2763838" y="3006725"/>
            <a:ext cx="1206500" cy="180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5" name="Rectangle 23"/>
          <p:cNvSpPr>
            <a:spLocks noChangeArrowheads="1"/>
          </p:cNvSpPr>
          <p:nvPr/>
        </p:nvSpPr>
        <p:spPr bwMode="auto">
          <a:xfrm>
            <a:off x="833438" y="351472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solidFill>
                  <a:srgbClr val="990000"/>
                </a:solidFill>
                <a:latin typeface="Times New Roman" charset="0"/>
              </a:rPr>
              <a:t>4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4526" name="Arc 24"/>
          <p:cNvSpPr>
            <a:spLocks/>
          </p:cNvSpPr>
          <p:nvPr/>
        </p:nvSpPr>
        <p:spPr bwMode="auto">
          <a:xfrm>
            <a:off x="2633663" y="5037138"/>
            <a:ext cx="2881312" cy="365125"/>
          </a:xfrm>
          <a:custGeom>
            <a:avLst/>
            <a:gdLst>
              <a:gd name="T0" fmla="*/ 384349941 w 21600"/>
              <a:gd name="T1" fmla="*/ 0 h 21591"/>
              <a:gd name="T2" fmla="*/ 10836535 w 21600"/>
              <a:gd name="T3" fmla="*/ 6174622 h 21591"/>
              <a:gd name="T4" fmla="*/ 0 w 21600"/>
              <a:gd name="T5" fmla="*/ 0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</a:path>
              <a:path w="21600" h="21591" stroke="0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27" name="Rectangle 25"/>
          <p:cNvSpPr>
            <a:spLocks noChangeArrowheads="1"/>
          </p:cNvSpPr>
          <p:nvPr/>
        </p:nvSpPr>
        <p:spPr bwMode="auto">
          <a:xfrm>
            <a:off x="461963" y="939800"/>
            <a:ext cx="1152525" cy="6429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28" name="Rectangle 26"/>
          <p:cNvSpPr>
            <a:spLocks noChangeArrowheads="1"/>
          </p:cNvSpPr>
          <p:nvPr/>
        </p:nvSpPr>
        <p:spPr bwMode="auto">
          <a:xfrm>
            <a:off x="571500" y="1630363"/>
            <a:ext cx="19399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item</a:t>
            </a:r>
          </a:p>
          <a:p>
            <a:endParaRPr lang="en-US" altLang="en-US" sz="1800" b="1"/>
          </a:p>
          <a:p>
            <a:pPr lvl="1"/>
            <a:endParaRPr lang="en-US" altLang="en-US" b="1"/>
          </a:p>
          <a:p>
            <a:r>
              <a:rPr lang="en-US" altLang="en-US" b="1"/>
              <a:t>       location</a:t>
            </a:r>
          </a:p>
        </p:txBody>
      </p:sp>
      <p:sp>
        <p:nvSpPr>
          <p:cNvPr id="64529" name="Rectangle 27"/>
          <p:cNvSpPr>
            <a:spLocks noChangeArrowheads="1"/>
          </p:cNvSpPr>
          <p:nvPr/>
        </p:nvSpPr>
        <p:spPr bwMode="auto">
          <a:xfrm>
            <a:off x="741363" y="107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grpSp>
        <p:nvGrpSpPr>
          <p:cNvPr id="64530" name="Group 33"/>
          <p:cNvGrpSpPr>
            <a:grpSpLocks/>
          </p:cNvGrpSpPr>
          <p:nvPr/>
        </p:nvGrpSpPr>
        <p:grpSpPr bwMode="auto">
          <a:xfrm>
            <a:off x="2473325" y="2524125"/>
            <a:ext cx="2260600" cy="566738"/>
            <a:chOff x="1604" y="1202"/>
            <a:chExt cx="1424" cy="357"/>
          </a:xfrm>
        </p:grpSpPr>
        <p:sp>
          <p:nvSpPr>
            <p:cNvPr id="64534" name="Rectangle 28"/>
            <p:cNvSpPr>
              <a:spLocks noChangeArrowheads="1"/>
            </p:cNvSpPr>
            <p:nvPr/>
          </p:nvSpPr>
          <p:spPr bwMode="auto">
            <a:xfrm>
              <a:off x="1604" y="1308"/>
              <a:ext cx="299" cy="20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64535" name="Group 31"/>
            <p:cNvGrpSpPr>
              <a:grpSpLocks/>
            </p:cNvGrpSpPr>
            <p:nvPr/>
          </p:nvGrpSpPr>
          <p:grpSpPr bwMode="auto">
            <a:xfrm>
              <a:off x="2556" y="1202"/>
              <a:ext cx="472" cy="357"/>
              <a:chOff x="2556" y="1202"/>
              <a:chExt cx="472" cy="357"/>
            </a:xfrm>
          </p:grpSpPr>
          <p:sp>
            <p:nvSpPr>
              <p:cNvPr id="64537" name="Rectangle 29"/>
              <p:cNvSpPr>
                <a:spLocks noChangeArrowheads="1"/>
              </p:cNvSpPr>
              <p:nvPr/>
            </p:nvSpPr>
            <p:spPr bwMode="auto">
              <a:xfrm>
                <a:off x="2556" y="1202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64538" name="Line 30"/>
              <p:cNvSpPr>
                <a:spLocks noChangeShapeType="1"/>
              </p:cNvSpPr>
              <p:nvPr/>
            </p:nvSpPr>
            <p:spPr bwMode="auto">
              <a:xfrm>
                <a:off x="2910" y="1211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4536" name="Line 32"/>
            <p:cNvSpPr>
              <a:spLocks noChangeShapeType="1"/>
            </p:cNvSpPr>
            <p:nvPr/>
          </p:nvSpPr>
          <p:spPr bwMode="auto">
            <a:xfrm>
              <a:off x="1760" y="1413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531" name="Rectangle 34"/>
          <p:cNvSpPr>
            <a:spLocks noChangeArrowheads="1"/>
          </p:cNvSpPr>
          <p:nvPr/>
        </p:nvSpPr>
        <p:spPr bwMode="auto">
          <a:xfrm>
            <a:off x="3983038" y="26019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‘B’</a:t>
            </a:r>
          </a:p>
        </p:txBody>
      </p:sp>
      <p:sp>
        <p:nvSpPr>
          <p:cNvPr id="64532" name="Line 35"/>
          <p:cNvSpPr>
            <a:spLocks noChangeShapeType="1"/>
          </p:cNvSpPr>
          <p:nvPr/>
        </p:nvSpPr>
        <p:spPr bwMode="auto">
          <a:xfrm flipH="1">
            <a:off x="4371975" y="2817813"/>
            <a:ext cx="296863" cy="167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3" name="Line 36"/>
          <p:cNvSpPr>
            <a:spLocks noChangeShapeType="1"/>
          </p:cNvSpPr>
          <p:nvPr/>
        </p:nvSpPr>
        <p:spPr bwMode="auto">
          <a:xfrm>
            <a:off x="4557713" y="451485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A49441-FE18-483C-9F87-A8190A10C16A}" type="slidenum">
              <a:rPr lang="en-US" altLang="en-US" sz="1400" smtClean="0"/>
              <a:pPr/>
              <a:t>63</a:t>
            </a:fld>
            <a:endParaRPr lang="en-US" altLang="en-US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38200" y="838200"/>
            <a:ext cx="6891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000" b="1">
                <a:solidFill>
                  <a:srgbClr val="800000"/>
                </a:solidFill>
                <a:latin typeface="Courier New" pitchFamily="49" charset="0"/>
              </a:rPr>
              <a:t>class SortedType&lt;char&gt;</a:t>
            </a: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1420813" y="1720850"/>
            <a:ext cx="4291012" cy="49180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677863" y="6059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677863" y="44592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677863" y="4992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677863" y="39258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677863" y="28590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7" name="Oval 10"/>
          <p:cNvSpPr>
            <a:spLocks noChangeArrowheads="1"/>
          </p:cNvSpPr>
          <p:nvPr/>
        </p:nvSpPr>
        <p:spPr bwMode="auto">
          <a:xfrm>
            <a:off x="677863" y="33924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8" name="Oval 11"/>
          <p:cNvSpPr>
            <a:spLocks noChangeArrowheads="1"/>
          </p:cNvSpPr>
          <p:nvPr/>
        </p:nvSpPr>
        <p:spPr bwMode="auto">
          <a:xfrm>
            <a:off x="677863" y="232568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49" name="Rectangle 12"/>
          <p:cNvSpPr>
            <a:spLocks noChangeArrowheads="1"/>
          </p:cNvSpPr>
          <p:nvPr/>
        </p:nvSpPr>
        <p:spPr bwMode="auto">
          <a:xfrm>
            <a:off x="914400" y="2882900"/>
            <a:ext cx="153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MakeEmpty</a:t>
            </a:r>
          </a:p>
        </p:txBody>
      </p:sp>
      <p:sp>
        <p:nvSpPr>
          <p:cNvPr id="65550" name="Rectangle 13"/>
          <p:cNvSpPr>
            <a:spLocks noChangeArrowheads="1"/>
          </p:cNvSpPr>
          <p:nvPr/>
        </p:nvSpPr>
        <p:spPr bwMode="auto">
          <a:xfrm>
            <a:off x="871538" y="3416300"/>
            <a:ext cx="164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~SortedType </a:t>
            </a:r>
          </a:p>
        </p:txBody>
      </p:sp>
      <p:sp>
        <p:nvSpPr>
          <p:cNvPr id="65551" name="Rectangle 14"/>
          <p:cNvSpPr>
            <a:spLocks noChangeArrowheads="1"/>
          </p:cNvSpPr>
          <p:nvPr/>
        </p:nvSpPr>
        <p:spPr bwMode="auto">
          <a:xfrm>
            <a:off x="1036638" y="5016500"/>
            <a:ext cx="136842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DeleteItem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</a:p>
          <a:p>
            <a:r>
              <a:rPr lang="en-US" altLang="en-US" sz="1200" b="1">
                <a:latin typeface="Arial Black" pitchFamily="34" charset="0"/>
              </a:rPr>
              <a:t>       .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5552" name="Rectangle 15"/>
          <p:cNvSpPr>
            <a:spLocks noChangeArrowheads="1"/>
          </p:cNvSpPr>
          <p:nvPr/>
        </p:nvSpPr>
        <p:spPr bwMode="auto">
          <a:xfrm>
            <a:off x="960438" y="4483100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InsertItem</a:t>
            </a:r>
          </a:p>
        </p:txBody>
      </p:sp>
      <p:sp>
        <p:nvSpPr>
          <p:cNvPr id="65553" name="Rectangle 16"/>
          <p:cNvSpPr>
            <a:spLocks noChangeArrowheads="1"/>
          </p:cNvSpPr>
          <p:nvPr/>
        </p:nvSpPr>
        <p:spPr bwMode="auto">
          <a:xfrm>
            <a:off x="925513" y="23495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SortedType</a:t>
            </a:r>
          </a:p>
        </p:txBody>
      </p:sp>
      <p:sp>
        <p:nvSpPr>
          <p:cNvPr id="65554" name="Rectangle 17"/>
          <p:cNvSpPr>
            <a:spLocks noChangeArrowheads="1"/>
          </p:cNvSpPr>
          <p:nvPr/>
        </p:nvSpPr>
        <p:spPr bwMode="auto">
          <a:xfrm>
            <a:off x="884238" y="3949700"/>
            <a:ext cx="1608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RetrieveItem</a:t>
            </a:r>
          </a:p>
        </p:txBody>
      </p:sp>
      <p:sp>
        <p:nvSpPr>
          <p:cNvPr id="65555" name="Rectangle 18"/>
          <p:cNvSpPr>
            <a:spLocks noChangeArrowheads="1"/>
          </p:cNvSpPr>
          <p:nvPr/>
        </p:nvSpPr>
        <p:spPr bwMode="auto">
          <a:xfrm>
            <a:off x="808038" y="6083300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Times New Roman" charset="0"/>
              </a:rPr>
              <a:t>GetNextItem</a:t>
            </a:r>
          </a:p>
        </p:txBody>
      </p:sp>
      <p:sp>
        <p:nvSpPr>
          <p:cNvPr id="65556" name="Rectangle 19"/>
          <p:cNvSpPr>
            <a:spLocks noChangeArrowheads="1"/>
          </p:cNvSpPr>
          <p:nvPr/>
        </p:nvSpPr>
        <p:spPr bwMode="auto">
          <a:xfrm>
            <a:off x="2760663" y="260985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57" name="Rectangle 20"/>
          <p:cNvSpPr>
            <a:spLocks noChangeArrowheads="1"/>
          </p:cNvSpPr>
          <p:nvPr/>
        </p:nvSpPr>
        <p:spPr bwMode="auto">
          <a:xfrm>
            <a:off x="4422775" y="32400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58" name="Rectangle 21"/>
          <p:cNvSpPr>
            <a:spLocks noChangeArrowheads="1"/>
          </p:cNvSpPr>
          <p:nvPr/>
        </p:nvSpPr>
        <p:spPr bwMode="auto">
          <a:xfrm>
            <a:off x="4422775" y="381158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59" name="Rectangle 22"/>
          <p:cNvSpPr>
            <a:spLocks noChangeArrowheads="1"/>
          </p:cNvSpPr>
          <p:nvPr/>
        </p:nvSpPr>
        <p:spPr bwMode="auto">
          <a:xfrm>
            <a:off x="4422775" y="435610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60" name="Line 23"/>
          <p:cNvSpPr>
            <a:spLocks noChangeShapeType="1"/>
          </p:cNvSpPr>
          <p:nvPr/>
        </p:nvSpPr>
        <p:spPr bwMode="auto">
          <a:xfrm>
            <a:off x="6524625" y="366871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561" name="Group 35"/>
          <p:cNvGrpSpPr>
            <a:grpSpLocks/>
          </p:cNvGrpSpPr>
          <p:nvPr/>
        </p:nvGrpSpPr>
        <p:grpSpPr bwMode="auto">
          <a:xfrm>
            <a:off x="6005513" y="3648075"/>
            <a:ext cx="2900362" cy="566738"/>
            <a:chOff x="3783" y="2298"/>
            <a:chExt cx="1827" cy="357"/>
          </a:xfrm>
        </p:grpSpPr>
        <p:grpSp>
          <p:nvGrpSpPr>
            <p:cNvPr id="65567" name="Group 33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65569" name="Rectangle 24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65570" name="Group 28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65575" name="Line 25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76" name="Rectangle 26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5577" name="Line 27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5571" name="Group 32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65572" name="Line 29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73" name="Rectangle 30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5574" name="Line 31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5568" name="Rectangle 34"/>
            <p:cNvSpPr>
              <a:spLocks noChangeArrowheads="1"/>
            </p:cNvSpPr>
            <p:nvPr/>
          </p:nvSpPr>
          <p:spPr bwMode="auto">
            <a:xfrm>
              <a:off x="3798" y="2335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‘C’        ‘L’         ‘X’</a:t>
              </a:r>
            </a:p>
          </p:txBody>
        </p:sp>
      </p:grpSp>
      <p:sp>
        <p:nvSpPr>
          <p:cNvPr id="65562" name="Line 36"/>
          <p:cNvSpPr>
            <a:spLocks noChangeShapeType="1"/>
          </p:cNvSpPr>
          <p:nvPr/>
        </p:nvSpPr>
        <p:spPr bwMode="auto">
          <a:xfrm flipH="1">
            <a:off x="8682038" y="364648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3" name="Line 37"/>
          <p:cNvSpPr>
            <a:spLocks noChangeShapeType="1"/>
          </p:cNvSpPr>
          <p:nvPr/>
        </p:nvSpPr>
        <p:spPr bwMode="auto">
          <a:xfrm>
            <a:off x="4741863" y="395763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4" name="Rectangle 38"/>
          <p:cNvSpPr>
            <a:spLocks noChangeArrowheads="1"/>
          </p:cNvSpPr>
          <p:nvPr/>
        </p:nvSpPr>
        <p:spPr bwMode="auto">
          <a:xfrm>
            <a:off x="2811463" y="266382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5565" name="Arc 39"/>
          <p:cNvSpPr>
            <a:spLocks/>
          </p:cNvSpPr>
          <p:nvPr/>
        </p:nvSpPr>
        <p:spPr bwMode="auto">
          <a:xfrm>
            <a:off x="4611688" y="4186238"/>
            <a:ext cx="2881312" cy="365125"/>
          </a:xfrm>
          <a:custGeom>
            <a:avLst/>
            <a:gdLst>
              <a:gd name="T0" fmla="*/ 384349941 w 21600"/>
              <a:gd name="T1" fmla="*/ 0 h 21591"/>
              <a:gd name="T2" fmla="*/ 10836535 w 21600"/>
              <a:gd name="T3" fmla="*/ 6174622 h 21591"/>
              <a:gd name="T4" fmla="*/ 0 w 21600"/>
              <a:gd name="T5" fmla="*/ 0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</a:path>
              <a:path w="21600" h="21591" stroke="0" extrusionOk="0">
                <a:moveTo>
                  <a:pt x="21600" y="0"/>
                </a:moveTo>
                <a:cubicBezTo>
                  <a:pt x="21600" y="11692"/>
                  <a:pt x="12296" y="21261"/>
                  <a:pt x="609" y="21591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5566" name="Line 40"/>
          <p:cNvSpPr>
            <a:spLocks noChangeShapeType="1"/>
          </p:cNvSpPr>
          <p:nvPr/>
        </p:nvSpPr>
        <p:spPr bwMode="auto">
          <a:xfrm>
            <a:off x="6529388" y="36718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E94A47-D837-416B-A630-BF0C2145A7E5}" type="slidenum">
              <a:rPr lang="en-US" altLang="en-US" sz="1400" smtClean="0"/>
              <a:pPr/>
              <a:t>64</a:t>
            </a:fld>
            <a:endParaRPr lang="en-US" altLang="en-US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990600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smtClean="0">
                <a:solidFill>
                  <a:srgbClr val="660066"/>
                </a:solidFill>
              </a:rPr>
              <a:t>InsertItem algorithm for </a:t>
            </a:r>
            <a:br>
              <a:rPr lang="en-US" altLang="en-US" smtClean="0">
                <a:solidFill>
                  <a:srgbClr val="660066"/>
                </a:solidFill>
              </a:rPr>
            </a:br>
            <a:r>
              <a:rPr lang="en-US" altLang="en-US" smtClean="0">
                <a:solidFill>
                  <a:srgbClr val="660066"/>
                </a:solidFill>
              </a:rPr>
              <a:t>Sorted Linked List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62875" cy="4495800"/>
          </a:xfrm>
          <a:noFill/>
        </p:spPr>
        <p:txBody>
          <a:bodyPr/>
          <a:lstStyle/>
          <a:p>
            <a:r>
              <a:rPr lang="en-US" altLang="en-US" sz="2800" b="1" smtClean="0"/>
              <a:t>Find proper position for the new element in the sorted list using </a:t>
            </a:r>
            <a:r>
              <a:rPr lang="en-US" altLang="en-US" sz="2800" b="1" smtClean="0">
                <a:solidFill>
                  <a:srgbClr val="990000"/>
                </a:solidFill>
              </a:rPr>
              <a:t>two pointers predLoc and location</a:t>
            </a:r>
            <a:r>
              <a:rPr lang="en-US" altLang="en-US" sz="2800" b="1" smtClean="0"/>
              <a:t>, where predLoc trails behind location.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z="1000" smtClean="0"/>
          </a:p>
          <a:p>
            <a:r>
              <a:rPr lang="en-US" altLang="en-US" sz="2800" b="1" smtClean="0"/>
              <a:t>Obtain a node for insertion and place item in it.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z="1000" smtClean="0"/>
          </a:p>
          <a:p>
            <a:r>
              <a:rPr lang="en-US" altLang="en-US" sz="2800" b="1" smtClean="0">
                <a:solidFill>
                  <a:srgbClr val="990000"/>
                </a:solidFill>
              </a:rPr>
              <a:t>Insert the node by adjusting pointers</a:t>
            </a:r>
            <a:r>
              <a:rPr lang="en-US" altLang="en-US" sz="2800" b="1" smtClean="0"/>
              <a:t>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z="1000" smtClean="0"/>
          </a:p>
          <a:p>
            <a:r>
              <a:rPr lang="en-US" altLang="en-US" sz="2800" b="1" smtClean="0"/>
              <a:t>Increment length.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569ED4-13FE-488C-BF52-00C66C1ECDD6}" type="slidenum">
              <a:rPr lang="en-US" altLang="en-US" sz="1400" smtClean="0"/>
              <a:pPr/>
              <a:t>65</a:t>
            </a:fld>
            <a:endParaRPr lang="en-US" altLang="en-US" sz="1400" smtClean="0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234950" y="1758950"/>
            <a:ext cx="8750300" cy="4483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03213"/>
            <a:ext cx="7918450" cy="1173162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smtClean="0"/>
              <a:t>Implementing </a:t>
            </a:r>
            <a:r>
              <a:rPr lang="en-US" altLang="en-US" smtClean="0">
                <a:latin typeface="Arial Rounded MT Bold" pitchFamily="34" charset="0"/>
              </a:rPr>
              <a:t>SortedType </a:t>
            </a:r>
            <a:br>
              <a:rPr lang="en-US" altLang="en-US" smtClean="0">
                <a:latin typeface="Arial Rounded MT Bold" pitchFamily="34" charset="0"/>
              </a:rPr>
            </a:br>
            <a:r>
              <a:rPr lang="en-US" altLang="en-US" smtClean="0"/>
              <a:t>member function </a:t>
            </a:r>
            <a:r>
              <a:rPr lang="en-US" altLang="en-US" smtClean="0">
                <a:latin typeface="Arial Rounded MT Bold" pitchFamily="34" charset="0"/>
              </a:rPr>
              <a:t>InsertItem</a:t>
            </a:r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76388"/>
            <a:ext cx="8534400" cy="5053012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1" i="1" smtClean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517525" y="2011363"/>
            <a:ext cx="8007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006633"/>
                </a:solidFill>
              </a:rPr>
              <a:t>// LINKED LIST IMPLEMENTATION                    (sorted.cpp)</a:t>
            </a:r>
            <a:endParaRPr lang="en-US" altLang="en-US" sz="2000" b="1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000" b="1"/>
              <a:t>#include “ItemType.h”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800" b="1"/>
          </a:p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3366FF"/>
                </a:solidFill>
              </a:rPr>
              <a:t>template &lt;class ItemType&gt;</a:t>
            </a:r>
            <a:r>
              <a:rPr lang="en-US" altLang="en-US" sz="2000" b="1"/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2000" b="1"/>
              <a:t>void  SortedType&lt;ItemType&gt; :: InsertItem ( ItemType  item )</a:t>
            </a:r>
          </a:p>
          <a:p>
            <a:pPr>
              <a:spcBef>
                <a:spcPct val="20000"/>
              </a:spcBef>
            </a:pPr>
            <a:r>
              <a:rPr lang="en-US" altLang="en-US" sz="2000" b="1" i="1">
                <a:solidFill>
                  <a:srgbClr val="CC0000"/>
                </a:solidFill>
              </a:rPr>
              <a:t>//  Pre: 	List has been initialized. List is not full.  item is not in list.</a:t>
            </a:r>
          </a:p>
          <a:p>
            <a:pPr>
              <a:spcBef>
                <a:spcPct val="20000"/>
              </a:spcBef>
            </a:pPr>
            <a:r>
              <a:rPr lang="en-US" altLang="en-US" sz="2000" b="1" i="1">
                <a:solidFill>
                  <a:srgbClr val="CC0000"/>
                </a:solidFill>
              </a:rPr>
              <a:t>//    	List is sorted by key member.</a:t>
            </a:r>
          </a:p>
          <a:p>
            <a:pPr>
              <a:spcBef>
                <a:spcPct val="20000"/>
              </a:spcBef>
            </a:pPr>
            <a:r>
              <a:rPr lang="en-US" altLang="en-US" sz="2000" b="1" i="1">
                <a:solidFill>
                  <a:srgbClr val="009966"/>
                </a:solidFill>
              </a:rPr>
              <a:t>// Post:  item is in the list.  List is still sorted.</a:t>
            </a:r>
            <a:endParaRPr lang="en-US" altLang="en-US" sz="2000" b="1"/>
          </a:p>
          <a:p>
            <a:r>
              <a:rPr lang="en-US" altLang="en-US" sz="2000" b="1"/>
              <a:t>{</a:t>
            </a:r>
          </a:p>
          <a:p>
            <a:r>
              <a:rPr lang="en-US" altLang="en-US" sz="1400" b="1">
                <a:latin typeface="Arial Black" pitchFamily="34" charset="0"/>
              </a:rPr>
              <a:t>		.</a:t>
            </a:r>
          </a:p>
          <a:p>
            <a:r>
              <a:rPr lang="en-US" altLang="en-US" sz="1400" b="1">
                <a:latin typeface="Arial Black" pitchFamily="34" charset="0"/>
              </a:rPr>
              <a:t>		.</a:t>
            </a:r>
          </a:p>
          <a:p>
            <a:r>
              <a:rPr lang="en-US" altLang="en-US" sz="1400" b="1">
                <a:latin typeface="Arial Black" pitchFamily="34" charset="0"/>
              </a:rPr>
              <a:t>		.</a:t>
            </a:r>
          </a:p>
          <a:p>
            <a:endParaRPr lang="en-US" altLang="en-US" sz="2000" b="1"/>
          </a:p>
          <a:p>
            <a:r>
              <a:rPr lang="en-US" altLang="en-US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4F287C-19A9-4833-A66B-72A6AB16DD29}" type="slidenum">
              <a:rPr lang="en-US" altLang="en-US" sz="1400" smtClean="0"/>
              <a:pPr/>
              <a:t>66</a:t>
            </a:fld>
            <a:endParaRPr lang="en-US" altLang="en-US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685800" y="914400"/>
            <a:ext cx="7464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Inserting </a:t>
            </a:r>
            <a:r>
              <a:rPr lang="en-US" altLang="en-US" sz="4400" b="1">
                <a:latin typeface="Times New Roman" charset="0"/>
              </a:rPr>
              <a:t>‘S’</a:t>
            </a:r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 into a Sorted List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2517775" y="34750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2517775" y="45910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8618" name="Group 20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8630" name="Group 1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8632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68633" name="Group 13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8638" name="Line 10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639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8640" name="Line 12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8634" name="Group 17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8635" name="Line 14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636" name="Rectangle 15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8637" name="Line 16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8631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‘C’        ‘L’         ‘X’</a:t>
              </a:r>
            </a:p>
          </p:txBody>
        </p:sp>
      </p:grpSp>
      <p:sp>
        <p:nvSpPr>
          <p:cNvPr id="68619" name="Line 21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Line 22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1" name="Rectangle 23"/>
          <p:cNvSpPr>
            <a:spLocks noChangeArrowheads="1"/>
          </p:cNvSpPr>
          <p:nvPr/>
        </p:nvSpPr>
        <p:spPr bwMode="auto">
          <a:xfrm>
            <a:off x="906463" y="289877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8622" name="Arc 24"/>
          <p:cNvSpPr>
            <a:spLocks/>
          </p:cNvSpPr>
          <p:nvPr/>
        </p:nvSpPr>
        <p:spPr bwMode="auto">
          <a:xfrm>
            <a:off x="2706688" y="4421188"/>
            <a:ext cx="1949450" cy="384175"/>
          </a:xfrm>
          <a:custGeom>
            <a:avLst/>
            <a:gdLst>
              <a:gd name="T0" fmla="*/ 175942357 w 21600"/>
              <a:gd name="T1" fmla="*/ 0 h 21600"/>
              <a:gd name="T2" fmla="*/ 578337 w 21600"/>
              <a:gd name="T3" fmla="*/ 683289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3" name="Rectangle 25"/>
          <p:cNvSpPr>
            <a:spLocks noChangeArrowheads="1"/>
          </p:cNvSpPr>
          <p:nvPr/>
        </p:nvSpPr>
        <p:spPr bwMode="auto">
          <a:xfrm>
            <a:off x="3486150" y="1863725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predLoc      location</a:t>
            </a:r>
          </a:p>
        </p:txBody>
      </p:sp>
      <p:sp>
        <p:nvSpPr>
          <p:cNvPr id="68624" name="Rectangle 26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25" name="Rectangle 27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68626" name="Group 30"/>
          <p:cNvGrpSpPr>
            <a:grpSpLocks/>
          </p:cNvGrpSpPr>
          <p:nvPr/>
        </p:nvGrpSpPr>
        <p:grpSpPr bwMode="auto">
          <a:xfrm>
            <a:off x="881063" y="5678488"/>
            <a:ext cx="3219450" cy="581025"/>
            <a:chOff x="555" y="3577"/>
            <a:chExt cx="2028" cy="366"/>
          </a:xfrm>
        </p:grpSpPr>
        <p:sp>
          <p:nvSpPr>
            <p:cNvPr id="68628" name="Rectangle 28"/>
            <p:cNvSpPr>
              <a:spLocks noChangeArrowheads="1"/>
            </p:cNvSpPr>
            <p:nvPr/>
          </p:nvSpPr>
          <p:spPr bwMode="auto">
            <a:xfrm>
              <a:off x="1884" y="3577"/>
              <a:ext cx="699" cy="36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8629" name="Rectangle 29"/>
            <p:cNvSpPr>
              <a:spLocks noChangeArrowheads="1"/>
            </p:cNvSpPr>
            <p:nvPr/>
          </p:nvSpPr>
          <p:spPr bwMode="auto">
            <a:xfrm>
              <a:off x="555" y="3614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moreToSearch  </a:t>
              </a:r>
            </a:p>
          </p:txBody>
        </p:sp>
      </p:grpSp>
      <p:sp>
        <p:nvSpPr>
          <p:cNvPr id="68627" name="Line 31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098BC8E-1038-4A5A-A52C-532F85C9AB20}" type="slidenum">
              <a:rPr lang="en-US" altLang="en-US" sz="1400" smtClean="0"/>
              <a:pPr/>
              <a:t>67</a:t>
            </a:fld>
            <a:endParaRPr lang="en-US" altLang="en-US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685800" y="914400"/>
            <a:ext cx="7542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Finding proper position for </a:t>
            </a:r>
            <a:r>
              <a:rPr lang="en-US" altLang="en-US" sz="4400" b="1">
                <a:latin typeface="Times New Roman" charset="0"/>
              </a:rPr>
              <a:t>‘S’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517775" y="34750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2517775" y="45910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9642" name="Group 20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69656" name="Group 1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69658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69659" name="Group 13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69664" name="Line 10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9665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9666" name="Line 12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9660" name="Group 17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69661" name="Line 14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9662" name="Rectangle 15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69663" name="Line 16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9657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‘C’        ‘L’         ‘X’</a:t>
              </a:r>
            </a:p>
          </p:txBody>
        </p:sp>
      </p:grpSp>
      <p:sp>
        <p:nvSpPr>
          <p:cNvPr id="69643" name="Line 21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4" name="Line 22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5" name="Rectangle 23"/>
          <p:cNvSpPr>
            <a:spLocks noChangeArrowheads="1"/>
          </p:cNvSpPr>
          <p:nvPr/>
        </p:nvSpPr>
        <p:spPr bwMode="auto">
          <a:xfrm>
            <a:off x="906463" y="289877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69646" name="Rectangle 24"/>
          <p:cNvSpPr>
            <a:spLocks noChangeArrowheads="1"/>
          </p:cNvSpPr>
          <p:nvPr/>
        </p:nvSpPr>
        <p:spPr bwMode="auto">
          <a:xfrm>
            <a:off x="3486150" y="1863725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predLoc      location</a:t>
            </a:r>
          </a:p>
        </p:txBody>
      </p:sp>
      <p:sp>
        <p:nvSpPr>
          <p:cNvPr id="69647" name="Rectangle 2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48" name="Rectangle 2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649" name="Rectangle 27"/>
          <p:cNvSpPr>
            <a:spLocks noChangeArrowheads="1"/>
          </p:cNvSpPr>
          <p:nvPr/>
        </p:nvSpPr>
        <p:spPr bwMode="auto">
          <a:xfrm>
            <a:off x="3654425" y="22225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</a:rPr>
              <a:t>NULL</a:t>
            </a:r>
          </a:p>
        </p:txBody>
      </p:sp>
      <p:sp>
        <p:nvSpPr>
          <p:cNvPr id="69650" name="Line 28"/>
          <p:cNvSpPr>
            <a:spLocks noChangeShapeType="1"/>
          </p:cNvSpPr>
          <p:nvPr/>
        </p:nvSpPr>
        <p:spPr bwMode="auto">
          <a:xfrm flipH="1">
            <a:off x="4381500" y="2370138"/>
            <a:ext cx="995363" cy="1503362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51" name="Arc 29"/>
          <p:cNvSpPr>
            <a:spLocks/>
          </p:cNvSpPr>
          <p:nvPr/>
        </p:nvSpPr>
        <p:spPr bwMode="auto">
          <a:xfrm>
            <a:off x="2706688" y="4421188"/>
            <a:ext cx="1949450" cy="384175"/>
          </a:xfrm>
          <a:custGeom>
            <a:avLst/>
            <a:gdLst>
              <a:gd name="T0" fmla="*/ 175942357 w 21600"/>
              <a:gd name="T1" fmla="*/ 0 h 21600"/>
              <a:gd name="T2" fmla="*/ 578337 w 21600"/>
              <a:gd name="T3" fmla="*/ 683289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881063" y="5678488"/>
            <a:ext cx="3219450" cy="581025"/>
            <a:chOff x="555" y="3577"/>
            <a:chExt cx="2028" cy="366"/>
          </a:xfrm>
        </p:grpSpPr>
        <p:sp>
          <p:nvSpPr>
            <p:cNvPr id="69654" name="Rectangle 30"/>
            <p:cNvSpPr>
              <a:spLocks noChangeArrowheads="1"/>
            </p:cNvSpPr>
            <p:nvPr/>
          </p:nvSpPr>
          <p:spPr bwMode="auto">
            <a:xfrm>
              <a:off x="1884" y="3577"/>
              <a:ext cx="699" cy="36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9655" name="Rectangle 31"/>
            <p:cNvSpPr>
              <a:spLocks noChangeArrowheads="1"/>
            </p:cNvSpPr>
            <p:nvPr/>
          </p:nvSpPr>
          <p:spPr bwMode="auto">
            <a:xfrm>
              <a:off x="555" y="3614"/>
              <a:ext cx="1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moreToSearch       true</a:t>
              </a:r>
            </a:p>
          </p:txBody>
        </p:sp>
      </p:grpSp>
      <p:sp>
        <p:nvSpPr>
          <p:cNvPr id="69653" name="Line 3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C4A2A-1341-471E-B984-73B52DF0B4A6}" type="slidenum">
              <a:rPr lang="en-US" altLang="en-US" sz="1400" smtClean="0"/>
              <a:pPr/>
              <a:t>68</a:t>
            </a:fld>
            <a:endParaRPr lang="en-US" altLang="en-US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2517775" y="34750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2517775" y="45910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0665" name="Group 19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70680" name="Group 17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70682" name="Rectangle 8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70683" name="Group 12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70688" name="Line 9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068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70690" name="Line 11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0684" name="Group 16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70685" name="Line 13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0686" name="Rectangle 14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70687" name="Line 15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0681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‘C’        ‘L’         ‘X’</a:t>
              </a:r>
            </a:p>
          </p:txBody>
        </p:sp>
      </p:grpSp>
      <p:sp>
        <p:nvSpPr>
          <p:cNvPr id="70666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7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8" name="Rectangle 22"/>
          <p:cNvSpPr>
            <a:spLocks noChangeArrowheads="1"/>
          </p:cNvSpPr>
          <p:nvPr/>
        </p:nvSpPr>
        <p:spPr bwMode="auto">
          <a:xfrm>
            <a:off x="906463" y="289877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70669" name="Rectangle 23"/>
          <p:cNvSpPr>
            <a:spLocks noChangeArrowheads="1"/>
          </p:cNvSpPr>
          <p:nvPr/>
        </p:nvSpPr>
        <p:spPr bwMode="auto">
          <a:xfrm>
            <a:off x="3486150" y="1863725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predLoc      location</a:t>
            </a:r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71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72" name="Line 26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Line 27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4" name="Arc 28"/>
          <p:cNvSpPr>
            <a:spLocks/>
          </p:cNvSpPr>
          <p:nvPr/>
        </p:nvSpPr>
        <p:spPr bwMode="auto">
          <a:xfrm>
            <a:off x="2706688" y="4421188"/>
            <a:ext cx="1949450" cy="384175"/>
          </a:xfrm>
          <a:custGeom>
            <a:avLst/>
            <a:gdLst>
              <a:gd name="T0" fmla="*/ 175942357 w 21600"/>
              <a:gd name="T1" fmla="*/ 0 h 21600"/>
              <a:gd name="T2" fmla="*/ 578337 w 21600"/>
              <a:gd name="T3" fmla="*/ 683289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75" name="Rectangle 29"/>
          <p:cNvSpPr>
            <a:spLocks noChangeArrowheads="1"/>
          </p:cNvSpPr>
          <p:nvPr/>
        </p:nvSpPr>
        <p:spPr bwMode="auto">
          <a:xfrm>
            <a:off x="685800" y="914400"/>
            <a:ext cx="7542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Finding proper position for </a:t>
            </a:r>
            <a:r>
              <a:rPr lang="en-US" altLang="en-US" sz="4400" b="1">
                <a:latin typeface="Times New Roman" charset="0"/>
              </a:rPr>
              <a:t>‘S’</a:t>
            </a:r>
          </a:p>
        </p:txBody>
      </p:sp>
      <p:grpSp>
        <p:nvGrpSpPr>
          <p:cNvPr id="70676" name="Group 32"/>
          <p:cNvGrpSpPr>
            <a:grpSpLocks/>
          </p:cNvGrpSpPr>
          <p:nvPr/>
        </p:nvGrpSpPr>
        <p:grpSpPr bwMode="auto">
          <a:xfrm>
            <a:off x="881063" y="5678488"/>
            <a:ext cx="3219450" cy="581025"/>
            <a:chOff x="555" y="3577"/>
            <a:chExt cx="2028" cy="366"/>
          </a:xfrm>
        </p:grpSpPr>
        <p:sp>
          <p:nvSpPr>
            <p:cNvPr id="70678" name="Rectangle 30"/>
            <p:cNvSpPr>
              <a:spLocks noChangeArrowheads="1"/>
            </p:cNvSpPr>
            <p:nvPr/>
          </p:nvSpPr>
          <p:spPr bwMode="auto">
            <a:xfrm>
              <a:off x="1884" y="3577"/>
              <a:ext cx="699" cy="36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0679" name="Rectangle 31"/>
            <p:cNvSpPr>
              <a:spLocks noChangeArrowheads="1"/>
            </p:cNvSpPr>
            <p:nvPr/>
          </p:nvSpPr>
          <p:spPr bwMode="auto">
            <a:xfrm>
              <a:off x="555" y="3614"/>
              <a:ext cx="1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moreToSearch       true</a:t>
              </a:r>
            </a:p>
          </p:txBody>
        </p:sp>
      </p:grpSp>
      <p:sp>
        <p:nvSpPr>
          <p:cNvPr id="70677" name="Line 3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44EFD8-5837-4FEF-BF1E-4D2BBA6892C6}" type="slidenum">
              <a:rPr lang="en-US" altLang="en-US" sz="1400" smtClean="0"/>
              <a:pPr/>
              <a:t>69</a:t>
            </a:fld>
            <a:endParaRPr lang="en-US" altLang="en-US" sz="14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517775" y="34750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2517775" y="45910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88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689" name="Group 19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71704" name="Group 17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71706" name="Rectangle 8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71707" name="Group 12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71712" name="Line 9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171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71714" name="Line 11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1708" name="Group 16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71709" name="Line 13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1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71711" name="Line 15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1705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‘C’        ‘L’         ‘X’</a:t>
              </a:r>
            </a:p>
          </p:txBody>
        </p:sp>
      </p:grpSp>
      <p:sp>
        <p:nvSpPr>
          <p:cNvPr id="7169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2" name="Rectangle 22"/>
          <p:cNvSpPr>
            <a:spLocks noChangeArrowheads="1"/>
          </p:cNvSpPr>
          <p:nvPr/>
        </p:nvSpPr>
        <p:spPr bwMode="auto">
          <a:xfrm>
            <a:off x="906463" y="289877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3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71693" name="Rectangle 23"/>
          <p:cNvSpPr>
            <a:spLocks noChangeArrowheads="1"/>
          </p:cNvSpPr>
          <p:nvPr/>
        </p:nvSpPr>
        <p:spPr bwMode="auto">
          <a:xfrm>
            <a:off x="3486150" y="1863725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predLoc      location</a:t>
            </a:r>
          </a:p>
        </p:txBody>
      </p:sp>
      <p:sp>
        <p:nvSpPr>
          <p:cNvPr id="71694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95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96" name="Line 26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7" name="Line 27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8" name="Arc 28"/>
          <p:cNvSpPr>
            <a:spLocks/>
          </p:cNvSpPr>
          <p:nvPr/>
        </p:nvSpPr>
        <p:spPr bwMode="auto">
          <a:xfrm>
            <a:off x="2706688" y="4421188"/>
            <a:ext cx="1949450" cy="384175"/>
          </a:xfrm>
          <a:custGeom>
            <a:avLst/>
            <a:gdLst>
              <a:gd name="T0" fmla="*/ 175942357 w 21600"/>
              <a:gd name="T1" fmla="*/ 0 h 21600"/>
              <a:gd name="T2" fmla="*/ 578337 w 21600"/>
              <a:gd name="T3" fmla="*/ 683289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699" name="Rectangle 29"/>
          <p:cNvSpPr>
            <a:spLocks noChangeArrowheads="1"/>
          </p:cNvSpPr>
          <p:nvPr/>
        </p:nvSpPr>
        <p:spPr bwMode="auto">
          <a:xfrm>
            <a:off x="609600" y="838200"/>
            <a:ext cx="7542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Finding proper position for </a:t>
            </a:r>
            <a:r>
              <a:rPr lang="en-US" altLang="en-US" sz="4400" b="1">
                <a:latin typeface="Times New Roman" charset="0"/>
              </a:rPr>
              <a:t>‘S’</a:t>
            </a:r>
          </a:p>
        </p:txBody>
      </p:sp>
      <p:grpSp>
        <p:nvGrpSpPr>
          <p:cNvPr id="71700" name="Group 32"/>
          <p:cNvGrpSpPr>
            <a:grpSpLocks/>
          </p:cNvGrpSpPr>
          <p:nvPr/>
        </p:nvGrpSpPr>
        <p:grpSpPr bwMode="auto">
          <a:xfrm>
            <a:off x="881063" y="5678488"/>
            <a:ext cx="3219450" cy="581025"/>
            <a:chOff x="555" y="3577"/>
            <a:chExt cx="2028" cy="366"/>
          </a:xfrm>
        </p:grpSpPr>
        <p:sp>
          <p:nvSpPr>
            <p:cNvPr id="71702" name="Rectangle 30"/>
            <p:cNvSpPr>
              <a:spLocks noChangeArrowheads="1"/>
            </p:cNvSpPr>
            <p:nvPr/>
          </p:nvSpPr>
          <p:spPr bwMode="auto">
            <a:xfrm>
              <a:off x="1884" y="3577"/>
              <a:ext cx="699" cy="36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1703" name="Rectangle 31"/>
            <p:cNvSpPr>
              <a:spLocks noChangeArrowheads="1"/>
            </p:cNvSpPr>
            <p:nvPr/>
          </p:nvSpPr>
          <p:spPr bwMode="auto">
            <a:xfrm>
              <a:off x="555" y="3614"/>
              <a:ext cx="1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moreToSearch      </a:t>
              </a:r>
              <a:r>
                <a:rPr lang="en-US" altLang="en-US" sz="2000" b="1">
                  <a:solidFill>
                    <a:srgbClr val="990000"/>
                  </a:solidFill>
                </a:rPr>
                <a:t> false</a:t>
              </a:r>
            </a:p>
          </p:txBody>
        </p:sp>
      </p:grpSp>
      <p:sp>
        <p:nvSpPr>
          <p:cNvPr id="71701" name="Line 3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ED27EA-98A7-4453-B204-DFC466E071E8}" type="slidenum">
              <a:rPr lang="en-US" altLang="en-US" sz="1400" smtClean="0"/>
              <a:pPr/>
              <a:t>7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076325" y="639763"/>
            <a:ext cx="6891338" cy="701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4000" b="1">
                <a:solidFill>
                  <a:srgbClr val="990066"/>
                </a:solidFill>
                <a:latin typeface="Courier New" pitchFamily="49" charset="0"/>
              </a:rPr>
              <a:t>class StackType&lt;float&gt;</a:t>
            </a:r>
          </a:p>
        </p:txBody>
      </p:sp>
      <p:grpSp>
        <p:nvGrpSpPr>
          <p:cNvPr id="9221" name="Group 24"/>
          <p:cNvGrpSpPr>
            <a:grpSpLocks/>
          </p:cNvGrpSpPr>
          <p:nvPr/>
        </p:nvGrpSpPr>
        <p:grpSpPr bwMode="auto">
          <a:xfrm>
            <a:off x="1263650" y="1760538"/>
            <a:ext cx="4602163" cy="4711700"/>
            <a:chOff x="796" y="1109"/>
            <a:chExt cx="2899" cy="2968"/>
          </a:xfrm>
        </p:grpSpPr>
        <p:sp>
          <p:nvSpPr>
            <p:cNvPr id="9231" name="Oval 4"/>
            <p:cNvSpPr>
              <a:spLocks noChangeArrowheads="1"/>
            </p:cNvSpPr>
            <p:nvPr/>
          </p:nvSpPr>
          <p:spPr bwMode="auto">
            <a:xfrm>
              <a:off x="1463" y="1109"/>
              <a:ext cx="2232" cy="29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2" name="Oval 5"/>
            <p:cNvSpPr>
              <a:spLocks noChangeArrowheads="1"/>
            </p:cNvSpPr>
            <p:nvPr/>
          </p:nvSpPr>
          <p:spPr bwMode="auto">
            <a:xfrm>
              <a:off x="804" y="244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3" name="Oval 6"/>
            <p:cNvSpPr>
              <a:spLocks noChangeArrowheads="1"/>
            </p:cNvSpPr>
            <p:nvPr/>
          </p:nvSpPr>
          <p:spPr bwMode="auto">
            <a:xfrm>
              <a:off x="804" y="278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4" name="Oval 7"/>
            <p:cNvSpPr>
              <a:spLocks noChangeArrowheads="1"/>
            </p:cNvSpPr>
            <p:nvPr/>
          </p:nvSpPr>
          <p:spPr bwMode="auto">
            <a:xfrm>
              <a:off x="804" y="311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5" name="Oval 8"/>
            <p:cNvSpPr>
              <a:spLocks noChangeArrowheads="1"/>
            </p:cNvSpPr>
            <p:nvPr/>
          </p:nvSpPr>
          <p:spPr bwMode="auto">
            <a:xfrm>
              <a:off x="804" y="2110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6" name="Oval 9"/>
            <p:cNvSpPr>
              <a:spLocks noChangeArrowheads="1"/>
            </p:cNvSpPr>
            <p:nvPr/>
          </p:nvSpPr>
          <p:spPr bwMode="auto">
            <a:xfrm>
              <a:off x="804" y="1774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9237" name="Group 12"/>
            <p:cNvGrpSpPr>
              <a:grpSpLocks/>
            </p:cNvGrpSpPr>
            <p:nvPr/>
          </p:nvGrpSpPr>
          <p:grpSpPr bwMode="auto">
            <a:xfrm>
              <a:off x="804" y="1438"/>
              <a:ext cx="1240" cy="265"/>
              <a:chOff x="804" y="1438"/>
              <a:chExt cx="1240" cy="265"/>
            </a:xfrm>
          </p:grpSpPr>
          <p:sp>
            <p:nvSpPr>
              <p:cNvPr id="9249" name="Oval 10"/>
              <p:cNvSpPr>
                <a:spLocks noChangeArrowheads="1"/>
              </p:cNvSpPr>
              <p:nvPr/>
            </p:nvSpPr>
            <p:spPr bwMode="auto">
              <a:xfrm>
                <a:off x="804" y="1438"/>
                <a:ext cx="1240" cy="23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9250" name="Rectangle 11"/>
              <p:cNvSpPr>
                <a:spLocks noChangeArrowheads="1"/>
              </p:cNvSpPr>
              <p:nvPr/>
            </p:nvSpPr>
            <p:spPr bwMode="auto">
              <a:xfrm>
                <a:off x="1018" y="1453"/>
                <a:ext cx="8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Times New Roman" charset="0"/>
                  </a:rPr>
                  <a:t>StackType</a:t>
                </a:r>
              </a:p>
            </p:txBody>
          </p:sp>
        </p:grpSp>
        <p:sp>
          <p:nvSpPr>
            <p:cNvPr id="9238" name="Rectangle 13"/>
            <p:cNvSpPr>
              <a:spLocks noChangeArrowheads="1"/>
            </p:cNvSpPr>
            <p:nvPr/>
          </p:nvSpPr>
          <p:spPr bwMode="auto">
            <a:xfrm>
              <a:off x="939" y="1789"/>
              <a:ext cx="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MakeEmpty</a:t>
              </a:r>
            </a:p>
          </p:txBody>
        </p:sp>
        <p:sp>
          <p:nvSpPr>
            <p:cNvPr id="9239" name="Rectangle 14"/>
            <p:cNvSpPr>
              <a:spLocks noChangeArrowheads="1"/>
            </p:cNvSpPr>
            <p:nvPr/>
          </p:nvSpPr>
          <p:spPr bwMode="auto">
            <a:xfrm>
              <a:off x="1186" y="3133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Pop</a:t>
              </a:r>
            </a:p>
          </p:txBody>
        </p:sp>
        <p:sp>
          <p:nvSpPr>
            <p:cNvPr id="9240" name="Rectangle 15"/>
            <p:cNvSpPr>
              <a:spLocks noChangeArrowheads="1"/>
            </p:cNvSpPr>
            <p:nvPr/>
          </p:nvSpPr>
          <p:spPr bwMode="auto">
            <a:xfrm>
              <a:off x="1147" y="279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Push</a:t>
              </a:r>
            </a:p>
          </p:txBody>
        </p:sp>
        <p:sp>
          <p:nvSpPr>
            <p:cNvPr id="9241" name="Rectangle 16"/>
            <p:cNvSpPr>
              <a:spLocks noChangeArrowheads="1"/>
            </p:cNvSpPr>
            <p:nvPr/>
          </p:nvSpPr>
          <p:spPr bwMode="auto">
            <a:xfrm>
              <a:off x="1125" y="2461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IsFull</a:t>
              </a:r>
            </a:p>
          </p:txBody>
        </p:sp>
        <p:sp>
          <p:nvSpPr>
            <p:cNvPr id="9242" name="Rectangle 17"/>
            <p:cNvSpPr>
              <a:spLocks noChangeArrowheads="1"/>
            </p:cNvSpPr>
            <p:nvPr/>
          </p:nvSpPr>
          <p:spPr bwMode="auto">
            <a:xfrm>
              <a:off x="1064" y="2125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IsEmpty</a:t>
              </a:r>
            </a:p>
          </p:txBody>
        </p:sp>
        <p:grpSp>
          <p:nvGrpSpPr>
            <p:cNvPr id="9243" name="Group 21"/>
            <p:cNvGrpSpPr>
              <a:grpSpLocks/>
            </p:cNvGrpSpPr>
            <p:nvPr/>
          </p:nvGrpSpPr>
          <p:grpSpPr bwMode="auto">
            <a:xfrm>
              <a:off x="2187" y="2022"/>
              <a:ext cx="1241" cy="899"/>
              <a:chOff x="2187" y="2022"/>
              <a:chExt cx="1241" cy="899"/>
            </a:xfrm>
          </p:grpSpPr>
          <p:sp>
            <p:nvSpPr>
              <p:cNvPr id="9246" name="Rectangle 18"/>
              <p:cNvSpPr>
                <a:spLocks noChangeArrowheads="1"/>
              </p:cNvSpPr>
              <p:nvPr/>
            </p:nvSpPr>
            <p:spPr bwMode="auto">
              <a:xfrm>
                <a:off x="2187" y="2022"/>
                <a:ext cx="1241" cy="899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9247" name="Rectangle 19"/>
              <p:cNvSpPr>
                <a:spLocks noChangeArrowheads="1"/>
              </p:cNvSpPr>
              <p:nvPr/>
            </p:nvSpPr>
            <p:spPr bwMode="auto">
              <a:xfrm>
                <a:off x="2195" y="2030"/>
                <a:ext cx="1188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b="1">
                    <a:latin typeface="Times New Roman" charset="0"/>
                  </a:rPr>
                  <a:t>Private data: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r>
                  <a:rPr lang="en-US" altLang="en-US" b="1">
                    <a:latin typeface="Times New Roman" charset="0"/>
                  </a:rPr>
                  <a:t>topPtr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</p:txBody>
          </p:sp>
          <p:sp>
            <p:nvSpPr>
              <p:cNvPr id="9248" name="Rectangle 20"/>
              <p:cNvSpPr>
                <a:spLocks noChangeArrowheads="1"/>
              </p:cNvSpPr>
              <p:nvPr/>
            </p:nvSpPr>
            <p:spPr bwMode="auto">
              <a:xfrm>
                <a:off x="2884" y="2380"/>
                <a:ext cx="384" cy="34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9244" name="Oval 22"/>
            <p:cNvSpPr>
              <a:spLocks noChangeArrowheads="1"/>
            </p:cNvSpPr>
            <p:nvPr/>
          </p:nvSpPr>
          <p:spPr bwMode="auto">
            <a:xfrm>
              <a:off x="796" y="3471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958" y="3486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~StackType</a:t>
              </a:r>
            </a:p>
          </p:txBody>
        </p:sp>
      </p:grpSp>
      <p:grpSp>
        <p:nvGrpSpPr>
          <p:cNvPr id="9222" name="Group 28"/>
          <p:cNvGrpSpPr>
            <a:grpSpLocks/>
          </p:cNvGrpSpPr>
          <p:nvPr/>
        </p:nvGrpSpPr>
        <p:grpSpPr bwMode="auto">
          <a:xfrm>
            <a:off x="4826000" y="3778250"/>
            <a:ext cx="3546475" cy="630238"/>
            <a:chOff x="3040" y="2380"/>
            <a:chExt cx="2234" cy="397"/>
          </a:xfrm>
        </p:grpSpPr>
        <p:sp>
          <p:nvSpPr>
            <p:cNvPr id="9228" name="Line 25"/>
            <p:cNvSpPr>
              <a:spLocks noChangeShapeType="1"/>
            </p:cNvSpPr>
            <p:nvPr/>
          </p:nvSpPr>
          <p:spPr bwMode="auto">
            <a:xfrm>
              <a:off x="3040" y="2550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" name="Rectangle 26"/>
            <p:cNvSpPr>
              <a:spLocks noChangeArrowheads="1"/>
            </p:cNvSpPr>
            <p:nvPr/>
          </p:nvSpPr>
          <p:spPr bwMode="auto">
            <a:xfrm>
              <a:off x="3924" y="2380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230" name="Rectangle 27"/>
            <p:cNvSpPr>
              <a:spLocks noChangeArrowheads="1"/>
            </p:cNvSpPr>
            <p:nvPr/>
          </p:nvSpPr>
          <p:spPr bwMode="auto">
            <a:xfrm>
              <a:off x="4722" y="2385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9223" name="Line 29"/>
          <p:cNvSpPr>
            <a:spLocks noChangeShapeType="1"/>
          </p:cNvSpPr>
          <p:nvPr/>
        </p:nvSpPr>
        <p:spPr bwMode="auto">
          <a:xfrm>
            <a:off x="6921500" y="4067175"/>
            <a:ext cx="550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Line 30"/>
          <p:cNvSpPr>
            <a:spLocks noChangeShapeType="1"/>
          </p:cNvSpPr>
          <p:nvPr/>
        </p:nvSpPr>
        <p:spPr bwMode="auto">
          <a:xfrm>
            <a:off x="6856413" y="3770313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Line 31"/>
          <p:cNvSpPr>
            <a:spLocks noChangeShapeType="1"/>
          </p:cNvSpPr>
          <p:nvPr/>
        </p:nvSpPr>
        <p:spPr bwMode="auto">
          <a:xfrm>
            <a:off x="8102600" y="377825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Rectangle 32"/>
          <p:cNvSpPr>
            <a:spLocks noChangeArrowheads="1"/>
          </p:cNvSpPr>
          <p:nvPr/>
        </p:nvSpPr>
        <p:spPr bwMode="auto">
          <a:xfrm>
            <a:off x="6216650" y="3873500"/>
            <a:ext cx="196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23.4          -7.9</a:t>
            </a:r>
          </a:p>
        </p:txBody>
      </p:sp>
      <p:sp>
        <p:nvSpPr>
          <p:cNvPr id="9227" name="Line 33"/>
          <p:cNvSpPr>
            <a:spLocks noChangeShapeType="1"/>
          </p:cNvSpPr>
          <p:nvPr/>
        </p:nvSpPr>
        <p:spPr bwMode="auto">
          <a:xfrm flipH="1">
            <a:off x="8107363" y="3790950"/>
            <a:ext cx="274637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5EB568-84B9-4682-8525-BC92E320645A}" type="slidenum">
              <a:rPr lang="en-US" altLang="en-US" sz="1400" smtClean="0"/>
              <a:pPr/>
              <a:t>70</a:t>
            </a:fld>
            <a:endParaRPr lang="en-US" altLang="en-US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17775" y="34750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517775" y="45910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72714" name="Group 12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72738" name="Line 9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739" name="Rectangle 10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740" name="Line 11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16" name="Line 14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7" name="Rectangle 15"/>
          <p:cNvSpPr>
            <a:spLocks noChangeArrowheads="1"/>
          </p:cNvSpPr>
          <p:nvPr/>
        </p:nvSpPr>
        <p:spPr bwMode="auto">
          <a:xfrm>
            <a:off x="4124325" y="3941763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‘C’        ‘L’         ‘X’</a:t>
            </a:r>
          </a:p>
        </p:txBody>
      </p:sp>
      <p:sp>
        <p:nvSpPr>
          <p:cNvPr id="72718" name="Line 16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Line 17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0" name="Rectangle 18"/>
          <p:cNvSpPr>
            <a:spLocks noChangeArrowheads="1"/>
          </p:cNvSpPr>
          <p:nvPr/>
        </p:nvSpPr>
        <p:spPr bwMode="auto">
          <a:xfrm>
            <a:off x="906463" y="2898775"/>
            <a:ext cx="20256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8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length            </a:t>
            </a:r>
            <a:r>
              <a:rPr lang="en-US" altLang="en-US" sz="1800" b="1">
                <a:latin typeface="Times New Roman" charset="0"/>
              </a:rPr>
              <a:t>4</a:t>
            </a:r>
          </a:p>
          <a:p>
            <a:endParaRPr lang="en-US" altLang="en-US" sz="12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listData</a:t>
            </a:r>
            <a:endParaRPr lang="en-US" altLang="en-US" sz="1400" b="1">
              <a:latin typeface="Times New Roman" charset="0"/>
            </a:endParaRPr>
          </a:p>
          <a:p>
            <a:endParaRPr lang="en-US" altLang="en-US" sz="1600" b="1">
              <a:latin typeface="Times New Roman" charset="0"/>
            </a:endParaRPr>
          </a:p>
          <a:p>
            <a:r>
              <a:rPr lang="en-US" altLang="en-US" b="1">
                <a:latin typeface="Times New Roman" charset="0"/>
              </a:rPr>
              <a:t>currentPos</a:t>
            </a:r>
            <a:endParaRPr lang="en-US" altLang="en-US" sz="2000" b="1">
              <a:latin typeface="Times New Roman" charset="0"/>
            </a:endParaRPr>
          </a:p>
          <a:p>
            <a:endParaRPr lang="en-US" altLang="en-US" sz="2000" b="1">
              <a:latin typeface="Times New Roman" charset="0"/>
            </a:endParaRPr>
          </a:p>
        </p:txBody>
      </p:sp>
      <p:sp>
        <p:nvSpPr>
          <p:cNvPr id="72721" name="Rectangle 19"/>
          <p:cNvSpPr>
            <a:spLocks noChangeArrowheads="1"/>
          </p:cNvSpPr>
          <p:nvPr/>
        </p:nvSpPr>
        <p:spPr bwMode="auto">
          <a:xfrm>
            <a:off x="3486150" y="1863725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/>
              <a:t>predLoc</a:t>
            </a:r>
            <a:r>
              <a:rPr lang="en-US" altLang="en-US" sz="2000" b="1" dirty="0"/>
              <a:t>      location</a:t>
            </a:r>
          </a:p>
        </p:txBody>
      </p:sp>
      <p:sp>
        <p:nvSpPr>
          <p:cNvPr id="72722" name="Rectangle 20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23" name="Rectangle 21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24" name="Line 22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5" name="Line 23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6" name="Arc 24"/>
          <p:cNvSpPr>
            <a:spLocks/>
          </p:cNvSpPr>
          <p:nvPr/>
        </p:nvSpPr>
        <p:spPr bwMode="auto">
          <a:xfrm>
            <a:off x="2706688" y="4421188"/>
            <a:ext cx="1949450" cy="384175"/>
          </a:xfrm>
          <a:custGeom>
            <a:avLst/>
            <a:gdLst>
              <a:gd name="T0" fmla="*/ 175942357 w 21600"/>
              <a:gd name="T1" fmla="*/ 0 h 21600"/>
              <a:gd name="T2" fmla="*/ 578337 w 21600"/>
              <a:gd name="T3" fmla="*/ 683289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01"/>
                  <a:pt x="11972" y="21560"/>
                  <a:pt x="7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27" name="Rectangle 25"/>
          <p:cNvSpPr>
            <a:spLocks noChangeArrowheads="1"/>
          </p:cNvSpPr>
          <p:nvPr/>
        </p:nvSpPr>
        <p:spPr bwMode="auto">
          <a:xfrm>
            <a:off x="533400" y="914400"/>
            <a:ext cx="8069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Inserting </a:t>
            </a:r>
            <a:r>
              <a:rPr lang="en-US" altLang="en-US" sz="4400" b="1">
                <a:latin typeface="Times New Roman" charset="0"/>
              </a:rPr>
              <a:t>‘S’ </a:t>
            </a:r>
            <a:r>
              <a:rPr lang="en-US" altLang="en-US" sz="4400" b="1">
                <a:solidFill>
                  <a:schemeClr val="tx2"/>
                </a:solidFill>
                <a:latin typeface="Times New Roman" charset="0"/>
              </a:rPr>
              <a:t>into proper position</a:t>
            </a:r>
          </a:p>
        </p:txBody>
      </p:sp>
      <p:grpSp>
        <p:nvGrpSpPr>
          <p:cNvPr id="72728" name="Group 28"/>
          <p:cNvGrpSpPr>
            <a:grpSpLocks/>
          </p:cNvGrpSpPr>
          <p:nvPr/>
        </p:nvGrpSpPr>
        <p:grpSpPr bwMode="auto">
          <a:xfrm>
            <a:off x="59066" y="1995488"/>
            <a:ext cx="3219450" cy="581025"/>
            <a:chOff x="555" y="3577"/>
            <a:chExt cx="2028" cy="366"/>
          </a:xfrm>
        </p:grpSpPr>
        <p:sp>
          <p:nvSpPr>
            <p:cNvPr id="72736" name="Rectangle 26"/>
            <p:cNvSpPr>
              <a:spLocks noChangeArrowheads="1"/>
            </p:cNvSpPr>
            <p:nvPr/>
          </p:nvSpPr>
          <p:spPr bwMode="auto">
            <a:xfrm>
              <a:off x="1884" y="3577"/>
              <a:ext cx="699" cy="36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737" name="Rectangle 27"/>
            <p:cNvSpPr>
              <a:spLocks noChangeArrowheads="1"/>
            </p:cNvSpPr>
            <p:nvPr/>
          </p:nvSpPr>
          <p:spPr bwMode="auto">
            <a:xfrm>
              <a:off x="555" y="3614"/>
              <a:ext cx="1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/>
                <a:t>moreToSearch       false</a:t>
              </a:r>
            </a:p>
          </p:txBody>
        </p:sp>
      </p:grpSp>
      <p:sp>
        <p:nvSpPr>
          <p:cNvPr id="72729" name="Line 29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2730" name="Group 33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72733" name="Rectangle 30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734" name="Rectangle 31"/>
            <p:cNvSpPr>
              <a:spLocks noChangeArrowheads="1"/>
            </p:cNvSpPr>
            <p:nvPr/>
          </p:nvSpPr>
          <p:spPr bwMode="auto">
            <a:xfrm>
              <a:off x="3544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/>
                <a:t>‘S’</a:t>
              </a:r>
            </a:p>
          </p:txBody>
        </p:sp>
        <p:sp>
          <p:nvSpPr>
            <p:cNvPr id="72735" name="Line 32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731" name="Arc 34"/>
          <p:cNvSpPr>
            <a:spLocks/>
          </p:cNvSpPr>
          <p:nvPr/>
        </p:nvSpPr>
        <p:spPr bwMode="auto">
          <a:xfrm rot="-5760000">
            <a:off x="5967413" y="4762500"/>
            <a:ext cx="1047750" cy="517525"/>
          </a:xfrm>
          <a:custGeom>
            <a:avLst/>
            <a:gdLst>
              <a:gd name="T0" fmla="*/ 50590215 w 21600"/>
              <a:gd name="T1" fmla="*/ 12399634 h 21600"/>
              <a:gd name="T2" fmla="*/ 0 w 21600"/>
              <a:gd name="T3" fmla="*/ 0 h 21600"/>
              <a:gd name="T4" fmla="*/ 50823145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32" name="Arc 35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53950017 h 21600"/>
              <a:gd name="T2" fmla="*/ 3471743 w 21600"/>
              <a:gd name="T3" fmla="*/ 0 h 21600"/>
              <a:gd name="T4" fmla="*/ 3491946 w 21600"/>
              <a:gd name="T5" fmla="*/ 5395001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7596336" y="5571507"/>
            <a:ext cx="792163" cy="327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 flipV="1">
            <a:off x="6388099" y="5638975"/>
            <a:ext cx="1604317" cy="85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7486669" y="5170755"/>
            <a:ext cx="11541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 smtClean="0"/>
              <a:t>tempPtr</a:t>
            </a:r>
            <a:endParaRPr lang="en-US" altLang="en-US" sz="2000" b="1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732324" y="5502127"/>
            <a:ext cx="320619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 dirty="0" err="1" smtClean="0">
                <a:latin typeface="Times New Roman" charset="0"/>
              </a:rPr>
              <a:t>predLoc</a:t>
            </a:r>
            <a:r>
              <a:rPr lang="en-US" altLang="en-US" sz="2000" b="1" dirty="0" smtClean="0">
                <a:latin typeface="Times New Roman" charset="0"/>
              </a:rPr>
              <a:t>-</a:t>
            </a:r>
            <a:r>
              <a:rPr lang="en-US" altLang="en-US" sz="2000" b="1" dirty="0">
                <a:latin typeface="Times New Roman" charset="0"/>
              </a:rPr>
              <a:t>&gt;next  =  </a:t>
            </a:r>
            <a:r>
              <a:rPr lang="en-US" altLang="en-US" sz="2000" b="1" dirty="0" err="1" smtClean="0">
                <a:latin typeface="Times New Roman" charset="0"/>
              </a:rPr>
              <a:t>tempPtr</a:t>
            </a:r>
            <a:r>
              <a:rPr lang="en-US" altLang="en-US" sz="2000" b="1" dirty="0" smtClean="0">
                <a:latin typeface="Times New Roman" charset="0"/>
              </a:rPr>
              <a:t>;</a:t>
            </a:r>
          </a:p>
          <a:p>
            <a:r>
              <a:rPr lang="en-US" altLang="en-US" sz="2000" b="1" dirty="0" err="1" smtClean="0">
                <a:latin typeface="Times New Roman" charset="0"/>
              </a:rPr>
              <a:t>tempPtr</a:t>
            </a:r>
            <a:r>
              <a:rPr lang="en-US" altLang="en-US" sz="2000" b="1" dirty="0" smtClean="0">
                <a:latin typeface="Times New Roman" charset="0"/>
              </a:rPr>
              <a:t>-&gt;next = location;</a:t>
            </a:r>
            <a:endParaRPr lang="en-US" altLang="en-US" sz="2000" b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7350" y="990600"/>
            <a:ext cx="8293100" cy="5791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990600"/>
            <a:ext cx="8207375" cy="5508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/>
              <a:t>void  </a:t>
            </a:r>
            <a:r>
              <a:rPr lang="en-US" altLang="en-US" sz="1600" b="1" dirty="0" err="1"/>
              <a:t>SortedType</a:t>
            </a:r>
            <a:r>
              <a:rPr lang="en-US" altLang="en-US" sz="1600" b="1" dirty="0"/>
              <a:t> :: </a:t>
            </a:r>
            <a:r>
              <a:rPr lang="en-US" altLang="en-US" sz="1600" b="1" dirty="0" err="1"/>
              <a:t>InsertItem</a:t>
            </a:r>
            <a:r>
              <a:rPr lang="en-US" altLang="en-US" sz="1600" b="1" dirty="0"/>
              <a:t> ( </a:t>
            </a:r>
            <a:r>
              <a:rPr lang="en-US" altLang="en-US" sz="1600" b="1" dirty="0" err="1"/>
              <a:t>ItemType</a:t>
            </a:r>
            <a:r>
              <a:rPr lang="en-US" altLang="en-US" sz="1600" b="1" dirty="0"/>
              <a:t>  item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{    </a:t>
            </a:r>
            <a:r>
              <a:rPr lang="en-US" altLang="en-US" sz="1400" b="1" dirty="0" err="1"/>
              <a:t>bool</a:t>
            </a:r>
            <a:r>
              <a:rPr lang="en-US" altLang="en-US" sz="1400" b="1" dirty="0"/>
              <a:t>  </a:t>
            </a:r>
            <a:r>
              <a:rPr lang="en-US" altLang="en-US" sz="1400" b="1" dirty="0" err="1"/>
              <a:t>moreToSearch</a:t>
            </a:r>
            <a:r>
              <a:rPr lang="en-US" altLang="en-US" sz="1400" b="1" dirty="0"/>
              <a:t> ;</a:t>
            </a:r>
          </a:p>
          <a:p>
            <a:pPr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err="1" smtClean="0"/>
              <a:t>NodeType</a:t>
            </a:r>
            <a:r>
              <a:rPr lang="en-US" altLang="en-US" sz="1400" b="1" dirty="0" smtClean="0"/>
              <a:t>&lt;</a:t>
            </a:r>
            <a:r>
              <a:rPr lang="en-US" altLang="en-US" sz="1400" b="1" dirty="0" err="1" smtClean="0"/>
              <a:t>ItemType</a:t>
            </a:r>
            <a:r>
              <a:rPr lang="en-US" altLang="en-US" sz="1400" b="1" dirty="0"/>
              <a:t>&gt;*  </a:t>
            </a:r>
            <a:r>
              <a:rPr lang="en-US" altLang="en-US" sz="1400" b="1" dirty="0" smtClean="0"/>
              <a:t>location, </a:t>
            </a:r>
            <a:r>
              <a:rPr lang="en-US" altLang="en-US" sz="1400" b="1" dirty="0" err="1" smtClean="0"/>
              <a:t>predLoc</a:t>
            </a:r>
            <a:r>
              <a:rPr lang="en-US" altLang="en-US" sz="1400" b="1" dirty="0" smtClean="0"/>
              <a:t>, </a:t>
            </a:r>
            <a:r>
              <a:rPr lang="en-US" altLang="en-US" sz="1400" b="1" dirty="0" err="1" smtClean="0"/>
              <a:t>tempPtr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;</a:t>
            </a:r>
          </a:p>
          <a:p>
            <a:pPr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err="1" smtClean="0"/>
              <a:t>tempPtr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new  </a:t>
            </a:r>
            <a:r>
              <a:rPr lang="en-US" altLang="en-US" sz="1400" b="1" dirty="0" err="1"/>
              <a:t>NodeType</a:t>
            </a:r>
            <a:r>
              <a:rPr lang="en-US" altLang="en-US" sz="1400" b="1" dirty="0"/>
              <a:t>&lt;</a:t>
            </a:r>
            <a:r>
              <a:rPr lang="en-US" altLang="en-US" sz="1400" b="1" dirty="0" err="1"/>
              <a:t>ItemType</a:t>
            </a:r>
            <a:r>
              <a:rPr lang="en-US" altLang="en-US" sz="1400" b="1" dirty="0"/>
              <a:t>&gt; ;</a:t>
            </a:r>
          </a:p>
          <a:p>
            <a:pPr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err="1" smtClean="0"/>
              <a:t>tempPtr</a:t>
            </a:r>
            <a:r>
              <a:rPr lang="en-US" altLang="en-US" sz="1400" b="1" dirty="0" smtClean="0"/>
              <a:t>-</a:t>
            </a:r>
            <a:r>
              <a:rPr lang="en-US" altLang="en-US" sz="1400" b="1" dirty="0"/>
              <a:t>&gt;info = item </a:t>
            </a:r>
            <a:r>
              <a:rPr lang="en-US" altLang="en-US" sz="1400" b="1" dirty="0" smtClean="0"/>
              <a:t>;</a:t>
            </a:r>
          </a:p>
          <a:p>
            <a:pPr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if (</a:t>
            </a:r>
            <a:r>
              <a:rPr lang="en-US" altLang="en-US" sz="1400" b="1" dirty="0" err="1" smtClean="0"/>
              <a:t>listData</a:t>
            </a:r>
            <a:r>
              <a:rPr lang="en-US" altLang="en-US" sz="1400" b="1" dirty="0" smtClean="0"/>
              <a:t>==NULL</a:t>
            </a:r>
            <a:r>
              <a:rPr lang="en-US" altLang="en-US" sz="1400" b="1" dirty="0" smtClean="0"/>
              <a:t>) </a:t>
            </a:r>
            <a:r>
              <a:rPr lang="en-US" altLang="en-US" sz="1400" b="1" dirty="0"/>
              <a:t>	</a:t>
            </a:r>
            <a:r>
              <a:rPr lang="en-US" altLang="en-US" sz="1400" b="1" dirty="0" smtClean="0"/>
              <a:t>{</a:t>
            </a:r>
          </a:p>
          <a:p>
            <a:pPr lvl="1"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err="1" smtClean="0"/>
              <a:t>listData</a:t>
            </a:r>
            <a:r>
              <a:rPr lang="en-US" altLang="en-US" sz="1000" b="1" dirty="0" smtClean="0"/>
              <a:t>=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;    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-&gt;next=NULL;     length++;	</a:t>
            </a:r>
          </a:p>
          <a:p>
            <a:pPr>
              <a:buNone/>
            </a:pPr>
            <a:r>
              <a:rPr lang="en-US" altLang="en-US" sz="1400" b="1" dirty="0" smtClean="0"/>
              <a:t>	}</a:t>
            </a:r>
          </a:p>
          <a:p>
            <a:pPr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else  </a:t>
            </a:r>
            <a:r>
              <a:rPr lang="en-US" altLang="en-US" sz="1400" b="1" dirty="0"/>
              <a:t>	</a:t>
            </a:r>
            <a:r>
              <a:rPr lang="en-US" altLang="en-US" sz="1400" b="1" dirty="0" smtClean="0"/>
              <a:t>{</a:t>
            </a:r>
            <a:endParaRPr lang="en-US" altLang="en-US" sz="1400" b="1" dirty="0"/>
          </a:p>
          <a:p>
            <a:pPr lvl="1"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/>
              <a:t>location </a:t>
            </a:r>
            <a:r>
              <a:rPr lang="en-US" altLang="en-US" sz="1000" b="1" dirty="0"/>
              <a:t>= </a:t>
            </a:r>
            <a:r>
              <a:rPr lang="en-US" altLang="en-US" sz="1000" b="1" dirty="0" err="1" smtClean="0"/>
              <a:t>predLoc</a:t>
            </a:r>
            <a:r>
              <a:rPr lang="en-US" altLang="en-US" sz="1000" b="1" dirty="0" smtClean="0"/>
              <a:t>=</a:t>
            </a:r>
            <a:r>
              <a:rPr lang="en-US" altLang="en-US" sz="1000" b="1" dirty="0" err="1" smtClean="0"/>
              <a:t>listData</a:t>
            </a:r>
            <a:r>
              <a:rPr lang="en-US" altLang="en-US" sz="1000" b="1" dirty="0" smtClean="0"/>
              <a:t> </a:t>
            </a:r>
            <a:r>
              <a:rPr lang="en-US" altLang="en-US" sz="1000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err="1"/>
              <a:t>moreToSearch</a:t>
            </a:r>
            <a:r>
              <a:rPr lang="en-US" altLang="en-US" sz="1000" b="1" dirty="0"/>
              <a:t> = ( </a:t>
            </a:r>
            <a:r>
              <a:rPr lang="en-US" altLang="en-US" sz="1000" b="1" dirty="0" smtClean="0"/>
              <a:t>location !=NULL </a:t>
            </a:r>
            <a:r>
              <a:rPr lang="en-US" altLang="en-US" sz="1000" b="1" dirty="0"/>
              <a:t>) 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while ( </a:t>
            </a:r>
            <a:r>
              <a:rPr lang="en-US" altLang="en-US" sz="1000" b="1" dirty="0" err="1"/>
              <a:t>moreToSearch</a:t>
            </a:r>
            <a:r>
              <a:rPr lang="en-US" altLang="en-US" sz="1000" b="1" dirty="0"/>
              <a:t> 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{	switch ( </a:t>
            </a:r>
            <a:r>
              <a:rPr lang="en-US" altLang="en-US" sz="1000" b="1" dirty="0" err="1"/>
              <a:t>item.ComparedTo</a:t>
            </a:r>
            <a:r>
              <a:rPr lang="en-US" altLang="en-US" sz="1000" b="1" dirty="0"/>
              <a:t>( </a:t>
            </a:r>
            <a:r>
              <a:rPr lang="en-US" altLang="en-US" sz="1000" b="1" dirty="0" smtClean="0"/>
              <a:t>location-&gt;info </a:t>
            </a:r>
            <a:r>
              <a:rPr lang="en-US" altLang="en-US" sz="1000" b="1" dirty="0"/>
              <a:t>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   		{     case   LESS         :  </a:t>
            </a:r>
            <a:r>
              <a:rPr lang="en-US" altLang="en-US" sz="1000" b="1" dirty="0" err="1" smtClean="0"/>
              <a:t>moreToSearch</a:t>
            </a:r>
            <a:r>
              <a:rPr lang="en-US" altLang="en-US" sz="1000" b="1" dirty="0" smtClean="0"/>
              <a:t> </a:t>
            </a:r>
            <a:r>
              <a:rPr lang="en-US" altLang="en-US" sz="1000" b="1" dirty="0"/>
              <a:t>= false 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		 </a:t>
            </a:r>
            <a:r>
              <a:rPr lang="en-US" altLang="en-US" sz="1000" b="1" dirty="0" smtClean="0"/>
              <a:t>           </a:t>
            </a:r>
            <a:r>
              <a:rPr lang="en-US" altLang="en-US" sz="1000" b="1" dirty="0" smtClean="0"/>
              <a:t> break </a:t>
            </a:r>
            <a:r>
              <a:rPr lang="en-US" altLang="en-US" sz="1000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	      case  GREATER  :   </a:t>
            </a:r>
            <a:r>
              <a:rPr lang="en-US" altLang="en-US" sz="1000" b="1" dirty="0" err="1" smtClean="0"/>
              <a:t>predLoc</a:t>
            </a:r>
            <a:r>
              <a:rPr lang="en-US" altLang="en-US" sz="1000" b="1" dirty="0" smtClean="0"/>
              <a:t>=location;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 smtClean="0"/>
              <a:t>			           location=location-&gt;next;</a:t>
            </a:r>
            <a:endParaRPr lang="en-US" altLang="en-US" sz="10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		           </a:t>
            </a:r>
            <a:r>
              <a:rPr lang="en-US" altLang="en-US" sz="1000" b="1" dirty="0" err="1"/>
              <a:t>moreToSearch</a:t>
            </a:r>
            <a:r>
              <a:rPr lang="en-US" altLang="en-US" sz="1000" b="1" dirty="0"/>
              <a:t> = ( </a:t>
            </a:r>
            <a:r>
              <a:rPr lang="en-US" altLang="en-US" sz="1000" b="1" dirty="0" smtClean="0"/>
              <a:t>location !=NULL </a:t>
            </a:r>
            <a:r>
              <a:rPr lang="en-US" altLang="en-US" sz="1000" b="1" dirty="0"/>
              <a:t>) 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			           break 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  		  </a:t>
            </a:r>
            <a:r>
              <a:rPr lang="en-US" altLang="en-US" sz="1000" b="1" dirty="0" smtClean="0"/>
              <a:t>}       </a:t>
            </a:r>
            <a:r>
              <a:rPr lang="en-US" altLang="en-US" sz="1000" b="1" dirty="0"/>
              <a:t>}			</a:t>
            </a:r>
            <a:endParaRPr lang="en-US" altLang="en-US" sz="1000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if (</a:t>
            </a:r>
            <a:r>
              <a:rPr lang="en-US" altLang="en-US" sz="1000" b="1" dirty="0" err="1" smtClean="0"/>
              <a:t>predLoc</a:t>
            </a:r>
            <a:r>
              <a:rPr lang="en-US" altLang="en-US" sz="1000" b="1" dirty="0" smtClean="0"/>
              <a:t>==location) { // add to front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     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-&gt;next = </a:t>
            </a:r>
            <a:r>
              <a:rPr lang="en-US" altLang="en-US" sz="1000" b="1" dirty="0" err="1" smtClean="0"/>
              <a:t>listData</a:t>
            </a:r>
            <a:r>
              <a:rPr lang="en-US" altLang="en-US" sz="1000" b="1" dirty="0" smtClean="0"/>
              <a:t>;     </a:t>
            </a:r>
            <a:r>
              <a:rPr lang="en-US" altLang="en-US" sz="1000" b="1" dirty="0" err="1" smtClean="0"/>
              <a:t>listData</a:t>
            </a:r>
            <a:r>
              <a:rPr lang="en-US" altLang="en-US" sz="1000" b="1" dirty="0" smtClean="0"/>
              <a:t>=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else {        // add between  two nodes or to </a:t>
            </a:r>
            <a:r>
              <a:rPr lang="en-US" altLang="en-US" sz="1000" b="1" smtClean="0"/>
              <a:t>the end(location==NULL)</a:t>
            </a:r>
            <a:endParaRPr lang="en-US" altLang="en-US" sz="1000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        </a:t>
            </a:r>
            <a:r>
              <a:rPr lang="en-US" altLang="en-US" sz="1000" b="1" dirty="0" err="1" smtClean="0"/>
              <a:t>predLoc</a:t>
            </a:r>
            <a:r>
              <a:rPr lang="en-US" altLang="en-US" sz="1000" b="1" dirty="0" smtClean="0"/>
              <a:t>-</a:t>
            </a:r>
            <a:r>
              <a:rPr lang="en-US" altLang="en-US" sz="1000" b="1" dirty="0" smtClean="0"/>
              <a:t>&gt;next = 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 smtClean="0"/>
              <a:t>      </a:t>
            </a:r>
            <a:r>
              <a:rPr lang="en-US" altLang="en-US" sz="1000" b="1" dirty="0" smtClean="0"/>
              <a:t>        </a:t>
            </a:r>
            <a:r>
              <a:rPr lang="en-US" altLang="en-US" sz="1000" b="1" dirty="0" err="1" smtClean="0"/>
              <a:t>tempPtr</a:t>
            </a:r>
            <a:r>
              <a:rPr lang="en-US" altLang="en-US" sz="1000" b="1" dirty="0" smtClean="0"/>
              <a:t>-</a:t>
            </a:r>
            <a:r>
              <a:rPr lang="en-US" altLang="en-US" sz="1000" b="1" dirty="0" smtClean="0"/>
              <a:t>&gt;next=location</a:t>
            </a:r>
            <a:r>
              <a:rPr lang="en-US" altLang="en-US" sz="1000" b="1" dirty="0" smtClean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  }</a:t>
            </a:r>
            <a:endParaRPr lang="en-US" altLang="en-US" sz="1000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000" b="1" dirty="0" smtClean="0"/>
              <a:t>      length</a:t>
            </a:r>
            <a:r>
              <a:rPr lang="en-US" altLang="en-US" sz="1000" b="1" dirty="0"/>
              <a:t>++ </a:t>
            </a:r>
            <a:r>
              <a:rPr lang="en-US" altLang="en-US" sz="1000" b="1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}</a:t>
            </a:r>
            <a:endParaRPr lang="en-US" altLang="en-US" sz="1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E50EA1-93F3-448D-9E5F-69A75D9D59BA}" type="slidenum">
              <a:rPr lang="en-US" altLang="en-US" sz="1400" smtClean="0"/>
              <a:pPr/>
              <a:t>8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latin typeface="Arial Rounded MT Bold" pitchFamily="34" charset="0"/>
              </a:rPr>
              <a:t/>
            </a:r>
            <a:br>
              <a:rPr lang="en-US" altLang="en-US" smtClean="0">
                <a:latin typeface="Arial Rounded MT Bold" pitchFamily="34" charset="0"/>
              </a:rPr>
            </a:br>
            <a:endParaRPr lang="en-US" altLang="en-US" smtClean="0">
              <a:latin typeface="Arial Rounded MT Bold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28675" y="639763"/>
            <a:ext cx="7500938" cy="701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4000" b="1">
                <a:solidFill>
                  <a:srgbClr val="990066"/>
                </a:solidFill>
                <a:latin typeface="Courier New" pitchFamily="49" charset="0"/>
              </a:rPr>
              <a:t>class StackType&lt;StrType&gt;</a:t>
            </a:r>
          </a:p>
        </p:txBody>
      </p: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1263650" y="1760538"/>
            <a:ext cx="4602163" cy="4711700"/>
            <a:chOff x="796" y="1109"/>
            <a:chExt cx="2899" cy="2968"/>
          </a:xfrm>
        </p:grpSpPr>
        <p:sp>
          <p:nvSpPr>
            <p:cNvPr id="10255" name="Oval 4"/>
            <p:cNvSpPr>
              <a:spLocks noChangeArrowheads="1"/>
            </p:cNvSpPr>
            <p:nvPr/>
          </p:nvSpPr>
          <p:spPr bwMode="auto">
            <a:xfrm>
              <a:off x="1463" y="1109"/>
              <a:ext cx="2232" cy="29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56" name="Oval 5"/>
            <p:cNvSpPr>
              <a:spLocks noChangeArrowheads="1"/>
            </p:cNvSpPr>
            <p:nvPr/>
          </p:nvSpPr>
          <p:spPr bwMode="auto">
            <a:xfrm>
              <a:off x="804" y="2446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57" name="Oval 6"/>
            <p:cNvSpPr>
              <a:spLocks noChangeArrowheads="1"/>
            </p:cNvSpPr>
            <p:nvPr/>
          </p:nvSpPr>
          <p:spPr bwMode="auto">
            <a:xfrm>
              <a:off x="804" y="2782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58" name="Oval 7"/>
            <p:cNvSpPr>
              <a:spLocks noChangeArrowheads="1"/>
            </p:cNvSpPr>
            <p:nvPr/>
          </p:nvSpPr>
          <p:spPr bwMode="auto">
            <a:xfrm>
              <a:off x="804" y="3118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59" name="Oval 8"/>
            <p:cNvSpPr>
              <a:spLocks noChangeArrowheads="1"/>
            </p:cNvSpPr>
            <p:nvPr/>
          </p:nvSpPr>
          <p:spPr bwMode="auto">
            <a:xfrm>
              <a:off x="804" y="2110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60" name="Oval 9"/>
            <p:cNvSpPr>
              <a:spLocks noChangeArrowheads="1"/>
            </p:cNvSpPr>
            <p:nvPr/>
          </p:nvSpPr>
          <p:spPr bwMode="auto">
            <a:xfrm>
              <a:off x="804" y="1774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10261" name="Group 12"/>
            <p:cNvGrpSpPr>
              <a:grpSpLocks/>
            </p:cNvGrpSpPr>
            <p:nvPr/>
          </p:nvGrpSpPr>
          <p:grpSpPr bwMode="auto">
            <a:xfrm>
              <a:off x="804" y="1438"/>
              <a:ext cx="1240" cy="265"/>
              <a:chOff x="804" y="1438"/>
              <a:chExt cx="1240" cy="265"/>
            </a:xfrm>
          </p:grpSpPr>
          <p:sp>
            <p:nvSpPr>
              <p:cNvPr id="10273" name="Oval 10"/>
              <p:cNvSpPr>
                <a:spLocks noChangeArrowheads="1"/>
              </p:cNvSpPr>
              <p:nvPr/>
            </p:nvSpPr>
            <p:spPr bwMode="auto">
              <a:xfrm>
                <a:off x="804" y="1438"/>
                <a:ext cx="1240" cy="23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0274" name="Rectangle 11"/>
              <p:cNvSpPr>
                <a:spLocks noChangeArrowheads="1"/>
              </p:cNvSpPr>
              <p:nvPr/>
            </p:nvSpPr>
            <p:spPr bwMode="auto">
              <a:xfrm>
                <a:off x="1018" y="1453"/>
                <a:ext cx="8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 b="1">
                    <a:latin typeface="Times New Roman" charset="0"/>
                  </a:rPr>
                  <a:t>StackType</a:t>
                </a:r>
              </a:p>
            </p:txBody>
          </p:sp>
        </p:grpSp>
        <p:sp>
          <p:nvSpPr>
            <p:cNvPr id="10262" name="Rectangle 13"/>
            <p:cNvSpPr>
              <a:spLocks noChangeArrowheads="1"/>
            </p:cNvSpPr>
            <p:nvPr/>
          </p:nvSpPr>
          <p:spPr bwMode="auto">
            <a:xfrm>
              <a:off x="939" y="1789"/>
              <a:ext cx="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MakeEmpty</a:t>
              </a:r>
            </a:p>
          </p:txBody>
        </p:sp>
        <p:sp>
          <p:nvSpPr>
            <p:cNvPr id="10263" name="Rectangle 14"/>
            <p:cNvSpPr>
              <a:spLocks noChangeArrowheads="1"/>
            </p:cNvSpPr>
            <p:nvPr/>
          </p:nvSpPr>
          <p:spPr bwMode="auto">
            <a:xfrm>
              <a:off x="1186" y="3133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Pop</a:t>
              </a:r>
            </a:p>
          </p:txBody>
        </p:sp>
        <p:sp>
          <p:nvSpPr>
            <p:cNvPr id="10264" name="Rectangle 15"/>
            <p:cNvSpPr>
              <a:spLocks noChangeArrowheads="1"/>
            </p:cNvSpPr>
            <p:nvPr/>
          </p:nvSpPr>
          <p:spPr bwMode="auto">
            <a:xfrm>
              <a:off x="1147" y="279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Push</a:t>
              </a:r>
            </a:p>
          </p:txBody>
        </p:sp>
        <p:sp>
          <p:nvSpPr>
            <p:cNvPr id="10265" name="Rectangle 16"/>
            <p:cNvSpPr>
              <a:spLocks noChangeArrowheads="1"/>
            </p:cNvSpPr>
            <p:nvPr/>
          </p:nvSpPr>
          <p:spPr bwMode="auto">
            <a:xfrm>
              <a:off x="1125" y="2461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IsFull</a:t>
              </a:r>
            </a:p>
          </p:txBody>
        </p:sp>
        <p:sp>
          <p:nvSpPr>
            <p:cNvPr id="10266" name="Rectangle 17"/>
            <p:cNvSpPr>
              <a:spLocks noChangeArrowheads="1"/>
            </p:cNvSpPr>
            <p:nvPr/>
          </p:nvSpPr>
          <p:spPr bwMode="auto">
            <a:xfrm>
              <a:off x="1064" y="2125"/>
              <a:ext cx="7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IsEmpty</a:t>
              </a:r>
            </a:p>
          </p:txBody>
        </p:sp>
        <p:grpSp>
          <p:nvGrpSpPr>
            <p:cNvPr id="10267" name="Group 21"/>
            <p:cNvGrpSpPr>
              <a:grpSpLocks/>
            </p:cNvGrpSpPr>
            <p:nvPr/>
          </p:nvGrpSpPr>
          <p:grpSpPr bwMode="auto">
            <a:xfrm>
              <a:off x="2187" y="2022"/>
              <a:ext cx="1241" cy="899"/>
              <a:chOff x="2187" y="2022"/>
              <a:chExt cx="1241" cy="899"/>
            </a:xfrm>
          </p:grpSpPr>
          <p:sp>
            <p:nvSpPr>
              <p:cNvPr id="10270" name="Rectangle 18"/>
              <p:cNvSpPr>
                <a:spLocks noChangeArrowheads="1"/>
              </p:cNvSpPr>
              <p:nvPr/>
            </p:nvSpPr>
            <p:spPr bwMode="auto">
              <a:xfrm>
                <a:off x="2187" y="2022"/>
                <a:ext cx="1241" cy="899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0271" name="Rectangle 19"/>
              <p:cNvSpPr>
                <a:spLocks noChangeArrowheads="1"/>
              </p:cNvSpPr>
              <p:nvPr/>
            </p:nvSpPr>
            <p:spPr bwMode="auto">
              <a:xfrm>
                <a:off x="2195" y="2030"/>
                <a:ext cx="1188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b="1">
                    <a:latin typeface="Times New Roman" charset="0"/>
                  </a:rPr>
                  <a:t>Private data: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endParaRPr lang="en-US" altLang="en-US" sz="800" b="1">
                  <a:latin typeface="Times New Roman" charset="0"/>
                </a:endParaRPr>
              </a:p>
              <a:p>
                <a:r>
                  <a:rPr lang="en-US" altLang="en-US" b="1">
                    <a:latin typeface="Times New Roman" charset="0"/>
                  </a:rPr>
                  <a:t>topPtr</a:t>
                </a:r>
                <a:endParaRPr lang="en-US" altLang="en-US" sz="20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  <a:p>
                <a:endParaRPr lang="en-US" altLang="en-US" sz="1200" b="1">
                  <a:latin typeface="Times New Roman" charset="0"/>
                </a:endParaRPr>
              </a:p>
            </p:txBody>
          </p:sp>
          <p:sp>
            <p:nvSpPr>
              <p:cNvPr id="10272" name="Rectangle 20"/>
              <p:cNvSpPr>
                <a:spLocks noChangeArrowheads="1"/>
              </p:cNvSpPr>
              <p:nvPr/>
            </p:nvSpPr>
            <p:spPr bwMode="auto">
              <a:xfrm>
                <a:off x="2884" y="2380"/>
                <a:ext cx="384" cy="34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10268" name="Oval 22"/>
            <p:cNvSpPr>
              <a:spLocks noChangeArrowheads="1"/>
            </p:cNvSpPr>
            <p:nvPr/>
          </p:nvSpPr>
          <p:spPr bwMode="auto">
            <a:xfrm>
              <a:off x="796" y="3471"/>
              <a:ext cx="1240" cy="23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69" name="Rectangle 23"/>
            <p:cNvSpPr>
              <a:spLocks noChangeArrowheads="1"/>
            </p:cNvSpPr>
            <p:nvPr/>
          </p:nvSpPr>
          <p:spPr bwMode="auto">
            <a:xfrm>
              <a:off x="958" y="3486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Times New Roman" charset="0"/>
                </a:rPr>
                <a:t>~StackType</a:t>
              </a:r>
            </a:p>
          </p:txBody>
        </p:sp>
      </p:grpSp>
      <p:sp>
        <p:nvSpPr>
          <p:cNvPr id="10246" name="Line 25"/>
          <p:cNvSpPr>
            <a:spLocks noChangeShapeType="1"/>
          </p:cNvSpPr>
          <p:nvPr/>
        </p:nvSpPr>
        <p:spPr bwMode="auto">
          <a:xfrm>
            <a:off x="4826000" y="4048125"/>
            <a:ext cx="1376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Rectangle 26"/>
          <p:cNvSpPr>
            <a:spLocks noChangeArrowheads="1"/>
          </p:cNvSpPr>
          <p:nvPr/>
        </p:nvSpPr>
        <p:spPr bwMode="auto">
          <a:xfrm>
            <a:off x="6229350" y="3778250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48" name="Line 27"/>
          <p:cNvSpPr>
            <a:spLocks noChangeShapeType="1"/>
          </p:cNvSpPr>
          <p:nvPr/>
        </p:nvSpPr>
        <p:spPr bwMode="auto">
          <a:xfrm>
            <a:off x="6921500" y="4067175"/>
            <a:ext cx="550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>
            <a:off x="6815138" y="3770313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29"/>
          <p:cNvSpPr>
            <a:spLocks noChangeShapeType="1"/>
          </p:cNvSpPr>
          <p:nvPr/>
        </p:nvSpPr>
        <p:spPr bwMode="auto">
          <a:xfrm>
            <a:off x="8102600" y="377825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1" name="Group 33"/>
          <p:cNvGrpSpPr>
            <a:grpSpLocks/>
          </p:cNvGrpSpPr>
          <p:nvPr/>
        </p:nvGrpSpPr>
        <p:grpSpPr bwMode="auto">
          <a:xfrm>
            <a:off x="6237288" y="3786188"/>
            <a:ext cx="2144712" cy="638175"/>
            <a:chOff x="3929" y="2385"/>
            <a:chExt cx="1351" cy="402"/>
          </a:xfrm>
        </p:grpSpPr>
        <p:sp>
          <p:nvSpPr>
            <p:cNvPr id="10252" name="Rectangle 30"/>
            <p:cNvSpPr>
              <a:spLocks noChangeArrowheads="1"/>
            </p:cNvSpPr>
            <p:nvPr/>
          </p:nvSpPr>
          <p:spPr bwMode="auto">
            <a:xfrm>
              <a:off x="4722" y="2385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253" name="Rectangle 31"/>
            <p:cNvSpPr>
              <a:spLocks noChangeArrowheads="1"/>
            </p:cNvSpPr>
            <p:nvPr/>
          </p:nvSpPr>
          <p:spPr bwMode="auto">
            <a:xfrm>
              <a:off x="3929" y="2440"/>
              <a:ext cx="1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Times New Roman" charset="0"/>
                </a:rPr>
                <a:t>cat          </a:t>
              </a:r>
              <a:r>
                <a:rPr lang="en-US" altLang="en-US" sz="1600" b="1">
                  <a:latin typeface="Times New Roman" charset="0"/>
                </a:rPr>
                <a:t>  </a:t>
              </a:r>
              <a:r>
                <a:rPr lang="en-US" altLang="en-US" b="1">
                  <a:latin typeface="Times New Roman" charset="0"/>
                </a:rPr>
                <a:t>dog</a:t>
              </a:r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 flipH="1">
              <a:off x="5107" y="2388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59D3C9-5171-4E28-8178-CDE51331F928}" type="slidenum">
              <a:rPr lang="en-US" altLang="en-US" sz="1400" smtClean="0"/>
              <a:pPr/>
              <a:t>9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52788" y="146050"/>
            <a:ext cx="5975350" cy="701675"/>
          </a:xfrm>
          <a:solidFill>
            <a:srgbClr val="99CCFF"/>
          </a:solidFill>
        </p:spPr>
        <p:txBody>
          <a:bodyPr wrap="none" anchor="t">
            <a:spAutoFit/>
          </a:bodyPr>
          <a:lstStyle/>
          <a:p>
            <a:r>
              <a:rPr lang="en-US" altLang="en-US" sz="4000" smtClean="0">
                <a:solidFill>
                  <a:srgbClr val="990066"/>
                </a:solidFill>
                <a:latin typeface="Courier New" pitchFamily="49" charset="0"/>
              </a:rPr>
              <a:t>Tracing Client Code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833438" y="631825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Times New Roman" charset="0"/>
              </a:rPr>
              <a:t>letter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889125" y="58102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147888" y="606425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‘V’</a:t>
            </a:r>
          </a:p>
        </p:txBody>
      </p: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217488" y="3001963"/>
            <a:ext cx="4649787" cy="3465512"/>
            <a:chOff x="137" y="1891"/>
            <a:chExt cx="2929" cy="2183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138" y="1891"/>
              <a:ext cx="2859" cy="208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137" y="1892"/>
              <a:ext cx="2859" cy="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237" y="1941"/>
              <a:ext cx="2829" cy="2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990000"/>
                  </a:solidFill>
                </a:rPr>
                <a:t>char	letter = ‘V’;</a:t>
              </a:r>
            </a:p>
            <a:p>
              <a:endParaRPr lang="en-US" altLang="en-US" sz="800" b="1"/>
            </a:p>
            <a:p>
              <a:r>
                <a:rPr lang="en-US" altLang="en-US" sz="2000" b="1"/>
                <a:t>StackType&lt; char &gt;  myStack;</a:t>
              </a:r>
              <a:endParaRPr lang="en-US" altLang="en-US" b="1"/>
            </a:p>
            <a:p>
              <a:endParaRPr lang="en-US" altLang="en-US" sz="800" b="1"/>
            </a:p>
            <a:p>
              <a:r>
                <a:rPr lang="en-US" altLang="en-US" sz="2000" b="1"/>
                <a:t>myStack.Push(letter);</a:t>
              </a:r>
              <a:endParaRPr lang="en-US" altLang="en-US" b="1"/>
            </a:p>
            <a:p>
              <a:endParaRPr lang="en-US" altLang="en-US" sz="800" b="1"/>
            </a:p>
            <a:p>
              <a:r>
                <a:rPr lang="en-US" altLang="en-US" sz="2000" b="1"/>
                <a:t>myStack.Push(‘C’);</a:t>
              </a:r>
              <a:endParaRPr lang="en-US" altLang="en-US" b="1"/>
            </a:p>
            <a:p>
              <a:endParaRPr lang="en-US" altLang="en-US" sz="800" b="1"/>
            </a:p>
            <a:p>
              <a:r>
                <a:rPr lang="en-US" altLang="en-US" sz="2000" b="1"/>
                <a:t>myStack.Push(‘S’);</a:t>
              </a:r>
              <a:endParaRPr lang="en-US" altLang="en-US" b="1"/>
            </a:p>
            <a:p>
              <a:endParaRPr lang="en-US" altLang="en-US" sz="800" b="1"/>
            </a:p>
            <a:p>
              <a:r>
                <a:rPr lang="en-US" altLang="en-US" sz="2000" b="1"/>
                <a:t>if ( !myStack.IsEmpty( ) )</a:t>
              </a:r>
            </a:p>
            <a:p>
              <a:r>
                <a:rPr lang="en-US" altLang="en-US" sz="2000" b="1"/>
                <a:t>      myStack.Pop( letter );</a:t>
              </a:r>
              <a:endParaRPr lang="en-US" altLang="en-US" b="1"/>
            </a:p>
            <a:p>
              <a:endParaRPr lang="en-US" altLang="en-US" sz="800" b="1"/>
            </a:p>
            <a:p>
              <a:r>
                <a:rPr lang="en-US" altLang="en-US" sz="2000" b="1"/>
                <a:t>myStack.Push(‘K’);</a:t>
              </a:r>
              <a:endParaRPr lang="en-US" altLang="en-US" b="1"/>
            </a:p>
            <a:p>
              <a:endParaRPr lang="en-US" alt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4280</TotalTime>
  <Words>2321</Words>
  <Application>Microsoft Office PowerPoint</Application>
  <PresentationFormat>화면 슬라이드 쇼(4:3)</PresentationFormat>
  <Paragraphs>1199</Paragraphs>
  <Slides>71</Slides>
  <Notes>70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Double Lines</vt:lpstr>
      <vt:lpstr>C++ Plus Data Structures</vt:lpstr>
      <vt:lpstr> Definition of Stack</vt:lpstr>
      <vt:lpstr>Stack ADT Operations</vt:lpstr>
      <vt:lpstr>ADT Stack Operations</vt:lpstr>
      <vt:lpstr> Another Stack Implementation</vt:lpstr>
      <vt:lpstr>  </vt:lpstr>
      <vt:lpstr>  </vt:lpstr>
      <vt:lpstr>  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 Dynamically Linked Implementation of Stack</vt:lpstr>
      <vt:lpstr>PowerPoint 프레젠테이션</vt:lpstr>
      <vt:lpstr>PowerPoint 프레젠테이션</vt:lpstr>
      <vt:lpstr>PowerPoint 프레젠테이션</vt:lpstr>
      <vt:lpstr>Using operator new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Implementing Push</vt:lpstr>
      <vt:lpstr>Using operator delete</vt:lpstr>
      <vt:lpstr>Deleting item from the stack</vt:lpstr>
      <vt:lpstr>Deleting item from the stack</vt:lpstr>
      <vt:lpstr>Deleting item from the stack</vt:lpstr>
      <vt:lpstr>Deleting item from the stack</vt:lpstr>
      <vt:lpstr>Deleting item from the stack</vt:lpstr>
      <vt:lpstr>Implementing Pop</vt:lpstr>
      <vt:lpstr>PowerPoint 프레젠테이션</vt:lpstr>
      <vt:lpstr>PowerPoint 프레젠테이션</vt:lpstr>
      <vt:lpstr>Why is a destructor needed?</vt:lpstr>
      <vt:lpstr>PowerPoint 프레젠테이션</vt:lpstr>
      <vt:lpstr> What is a Queue?</vt:lpstr>
      <vt:lpstr>Queue ADT Operations</vt:lpstr>
      <vt:lpstr>ADT Queue Operations</vt:lpstr>
      <vt:lpstr>class QueType&lt;char&gt;</vt:lpstr>
      <vt:lpstr>PowerPoint 프레젠테이션</vt:lpstr>
      <vt:lpstr>PowerPoint 프레젠테이션</vt:lpstr>
      <vt:lpstr>Add ‘Z’ to Stack</vt:lpstr>
      <vt:lpstr>PowerPoint 프레젠테이션</vt:lpstr>
      <vt:lpstr>PowerPoint 프레젠테이션</vt:lpstr>
      <vt:lpstr> What is a List?</vt:lpstr>
      <vt:lpstr>ADT Unsorted List Operations</vt:lpstr>
      <vt:lpstr>PowerPoint 프레젠테이션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  </vt:lpstr>
      <vt:lpstr>  </vt:lpstr>
      <vt:lpstr>  </vt:lpstr>
      <vt:lpstr>  </vt:lpstr>
      <vt:lpstr>  </vt:lpstr>
      <vt:lpstr>  </vt:lpstr>
      <vt:lpstr>  </vt:lpstr>
      <vt:lpstr>InsertItem algorithm for  Sorted Linked List</vt:lpstr>
      <vt:lpstr>Implementing SortedType  member function InsertItem</vt:lpstr>
      <vt:lpstr>  </vt:lpstr>
      <vt:lpstr>  </vt:lpstr>
      <vt:lpstr>  </vt:lpstr>
      <vt:lpstr>  </vt:lpstr>
      <vt:lpstr>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529</cp:revision>
  <cp:lastPrinted>1998-09-30T17:49:38Z</cp:lastPrinted>
  <dcterms:created xsi:type="dcterms:W3CDTF">1995-05-28T16:12:40Z</dcterms:created>
  <dcterms:modified xsi:type="dcterms:W3CDTF">2015-10-01T01:17:23Z</dcterms:modified>
</cp:coreProperties>
</file>