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314" r:id="rId3"/>
    <p:sldId id="507" r:id="rId4"/>
    <p:sldId id="315" r:id="rId5"/>
    <p:sldId id="508" r:id="rId6"/>
    <p:sldId id="356" r:id="rId7"/>
    <p:sldId id="509" r:id="rId8"/>
    <p:sldId id="369" r:id="rId9"/>
    <p:sldId id="312" r:id="rId10"/>
    <p:sldId id="463" r:id="rId11"/>
    <p:sldId id="474" r:id="rId12"/>
    <p:sldId id="477" r:id="rId13"/>
    <p:sldId id="476" r:id="rId14"/>
    <p:sldId id="478" r:id="rId15"/>
    <p:sldId id="480" r:id="rId16"/>
    <p:sldId id="479" r:id="rId17"/>
    <p:sldId id="481" r:id="rId18"/>
    <p:sldId id="482" r:id="rId19"/>
    <p:sldId id="483" r:id="rId20"/>
    <p:sldId id="484" r:id="rId21"/>
    <p:sldId id="485" r:id="rId22"/>
    <p:sldId id="486" r:id="rId23"/>
    <p:sldId id="458" r:id="rId24"/>
    <p:sldId id="488" r:id="rId25"/>
    <p:sldId id="460" r:id="rId26"/>
    <p:sldId id="491" r:id="rId27"/>
    <p:sldId id="490" r:id="rId28"/>
    <p:sldId id="397" r:id="rId29"/>
    <p:sldId id="489" r:id="rId30"/>
    <p:sldId id="493" r:id="rId31"/>
    <p:sldId id="267" r:id="rId32"/>
    <p:sldId id="371" r:id="rId33"/>
    <p:sldId id="495" r:id="rId34"/>
    <p:sldId id="450" r:id="rId35"/>
    <p:sldId id="451" r:id="rId36"/>
    <p:sldId id="453" r:id="rId37"/>
    <p:sldId id="496" r:id="rId38"/>
    <p:sldId id="454" r:id="rId39"/>
    <p:sldId id="497" r:id="rId40"/>
    <p:sldId id="455" r:id="rId41"/>
    <p:sldId id="456" r:id="rId42"/>
    <p:sldId id="510" r:id="rId43"/>
    <p:sldId id="511" r:id="rId44"/>
    <p:sldId id="512" r:id="rId45"/>
    <p:sldId id="513" r:id="rId46"/>
    <p:sldId id="514" r:id="rId47"/>
    <p:sldId id="515" r:id="rId48"/>
    <p:sldId id="516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33"/>
    <a:srgbClr val="006600"/>
    <a:srgbClr val="FFFF99"/>
    <a:srgbClr val="CC0000"/>
    <a:srgbClr val="990000"/>
    <a:srgbClr val="FFFF66"/>
    <a:srgbClr val="99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5" autoAdjust="0"/>
    <p:restoredTop sz="79089" autoAdjust="0"/>
  </p:normalViewPr>
  <p:slideViewPr>
    <p:cSldViewPr>
      <p:cViewPr varScale="1">
        <p:scale>
          <a:sx n="103" d="100"/>
          <a:sy n="103" d="100"/>
        </p:scale>
        <p:origin x="72" y="612"/>
      </p:cViewPr>
      <p:guideLst>
        <p:guide orient="horz" pos="20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76"/>
    </p:cViewPr>
  </p:sorterViewPr>
  <p:notesViewPr>
    <p:cSldViewPr>
      <p:cViewPr varScale="1">
        <p:scale>
          <a:sx n="57" d="100"/>
          <a:sy n="57" d="100"/>
        </p:scale>
        <p:origin x="-183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36166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7" units="1/cm"/>
          <inkml:channelProperty channel="Y" name="resolution" value="37" units="1/cm"/>
        </inkml:channelProperties>
      </inkml:inkSource>
      <inkml:timestamp xml:id="ts0" timeString="2004-10-20T01:26:59.467"/>
    </inkml:context>
    <inkml:brush xml:id="br0">
      <inkml:brushProperty name="width" value="0.05292" units="cm"/>
      <inkml:brushProperty name="height" value="0.05292" units="cm"/>
      <inkml:brushProperty name="color" value="#0000FF"/>
      <inkml:brushProperty name="fitToCurve" value="1"/>
      <inkml:brushProperty name="ignorePressure" value="1"/>
    </inkml:brush>
  </inkml:definitions>
  <inkml:trace contextRef="#ctx0" brushRef="#br0">0 0,'0'136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0" y="95250"/>
            <a:ext cx="6858000" cy="4248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0" y="4378325"/>
            <a:ext cx="6858000" cy="471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35111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6900" y="95250"/>
            <a:ext cx="5664200" cy="424815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6900" y="95250"/>
            <a:ext cx="5664200" cy="424815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6900" y="95250"/>
            <a:ext cx="5664200" cy="424815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-  </a:t>
            </a:r>
            <a:r>
              <a:rPr lang="ko-KR" altLang="en-US">
                <a:ea typeface="굴림" pitchFamily="50" charset="-127"/>
              </a:rPr>
              <a:t>동적으로 링크된 </a:t>
            </a:r>
            <a:r>
              <a:rPr lang="en-US" altLang="ko-KR">
                <a:ea typeface="굴림" pitchFamily="50" charset="-127"/>
              </a:rPr>
              <a:t>Stack</a:t>
            </a:r>
            <a:r>
              <a:rPr lang="ko-KR" altLang="en-US">
                <a:ea typeface="굴림" pitchFamily="50" charset="-127"/>
              </a:rPr>
              <a:t>과 같은 </a:t>
            </a:r>
            <a:r>
              <a:rPr lang="en-US" altLang="ko-KR">
                <a:ea typeface="굴림" pitchFamily="50" charset="-127"/>
              </a:rPr>
              <a:t>class object</a:t>
            </a:r>
            <a:r>
              <a:rPr lang="ko-KR" altLang="en-US">
                <a:ea typeface="굴림" pitchFamily="50" charset="-127"/>
              </a:rPr>
              <a:t>를  </a:t>
            </a:r>
            <a:r>
              <a:rPr lang="en-US" altLang="ko-KR">
                <a:ea typeface="굴림" pitchFamily="50" charset="-127"/>
              </a:rPr>
              <a:t>Pass by value</a:t>
            </a:r>
            <a:r>
              <a:rPr lang="ko-KR" altLang="en-US">
                <a:ea typeface="굴림" pitchFamily="50" charset="-127"/>
              </a:rPr>
              <a:t>로 함수에 전달 했을 때 어떤 일이 벌어질까</a:t>
            </a:r>
            <a:r>
              <a:rPr lang="en-US" altLang="ko-KR">
                <a:ea typeface="굴림" pitchFamily="50" charset="-127"/>
              </a:rPr>
              <a:t>?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6900" y="95250"/>
            <a:ext cx="5664200" cy="424815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6900" y="95250"/>
            <a:ext cx="5664200" cy="424815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>
                <a:ea typeface="굴림" pitchFamily="50" charset="-127"/>
              </a:rPr>
              <a:t>Pass by value</a:t>
            </a:r>
            <a:r>
              <a:rPr lang="ko-KR" altLang="en-US">
                <a:ea typeface="굴림" pitchFamily="50" charset="-127"/>
              </a:rPr>
              <a:t>로 전달된 </a:t>
            </a:r>
            <a:r>
              <a:rPr lang="en-US" altLang="ko-KR">
                <a:ea typeface="굴림" pitchFamily="50" charset="-127"/>
              </a:rPr>
              <a:t>class object</a:t>
            </a:r>
            <a:r>
              <a:rPr lang="ko-KR" altLang="en-US">
                <a:ea typeface="굴림" pitchFamily="50" charset="-127"/>
              </a:rPr>
              <a:t>도 다른 변수와 마찬가지로 복사되어 전달된다</a:t>
            </a:r>
            <a:r>
              <a:rPr lang="en-US" altLang="ko-KR">
                <a:ea typeface="굴림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하지만 </a:t>
            </a:r>
            <a:r>
              <a:rPr lang="en-US" altLang="ko-KR">
                <a:ea typeface="굴림" pitchFamily="50" charset="-127"/>
              </a:rPr>
              <a:t>class object</a:t>
            </a:r>
            <a:r>
              <a:rPr lang="ko-KR" altLang="en-US">
                <a:ea typeface="굴림" pitchFamily="50" charset="-127"/>
              </a:rPr>
              <a:t>의 </a:t>
            </a:r>
            <a:r>
              <a:rPr lang="en-US" altLang="ko-KR">
                <a:ea typeface="굴림" pitchFamily="50" charset="-127"/>
              </a:rPr>
              <a:t>data member</a:t>
            </a:r>
            <a:r>
              <a:rPr lang="ko-KR" altLang="en-US">
                <a:ea typeface="굴림" pitchFamily="50" charset="-127"/>
              </a:rPr>
              <a:t>만 복사한다</a:t>
            </a:r>
            <a:r>
              <a:rPr lang="en-US" altLang="ko-KR">
                <a:ea typeface="굴림" pitchFamily="50" charset="-127"/>
              </a:rPr>
              <a:t>.</a:t>
            </a:r>
          </a:p>
          <a:p>
            <a:pPr lvl="1">
              <a:buFontTx/>
              <a:buChar char="-"/>
            </a:pPr>
            <a:r>
              <a:rPr lang="ko-KR" altLang="en-US">
                <a:ea typeface="굴림" pitchFamily="50" charset="-127"/>
                <a:sym typeface="Wingdings" pitchFamily="2" charset="2"/>
              </a:rPr>
              <a:t>동적으로 연결된 노드는 복사하지 않는다</a:t>
            </a:r>
            <a:r>
              <a:rPr lang="en-US" altLang="ko-KR">
                <a:ea typeface="굴림" pitchFamily="50" charset="-127"/>
                <a:sym typeface="Wingdings" pitchFamily="2" charset="2"/>
              </a:rPr>
              <a:t>.</a:t>
            </a:r>
          </a:p>
          <a:p>
            <a:pPr lvl="1"/>
            <a:endParaRPr lang="en-US" altLang="ko-KR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6900" y="95250"/>
            <a:ext cx="5664200" cy="424815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>
                <a:ea typeface="굴림" pitchFamily="50" charset="-127"/>
              </a:rPr>
              <a:t>Shallow copy: class object</a:t>
            </a:r>
            <a:r>
              <a:rPr lang="ko-KR" altLang="en-US">
                <a:ea typeface="굴림" pitchFamily="50" charset="-127"/>
              </a:rPr>
              <a:t>가 가지는 </a:t>
            </a:r>
            <a:r>
              <a:rPr lang="en-US" altLang="ko-KR">
                <a:ea typeface="굴림" pitchFamily="50" charset="-127"/>
              </a:rPr>
              <a:t>data member</a:t>
            </a:r>
            <a:r>
              <a:rPr lang="ko-KR" altLang="en-US">
                <a:ea typeface="굴림" pitchFamily="50" charset="-127"/>
              </a:rPr>
              <a:t>만 복사</a:t>
            </a:r>
            <a:r>
              <a:rPr lang="en-US" altLang="ko-KR">
                <a:ea typeface="굴림" pitchFamily="50" charset="-127"/>
              </a:rPr>
              <a:t>. </a:t>
            </a:r>
            <a:r>
              <a:rPr lang="ko-KR" altLang="en-US">
                <a:ea typeface="굴림" pitchFamily="50" charset="-127"/>
              </a:rPr>
              <a:t>연결된 노드들은 복사하지 않음</a:t>
            </a:r>
          </a:p>
          <a:p>
            <a:pPr lvl="1">
              <a:buFontTx/>
              <a:buChar char="-"/>
            </a:pPr>
            <a:r>
              <a:rPr lang="ko-KR" altLang="en-US">
                <a:ea typeface="굴림" pitchFamily="50" charset="-127"/>
              </a:rPr>
              <a:t>노드들은 원본의 노드들을 사용</a:t>
            </a:r>
            <a:r>
              <a:rPr lang="en-US" altLang="ko-KR">
                <a:ea typeface="굴림" pitchFamily="50" charset="-127"/>
              </a:rPr>
              <a:t>. </a:t>
            </a:r>
          </a:p>
          <a:p>
            <a:pPr lvl="1">
              <a:buFontTx/>
              <a:buChar char="-"/>
            </a:pPr>
            <a:r>
              <a:rPr lang="ko-KR" altLang="en-US">
                <a:ea typeface="굴림" pitchFamily="50" charset="-127"/>
              </a:rPr>
              <a:t>함수에서 복사본에 새로운 </a:t>
            </a:r>
            <a:r>
              <a:rPr lang="en-US" altLang="ko-KR">
                <a:ea typeface="굴림" pitchFamily="50" charset="-127"/>
              </a:rPr>
              <a:t>node</a:t>
            </a:r>
            <a:r>
              <a:rPr lang="ko-KR" altLang="en-US">
                <a:ea typeface="굴림" pitchFamily="50" charset="-127"/>
              </a:rPr>
              <a:t>를 추가하거나 삭제하면 실제로는 원본의 </a:t>
            </a:r>
            <a:r>
              <a:rPr lang="en-US" altLang="ko-KR">
                <a:ea typeface="굴림" pitchFamily="50" charset="-127"/>
              </a:rPr>
              <a:t>object</a:t>
            </a:r>
            <a:r>
              <a:rPr lang="ko-KR" altLang="en-US">
                <a:ea typeface="굴림" pitchFamily="50" charset="-127"/>
              </a:rPr>
              <a:t>에 추가 삭제됨</a:t>
            </a:r>
          </a:p>
          <a:p>
            <a:pPr lvl="1">
              <a:buFontTx/>
              <a:buChar char="-"/>
            </a:pPr>
            <a:r>
              <a:rPr lang="ko-KR" altLang="en-US">
                <a:ea typeface="굴림" pitchFamily="50" charset="-127"/>
              </a:rPr>
              <a:t>함수에서 리턴 했을 때</a:t>
            </a:r>
            <a:r>
              <a:rPr lang="en-US" altLang="ko-KR">
                <a:ea typeface="굴림" pitchFamily="50" charset="-127"/>
              </a:rPr>
              <a:t>, </a:t>
            </a:r>
            <a:r>
              <a:rPr lang="ko-KR" altLang="en-US">
                <a:ea typeface="굴림" pitchFamily="50" charset="-127"/>
              </a:rPr>
              <a:t>원본 </a:t>
            </a:r>
            <a:r>
              <a:rPr lang="en-US" altLang="ko-KR">
                <a:ea typeface="굴림" pitchFamily="50" charset="-127"/>
              </a:rPr>
              <a:t>class object</a:t>
            </a:r>
            <a:r>
              <a:rPr lang="ko-KR" altLang="en-US">
                <a:ea typeface="굴림" pitchFamily="50" charset="-127"/>
              </a:rPr>
              <a:t>가 변경됨</a:t>
            </a:r>
            <a:r>
              <a:rPr lang="en-US" altLang="ko-KR">
                <a:ea typeface="굴림" pitchFamily="50" charset="-127"/>
              </a:rPr>
              <a:t>. </a:t>
            </a:r>
            <a:r>
              <a:rPr lang="ko-KR" altLang="en-US">
                <a:ea typeface="굴림" pitchFamily="50" charset="-127"/>
              </a:rPr>
              <a:t>그러나 원본 </a:t>
            </a:r>
            <a:r>
              <a:rPr lang="en-US" altLang="ko-KR">
                <a:ea typeface="굴림" pitchFamily="50" charset="-127"/>
              </a:rPr>
              <a:t>object</a:t>
            </a:r>
            <a:r>
              <a:rPr lang="ko-KR" altLang="en-US">
                <a:ea typeface="굴림" pitchFamily="50" charset="-127"/>
              </a:rPr>
              <a:t>의 </a:t>
            </a:r>
            <a:r>
              <a:rPr lang="en-US" altLang="ko-KR">
                <a:ea typeface="굴림" pitchFamily="50" charset="-127"/>
              </a:rPr>
              <a:t>data member</a:t>
            </a:r>
            <a:r>
              <a:rPr lang="ko-KR" altLang="en-US">
                <a:ea typeface="굴림" pitchFamily="50" charset="-127"/>
              </a:rPr>
              <a:t>는 변화된 상태를 반영하지 않기 때문에 문제가 된다</a:t>
            </a:r>
            <a:r>
              <a:rPr lang="en-US" altLang="ko-KR">
                <a:ea typeface="굴림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>
                <a:ea typeface="굴림" pitchFamily="50" charset="-127"/>
              </a:rPr>
              <a:t>Deep copy: class object</a:t>
            </a:r>
            <a:r>
              <a:rPr lang="ko-KR" altLang="en-US">
                <a:ea typeface="굴림" pitchFamily="50" charset="-127"/>
              </a:rPr>
              <a:t>에 연결된 노드들까지 복사</a:t>
            </a:r>
          </a:p>
          <a:p>
            <a:pPr lvl="1">
              <a:buFontTx/>
              <a:buChar char="-"/>
            </a:pPr>
            <a:r>
              <a:rPr lang="ko-KR" altLang="en-US">
                <a:ea typeface="굴림" pitchFamily="50" charset="-127"/>
              </a:rPr>
              <a:t>복사본을 따로 갖기 때문에 함수에서 리턴했을 때 원본은 원 상태를 그대로 유지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6900" y="95250"/>
            <a:ext cx="5664200" cy="424815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6900" y="95250"/>
            <a:ext cx="5664200" cy="424815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- Deep copy</a:t>
            </a:r>
            <a:r>
              <a:rPr lang="ko-KR" altLang="en-US">
                <a:ea typeface="굴림" pitchFamily="50" charset="-127"/>
              </a:rPr>
              <a:t>에서 모든 노드는 원본과 별개의 메모리를 할당받아 연결됨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6900" y="95250"/>
            <a:ext cx="5664200" cy="424815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- Shallow copy</a:t>
            </a:r>
            <a:r>
              <a:rPr lang="ko-KR" altLang="en-US">
                <a:ea typeface="굴림" pitchFamily="50" charset="-127"/>
              </a:rPr>
              <a:t>를 사용하는 경우 함수에서 </a:t>
            </a:r>
            <a:r>
              <a:rPr lang="en-US" altLang="ko-KR">
                <a:ea typeface="굴림" pitchFamily="50" charset="-127"/>
              </a:rPr>
              <a:t>pop</a:t>
            </a:r>
            <a:r>
              <a:rPr lang="ko-KR" altLang="en-US">
                <a:ea typeface="굴림" pitchFamily="50" charset="-127"/>
              </a:rPr>
              <a:t>을 했을 때</a:t>
            </a:r>
            <a:r>
              <a:rPr lang="en-US" altLang="ko-KR">
                <a:ea typeface="굴림" pitchFamily="50" charset="-127"/>
              </a:rPr>
              <a:t>, </a:t>
            </a:r>
            <a:r>
              <a:rPr lang="ko-KR" altLang="en-US">
                <a:ea typeface="굴림" pitchFamily="50" charset="-127"/>
              </a:rPr>
              <a:t>어떤 일이 발생하는가</a:t>
            </a:r>
            <a:r>
              <a:rPr lang="en-US" altLang="ko-KR">
                <a:ea typeface="굴림" pitchFamily="50" charset="-127"/>
              </a:rPr>
              <a:t>?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6900" y="95250"/>
            <a:ext cx="5664200" cy="424815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복사된 </a:t>
            </a:r>
            <a:r>
              <a:rPr lang="en-US" altLang="ko-KR">
                <a:ea typeface="굴림" pitchFamily="50" charset="-127"/>
              </a:rPr>
              <a:t>object</a:t>
            </a:r>
            <a:r>
              <a:rPr lang="ko-KR" altLang="en-US">
                <a:ea typeface="굴림" pitchFamily="50" charset="-127"/>
              </a:rPr>
              <a:t>는 두 번째 노드</a:t>
            </a:r>
            <a:r>
              <a:rPr lang="en-US" altLang="ko-KR">
                <a:ea typeface="굴림" pitchFamily="50" charset="-127"/>
              </a:rPr>
              <a:t>(6000)</a:t>
            </a:r>
            <a:r>
              <a:rPr lang="ko-KR" altLang="en-US">
                <a:ea typeface="굴림" pitchFamily="50" charset="-127"/>
              </a:rPr>
              <a:t>을 가리키고 </a:t>
            </a:r>
            <a:r>
              <a:rPr lang="en-US" altLang="ko-KR">
                <a:ea typeface="굴림" pitchFamily="50" charset="-127"/>
              </a:rPr>
              <a:t>7000</a:t>
            </a:r>
            <a:r>
              <a:rPr lang="ko-KR" altLang="en-US">
                <a:ea typeface="굴림" pitchFamily="50" charset="-127"/>
              </a:rPr>
              <a:t>은 삭제된다</a:t>
            </a:r>
            <a:r>
              <a:rPr lang="en-US" altLang="ko-KR">
                <a:ea typeface="굴림" pitchFamily="50" charset="-127"/>
              </a:rPr>
              <a:t>. </a:t>
            </a:r>
            <a:r>
              <a:rPr lang="ko-KR" altLang="en-US">
                <a:ea typeface="굴림" pitchFamily="50" charset="-127"/>
              </a:rPr>
              <a:t>그러나 원본 </a:t>
            </a:r>
            <a:r>
              <a:rPr lang="en-US" altLang="ko-KR">
                <a:ea typeface="굴림" pitchFamily="50" charset="-127"/>
              </a:rPr>
              <a:t>object(MyStack)</a:t>
            </a:r>
            <a:r>
              <a:rPr lang="ko-KR" altLang="en-US">
                <a:ea typeface="굴림" pitchFamily="50" charset="-127"/>
              </a:rPr>
              <a:t>은 </a:t>
            </a:r>
            <a:r>
              <a:rPr lang="en-US" altLang="ko-KR">
                <a:ea typeface="굴림" pitchFamily="50" charset="-127"/>
              </a:rPr>
              <a:t>update</a:t>
            </a:r>
            <a:r>
              <a:rPr lang="ko-KR" altLang="en-US">
                <a:ea typeface="굴림" pitchFamily="50" charset="-127"/>
              </a:rPr>
              <a:t>되지 않기 때문에 </a:t>
            </a:r>
            <a:r>
              <a:rPr lang="en-US" altLang="ko-KR">
                <a:ea typeface="굴림" pitchFamily="50" charset="-127"/>
              </a:rPr>
              <a:t>dangling pointer</a:t>
            </a:r>
            <a:r>
              <a:rPr lang="ko-KR" altLang="en-US">
                <a:ea typeface="굴림" pitchFamily="50" charset="-127"/>
              </a:rPr>
              <a:t>가 된다</a:t>
            </a:r>
            <a:r>
              <a:rPr lang="en-US" altLang="ko-KR">
                <a:ea typeface="굴림" pitchFamily="50" charset="-127"/>
              </a:rPr>
              <a:t>. </a:t>
            </a:r>
          </a:p>
          <a:p>
            <a:pPr>
              <a:buFontTx/>
              <a:buChar char="-"/>
            </a:pPr>
            <a:endParaRPr lang="en-US" altLang="ko-KR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6900" y="95250"/>
            <a:ext cx="5664200" cy="424815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6900" y="95250"/>
            <a:ext cx="5664200" cy="4248150"/>
          </a:xfrm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6900" y="95250"/>
            <a:ext cx="5664200" cy="424815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>
                <a:ea typeface="굴림" pitchFamily="50" charset="-127"/>
              </a:rPr>
              <a:t>Pass by value</a:t>
            </a:r>
            <a:r>
              <a:rPr lang="ko-KR" altLang="en-US">
                <a:ea typeface="굴림" pitchFamily="50" charset="-127"/>
              </a:rPr>
              <a:t>시 </a:t>
            </a:r>
            <a:r>
              <a:rPr lang="en-US" altLang="ko-KR">
                <a:ea typeface="굴림" pitchFamily="50" charset="-127"/>
              </a:rPr>
              <a:t>Default constructor</a:t>
            </a:r>
            <a:r>
              <a:rPr lang="ko-KR" altLang="en-US">
                <a:ea typeface="굴림" pitchFamily="50" charset="-127"/>
              </a:rPr>
              <a:t>가 적용되면 </a:t>
            </a:r>
            <a:r>
              <a:rPr lang="en-US" altLang="ko-KR">
                <a:ea typeface="굴림" pitchFamily="50" charset="-127"/>
              </a:rPr>
              <a:t>shallow copy</a:t>
            </a:r>
            <a:r>
              <a:rPr lang="ko-KR" altLang="en-US">
                <a:ea typeface="굴림" pitchFamily="50" charset="-127"/>
              </a:rPr>
              <a:t>를 수행한다</a:t>
            </a:r>
            <a:r>
              <a:rPr lang="en-US" altLang="ko-KR">
                <a:ea typeface="굴림" pitchFamily="50" charset="-127"/>
              </a:rPr>
              <a:t>. </a:t>
            </a:r>
            <a:r>
              <a:rPr lang="ko-KR" altLang="en-US">
                <a:ea typeface="굴림" pitchFamily="50" charset="-127"/>
              </a:rPr>
              <a:t>따라서 </a:t>
            </a:r>
            <a:r>
              <a:rPr lang="en-US" altLang="ko-KR">
                <a:ea typeface="굴림" pitchFamily="50" charset="-127"/>
              </a:rPr>
              <a:t>data member</a:t>
            </a:r>
            <a:r>
              <a:rPr lang="ko-KR" altLang="en-US">
                <a:ea typeface="굴림" pitchFamily="50" charset="-127"/>
              </a:rPr>
              <a:t>가  동적 데이터를 가리키는 포인터일 경우에는 </a:t>
            </a:r>
            <a:r>
              <a:rPr lang="en-US" altLang="ko-KR">
                <a:ea typeface="굴림" pitchFamily="50" charset="-127"/>
              </a:rPr>
              <a:t>default </a:t>
            </a:r>
            <a:r>
              <a:rPr lang="ko-KR" altLang="en-US">
                <a:ea typeface="굴림" pitchFamily="50" charset="-127"/>
              </a:rPr>
              <a:t>방법을 쓰는 것은 좋은 방법이 아니다</a:t>
            </a:r>
            <a:r>
              <a:rPr lang="en-US" altLang="ko-KR">
                <a:ea typeface="굴림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보다 좋은 방법은 </a:t>
            </a:r>
            <a:r>
              <a:rPr lang="en-US" altLang="ko-KR">
                <a:ea typeface="굴림" pitchFamily="50" charset="-127"/>
              </a:rPr>
              <a:t>deep copy</a:t>
            </a:r>
            <a:r>
              <a:rPr lang="ko-KR" altLang="en-US">
                <a:ea typeface="굴림" pitchFamily="50" charset="-127"/>
              </a:rPr>
              <a:t>를 수행하는 </a:t>
            </a:r>
            <a:r>
              <a:rPr lang="en-US" altLang="ko-KR">
                <a:ea typeface="굴림" pitchFamily="50" charset="-127"/>
              </a:rPr>
              <a:t>copy constructor</a:t>
            </a:r>
            <a:r>
              <a:rPr lang="ko-KR" altLang="en-US">
                <a:ea typeface="굴림" pitchFamily="50" charset="-127"/>
              </a:rPr>
              <a:t>를 사용하여야 한다</a:t>
            </a:r>
            <a:r>
              <a:rPr lang="en-US" altLang="ko-KR">
                <a:ea typeface="굴림" pitchFamily="50" charset="-127"/>
              </a:rPr>
              <a:t>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6900" y="95250"/>
            <a:ext cx="5664200" cy="424815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>
                <a:ea typeface="굴림" pitchFamily="50" charset="-127"/>
              </a:rPr>
              <a:t>Copy constructor</a:t>
            </a:r>
            <a:r>
              <a:rPr lang="ko-KR" altLang="en-US">
                <a:ea typeface="굴림" pitchFamily="50" charset="-127"/>
              </a:rPr>
              <a:t>가 제공되면</a:t>
            </a:r>
            <a:r>
              <a:rPr lang="en-US" altLang="ko-KR">
                <a:ea typeface="굴림" pitchFamily="50" charset="-127"/>
              </a:rPr>
              <a:t>, pass by value</a:t>
            </a:r>
            <a:r>
              <a:rPr lang="ko-KR" altLang="en-US">
                <a:ea typeface="굴림" pitchFamily="50" charset="-127"/>
              </a:rPr>
              <a:t>를 위한 복사를 만들 때 사용된다</a:t>
            </a:r>
            <a:r>
              <a:rPr lang="en-US" altLang="ko-KR">
                <a:ea typeface="굴림" pitchFamily="50" charset="-127"/>
              </a:rPr>
              <a:t>. </a:t>
            </a:r>
          </a:p>
          <a:p>
            <a:pPr>
              <a:buFontTx/>
              <a:buChar char="-"/>
            </a:pPr>
            <a:r>
              <a:rPr lang="en-US" altLang="ko-KR">
                <a:ea typeface="굴림" pitchFamily="50" charset="-127"/>
              </a:rPr>
              <a:t>Copy constructor</a:t>
            </a:r>
            <a:r>
              <a:rPr lang="ko-KR" altLang="en-US">
                <a:ea typeface="굴림" pitchFamily="50" charset="-127"/>
              </a:rPr>
              <a:t>는 </a:t>
            </a:r>
          </a:p>
          <a:p>
            <a:pPr lvl="1">
              <a:buFontTx/>
              <a:buChar char="-"/>
            </a:pPr>
            <a:r>
              <a:rPr lang="ko-KR" altLang="en-US">
                <a:ea typeface="굴림" pitchFamily="50" charset="-127"/>
              </a:rPr>
              <a:t>사용자가 호출하지 않는다</a:t>
            </a:r>
            <a:r>
              <a:rPr lang="en-US" altLang="ko-KR">
                <a:ea typeface="굴림" pitchFamily="50" charset="-127"/>
              </a:rPr>
              <a:t>. </a:t>
            </a:r>
          </a:p>
          <a:p>
            <a:pPr lvl="1">
              <a:buFontTx/>
              <a:buChar char="-"/>
            </a:pPr>
            <a:r>
              <a:rPr lang="en-US" altLang="ko-KR">
                <a:ea typeface="굴림" pitchFamily="50" charset="-127"/>
              </a:rPr>
              <a:t>Return type</a:t>
            </a:r>
            <a:r>
              <a:rPr lang="ko-KR" altLang="en-US">
                <a:ea typeface="굴림" pitchFamily="50" charset="-127"/>
              </a:rPr>
              <a:t>이 없다</a:t>
            </a:r>
            <a:r>
              <a:rPr lang="en-US" altLang="ko-KR">
                <a:ea typeface="굴림" pitchFamily="50" charset="-127"/>
              </a:rPr>
              <a:t>. </a:t>
            </a:r>
          </a:p>
          <a:p>
            <a:pPr lvl="1">
              <a:buFontTx/>
              <a:buChar char="-"/>
            </a:pPr>
            <a:r>
              <a:rPr lang="en-US" altLang="ko-KR">
                <a:ea typeface="굴림" pitchFamily="50" charset="-127"/>
              </a:rPr>
              <a:t>Deep copy</a:t>
            </a:r>
            <a:r>
              <a:rPr lang="ko-KR" altLang="en-US">
                <a:ea typeface="굴림" pitchFamily="50" charset="-127"/>
              </a:rPr>
              <a:t>를 위해서 복사할 원본 </a:t>
            </a:r>
            <a:r>
              <a:rPr lang="en-US" altLang="ko-KR">
                <a:ea typeface="굴림" pitchFamily="50" charset="-127"/>
              </a:rPr>
              <a:t>object</a:t>
            </a:r>
            <a:r>
              <a:rPr lang="ko-KR" altLang="en-US">
                <a:ea typeface="굴림" pitchFamily="50" charset="-127"/>
              </a:rPr>
              <a:t>는 </a:t>
            </a:r>
            <a:r>
              <a:rPr lang="en-US" altLang="ko-KR">
                <a:ea typeface="굴림" pitchFamily="50" charset="-127"/>
              </a:rPr>
              <a:t>pass by reference</a:t>
            </a:r>
            <a:r>
              <a:rPr lang="ko-KR" altLang="en-US">
                <a:ea typeface="굴림" pitchFamily="50" charset="-127"/>
              </a:rPr>
              <a:t>로 전달받아야 한다</a:t>
            </a:r>
            <a:r>
              <a:rPr lang="en-US" altLang="ko-KR">
                <a:ea typeface="굴림" pitchFamily="50" charset="-127"/>
              </a:rPr>
              <a:t>. </a:t>
            </a:r>
          </a:p>
          <a:p>
            <a:pPr>
              <a:buFontTx/>
              <a:buChar char="-"/>
            </a:pPr>
            <a:endParaRPr lang="en-US" altLang="ko-KR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6900" y="95250"/>
            <a:ext cx="5664200" cy="424815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>
                <a:ea typeface="굴림" pitchFamily="50" charset="-127"/>
              </a:rPr>
              <a:t>Copy constructor</a:t>
            </a:r>
            <a:r>
              <a:rPr lang="ko-KR" altLang="en-US">
                <a:ea typeface="굴림" pitchFamily="50" charset="-127"/>
              </a:rPr>
              <a:t>는 다음과 같은 세 경우에 암묵적으로 호출된다</a:t>
            </a:r>
            <a:r>
              <a:rPr lang="en-US" altLang="ko-KR">
                <a:ea typeface="굴림" pitchFamily="50" charset="-127"/>
              </a:rPr>
              <a:t>. </a:t>
            </a:r>
          </a:p>
          <a:p>
            <a:pPr lvl="1">
              <a:buFontTx/>
              <a:buChar char="-"/>
            </a:pPr>
            <a:r>
              <a:rPr lang="en-US" altLang="ko-KR">
                <a:ea typeface="굴림" pitchFamily="50" charset="-127"/>
              </a:rPr>
              <a:t>Object parameter</a:t>
            </a:r>
            <a:r>
              <a:rPr lang="ko-KR" altLang="en-US">
                <a:ea typeface="굴림" pitchFamily="50" charset="-127"/>
              </a:rPr>
              <a:t>를  </a:t>
            </a:r>
            <a:r>
              <a:rPr lang="en-US" altLang="ko-KR">
                <a:ea typeface="굴림" pitchFamily="50" charset="-127"/>
              </a:rPr>
              <a:t>value</a:t>
            </a:r>
            <a:r>
              <a:rPr lang="ko-KR" altLang="en-US">
                <a:ea typeface="굴림" pitchFamily="50" charset="-127"/>
              </a:rPr>
              <a:t>로 </a:t>
            </a:r>
            <a:r>
              <a:rPr lang="en-US" altLang="ko-KR">
                <a:ea typeface="굴림" pitchFamily="50" charset="-127"/>
              </a:rPr>
              <a:t>pass </a:t>
            </a:r>
            <a:r>
              <a:rPr lang="ko-KR" altLang="en-US">
                <a:ea typeface="굴림" pitchFamily="50" charset="-127"/>
              </a:rPr>
              <a:t>할때</a:t>
            </a:r>
          </a:p>
          <a:p>
            <a:pPr lvl="1">
              <a:buFontTx/>
              <a:buChar char="-"/>
            </a:pPr>
            <a:r>
              <a:rPr lang="ko-KR" altLang="en-US">
                <a:ea typeface="굴림" pitchFamily="50" charset="-127"/>
              </a:rPr>
              <a:t>선언부에서 </a:t>
            </a:r>
            <a:r>
              <a:rPr lang="en-US" altLang="ko-KR">
                <a:ea typeface="굴림" pitchFamily="50" charset="-127"/>
              </a:rPr>
              <a:t>object variable</a:t>
            </a:r>
            <a:r>
              <a:rPr lang="ko-KR" altLang="en-US">
                <a:ea typeface="굴림" pitchFamily="50" charset="-127"/>
              </a:rPr>
              <a:t>를 초기화할 때</a:t>
            </a:r>
          </a:p>
          <a:p>
            <a:pPr lvl="1">
              <a:buFontTx/>
              <a:buChar char="-"/>
            </a:pPr>
            <a:r>
              <a:rPr lang="ko-KR" altLang="en-US">
                <a:ea typeface="굴림" pitchFamily="50" charset="-127"/>
              </a:rPr>
              <a:t>함수의 </a:t>
            </a:r>
            <a:r>
              <a:rPr lang="en-US" altLang="ko-KR">
                <a:ea typeface="굴림" pitchFamily="50" charset="-127"/>
              </a:rPr>
              <a:t>return </a:t>
            </a:r>
            <a:r>
              <a:rPr lang="ko-KR" altLang="en-US">
                <a:ea typeface="굴림" pitchFamily="50" charset="-127"/>
              </a:rPr>
              <a:t>값으로 </a:t>
            </a:r>
            <a:r>
              <a:rPr lang="en-US" altLang="ko-KR">
                <a:ea typeface="굴림" pitchFamily="50" charset="-127"/>
              </a:rPr>
              <a:t>object</a:t>
            </a:r>
            <a:r>
              <a:rPr lang="ko-KR" altLang="en-US">
                <a:ea typeface="굴림" pitchFamily="50" charset="-127"/>
              </a:rPr>
              <a:t>를 리턴할 때때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6900" y="95250"/>
            <a:ext cx="5664200" cy="424815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6900" y="95250"/>
            <a:ext cx="5664200" cy="424815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>
                <a:ea typeface="굴림" pitchFamily="50" charset="-127"/>
              </a:rPr>
              <a:t>Data member pointer</a:t>
            </a:r>
            <a:r>
              <a:rPr lang="ko-KR" altLang="en-US">
                <a:ea typeface="굴림" pitchFamily="50" charset="-127"/>
              </a:rPr>
              <a:t>들을 갖는 </a:t>
            </a:r>
            <a:r>
              <a:rPr lang="en-US" altLang="ko-KR">
                <a:ea typeface="굴림" pitchFamily="50" charset="-127"/>
              </a:rPr>
              <a:t>classe</a:t>
            </a:r>
            <a:r>
              <a:rPr lang="ko-KR" altLang="en-US">
                <a:ea typeface="굴림" pitchFamily="50" charset="-127"/>
              </a:rPr>
              <a:t>들은 </a:t>
            </a:r>
            <a:r>
              <a:rPr lang="en-US" altLang="ko-KR">
                <a:ea typeface="굴림" pitchFamily="50" charset="-127"/>
              </a:rPr>
              <a:t>class construtor, class copy constructor, class destructor</a:t>
            </a:r>
            <a:r>
              <a:rPr lang="ko-KR" altLang="en-US">
                <a:ea typeface="굴림" pitchFamily="50" charset="-127"/>
              </a:rPr>
              <a:t>가 필요하다</a:t>
            </a:r>
            <a:r>
              <a:rPr lang="en-US" altLang="ko-KR">
                <a:ea typeface="굴림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>
                <a:ea typeface="굴림" pitchFamily="50" charset="-127"/>
              </a:rPr>
              <a:t> </a:t>
            </a:r>
            <a:r>
              <a:rPr lang="ko-KR" altLang="en-US">
                <a:ea typeface="굴림" pitchFamily="50" charset="-127"/>
              </a:rPr>
              <a:t>왜 필요한가?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6900" y="95250"/>
            <a:ext cx="5664200" cy="424815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6900" y="95250"/>
            <a:ext cx="5664200" cy="424815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할당 연산자 </a:t>
            </a:r>
            <a:r>
              <a:rPr lang="en-US" altLang="ko-KR">
                <a:ea typeface="굴림" pitchFamily="50" charset="-127"/>
              </a:rPr>
              <a:t>=</a:t>
            </a:r>
            <a:r>
              <a:rPr lang="ko-KR" altLang="en-US">
                <a:ea typeface="굴림" pitchFamily="50" charset="-127"/>
              </a:rPr>
              <a:t>을 사용할 때는 어떤 복사가 이루어지는가</a:t>
            </a:r>
            <a:r>
              <a:rPr lang="en-US" altLang="ko-KR">
                <a:ea typeface="굴림" pitchFamily="50" charset="-127"/>
              </a:rPr>
              <a:t>?</a:t>
            </a:r>
          </a:p>
          <a:p>
            <a:pPr lvl="1">
              <a:buFontTx/>
              <a:buChar char="-"/>
            </a:pPr>
            <a:r>
              <a:rPr lang="en-US" altLang="ko-KR">
                <a:ea typeface="굴림" pitchFamily="50" charset="-127"/>
              </a:rPr>
              <a:t>Default</a:t>
            </a:r>
            <a:r>
              <a:rPr lang="ko-KR" altLang="en-US">
                <a:ea typeface="굴림" pitchFamily="50" charset="-127"/>
              </a:rPr>
              <a:t>로는 </a:t>
            </a:r>
            <a:r>
              <a:rPr lang="en-US" altLang="ko-KR">
                <a:ea typeface="굴림" pitchFamily="50" charset="-127"/>
              </a:rPr>
              <a:t>Shallow copy</a:t>
            </a:r>
            <a:r>
              <a:rPr lang="ko-KR" altLang="en-US">
                <a:ea typeface="굴림" pitchFamily="50" charset="-127"/>
              </a:rPr>
              <a:t>를 만든다</a:t>
            </a:r>
            <a:r>
              <a:rPr lang="en-US" altLang="ko-KR">
                <a:ea typeface="굴림" pitchFamily="50" charset="-127"/>
              </a:rPr>
              <a:t>. </a:t>
            </a:r>
          </a:p>
          <a:p>
            <a:pPr>
              <a:buFontTx/>
              <a:buChar char="-"/>
            </a:pPr>
            <a:r>
              <a:rPr lang="en-US" altLang="ko-KR">
                <a:ea typeface="굴림" pitchFamily="50" charset="-127"/>
              </a:rPr>
              <a:t>=</a:t>
            </a:r>
            <a:r>
              <a:rPr lang="ko-KR" altLang="en-US">
                <a:ea typeface="굴림" pitchFamily="50" charset="-127"/>
              </a:rPr>
              <a:t>를 이용하여 </a:t>
            </a:r>
            <a:r>
              <a:rPr lang="en-US" altLang="ko-KR">
                <a:ea typeface="굴림" pitchFamily="50" charset="-127"/>
              </a:rPr>
              <a:t>Assign</a:t>
            </a:r>
            <a:r>
              <a:rPr lang="ko-KR" altLang="en-US">
                <a:ea typeface="굴림" pitchFamily="50" charset="-127"/>
              </a:rPr>
              <a:t>할 </a:t>
            </a:r>
            <a:r>
              <a:rPr lang="en-US" altLang="ko-KR">
                <a:ea typeface="굴림" pitchFamily="50" charset="-127"/>
              </a:rPr>
              <a:t>object</a:t>
            </a:r>
            <a:r>
              <a:rPr lang="ko-KR" altLang="en-US">
                <a:ea typeface="굴림" pitchFamily="50" charset="-127"/>
              </a:rPr>
              <a:t>가 </a:t>
            </a:r>
            <a:r>
              <a:rPr lang="en-US" altLang="ko-KR">
                <a:ea typeface="굴림" pitchFamily="50" charset="-127"/>
              </a:rPr>
              <a:t>data member pointer</a:t>
            </a:r>
            <a:r>
              <a:rPr lang="ko-KR" altLang="en-US">
                <a:ea typeface="굴림" pitchFamily="50" charset="-127"/>
              </a:rPr>
              <a:t>를 가질 때</a:t>
            </a:r>
            <a:r>
              <a:rPr lang="en-US" altLang="ko-KR">
                <a:ea typeface="굴림" pitchFamily="50" charset="-127"/>
              </a:rPr>
              <a:t>, deep copy</a:t>
            </a:r>
            <a:r>
              <a:rPr lang="ko-KR" altLang="en-US">
                <a:ea typeface="굴림" pitchFamily="50" charset="-127"/>
              </a:rPr>
              <a:t>를 만들도록  </a:t>
            </a:r>
            <a:r>
              <a:rPr lang="en-US" altLang="ko-KR">
                <a:ea typeface="굴림" pitchFamily="50" charset="-127"/>
              </a:rPr>
              <a:t>assignment operator</a:t>
            </a:r>
            <a:r>
              <a:rPr lang="ko-KR" altLang="en-US">
                <a:ea typeface="굴림" pitchFamily="50" charset="-127"/>
              </a:rPr>
              <a:t>를 </a:t>
            </a:r>
            <a:r>
              <a:rPr lang="en-US" altLang="ko-KR">
                <a:ea typeface="굴림" pitchFamily="50" charset="-127"/>
              </a:rPr>
              <a:t>overloading</a:t>
            </a:r>
            <a:r>
              <a:rPr lang="ko-KR" altLang="en-US">
                <a:ea typeface="굴림" pitchFamily="50" charset="-127"/>
              </a:rPr>
              <a:t>해야 한다</a:t>
            </a:r>
            <a:r>
              <a:rPr lang="en-US" altLang="ko-KR">
                <a:ea typeface="굴림" pitchFamily="50" charset="-127"/>
              </a:rPr>
              <a:t>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6900" y="95250"/>
            <a:ext cx="5664200" cy="424815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6900" y="95250"/>
            <a:ext cx="5664200" cy="424815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적어도 하나의 </a:t>
            </a:r>
            <a:r>
              <a:rPr lang="en-US" altLang="ko-KR">
                <a:ea typeface="굴림" pitchFamily="50" charset="-127"/>
              </a:rPr>
              <a:t>operand</a:t>
            </a:r>
            <a:r>
              <a:rPr lang="ko-KR" altLang="en-US">
                <a:ea typeface="굴림" pitchFamily="50" charset="-127"/>
              </a:rPr>
              <a:t>는 </a:t>
            </a:r>
            <a:r>
              <a:rPr lang="en-US" altLang="ko-KR">
                <a:ea typeface="굴림" pitchFamily="50" charset="-127"/>
              </a:rPr>
              <a:t>class instance</a:t>
            </a:r>
            <a:r>
              <a:rPr lang="ko-KR" altLang="en-US">
                <a:ea typeface="굴림" pitchFamily="50" charset="-127"/>
              </a:rPr>
              <a:t>이어야 한다</a:t>
            </a:r>
            <a:r>
              <a:rPr lang="en-US" altLang="ko-KR">
                <a:ea typeface="굴림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연산자의 심볼</a:t>
            </a:r>
            <a:r>
              <a:rPr lang="en-US" altLang="ko-KR">
                <a:ea typeface="굴림" pitchFamily="50" charset="-127"/>
              </a:rPr>
              <a:t>, </a:t>
            </a:r>
            <a:r>
              <a:rPr lang="ko-KR" altLang="en-US">
                <a:ea typeface="굴림" pitchFamily="50" charset="-127"/>
              </a:rPr>
              <a:t>우선순위</a:t>
            </a:r>
            <a:r>
              <a:rPr lang="en-US" altLang="ko-KR">
                <a:ea typeface="굴림" pitchFamily="50" charset="-127"/>
              </a:rPr>
              <a:t>, operand</a:t>
            </a:r>
            <a:r>
              <a:rPr lang="ko-KR" altLang="en-US">
                <a:ea typeface="굴림" pitchFamily="50" charset="-127"/>
              </a:rPr>
              <a:t>수는 바꿀 수 없다</a:t>
            </a:r>
            <a:r>
              <a:rPr lang="en-US" altLang="ko-KR">
                <a:ea typeface="굴림" pitchFamily="50" charset="-127"/>
              </a:rPr>
              <a:t>. </a:t>
            </a:r>
          </a:p>
          <a:p>
            <a:pPr>
              <a:buFontTx/>
              <a:buChar char="-"/>
            </a:pPr>
            <a:r>
              <a:rPr lang="en-US" altLang="ko-KR">
                <a:ea typeface="굴림" pitchFamily="50" charset="-127"/>
              </a:rPr>
              <a:t>++</a:t>
            </a:r>
            <a:r>
              <a:rPr lang="ko-KR" altLang="en-US">
                <a:ea typeface="굴림" pitchFamily="50" charset="-127"/>
              </a:rPr>
              <a:t>와 </a:t>
            </a:r>
            <a:r>
              <a:rPr lang="en-US" altLang="ko-KR">
                <a:ea typeface="굴림" pitchFamily="50" charset="-127"/>
              </a:rPr>
              <a:t>–</a:t>
            </a:r>
            <a:r>
              <a:rPr lang="ko-KR" altLang="en-US">
                <a:ea typeface="굴림" pitchFamily="50" charset="-127"/>
              </a:rPr>
              <a:t>는 </a:t>
            </a:r>
            <a:r>
              <a:rPr lang="en-US" altLang="ko-KR">
                <a:ea typeface="굴림" pitchFamily="50" charset="-127"/>
              </a:rPr>
              <a:t>default</a:t>
            </a:r>
            <a:r>
              <a:rPr lang="ko-KR" altLang="en-US">
                <a:ea typeface="굴림" pitchFamily="50" charset="-127"/>
              </a:rPr>
              <a:t>로 </a:t>
            </a:r>
            <a:r>
              <a:rPr lang="en-US" altLang="ko-KR">
                <a:ea typeface="굴림" pitchFamily="50" charset="-127"/>
              </a:rPr>
              <a:t>prefix form </a:t>
            </a:r>
            <a:r>
              <a:rPr lang="ko-KR" altLang="en-US">
                <a:ea typeface="굴림" pitchFamily="50" charset="-127"/>
              </a:rPr>
              <a:t>사용이 요구된다</a:t>
            </a:r>
            <a:r>
              <a:rPr lang="en-US" altLang="ko-KR">
                <a:ea typeface="굴림" pitchFamily="50" charset="-127"/>
              </a:rPr>
              <a:t>. </a:t>
            </a:r>
          </a:p>
          <a:p>
            <a:pPr>
              <a:buFontTx/>
              <a:buChar char="-"/>
            </a:pPr>
            <a:endParaRPr lang="en-US" altLang="ko-KR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6900" y="95250"/>
            <a:ext cx="5664200" cy="4248150"/>
          </a:xfrm>
          <a:ln cap="flat"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>
                <a:ea typeface="굴림" pitchFamily="50" charset="-127"/>
              </a:rPr>
              <a:t>- </a:t>
            </a:r>
            <a:r>
              <a:rPr lang="ko-KR" altLang="en-US">
                <a:ea typeface="굴림" pitchFamily="50" charset="-127"/>
              </a:rPr>
              <a:t>두개의 </a:t>
            </a:r>
            <a:r>
              <a:rPr lang="en-US" altLang="ko-KR">
                <a:ea typeface="굴림" pitchFamily="50" charset="-127"/>
              </a:rPr>
              <a:t>operand</a:t>
            </a:r>
            <a:r>
              <a:rPr lang="ko-KR" altLang="en-US">
                <a:ea typeface="굴림" pitchFamily="50" charset="-127"/>
              </a:rPr>
              <a:t>를 갖는 연산자 </a:t>
            </a:r>
            <a:r>
              <a:rPr lang="en-US" altLang="ko-KR">
                <a:ea typeface="굴림" pitchFamily="50" charset="-127"/>
              </a:rPr>
              <a:t>+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6900" y="95250"/>
            <a:ext cx="5664200" cy="424815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6900" y="95250"/>
            <a:ext cx="5664200" cy="424815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- </a:t>
            </a:r>
            <a:r>
              <a:rPr lang="ko-KR" altLang="en-US">
                <a:ea typeface="굴림" pitchFamily="50" charset="-127"/>
              </a:rPr>
              <a:t>합성</a:t>
            </a:r>
            <a:r>
              <a:rPr lang="en-US" altLang="ko-KR">
                <a:ea typeface="굴림" pitchFamily="50" charset="-127"/>
              </a:rPr>
              <a:t>(</a:t>
            </a:r>
            <a:r>
              <a:rPr lang="ko-KR" altLang="en-US">
                <a:ea typeface="굴림" pitchFamily="50" charset="-127"/>
              </a:rPr>
              <a:t>포함</a:t>
            </a:r>
            <a:r>
              <a:rPr lang="en-US" altLang="ko-KR">
                <a:ea typeface="굴림" pitchFamily="50" charset="-127"/>
              </a:rPr>
              <a:t>) class:  </a:t>
            </a:r>
            <a:r>
              <a:rPr lang="ko-KR" altLang="en-US">
                <a:ea typeface="굴림" pitchFamily="50" charset="-127"/>
              </a:rPr>
              <a:t>한 클래스의 내부  </a:t>
            </a:r>
            <a:r>
              <a:rPr lang="en-US" altLang="ko-KR">
                <a:ea typeface="굴림" pitchFamily="50" charset="-127"/>
              </a:rPr>
              <a:t>data member</a:t>
            </a:r>
            <a:r>
              <a:rPr lang="ko-KR" altLang="en-US">
                <a:ea typeface="굴림" pitchFamily="50" charset="-127"/>
              </a:rPr>
              <a:t>가 다른 </a:t>
            </a:r>
            <a:r>
              <a:rPr lang="en-US" altLang="ko-KR">
                <a:ea typeface="굴림" pitchFamily="50" charset="-127"/>
              </a:rPr>
              <a:t>class Type</a:t>
            </a:r>
            <a:r>
              <a:rPr lang="ko-KR" altLang="en-US">
                <a:ea typeface="굴림" pitchFamily="50" charset="-127"/>
              </a:rPr>
              <a:t>의 </a:t>
            </a:r>
            <a:r>
              <a:rPr lang="en-US" altLang="ko-KR">
                <a:ea typeface="굴림" pitchFamily="50" charset="-127"/>
              </a:rPr>
              <a:t>object</a:t>
            </a:r>
            <a:r>
              <a:rPr lang="ko-KR" altLang="en-US">
                <a:ea typeface="굴림" pitchFamily="50" charset="-127"/>
              </a:rPr>
              <a:t>로 정의되는 경우</a:t>
            </a:r>
            <a:r>
              <a:rPr lang="en-US" altLang="ko-KR">
                <a:ea typeface="굴림" pitchFamily="50" charset="-127"/>
              </a:rPr>
              <a:t>. 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6900" y="95250"/>
            <a:ext cx="5664200" cy="424815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6900" y="95250"/>
            <a:ext cx="5664200" cy="424815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6900" y="95250"/>
            <a:ext cx="5664200" cy="424815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상속</a:t>
            </a:r>
            <a:r>
              <a:rPr lang="en-US" altLang="ko-KR">
                <a:ea typeface="굴림" pitchFamily="50" charset="-127"/>
              </a:rPr>
              <a:t>: </a:t>
            </a:r>
            <a:r>
              <a:rPr lang="ko-KR" altLang="en-US">
                <a:ea typeface="굴림" pitchFamily="50" charset="-127"/>
              </a:rPr>
              <a:t>한 클래스가 다른 클래스의 속성</a:t>
            </a:r>
            <a:r>
              <a:rPr lang="en-US" altLang="ko-KR">
                <a:ea typeface="굴림" pitchFamily="50" charset="-127"/>
              </a:rPr>
              <a:t>(data</a:t>
            </a:r>
            <a:r>
              <a:rPr lang="ko-KR" altLang="en-US">
                <a:ea typeface="굴림" pitchFamily="50" charset="-127"/>
              </a:rPr>
              <a:t>와 </a:t>
            </a:r>
            <a:r>
              <a:rPr lang="en-US" altLang="ko-KR">
                <a:ea typeface="굴림" pitchFamily="50" charset="-127"/>
              </a:rPr>
              <a:t>operation)</a:t>
            </a:r>
            <a:r>
              <a:rPr lang="ko-KR" altLang="en-US">
                <a:ea typeface="굴림" pitchFamily="50" charset="-127"/>
              </a:rPr>
              <a:t>을 취득하는 것</a:t>
            </a:r>
          </a:p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상속하는 클래스를 </a:t>
            </a:r>
            <a:r>
              <a:rPr lang="en-US" altLang="ko-KR">
                <a:ea typeface="굴림" pitchFamily="50" charset="-127"/>
              </a:rPr>
              <a:t>base class</a:t>
            </a:r>
            <a:r>
              <a:rPr lang="ko-KR" altLang="en-US">
                <a:ea typeface="굴림" pitchFamily="50" charset="-127"/>
              </a:rPr>
              <a:t>라 하고</a:t>
            </a:r>
          </a:p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상속을 받는 클래스를 </a:t>
            </a:r>
            <a:r>
              <a:rPr lang="en-US" altLang="ko-KR">
                <a:ea typeface="굴림" pitchFamily="50" charset="-127"/>
              </a:rPr>
              <a:t>Derived class</a:t>
            </a:r>
            <a:r>
              <a:rPr lang="ko-KR" altLang="en-US">
                <a:ea typeface="굴림" pitchFamily="50" charset="-127"/>
              </a:rPr>
              <a:t>라 함</a:t>
            </a:r>
          </a:p>
          <a:p>
            <a:pPr>
              <a:buFontTx/>
              <a:buChar char="-"/>
            </a:pPr>
            <a:r>
              <a:rPr lang="en-US" altLang="ko-KR">
                <a:ea typeface="굴림" pitchFamily="50" charset="-127"/>
              </a:rPr>
              <a:t>Drived class</a:t>
            </a:r>
            <a:r>
              <a:rPr lang="ko-KR" altLang="en-US">
                <a:ea typeface="굴림" pitchFamily="50" charset="-127"/>
              </a:rPr>
              <a:t>는 </a:t>
            </a:r>
            <a:r>
              <a:rPr lang="en-US" altLang="ko-KR">
                <a:ea typeface="굴림" pitchFamily="50" charset="-127"/>
              </a:rPr>
              <a:t>base class</a:t>
            </a:r>
            <a:r>
              <a:rPr lang="ko-KR" altLang="en-US">
                <a:ea typeface="굴림" pitchFamily="50" charset="-127"/>
              </a:rPr>
              <a:t>의 </a:t>
            </a:r>
            <a:r>
              <a:rPr lang="en-US" altLang="ko-KR">
                <a:ea typeface="굴림" pitchFamily="50" charset="-127"/>
              </a:rPr>
              <a:t>data</a:t>
            </a:r>
            <a:r>
              <a:rPr lang="ko-KR" altLang="en-US">
                <a:ea typeface="굴림" pitchFamily="50" charset="-127"/>
              </a:rPr>
              <a:t>와 </a:t>
            </a:r>
            <a:r>
              <a:rPr lang="en-US" altLang="ko-KR">
                <a:ea typeface="굴림" pitchFamily="50" charset="-127"/>
              </a:rPr>
              <a:t>operation</a:t>
            </a:r>
            <a:r>
              <a:rPr lang="ko-KR" altLang="en-US">
                <a:ea typeface="굴림" pitchFamily="50" charset="-127"/>
              </a:rPr>
              <a:t>을 상속받아 사용할 수 있다</a:t>
            </a:r>
            <a:r>
              <a:rPr lang="en-US" altLang="ko-KR">
                <a:ea typeface="굴림" pitchFamily="50" charset="-127"/>
              </a:rPr>
              <a:t>.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6900" y="95250"/>
            <a:ext cx="5664200" cy="424815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6900" y="95250"/>
            <a:ext cx="5664200" cy="4248150"/>
          </a:xfrm>
          <a:ln cap="flat"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6900" y="95250"/>
            <a:ext cx="5664200" cy="424815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6900" y="95250"/>
            <a:ext cx="5664200" cy="424815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6900" y="95250"/>
            <a:ext cx="5664200" cy="424815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6900" y="95250"/>
            <a:ext cx="5664200" cy="424815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6900" y="95250"/>
            <a:ext cx="5664200" cy="424815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- Circular list</a:t>
            </a:r>
            <a:r>
              <a:rPr lang="ko-KR" altLang="en-US">
                <a:ea typeface="굴림" pitchFamily="50" charset="-127"/>
              </a:rPr>
              <a:t>에서는  마지막 노드가 첫번째 노드를 가리킴으로서 모든 노드가 후계자를 갖는다</a:t>
            </a:r>
            <a:r>
              <a:rPr lang="en-US" altLang="ko-KR">
                <a:ea typeface="굴림" pitchFamily="50" charset="-127"/>
              </a:rPr>
              <a:t>.</a:t>
            </a:r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6900" y="95250"/>
            <a:ext cx="5664200" cy="424815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6900" y="95250"/>
            <a:ext cx="5664200" cy="424815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6900" y="95250"/>
            <a:ext cx="5664200" cy="424815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6900" y="95250"/>
            <a:ext cx="5664200" cy="424815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6900" y="95250"/>
            <a:ext cx="5664200" cy="424815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6900" y="95250"/>
            <a:ext cx="5664200" cy="424815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6900" y="95250"/>
            <a:ext cx="5664200" cy="424815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6900" y="95250"/>
            <a:ext cx="5664200" cy="424815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6900" y="95250"/>
            <a:ext cx="5664200" cy="424815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6900" y="95250"/>
            <a:ext cx="5664200" cy="424815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지금까지 배운 </a:t>
            </a:r>
            <a:r>
              <a:rPr lang="en-US" altLang="ko-KR">
                <a:ea typeface="굴림" pitchFamily="50" charset="-127"/>
              </a:rPr>
              <a:t>Linked list</a:t>
            </a:r>
            <a:r>
              <a:rPr lang="ko-KR" altLang="en-US">
                <a:ea typeface="굴림" pitchFamily="50" charset="-127"/>
              </a:rPr>
              <a:t>는 후계자만을 가리키는 </a:t>
            </a:r>
            <a:r>
              <a:rPr lang="en-US" altLang="ko-KR">
                <a:ea typeface="굴림" pitchFamily="50" charset="-127"/>
              </a:rPr>
              <a:t>Singly Linked List(SLL)</a:t>
            </a:r>
            <a:r>
              <a:rPr lang="ko-KR" altLang="en-US">
                <a:ea typeface="굴림" pitchFamily="50" charset="-127"/>
              </a:rPr>
              <a:t>이다</a:t>
            </a:r>
            <a:r>
              <a:rPr lang="en-US" altLang="ko-KR">
                <a:ea typeface="굴림" pitchFamily="50" charset="-127"/>
              </a:rPr>
              <a:t>.</a:t>
            </a:r>
          </a:p>
          <a:p>
            <a:pPr lvl="1">
              <a:buFontTx/>
              <a:buChar char="-"/>
            </a:pPr>
            <a:r>
              <a:rPr lang="en-US" altLang="ko-KR">
                <a:ea typeface="굴림" pitchFamily="50" charset="-127"/>
              </a:rPr>
              <a:t>SLL</a:t>
            </a:r>
            <a:r>
              <a:rPr lang="ko-KR" altLang="en-US">
                <a:ea typeface="굴림" pitchFamily="50" charset="-127"/>
              </a:rPr>
              <a:t>의 중간에 새로운 노드를 삽입할 때 </a:t>
            </a:r>
            <a:r>
              <a:rPr lang="en-US" altLang="ko-KR">
                <a:ea typeface="굴림" pitchFamily="50" charset="-127"/>
              </a:rPr>
              <a:t>previous node pointer</a:t>
            </a:r>
            <a:r>
              <a:rPr lang="ko-KR" altLang="en-US">
                <a:ea typeface="굴림" pitchFamily="50" charset="-127"/>
              </a:rPr>
              <a:t>가 필요했다</a:t>
            </a:r>
            <a:r>
              <a:rPr lang="en-US" altLang="ko-KR">
                <a:ea typeface="굴림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>
                <a:ea typeface="굴림" pitchFamily="50" charset="-127"/>
              </a:rPr>
              <a:t>Doublely Linked List</a:t>
            </a:r>
            <a:r>
              <a:rPr lang="ko-KR" altLang="en-US">
                <a:ea typeface="굴림" pitchFamily="50" charset="-127"/>
              </a:rPr>
              <a:t>에서 각 노드는 </a:t>
            </a:r>
            <a:r>
              <a:rPr lang="en-US" altLang="ko-KR">
                <a:ea typeface="굴림" pitchFamily="50" charset="-127"/>
              </a:rPr>
              <a:t>successor</a:t>
            </a:r>
            <a:r>
              <a:rPr lang="ko-KR" altLang="en-US">
                <a:ea typeface="굴림" pitchFamily="50" charset="-127"/>
              </a:rPr>
              <a:t>와 </a:t>
            </a:r>
            <a:r>
              <a:rPr lang="en-US" altLang="ko-KR">
                <a:ea typeface="굴림" pitchFamily="50" charset="-127"/>
              </a:rPr>
              <a:t>predecessor </a:t>
            </a:r>
            <a:r>
              <a:rPr lang="ko-KR" altLang="en-US">
                <a:ea typeface="굴림" pitchFamily="50" charset="-127"/>
              </a:rPr>
              <a:t>양쪽을 가리키는 </a:t>
            </a:r>
            <a:r>
              <a:rPr lang="en-US" altLang="ko-KR">
                <a:ea typeface="굴림" pitchFamily="50" charset="-127"/>
              </a:rPr>
              <a:t>link</a:t>
            </a:r>
            <a:r>
              <a:rPr lang="ko-KR" altLang="en-US">
                <a:ea typeface="굴림" pitchFamily="50" charset="-127"/>
              </a:rPr>
              <a:t>를 갖는다</a:t>
            </a:r>
            <a:r>
              <a:rPr lang="en-US" altLang="ko-KR">
                <a:ea typeface="굴림" pitchFamily="50" charset="-127"/>
              </a:rPr>
              <a:t>.</a:t>
            </a:r>
          </a:p>
          <a:p>
            <a:pPr lvl="1">
              <a:buFontTx/>
              <a:buChar char="-"/>
            </a:pPr>
            <a:r>
              <a:rPr lang="ko-KR" altLang="en-US">
                <a:ea typeface="굴림" pitchFamily="50" charset="-127"/>
              </a:rPr>
              <a:t>삭제와 삽입이 간단하다</a:t>
            </a:r>
            <a:r>
              <a:rPr lang="en-US" altLang="ko-KR">
                <a:ea typeface="굴림" pitchFamily="50" charset="-127"/>
              </a:rPr>
              <a:t>. </a:t>
            </a:r>
            <a:r>
              <a:rPr lang="ko-KR" altLang="en-US">
                <a:ea typeface="굴림" pitchFamily="50" charset="-127"/>
              </a:rPr>
              <a:t>삭제하고자 하는 노드 포인터 만 있으면 삭제가능, 삽입도 만찬가지.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6900" y="95250"/>
            <a:ext cx="5664200" cy="424815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6900" y="95250"/>
            <a:ext cx="5664200" cy="424815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>
                <a:ea typeface="굴림" pitchFamily="50" charset="-127"/>
              </a:rPr>
              <a:t>List</a:t>
            </a:r>
            <a:r>
              <a:rPr lang="ko-KR" altLang="en-US">
                <a:ea typeface="굴림" pitchFamily="50" charset="-127"/>
              </a:rPr>
              <a:t>의 끝과 시작을 표시하는 </a:t>
            </a:r>
            <a:r>
              <a:rPr lang="en-US" altLang="ko-KR">
                <a:ea typeface="굴림" pitchFamily="50" charset="-127"/>
              </a:rPr>
              <a:t>Header</a:t>
            </a:r>
            <a:r>
              <a:rPr lang="ko-KR" altLang="en-US">
                <a:ea typeface="굴림" pitchFamily="50" charset="-127"/>
              </a:rPr>
              <a:t>와 </a:t>
            </a:r>
            <a:r>
              <a:rPr lang="en-US" altLang="ko-KR">
                <a:ea typeface="굴림" pitchFamily="50" charset="-127"/>
              </a:rPr>
              <a:t>Trailer</a:t>
            </a:r>
            <a:r>
              <a:rPr lang="ko-KR" altLang="en-US">
                <a:ea typeface="굴림" pitchFamily="50" charset="-127"/>
              </a:rPr>
              <a:t>를 사용</a:t>
            </a:r>
          </a:p>
          <a:p>
            <a:pPr lvl="1">
              <a:buFontTx/>
              <a:buChar char="-"/>
            </a:pPr>
            <a:r>
              <a:rPr lang="ko-KR" altLang="en-US">
                <a:ea typeface="굴림" pitchFamily="50" charset="-127"/>
              </a:rPr>
              <a:t>리스트의 시작과 끝 노드 포인터가 변화가 없다</a:t>
            </a:r>
            <a:r>
              <a:rPr lang="en-US" altLang="ko-KR">
                <a:ea typeface="굴림" pitchFamily="50" charset="-127"/>
              </a:rPr>
              <a:t>. Placeholding Node </a:t>
            </a:r>
            <a:r>
              <a:rPr lang="ko-KR" altLang="en-US">
                <a:ea typeface="굴림" pitchFamily="50" charset="-127"/>
              </a:rPr>
              <a:t>역할을 함</a:t>
            </a:r>
          </a:p>
          <a:p>
            <a:pPr lvl="1">
              <a:buFontTx/>
              <a:buChar char="-"/>
            </a:pPr>
            <a:r>
              <a:rPr lang="ko-KR" altLang="en-US">
                <a:ea typeface="굴림" pitchFamily="50" charset="-127"/>
              </a:rPr>
              <a:t>리스트 </a:t>
            </a:r>
            <a:r>
              <a:rPr lang="en-US" altLang="ko-KR">
                <a:ea typeface="굴림" pitchFamily="50" charset="-127"/>
              </a:rPr>
              <a:t>operation</a:t>
            </a:r>
            <a:r>
              <a:rPr lang="ko-KR" altLang="en-US">
                <a:ea typeface="굴림" pitchFamily="50" charset="-127"/>
              </a:rPr>
              <a:t>시 시작 노드와 끝 노드를 검사할 필요없다</a:t>
            </a:r>
            <a:r>
              <a:rPr lang="en-US" altLang="ko-KR">
                <a:ea typeface="굴림" pitchFamily="50" charset="-127"/>
              </a:rPr>
              <a:t>. </a:t>
            </a:r>
            <a:r>
              <a:rPr lang="en-US" altLang="ko-KR">
                <a:ea typeface="굴림" pitchFamily="50" charset="-127"/>
                <a:sym typeface="Wingdings" pitchFamily="2" charset="2"/>
              </a:rPr>
              <a:t> operation</a:t>
            </a:r>
            <a:r>
              <a:rPr lang="ko-KR" altLang="en-US">
                <a:ea typeface="굴림" pitchFamily="50" charset="-127"/>
                <a:sym typeface="Wingdings" pitchFamily="2" charset="2"/>
              </a:rPr>
              <a:t>이 단순화된다</a:t>
            </a:r>
            <a:r>
              <a:rPr lang="en-US" altLang="ko-KR">
                <a:ea typeface="굴림" pitchFamily="50" charset="-127"/>
                <a:sym typeface="Wingdings" pitchFamily="2" charset="2"/>
              </a:rPr>
              <a:t>.</a:t>
            </a:r>
          </a:p>
          <a:p>
            <a:pPr>
              <a:buFontTx/>
              <a:buChar char="-"/>
            </a:pPr>
            <a:r>
              <a:rPr lang="en-US" altLang="ko-KR">
                <a:ea typeface="굴림" pitchFamily="50" charset="-127"/>
              </a:rPr>
              <a:t>Header</a:t>
            </a:r>
            <a:r>
              <a:rPr lang="ko-KR" altLang="en-US">
                <a:ea typeface="굴림" pitchFamily="50" charset="-127"/>
              </a:rPr>
              <a:t>노드를 구분하기 위해서 </a:t>
            </a:r>
            <a:r>
              <a:rPr lang="en-US" altLang="ko-KR">
                <a:ea typeface="굴림" pitchFamily="50" charset="-127"/>
              </a:rPr>
              <a:t>header </a:t>
            </a:r>
            <a:r>
              <a:rPr lang="ko-KR" altLang="en-US">
                <a:ea typeface="굴림" pitchFamily="50" charset="-127"/>
              </a:rPr>
              <a:t>에는 실제 자료가 가질 수 있는 값보다 작은 키 값을 저장</a:t>
            </a:r>
          </a:p>
          <a:p>
            <a:pPr>
              <a:buFontTx/>
              <a:buChar char="-"/>
            </a:pPr>
            <a:r>
              <a:rPr lang="en-US" altLang="ko-KR">
                <a:ea typeface="굴림" pitchFamily="50" charset="-127"/>
              </a:rPr>
              <a:t>Trailer</a:t>
            </a:r>
            <a:r>
              <a:rPr lang="ko-KR" altLang="en-US">
                <a:ea typeface="굴림" pitchFamily="50" charset="-127"/>
              </a:rPr>
              <a:t>에는 가능한 키 값보다 더 큰 값을 저장</a:t>
            </a:r>
          </a:p>
          <a:p>
            <a:pPr>
              <a:buFontTx/>
              <a:buChar char="-"/>
            </a:pPr>
            <a:r>
              <a:rPr lang="en-US" altLang="ko-KR">
                <a:ea typeface="굴림" pitchFamily="50" charset="-127"/>
              </a:rPr>
              <a:t>Header </a:t>
            </a:r>
            <a:r>
              <a:rPr lang="ko-KR" altLang="en-US">
                <a:ea typeface="굴림" pitchFamily="50" charset="-127"/>
              </a:rPr>
              <a:t>와 </a:t>
            </a:r>
            <a:r>
              <a:rPr lang="en-US" altLang="ko-KR">
                <a:ea typeface="굴림" pitchFamily="50" charset="-127"/>
              </a:rPr>
              <a:t>trailer </a:t>
            </a:r>
            <a:r>
              <a:rPr lang="ko-KR" altLang="en-US">
                <a:ea typeface="굴림" pitchFamily="50" charset="-127"/>
              </a:rPr>
              <a:t>노드를 사용하지 않을 때, 어떤 경우에 어떤 불편함이 있는가?</a:t>
            </a:r>
          </a:p>
          <a:p>
            <a:pPr lvl="1">
              <a:buFontTx/>
              <a:buChar char="-"/>
            </a:pPr>
            <a:r>
              <a:rPr lang="ko-KR" altLang="en-US">
                <a:ea typeface="굴림" pitchFamily="50" charset="-127"/>
              </a:rPr>
              <a:t>양쪽 끝 노드를 삭제할 때, 양쪽 끝에 추가할 때.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6900" y="95250"/>
            <a:ext cx="5664200" cy="424815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6900" y="95250"/>
            <a:ext cx="5664200" cy="4248150"/>
          </a:xfrm>
          <a:ln cap="flat"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D0D36C1-3825-42A4-9E6D-84AC6C688AF3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081" name="Group 9"/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3079" name="Rectangle 7"/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CC8F0B-E2DD-41C4-8EE5-C87D82E025E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8036DB-2818-477F-B670-0EA78300A84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38EB88-7276-4FF5-9152-7F04C8DCC7A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44A1C1-331D-41F8-AC40-BC0A0A44D47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5400B9-9785-4B8F-B783-D18F3DA4196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303515-F6B4-4DE6-995F-02EC52646B3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5174B8-BE62-4F12-BF8A-D37014ECE99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6CF49D-80AB-4ED4-840E-B071816D601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94BF7E-3B5E-43D7-ACF1-EFF3DCEB78B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2F385-2026-4558-8FED-BA29DF3596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19800" y="6248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8835E2DF-EB66-48B7-9F61-1EB2A233DD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CE84-966F-421C-9B80-D7F551E476A7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04800" y="2819400"/>
            <a:ext cx="8610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20000"/>
              </a:spcBef>
            </a:pPr>
            <a:endParaRPr lang="en-US" altLang="en-US" sz="3200">
              <a:solidFill>
                <a:schemeClr val="folHlink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altLang="en-US" sz="3200"/>
              <a:t>Nell Dale</a:t>
            </a:r>
          </a:p>
          <a:p>
            <a:pPr algn="ctr">
              <a:spcBef>
                <a:spcPct val="20000"/>
              </a:spcBef>
            </a:pPr>
            <a:r>
              <a:rPr lang="en-US" altLang="en-US" sz="3200"/>
              <a:t>David Teague</a:t>
            </a:r>
            <a:endParaRPr lang="en-US" altLang="en-US" sz="3200">
              <a:solidFill>
                <a:schemeClr val="folHlink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altLang="en-US" sz="3200">
                <a:solidFill>
                  <a:srgbClr val="990066"/>
                </a:solidFill>
              </a:rPr>
              <a:t>Chapter 6</a:t>
            </a:r>
            <a:endParaRPr lang="en-US" altLang="en-US" sz="3200">
              <a:solidFill>
                <a:schemeClr val="folHlink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altLang="en-US" sz="3200"/>
              <a:t>Lists Plus</a:t>
            </a:r>
          </a:p>
          <a:p>
            <a:pPr algn="ctr">
              <a:spcBef>
                <a:spcPct val="20000"/>
              </a:spcBef>
            </a:pPr>
            <a:endParaRPr lang="en-US" alt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609600" y="1905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en-US" sz="4400">
                <a:solidFill>
                  <a:srgbClr val="660066"/>
                </a:solidFill>
                <a:latin typeface="Book Antiqua" pitchFamily="18" charset="0"/>
              </a:rPr>
              <a:t>C++ Plus Data Structures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CF17-7D8D-4D59-A6BA-0F34666F35D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3025" y="222250"/>
            <a:ext cx="8966200" cy="989013"/>
          </a:xfrm>
          <a:noFill/>
          <a:ln/>
        </p:spPr>
        <p:txBody>
          <a:bodyPr/>
          <a:lstStyle/>
          <a:p>
            <a:r>
              <a:rPr lang="en-US" altLang="en-US"/>
              <a:t> </a:t>
            </a:r>
            <a:r>
              <a:rPr lang="en-US" altLang="en-US">
                <a:latin typeface="Arial Rounded MT Bold" pitchFamily="34" charset="0"/>
              </a:rPr>
              <a:t/>
            </a:r>
            <a:br>
              <a:rPr lang="en-US" altLang="en-US">
                <a:latin typeface="Arial Rounded MT Bold" pitchFamily="34" charset="0"/>
              </a:rPr>
            </a:br>
            <a:endParaRPr lang="en-US" altLang="en-US">
              <a:latin typeface="Arial Rounded MT Bold" pitchFamily="34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076325" y="639763"/>
            <a:ext cx="62817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4000">
                <a:solidFill>
                  <a:srgbClr val="990066"/>
                </a:solidFill>
                <a:latin typeface="Courier New" pitchFamily="49" charset="0"/>
              </a:rPr>
              <a:t>class StackType&lt;int&gt;</a:t>
            </a:r>
          </a:p>
        </p:txBody>
      </p:sp>
      <p:grpSp>
        <p:nvGrpSpPr>
          <p:cNvPr id="16417" name="Group 33"/>
          <p:cNvGrpSpPr>
            <a:grpSpLocks/>
          </p:cNvGrpSpPr>
          <p:nvPr/>
        </p:nvGrpSpPr>
        <p:grpSpPr bwMode="auto">
          <a:xfrm>
            <a:off x="1263650" y="1919288"/>
            <a:ext cx="7118350" cy="4297362"/>
            <a:chOff x="796" y="1209"/>
            <a:chExt cx="4484" cy="2707"/>
          </a:xfrm>
        </p:grpSpPr>
        <p:sp>
          <p:nvSpPr>
            <p:cNvPr id="16388" name="Oval 4"/>
            <p:cNvSpPr>
              <a:spLocks noChangeArrowheads="1"/>
            </p:cNvSpPr>
            <p:nvPr/>
          </p:nvSpPr>
          <p:spPr bwMode="auto">
            <a:xfrm>
              <a:off x="1463" y="1209"/>
              <a:ext cx="2163" cy="270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89" name="Oval 5"/>
            <p:cNvSpPr>
              <a:spLocks noChangeArrowheads="1"/>
            </p:cNvSpPr>
            <p:nvPr/>
          </p:nvSpPr>
          <p:spPr bwMode="auto">
            <a:xfrm>
              <a:off x="804" y="2446"/>
              <a:ext cx="1240" cy="23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90" name="Oval 6"/>
            <p:cNvSpPr>
              <a:spLocks noChangeArrowheads="1"/>
            </p:cNvSpPr>
            <p:nvPr/>
          </p:nvSpPr>
          <p:spPr bwMode="auto">
            <a:xfrm>
              <a:off x="804" y="2782"/>
              <a:ext cx="1240" cy="23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91" name="Oval 7"/>
            <p:cNvSpPr>
              <a:spLocks noChangeArrowheads="1"/>
            </p:cNvSpPr>
            <p:nvPr/>
          </p:nvSpPr>
          <p:spPr bwMode="auto">
            <a:xfrm>
              <a:off x="804" y="3118"/>
              <a:ext cx="1240" cy="23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92" name="Oval 8"/>
            <p:cNvSpPr>
              <a:spLocks noChangeArrowheads="1"/>
            </p:cNvSpPr>
            <p:nvPr/>
          </p:nvSpPr>
          <p:spPr bwMode="auto">
            <a:xfrm>
              <a:off x="804" y="2110"/>
              <a:ext cx="1240" cy="23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93" name="Oval 9"/>
            <p:cNvSpPr>
              <a:spLocks noChangeArrowheads="1"/>
            </p:cNvSpPr>
            <p:nvPr/>
          </p:nvSpPr>
          <p:spPr bwMode="auto">
            <a:xfrm>
              <a:off x="804" y="1774"/>
              <a:ext cx="1240" cy="23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6396" name="Group 12"/>
            <p:cNvGrpSpPr>
              <a:grpSpLocks/>
            </p:cNvGrpSpPr>
            <p:nvPr/>
          </p:nvGrpSpPr>
          <p:grpSpPr bwMode="auto">
            <a:xfrm>
              <a:off x="804" y="1438"/>
              <a:ext cx="1240" cy="265"/>
              <a:chOff x="804" y="1438"/>
              <a:chExt cx="1240" cy="265"/>
            </a:xfrm>
          </p:grpSpPr>
          <p:sp>
            <p:nvSpPr>
              <p:cNvPr id="16394" name="Oval 10"/>
              <p:cNvSpPr>
                <a:spLocks noChangeArrowheads="1"/>
              </p:cNvSpPr>
              <p:nvPr/>
            </p:nvSpPr>
            <p:spPr bwMode="auto">
              <a:xfrm>
                <a:off x="804" y="1438"/>
                <a:ext cx="1240" cy="232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395" name="Rectangle 11"/>
              <p:cNvSpPr>
                <a:spLocks noChangeArrowheads="1"/>
              </p:cNvSpPr>
              <p:nvPr/>
            </p:nvSpPr>
            <p:spPr bwMode="auto">
              <a:xfrm>
                <a:off x="1018" y="1453"/>
                <a:ext cx="84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>
                    <a:latin typeface="Times New Roman" charset="0"/>
                  </a:rPr>
                  <a:t>StackType</a:t>
                </a:r>
              </a:p>
            </p:txBody>
          </p:sp>
        </p:grpSp>
        <p:sp>
          <p:nvSpPr>
            <p:cNvPr id="16397" name="Rectangle 13"/>
            <p:cNvSpPr>
              <a:spLocks noChangeArrowheads="1"/>
            </p:cNvSpPr>
            <p:nvPr/>
          </p:nvSpPr>
          <p:spPr bwMode="auto">
            <a:xfrm>
              <a:off x="939" y="1789"/>
              <a:ext cx="9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latin typeface="Times New Roman" charset="0"/>
                </a:rPr>
                <a:t>MakeEmpty</a:t>
              </a:r>
            </a:p>
          </p:txBody>
        </p:sp>
        <p:sp>
          <p:nvSpPr>
            <p:cNvPr id="16398" name="Rectangle 14"/>
            <p:cNvSpPr>
              <a:spLocks noChangeArrowheads="1"/>
            </p:cNvSpPr>
            <p:nvPr/>
          </p:nvSpPr>
          <p:spPr bwMode="auto">
            <a:xfrm>
              <a:off x="1186" y="3133"/>
              <a:ext cx="38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latin typeface="Times New Roman" charset="0"/>
                </a:rPr>
                <a:t>Pop</a:t>
              </a:r>
            </a:p>
          </p:txBody>
        </p:sp>
        <p:sp>
          <p:nvSpPr>
            <p:cNvPr id="16399" name="Rectangle 15"/>
            <p:cNvSpPr>
              <a:spLocks noChangeArrowheads="1"/>
            </p:cNvSpPr>
            <p:nvPr/>
          </p:nvSpPr>
          <p:spPr bwMode="auto">
            <a:xfrm>
              <a:off x="1147" y="2797"/>
              <a:ext cx="4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latin typeface="Times New Roman" charset="0"/>
                </a:rPr>
                <a:t>Push</a:t>
              </a:r>
            </a:p>
          </p:txBody>
        </p:sp>
        <p:sp>
          <p:nvSpPr>
            <p:cNvPr id="16400" name="Rectangle 16"/>
            <p:cNvSpPr>
              <a:spLocks noChangeArrowheads="1"/>
            </p:cNvSpPr>
            <p:nvPr/>
          </p:nvSpPr>
          <p:spPr bwMode="auto">
            <a:xfrm>
              <a:off x="1125" y="2461"/>
              <a:ext cx="5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latin typeface="Times New Roman" charset="0"/>
                </a:rPr>
                <a:t>IsFull</a:t>
              </a:r>
            </a:p>
          </p:txBody>
        </p:sp>
        <p:sp>
          <p:nvSpPr>
            <p:cNvPr id="16401" name="Rectangle 17"/>
            <p:cNvSpPr>
              <a:spLocks noChangeArrowheads="1"/>
            </p:cNvSpPr>
            <p:nvPr/>
          </p:nvSpPr>
          <p:spPr bwMode="auto">
            <a:xfrm>
              <a:off x="1064" y="2125"/>
              <a:ext cx="7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latin typeface="Times New Roman" charset="0"/>
                </a:rPr>
                <a:t>IsEmpty</a:t>
              </a:r>
            </a:p>
          </p:txBody>
        </p:sp>
        <p:grpSp>
          <p:nvGrpSpPr>
            <p:cNvPr id="16405" name="Group 21"/>
            <p:cNvGrpSpPr>
              <a:grpSpLocks/>
            </p:cNvGrpSpPr>
            <p:nvPr/>
          </p:nvGrpSpPr>
          <p:grpSpPr bwMode="auto">
            <a:xfrm>
              <a:off x="2187" y="2022"/>
              <a:ext cx="1241" cy="899"/>
              <a:chOff x="2187" y="2022"/>
              <a:chExt cx="1241" cy="899"/>
            </a:xfrm>
          </p:grpSpPr>
          <p:sp>
            <p:nvSpPr>
              <p:cNvPr id="16402" name="Rectangle 18"/>
              <p:cNvSpPr>
                <a:spLocks noChangeArrowheads="1"/>
              </p:cNvSpPr>
              <p:nvPr/>
            </p:nvSpPr>
            <p:spPr bwMode="auto">
              <a:xfrm>
                <a:off x="2187" y="2022"/>
                <a:ext cx="1241" cy="899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403" name="Rectangle 19"/>
              <p:cNvSpPr>
                <a:spLocks noChangeArrowheads="1"/>
              </p:cNvSpPr>
              <p:nvPr/>
            </p:nvSpPr>
            <p:spPr bwMode="auto">
              <a:xfrm>
                <a:off x="2195" y="2030"/>
                <a:ext cx="1188" cy="8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r>
                  <a:rPr lang="en-US" altLang="en-US" sz="2400">
                    <a:latin typeface="Times New Roman" charset="0"/>
                  </a:rPr>
                  <a:t>Private data:</a:t>
                </a:r>
                <a:endParaRPr lang="en-US" altLang="en-US">
                  <a:latin typeface="Times New Roman" charset="0"/>
                </a:endParaRPr>
              </a:p>
              <a:p>
                <a:endParaRPr lang="en-US" altLang="en-US" sz="800">
                  <a:latin typeface="Times New Roman" charset="0"/>
                </a:endParaRPr>
              </a:p>
              <a:p>
                <a:endParaRPr lang="en-US" altLang="en-US" sz="800">
                  <a:latin typeface="Times New Roman" charset="0"/>
                </a:endParaRPr>
              </a:p>
              <a:p>
                <a:r>
                  <a:rPr lang="en-US" altLang="en-US" sz="2400">
                    <a:latin typeface="Times New Roman" charset="0"/>
                  </a:rPr>
                  <a:t>topPtr</a:t>
                </a:r>
                <a:endParaRPr lang="en-US" altLang="en-US">
                  <a:latin typeface="Times New Roman" charset="0"/>
                </a:endParaRPr>
              </a:p>
              <a:p>
                <a:endParaRPr lang="en-US" altLang="en-US" sz="1200">
                  <a:latin typeface="Times New Roman" charset="0"/>
                </a:endParaRPr>
              </a:p>
              <a:p>
                <a:endParaRPr lang="en-US" altLang="en-US" sz="1200">
                  <a:latin typeface="Times New Roman" charset="0"/>
                </a:endParaRPr>
              </a:p>
            </p:txBody>
          </p:sp>
          <p:sp>
            <p:nvSpPr>
              <p:cNvPr id="16404" name="Rectangle 20"/>
              <p:cNvSpPr>
                <a:spLocks noChangeArrowheads="1"/>
              </p:cNvSpPr>
              <p:nvPr/>
            </p:nvSpPr>
            <p:spPr bwMode="auto">
              <a:xfrm>
                <a:off x="2884" y="2380"/>
                <a:ext cx="384" cy="341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6406" name="Oval 22"/>
            <p:cNvSpPr>
              <a:spLocks noChangeArrowheads="1"/>
            </p:cNvSpPr>
            <p:nvPr/>
          </p:nvSpPr>
          <p:spPr bwMode="auto">
            <a:xfrm>
              <a:off x="796" y="3471"/>
              <a:ext cx="1240" cy="23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07" name="Rectangle 23"/>
            <p:cNvSpPr>
              <a:spLocks noChangeArrowheads="1"/>
            </p:cNvSpPr>
            <p:nvPr/>
          </p:nvSpPr>
          <p:spPr bwMode="auto">
            <a:xfrm>
              <a:off x="958" y="3486"/>
              <a:ext cx="9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latin typeface="Times New Roman" charset="0"/>
                </a:rPr>
                <a:t>~StackType</a:t>
              </a:r>
            </a:p>
          </p:txBody>
        </p:sp>
        <p:grpSp>
          <p:nvGrpSpPr>
            <p:cNvPr id="16411" name="Group 27"/>
            <p:cNvGrpSpPr>
              <a:grpSpLocks/>
            </p:cNvGrpSpPr>
            <p:nvPr/>
          </p:nvGrpSpPr>
          <p:grpSpPr bwMode="auto">
            <a:xfrm>
              <a:off x="3040" y="2380"/>
              <a:ext cx="2234" cy="397"/>
              <a:chOff x="3040" y="2380"/>
              <a:chExt cx="2234" cy="397"/>
            </a:xfrm>
          </p:grpSpPr>
          <p:sp>
            <p:nvSpPr>
              <p:cNvPr id="16408" name="Line 24"/>
              <p:cNvSpPr>
                <a:spLocks noChangeShapeType="1"/>
              </p:cNvSpPr>
              <p:nvPr/>
            </p:nvSpPr>
            <p:spPr bwMode="auto">
              <a:xfrm>
                <a:off x="3040" y="2550"/>
                <a:ext cx="86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409" name="Rectangle 25"/>
              <p:cNvSpPr>
                <a:spLocks noChangeArrowheads="1"/>
              </p:cNvSpPr>
              <p:nvPr/>
            </p:nvSpPr>
            <p:spPr bwMode="auto">
              <a:xfrm>
                <a:off x="3924" y="2380"/>
                <a:ext cx="552" cy="392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410" name="Rectangle 26"/>
              <p:cNvSpPr>
                <a:spLocks noChangeArrowheads="1"/>
              </p:cNvSpPr>
              <p:nvPr/>
            </p:nvSpPr>
            <p:spPr bwMode="auto">
              <a:xfrm>
                <a:off x="4722" y="2385"/>
                <a:ext cx="552" cy="392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6412" name="Line 28"/>
            <p:cNvSpPr>
              <a:spLocks noChangeShapeType="1"/>
            </p:cNvSpPr>
            <p:nvPr/>
          </p:nvSpPr>
          <p:spPr bwMode="auto">
            <a:xfrm>
              <a:off x="4360" y="2562"/>
              <a:ext cx="3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13" name="Line 29"/>
            <p:cNvSpPr>
              <a:spLocks noChangeShapeType="1"/>
            </p:cNvSpPr>
            <p:nvPr/>
          </p:nvSpPr>
          <p:spPr bwMode="auto">
            <a:xfrm>
              <a:off x="4319" y="2375"/>
              <a:ext cx="0" cy="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14" name="Line 30"/>
            <p:cNvSpPr>
              <a:spLocks noChangeShapeType="1"/>
            </p:cNvSpPr>
            <p:nvPr/>
          </p:nvSpPr>
          <p:spPr bwMode="auto">
            <a:xfrm>
              <a:off x="5104" y="2380"/>
              <a:ext cx="0" cy="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15" name="Rectangle 31"/>
            <p:cNvSpPr>
              <a:spLocks noChangeArrowheads="1"/>
            </p:cNvSpPr>
            <p:nvPr/>
          </p:nvSpPr>
          <p:spPr bwMode="auto">
            <a:xfrm>
              <a:off x="3916" y="2440"/>
              <a:ext cx="11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>
                  <a:latin typeface="Times New Roman" charset="0"/>
                </a:rPr>
                <a:t> 20             30</a:t>
              </a:r>
            </a:p>
          </p:txBody>
        </p:sp>
        <p:sp>
          <p:nvSpPr>
            <p:cNvPr id="16416" name="Line 32"/>
            <p:cNvSpPr>
              <a:spLocks noChangeShapeType="1"/>
            </p:cNvSpPr>
            <p:nvPr/>
          </p:nvSpPr>
          <p:spPr bwMode="auto">
            <a:xfrm flipH="1">
              <a:off x="5107" y="2388"/>
              <a:ext cx="173" cy="3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7316-E640-4856-971C-E5B8E0BAACA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0" y="152400"/>
            <a:ext cx="8763000" cy="1219200"/>
          </a:xfrm>
          <a:ln/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 </a:t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>
                <a:solidFill>
                  <a:srgbClr val="660066"/>
                </a:solidFill>
              </a:rPr>
              <a:t>What happens . . .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263" y="1773238"/>
            <a:ext cx="7766050" cy="1785937"/>
          </a:xfrm>
          <a:noFill/>
          <a:ln/>
        </p:spPr>
        <p:txBody>
          <a:bodyPr/>
          <a:lstStyle/>
          <a:p>
            <a:r>
              <a:rPr lang="en-US" altLang="en-US" sz="2800" b="1"/>
              <a:t>When a function is called that uses       </a:t>
            </a:r>
            <a:r>
              <a:rPr lang="en-US" altLang="en-US" sz="2800" b="1">
                <a:solidFill>
                  <a:srgbClr val="CC0000"/>
                </a:solidFill>
              </a:rPr>
              <a:t>pass by value</a:t>
            </a:r>
            <a:r>
              <a:rPr lang="en-US" altLang="en-US" sz="2800" b="1"/>
              <a:t> for a class object like our dynamically linked stack? </a:t>
            </a:r>
            <a:r>
              <a:rPr lang="en-US" altLang="en-US"/>
              <a:t> </a:t>
            </a:r>
          </a:p>
          <a:p>
            <a:pPr>
              <a:buFont typeface="Monotype Sorts" pitchFamily="2" charset="2"/>
              <a:buNone/>
            </a:pPr>
            <a:endParaRPr lang="en-US" altLang="en-US" sz="1200"/>
          </a:p>
          <a:p>
            <a:pPr>
              <a:buFont typeface="Monotype Sorts" pitchFamily="2" charset="2"/>
              <a:buNone/>
            </a:pPr>
            <a:endParaRPr lang="en-US" altLang="en-US" sz="1600"/>
          </a:p>
          <a:p>
            <a:pPr>
              <a:buFont typeface="Monotype Sorts" pitchFamily="2" charset="2"/>
              <a:buNone/>
            </a:pPr>
            <a:endParaRPr lang="en-US" altLang="en-US" sz="1600"/>
          </a:p>
        </p:txBody>
      </p:sp>
      <p:grpSp>
        <p:nvGrpSpPr>
          <p:cNvPr id="17441" name="Group 33"/>
          <p:cNvGrpSpPr>
            <a:grpSpLocks/>
          </p:cNvGrpSpPr>
          <p:nvPr/>
        </p:nvGrpSpPr>
        <p:grpSpPr bwMode="auto">
          <a:xfrm>
            <a:off x="1760538" y="3248025"/>
            <a:ext cx="5551487" cy="3349625"/>
            <a:chOff x="1109" y="2046"/>
            <a:chExt cx="3497" cy="2110"/>
          </a:xfrm>
        </p:grpSpPr>
        <p:sp>
          <p:nvSpPr>
            <p:cNvPr id="17412" name="Oval 4"/>
            <p:cNvSpPr>
              <a:spLocks noChangeArrowheads="1"/>
            </p:cNvSpPr>
            <p:nvPr/>
          </p:nvSpPr>
          <p:spPr bwMode="auto">
            <a:xfrm>
              <a:off x="1629" y="2046"/>
              <a:ext cx="1686" cy="211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3" name="Oval 5"/>
            <p:cNvSpPr>
              <a:spLocks noChangeArrowheads="1"/>
            </p:cNvSpPr>
            <p:nvPr/>
          </p:nvSpPr>
          <p:spPr bwMode="auto">
            <a:xfrm>
              <a:off x="1115" y="3011"/>
              <a:ext cx="966" cy="179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4" name="Oval 6"/>
            <p:cNvSpPr>
              <a:spLocks noChangeArrowheads="1"/>
            </p:cNvSpPr>
            <p:nvPr/>
          </p:nvSpPr>
          <p:spPr bwMode="auto">
            <a:xfrm>
              <a:off x="1115" y="3273"/>
              <a:ext cx="966" cy="179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5" name="Oval 7"/>
            <p:cNvSpPr>
              <a:spLocks noChangeArrowheads="1"/>
            </p:cNvSpPr>
            <p:nvPr/>
          </p:nvSpPr>
          <p:spPr bwMode="auto">
            <a:xfrm>
              <a:off x="1115" y="3535"/>
              <a:ext cx="966" cy="179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6" name="Oval 8"/>
            <p:cNvSpPr>
              <a:spLocks noChangeArrowheads="1"/>
            </p:cNvSpPr>
            <p:nvPr/>
          </p:nvSpPr>
          <p:spPr bwMode="auto">
            <a:xfrm>
              <a:off x="1115" y="2749"/>
              <a:ext cx="966" cy="179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7" name="Oval 9"/>
            <p:cNvSpPr>
              <a:spLocks noChangeArrowheads="1"/>
            </p:cNvSpPr>
            <p:nvPr/>
          </p:nvSpPr>
          <p:spPr bwMode="auto">
            <a:xfrm>
              <a:off x="1115" y="2487"/>
              <a:ext cx="966" cy="179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7420" name="Group 12"/>
            <p:cNvGrpSpPr>
              <a:grpSpLocks/>
            </p:cNvGrpSpPr>
            <p:nvPr/>
          </p:nvGrpSpPr>
          <p:grpSpPr bwMode="auto">
            <a:xfrm>
              <a:off x="1115" y="2225"/>
              <a:ext cx="966" cy="210"/>
              <a:chOff x="1115" y="2225"/>
              <a:chExt cx="966" cy="210"/>
            </a:xfrm>
          </p:grpSpPr>
          <p:sp>
            <p:nvSpPr>
              <p:cNvPr id="17418" name="Oval 10"/>
              <p:cNvSpPr>
                <a:spLocks noChangeArrowheads="1"/>
              </p:cNvSpPr>
              <p:nvPr/>
            </p:nvSpPr>
            <p:spPr bwMode="auto">
              <a:xfrm>
                <a:off x="1115" y="2225"/>
                <a:ext cx="966" cy="179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19" name="Rectangle 11"/>
              <p:cNvSpPr>
                <a:spLocks noChangeArrowheads="1"/>
              </p:cNvSpPr>
              <p:nvPr/>
            </p:nvSpPr>
            <p:spPr bwMode="auto">
              <a:xfrm>
                <a:off x="1281" y="2235"/>
                <a:ext cx="673" cy="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71438" tIns="36512" rIns="71438" bIns="36512">
                <a:spAutoFit/>
              </a:bodyPr>
              <a:lstStyle/>
              <a:p>
                <a:pPr defTabSz="555625"/>
                <a:r>
                  <a:rPr lang="en-US" altLang="en-US" sz="1600">
                    <a:latin typeface="Times New Roman" charset="0"/>
                  </a:rPr>
                  <a:t>StackType</a:t>
                </a:r>
              </a:p>
            </p:txBody>
          </p:sp>
        </p:grpSp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1220" y="2498"/>
              <a:ext cx="773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71438" tIns="36512" rIns="71438" bIns="36512">
              <a:spAutoFit/>
            </a:bodyPr>
            <a:lstStyle/>
            <a:p>
              <a:pPr defTabSz="555625"/>
              <a:r>
                <a:rPr lang="en-US" altLang="en-US" sz="1600">
                  <a:latin typeface="Times New Roman" charset="0"/>
                </a:rPr>
                <a:t>MakeEmpty</a:t>
              </a:r>
            </a:p>
          </p:txBody>
        </p:sp>
        <p:sp>
          <p:nvSpPr>
            <p:cNvPr id="17422" name="Rectangle 14"/>
            <p:cNvSpPr>
              <a:spLocks noChangeArrowheads="1"/>
            </p:cNvSpPr>
            <p:nvPr/>
          </p:nvSpPr>
          <p:spPr bwMode="auto">
            <a:xfrm>
              <a:off x="1412" y="3546"/>
              <a:ext cx="303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71438" tIns="36512" rIns="71438" bIns="36512">
              <a:spAutoFit/>
            </a:bodyPr>
            <a:lstStyle/>
            <a:p>
              <a:pPr defTabSz="555625"/>
              <a:r>
                <a:rPr lang="en-US" altLang="en-US" sz="1600">
                  <a:latin typeface="Times New Roman" charset="0"/>
                </a:rPr>
                <a:t>Pop</a:t>
              </a:r>
            </a:p>
          </p:txBody>
        </p:sp>
        <p:sp>
          <p:nvSpPr>
            <p:cNvPr id="17423" name="Rectangle 15"/>
            <p:cNvSpPr>
              <a:spLocks noChangeArrowheads="1"/>
            </p:cNvSpPr>
            <p:nvPr/>
          </p:nvSpPr>
          <p:spPr bwMode="auto">
            <a:xfrm>
              <a:off x="1382" y="3284"/>
              <a:ext cx="360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71438" tIns="36512" rIns="71438" bIns="36512">
              <a:spAutoFit/>
            </a:bodyPr>
            <a:lstStyle/>
            <a:p>
              <a:pPr defTabSz="555625"/>
              <a:r>
                <a:rPr lang="en-US" altLang="en-US" sz="1600">
                  <a:latin typeface="Times New Roman" charset="0"/>
                </a:rPr>
                <a:t>Push</a:t>
              </a:r>
            </a:p>
          </p:txBody>
        </p:sp>
        <p:sp>
          <p:nvSpPr>
            <p:cNvPr id="17424" name="Rectangle 16"/>
            <p:cNvSpPr>
              <a:spLocks noChangeArrowheads="1"/>
            </p:cNvSpPr>
            <p:nvPr/>
          </p:nvSpPr>
          <p:spPr bwMode="auto">
            <a:xfrm>
              <a:off x="1365" y="3022"/>
              <a:ext cx="410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71438" tIns="36512" rIns="71438" bIns="36512">
              <a:spAutoFit/>
            </a:bodyPr>
            <a:lstStyle/>
            <a:p>
              <a:pPr defTabSz="555625"/>
              <a:r>
                <a:rPr lang="en-US" altLang="en-US" sz="1600">
                  <a:latin typeface="Times New Roman" charset="0"/>
                </a:rPr>
                <a:t>IsFull</a:t>
              </a:r>
            </a:p>
          </p:txBody>
        </p:sp>
        <p:sp>
          <p:nvSpPr>
            <p:cNvPr id="17425" name="Rectangle 17"/>
            <p:cNvSpPr>
              <a:spLocks noChangeArrowheads="1"/>
            </p:cNvSpPr>
            <p:nvPr/>
          </p:nvSpPr>
          <p:spPr bwMode="auto">
            <a:xfrm>
              <a:off x="1317" y="2760"/>
              <a:ext cx="559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71438" tIns="36512" rIns="71438" bIns="36512">
              <a:spAutoFit/>
            </a:bodyPr>
            <a:lstStyle/>
            <a:p>
              <a:pPr defTabSz="555625"/>
              <a:r>
                <a:rPr lang="en-US" altLang="en-US" sz="1600">
                  <a:latin typeface="Times New Roman" charset="0"/>
                </a:rPr>
                <a:t>IsEmpty</a:t>
              </a:r>
            </a:p>
          </p:txBody>
        </p:sp>
        <p:grpSp>
          <p:nvGrpSpPr>
            <p:cNvPr id="17429" name="Group 21"/>
            <p:cNvGrpSpPr>
              <a:grpSpLocks/>
            </p:cNvGrpSpPr>
            <p:nvPr/>
          </p:nvGrpSpPr>
          <p:grpSpPr bwMode="auto">
            <a:xfrm>
              <a:off x="2194" y="2680"/>
              <a:ext cx="966" cy="858"/>
              <a:chOff x="2194" y="2680"/>
              <a:chExt cx="966" cy="858"/>
            </a:xfrm>
          </p:grpSpPr>
          <p:sp>
            <p:nvSpPr>
              <p:cNvPr id="17426" name="Rectangle 18"/>
              <p:cNvSpPr>
                <a:spLocks noChangeArrowheads="1"/>
              </p:cNvSpPr>
              <p:nvPr/>
            </p:nvSpPr>
            <p:spPr bwMode="auto">
              <a:xfrm>
                <a:off x="2194" y="2680"/>
                <a:ext cx="966" cy="700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27" name="Rectangle 19"/>
              <p:cNvSpPr>
                <a:spLocks noChangeArrowheads="1"/>
              </p:cNvSpPr>
              <p:nvPr/>
            </p:nvSpPr>
            <p:spPr bwMode="auto">
              <a:xfrm>
                <a:off x="2199" y="2686"/>
                <a:ext cx="927" cy="8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1438" tIns="36512" rIns="71438" bIns="36512">
                <a:spAutoFit/>
              </a:bodyPr>
              <a:lstStyle/>
              <a:p>
                <a:pPr defTabSz="555625"/>
                <a:r>
                  <a:rPr lang="en-US" altLang="en-US" sz="1900">
                    <a:latin typeface="Times New Roman" charset="0"/>
                  </a:rPr>
                  <a:t>Private data:</a:t>
                </a:r>
                <a:endParaRPr lang="en-US" altLang="en-US" sz="1600">
                  <a:latin typeface="Times New Roman" charset="0"/>
                </a:endParaRPr>
              </a:p>
              <a:p>
                <a:pPr defTabSz="555625"/>
                <a:endParaRPr lang="en-US" altLang="en-US" sz="600">
                  <a:latin typeface="Times New Roman" charset="0"/>
                </a:endParaRPr>
              </a:p>
              <a:p>
                <a:pPr defTabSz="555625"/>
                <a:endParaRPr lang="en-US" altLang="en-US" sz="600">
                  <a:latin typeface="Times New Roman" charset="0"/>
                </a:endParaRPr>
              </a:p>
              <a:p>
                <a:pPr defTabSz="555625"/>
                <a:r>
                  <a:rPr lang="en-US" altLang="en-US" sz="1900">
                    <a:latin typeface="Times New Roman" charset="0"/>
                  </a:rPr>
                  <a:t>topPtr</a:t>
                </a:r>
                <a:endParaRPr lang="en-US" altLang="en-US" sz="1600">
                  <a:latin typeface="Times New Roman" charset="0"/>
                </a:endParaRPr>
              </a:p>
              <a:p>
                <a:pPr defTabSz="555625"/>
                <a:endParaRPr lang="en-US" altLang="en-US" sz="900">
                  <a:latin typeface="Times New Roman" charset="0"/>
                </a:endParaRPr>
              </a:p>
              <a:p>
                <a:pPr defTabSz="555625"/>
                <a:endParaRPr lang="en-US" altLang="en-US" sz="900">
                  <a:latin typeface="Times New Roman" charset="0"/>
                </a:endParaRPr>
              </a:p>
            </p:txBody>
          </p:sp>
          <p:sp>
            <p:nvSpPr>
              <p:cNvPr id="17428" name="Rectangle 20"/>
              <p:cNvSpPr>
                <a:spLocks noChangeArrowheads="1"/>
              </p:cNvSpPr>
              <p:nvPr/>
            </p:nvSpPr>
            <p:spPr bwMode="auto">
              <a:xfrm>
                <a:off x="2738" y="2960"/>
                <a:ext cx="298" cy="264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7430" name="Oval 22"/>
            <p:cNvSpPr>
              <a:spLocks noChangeArrowheads="1"/>
            </p:cNvSpPr>
            <p:nvPr/>
          </p:nvSpPr>
          <p:spPr bwMode="auto">
            <a:xfrm>
              <a:off x="1109" y="3811"/>
              <a:ext cx="966" cy="179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31" name="Rectangle 23"/>
            <p:cNvSpPr>
              <a:spLocks noChangeArrowheads="1"/>
            </p:cNvSpPr>
            <p:nvPr/>
          </p:nvSpPr>
          <p:spPr bwMode="auto">
            <a:xfrm>
              <a:off x="1234" y="3821"/>
              <a:ext cx="740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71438" tIns="36512" rIns="71438" bIns="36512">
              <a:spAutoFit/>
            </a:bodyPr>
            <a:lstStyle/>
            <a:p>
              <a:pPr defTabSz="555625"/>
              <a:r>
                <a:rPr lang="en-US" altLang="en-US" sz="1600">
                  <a:latin typeface="Times New Roman" charset="0"/>
                </a:rPr>
                <a:t>~StackType</a:t>
              </a:r>
            </a:p>
          </p:txBody>
        </p:sp>
        <p:grpSp>
          <p:nvGrpSpPr>
            <p:cNvPr id="17435" name="Group 27"/>
            <p:cNvGrpSpPr>
              <a:grpSpLocks/>
            </p:cNvGrpSpPr>
            <p:nvPr/>
          </p:nvGrpSpPr>
          <p:grpSpPr bwMode="auto">
            <a:xfrm>
              <a:off x="2859" y="2960"/>
              <a:ext cx="1741" cy="307"/>
              <a:chOff x="2859" y="2960"/>
              <a:chExt cx="1741" cy="307"/>
            </a:xfrm>
          </p:grpSpPr>
          <p:sp>
            <p:nvSpPr>
              <p:cNvPr id="17432" name="Line 24"/>
              <p:cNvSpPr>
                <a:spLocks noChangeShapeType="1"/>
              </p:cNvSpPr>
              <p:nvPr/>
            </p:nvSpPr>
            <p:spPr bwMode="auto">
              <a:xfrm>
                <a:off x="2859" y="3091"/>
                <a:ext cx="6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33" name="Rectangle 25"/>
              <p:cNvSpPr>
                <a:spLocks noChangeArrowheads="1"/>
              </p:cNvSpPr>
              <p:nvPr/>
            </p:nvSpPr>
            <p:spPr bwMode="auto">
              <a:xfrm>
                <a:off x="3549" y="2960"/>
                <a:ext cx="429" cy="304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34" name="Rectangle 26"/>
              <p:cNvSpPr>
                <a:spLocks noChangeArrowheads="1"/>
              </p:cNvSpPr>
              <p:nvPr/>
            </p:nvSpPr>
            <p:spPr bwMode="auto">
              <a:xfrm>
                <a:off x="4172" y="2963"/>
                <a:ext cx="428" cy="304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7436" name="Line 28"/>
            <p:cNvSpPr>
              <a:spLocks noChangeShapeType="1"/>
            </p:cNvSpPr>
            <p:nvPr/>
          </p:nvSpPr>
          <p:spPr bwMode="auto">
            <a:xfrm>
              <a:off x="3888" y="3101"/>
              <a:ext cx="2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37" name="Line 29"/>
            <p:cNvSpPr>
              <a:spLocks noChangeShapeType="1"/>
            </p:cNvSpPr>
            <p:nvPr/>
          </p:nvSpPr>
          <p:spPr bwMode="auto">
            <a:xfrm>
              <a:off x="3856" y="2955"/>
              <a:ext cx="0" cy="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38" name="Line 30"/>
            <p:cNvSpPr>
              <a:spLocks noChangeShapeType="1"/>
            </p:cNvSpPr>
            <p:nvPr/>
          </p:nvSpPr>
          <p:spPr bwMode="auto">
            <a:xfrm>
              <a:off x="4469" y="2959"/>
              <a:ext cx="0" cy="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39" name="Rectangle 31"/>
            <p:cNvSpPr>
              <a:spLocks noChangeArrowheads="1"/>
            </p:cNvSpPr>
            <p:nvPr/>
          </p:nvSpPr>
          <p:spPr bwMode="auto">
            <a:xfrm>
              <a:off x="3542" y="3005"/>
              <a:ext cx="926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71438" tIns="36512" rIns="71438" bIns="36512">
              <a:spAutoFit/>
            </a:bodyPr>
            <a:lstStyle/>
            <a:p>
              <a:pPr defTabSz="555625"/>
              <a:r>
                <a:rPr lang="en-US" altLang="en-US" sz="1900">
                  <a:latin typeface="Times New Roman" charset="0"/>
                </a:rPr>
                <a:t> 20             30</a:t>
              </a:r>
            </a:p>
          </p:txBody>
        </p:sp>
        <p:sp>
          <p:nvSpPr>
            <p:cNvPr id="17440" name="Line 32"/>
            <p:cNvSpPr>
              <a:spLocks noChangeShapeType="1"/>
            </p:cNvSpPr>
            <p:nvPr/>
          </p:nvSpPr>
          <p:spPr bwMode="auto">
            <a:xfrm flipH="1">
              <a:off x="4471" y="2965"/>
              <a:ext cx="135" cy="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F02A-2189-444B-A4C9-0614A207EBF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407988" y="1771650"/>
            <a:ext cx="8262937" cy="390366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671638"/>
            <a:ext cx="8004175" cy="4005262"/>
          </a:xfrm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10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solidFill>
                  <a:srgbClr val="CC0000"/>
                </a:solidFill>
                <a:latin typeface="Courier New" pitchFamily="49" charset="0"/>
              </a:rPr>
              <a:t>						// FUNCTION CODE</a:t>
            </a:r>
            <a:endParaRPr lang="en-US" altLang="en-US" sz="2000" b="1">
              <a:solidFill>
                <a:srgbClr val="3366FF"/>
              </a:solidFill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solidFill>
                  <a:srgbClr val="3366FF"/>
                </a:solidFill>
                <a:latin typeface="Courier New" pitchFamily="49" charset="0"/>
              </a:rPr>
              <a:t>template&lt;class ItemType&gt;</a:t>
            </a:r>
            <a:endParaRPr lang="en-US" altLang="en-US" sz="20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void  MyFunction( StackType&lt;ItemType&gt; SomeStack 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	</a:t>
            </a:r>
            <a:r>
              <a:rPr lang="en-US" altLang="en-US" sz="2000" b="1">
                <a:solidFill>
                  <a:srgbClr val="990000"/>
                </a:solidFill>
                <a:latin typeface="Courier New" pitchFamily="49" charset="0"/>
              </a:rPr>
              <a:t>// Uses pass by value</a:t>
            </a:r>
            <a:endParaRPr lang="en-US" altLang="en-US" sz="20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		.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  		.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		.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		.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FBC29C5F-8DFA-431E-97C5-EF3FF7283ED2}" type="slidenum">
              <a:rPr lang="en-US" altLang="en-US" sz="1400" b="0"/>
              <a:pPr algn="r"/>
              <a:t>12</a:t>
            </a:fld>
            <a:endParaRPr lang="en-US" altLang="en-US" sz="1400" b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Passing a class object by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2BCC-A61B-45B8-AADD-8E498EB950DB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55600" y="1746250"/>
            <a:ext cx="8085138" cy="1460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222250" y="152400"/>
            <a:ext cx="8763000" cy="1219200"/>
          </a:xfrm>
          <a:ln/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 </a:t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>
                <a:solidFill>
                  <a:srgbClr val="660066"/>
                </a:solidFill>
              </a:rPr>
              <a:t>Pass by value makes a shallow copy 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506538" y="4787900"/>
            <a:ext cx="769937" cy="411163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922588" y="4787900"/>
            <a:ext cx="681037" cy="482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911600" y="4792663"/>
            <a:ext cx="679450" cy="482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3460750" y="5011738"/>
            <a:ext cx="430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3409950" y="4779963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4383088" y="4786313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2911475" y="4848225"/>
            <a:ext cx="14763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1438" tIns="36512" rIns="71438" bIns="36512">
            <a:spAutoFit/>
          </a:bodyPr>
          <a:lstStyle/>
          <a:p>
            <a:pPr defTabSz="555625"/>
            <a:r>
              <a:rPr lang="en-US" altLang="en-US">
                <a:latin typeface="Times New Roman" charset="0"/>
              </a:rPr>
              <a:t> 20            30</a:t>
            </a:r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 flipH="1">
            <a:off x="4386263" y="4795838"/>
            <a:ext cx="214312" cy="493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1079500" y="1847850"/>
            <a:ext cx="6169025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StackType&lt;int&gt;  MyStack;            </a:t>
            </a:r>
            <a:r>
              <a:rPr lang="en-US" altLang="en-US">
                <a:solidFill>
                  <a:srgbClr val="CC0000"/>
                </a:solidFill>
              </a:rPr>
              <a:t>//  CLIENT CODE</a:t>
            </a:r>
            <a:endParaRPr lang="en-US" altLang="en-US"/>
          </a:p>
          <a:p>
            <a:r>
              <a:rPr lang="en-US" altLang="en-US" sz="1200">
                <a:latin typeface="Arial Black" pitchFamily="34" charset="0"/>
              </a:rPr>
              <a:t>        .</a:t>
            </a:r>
          </a:p>
          <a:p>
            <a:r>
              <a:rPr lang="en-US" altLang="en-US" sz="1200">
                <a:latin typeface="Arial Black" pitchFamily="34" charset="0"/>
              </a:rPr>
              <a:t>        .</a:t>
            </a:r>
          </a:p>
          <a:p>
            <a:r>
              <a:rPr lang="en-US" altLang="en-US" sz="1200">
                <a:latin typeface="Arial Black" pitchFamily="34" charset="0"/>
              </a:rPr>
              <a:t>        .</a:t>
            </a:r>
            <a:endParaRPr lang="en-US" altLang="en-US"/>
          </a:p>
          <a:p>
            <a:r>
              <a:rPr lang="en-US" altLang="en-US"/>
              <a:t>MyFunction( MyStack );                </a:t>
            </a:r>
            <a:r>
              <a:rPr lang="en-US" altLang="en-US">
                <a:solidFill>
                  <a:srgbClr val="CC0000"/>
                </a:solidFill>
              </a:rPr>
              <a:t>//  function call</a:t>
            </a:r>
          </a:p>
        </p:txBody>
      </p:sp>
      <p:sp>
        <p:nvSpPr>
          <p:cNvPr id="19469" name="Oval 13"/>
          <p:cNvSpPr>
            <a:spLocks noChangeArrowheads="1"/>
          </p:cNvSpPr>
          <p:nvPr/>
        </p:nvSpPr>
        <p:spPr bwMode="auto">
          <a:xfrm>
            <a:off x="400050" y="3870325"/>
            <a:ext cx="2243138" cy="26701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681038" y="4365625"/>
            <a:ext cx="1654175" cy="1265238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1" name="Oval 15"/>
          <p:cNvSpPr>
            <a:spLocks noChangeArrowheads="1"/>
          </p:cNvSpPr>
          <p:nvPr/>
        </p:nvSpPr>
        <p:spPr bwMode="auto">
          <a:xfrm>
            <a:off x="5908675" y="3844925"/>
            <a:ext cx="2243138" cy="26701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1568450" y="4787900"/>
            <a:ext cx="701675" cy="388938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6189663" y="4318000"/>
            <a:ext cx="1654175" cy="1265238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2190750" y="4987925"/>
            <a:ext cx="709613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7096125" y="4743450"/>
            <a:ext cx="652463" cy="390525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679450" y="4352925"/>
            <a:ext cx="41211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438" tIns="36512" rIns="71438" bIns="36512">
            <a:spAutoFit/>
          </a:bodyPr>
          <a:lstStyle/>
          <a:p>
            <a:pPr defTabSz="555625"/>
            <a:r>
              <a:rPr lang="en-US" altLang="en-US" sz="1800">
                <a:latin typeface="Times New Roman" charset="0"/>
              </a:rPr>
              <a:t>Private  data:               </a:t>
            </a:r>
            <a:r>
              <a:rPr lang="en-US" altLang="en-US">
                <a:solidFill>
                  <a:srgbClr val="CC0000"/>
                </a:solidFill>
                <a:latin typeface="Times New Roman" charset="0"/>
              </a:rPr>
              <a:t>7000        6000</a:t>
            </a:r>
            <a:endParaRPr lang="en-US" altLang="en-US" sz="700">
              <a:latin typeface="Times New Roman" charset="0"/>
            </a:endParaRPr>
          </a:p>
          <a:p>
            <a:pPr defTabSz="555625"/>
            <a:endParaRPr lang="en-US" altLang="en-US" sz="700">
              <a:latin typeface="Times New Roman" charset="0"/>
            </a:endParaRPr>
          </a:p>
          <a:p>
            <a:pPr defTabSz="555625"/>
            <a:r>
              <a:rPr lang="en-US" altLang="en-US">
                <a:latin typeface="Times New Roman" charset="0"/>
              </a:rPr>
              <a:t>topPtr   </a:t>
            </a:r>
            <a:r>
              <a:rPr lang="en-US" altLang="en-US">
                <a:solidFill>
                  <a:srgbClr val="CC0000"/>
                </a:solidFill>
                <a:latin typeface="Times New Roman" charset="0"/>
              </a:rPr>
              <a:t>7000</a:t>
            </a:r>
            <a:endParaRPr lang="en-US" altLang="en-US" sz="1800">
              <a:latin typeface="Times New Roman" charset="0"/>
            </a:endParaRPr>
          </a:p>
          <a:p>
            <a:pPr defTabSz="555625"/>
            <a:endParaRPr lang="en-US" altLang="en-US" sz="1000">
              <a:latin typeface="Times New Roman" charset="0"/>
            </a:endParaRPr>
          </a:p>
          <a:p>
            <a:pPr defTabSz="555625"/>
            <a:endParaRPr lang="en-US" altLang="en-US" sz="1000">
              <a:latin typeface="Times New Roman" charset="0"/>
            </a:endParaRPr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6188075" y="4327525"/>
            <a:ext cx="2874963" cy="101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438" tIns="36512" rIns="71438" bIns="36512">
            <a:spAutoFit/>
          </a:bodyPr>
          <a:lstStyle/>
          <a:p>
            <a:pPr defTabSz="555625"/>
            <a:r>
              <a:rPr lang="en-US" altLang="en-US" sz="1800">
                <a:latin typeface="Times New Roman" charset="0"/>
              </a:rPr>
              <a:t>Private  data:        </a:t>
            </a:r>
            <a:endParaRPr lang="en-US" altLang="en-US" sz="700">
              <a:latin typeface="Times New Roman" charset="0"/>
            </a:endParaRPr>
          </a:p>
          <a:p>
            <a:pPr defTabSz="555625"/>
            <a:endParaRPr lang="en-US" altLang="en-US" sz="700">
              <a:latin typeface="Times New Roman" charset="0"/>
            </a:endParaRPr>
          </a:p>
          <a:p>
            <a:pPr defTabSz="555625"/>
            <a:r>
              <a:rPr lang="en-US" altLang="en-US">
                <a:latin typeface="Times New Roman" charset="0"/>
              </a:rPr>
              <a:t>topPtr   </a:t>
            </a:r>
            <a:r>
              <a:rPr lang="en-US" altLang="en-US">
                <a:solidFill>
                  <a:srgbClr val="CC0000"/>
                </a:solidFill>
                <a:latin typeface="Times New Roman" charset="0"/>
              </a:rPr>
              <a:t>7000</a:t>
            </a:r>
            <a:endParaRPr lang="en-US" altLang="en-US" sz="1800">
              <a:latin typeface="Times New Roman" charset="0"/>
            </a:endParaRPr>
          </a:p>
          <a:p>
            <a:pPr defTabSz="555625"/>
            <a:endParaRPr lang="en-US" altLang="en-US" sz="1000">
              <a:latin typeface="Times New Roman" charset="0"/>
            </a:endParaRPr>
          </a:p>
          <a:p>
            <a:pPr defTabSz="555625"/>
            <a:endParaRPr lang="en-US" altLang="en-US" sz="1000">
              <a:latin typeface="Times New Roman" charset="0"/>
            </a:endParaRPr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993775" y="3446463"/>
            <a:ext cx="6818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MyStack                                                            SomeStack</a:t>
            </a:r>
          </a:p>
        </p:txBody>
      </p:sp>
      <p:sp>
        <p:nvSpPr>
          <p:cNvPr id="19479" name="Line 23"/>
          <p:cNvSpPr>
            <a:spLocks noChangeShapeType="1"/>
          </p:cNvSpPr>
          <p:nvPr/>
        </p:nvSpPr>
        <p:spPr bwMode="auto">
          <a:xfrm flipH="1">
            <a:off x="3554413" y="5075238"/>
            <a:ext cx="3594100" cy="692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 flipH="1" flipV="1">
            <a:off x="3208338" y="5270500"/>
            <a:ext cx="368300" cy="496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81" name="Rectangle 25"/>
          <p:cNvSpPr>
            <a:spLocks noChangeArrowheads="1"/>
          </p:cNvSpPr>
          <p:nvPr/>
        </p:nvSpPr>
        <p:spPr bwMode="auto">
          <a:xfrm>
            <a:off x="6156325" y="5745163"/>
            <a:ext cx="1779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i="1">
                <a:solidFill>
                  <a:schemeClr val="tx2"/>
                </a:solidFill>
              </a:rPr>
              <a:t>shallow copy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4278-F5D4-41A7-9F04-8C987C33C47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1219200"/>
          </a:xfrm>
          <a:ln/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/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/>
              <a:t>Shallow Copy</a:t>
            </a:r>
            <a:r>
              <a:rPr lang="en-US" altLang="en-US">
                <a:solidFill>
                  <a:srgbClr val="006633"/>
                </a:solidFill>
              </a:rPr>
              <a:t> </a:t>
            </a:r>
            <a:r>
              <a:rPr lang="en-US" altLang="en-US">
                <a:solidFill>
                  <a:schemeClr val="tx1"/>
                </a:solidFill>
              </a:rPr>
              <a:t>vs.</a:t>
            </a:r>
            <a:r>
              <a:rPr lang="en-US" altLang="en-US">
                <a:solidFill>
                  <a:srgbClr val="006633"/>
                </a:solidFill>
              </a:rPr>
              <a:t> Deep Copy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62150"/>
            <a:ext cx="8077200" cy="4114800"/>
          </a:xfrm>
          <a:noFill/>
          <a:ln/>
        </p:spPr>
        <p:txBody>
          <a:bodyPr/>
          <a:lstStyle/>
          <a:p>
            <a:r>
              <a:rPr lang="en-US" altLang="en-US" b="1" i="1">
                <a:solidFill>
                  <a:schemeClr val="tx2"/>
                </a:solidFill>
              </a:rPr>
              <a:t>A shallow copy</a:t>
            </a:r>
            <a:r>
              <a:rPr lang="en-US" altLang="en-US" sz="2800" b="1"/>
              <a:t> </a:t>
            </a:r>
            <a:r>
              <a:rPr lang="en-US" altLang="en-US"/>
              <a:t>copies only the class data members, and does not copy any pointed-to data.</a:t>
            </a:r>
          </a:p>
          <a:p>
            <a:pPr>
              <a:buFont typeface="Monotype Sorts" pitchFamily="2" charset="2"/>
              <a:buNone/>
            </a:pPr>
            <a:endParaRPr lang="en-US" altLang="en-US" sz="1000"/>
          </a:p>
          <a:p>
            <a:pPr>
              <a:buClr>
                <a:srgbClr val="006633"/>
              </a:buClr>
              <a:buSzPct val="70000"/>
            </a:pPr>
            <a:r>
              <a:rPr lang="en-US" altLang="en-US" b="1" i="1">
                <a:solidFill>
                  <a:srgbClr val="006633"/>
                </a:solidFill>
              </a:rPr>
              <a:t>A deep copy</a:t>
            </a:r>
            <a:r>
              <a:rPr lang="en-US" altLang="en-US">
                <a:solidFill>
                  <a:srgbClr val="006633"/>
                </a:solidFill>
              </a:rPr>
              <a:t> </a:t>
            </a:r>
            <a:r>
              <a:rPr lang="en-US" altLang="en-US"/>
              <a:t>copies not only the class data members, but also makes separately stored copies of any pointed-to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C75B7-179C-4AB6-A0F6-7B75E1C9167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763000" cy="1219200"/>
          </a:xfrm>
          <a:ln/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/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/>
              <a:t>What’s the difference?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62150"/>
            <a:ext cx="8077200" cy="4114800"/>
          </a:xfrm>
          <a:noFill/>
          <a:ln/>
        </p:spPr>
        <p:txBody>
          <a:bodyPr/>
          <a:lstStyle/>
          <a:p>
            <a:r>
              <a:rPr lang="en-US" altLang="en-US" b="1" i="1">
                <a:solidFill>
                  <a:schemeClr val="tx2"/>
                </a:solidFill>
              </a:rPr>
              <a:t>A shallow copy</a:t>
            </a:r>
            <a:r>
              <a:rPr lang="en-US" altLang="en-US" sz="2800" b="1"/>
              <a:t> </a:t>
            </a:r>
            <a:r>
              <a:rPr lang="en-US" altLang="en-US"/>
              <a:t>shares the pointed to data with the original class object.</a:t>
            </a:r>
          </a:p>
          <a:p>
            <a:pPr>
              <a:buFont typeface="Monotype Sorts" pitchFamily="2" charset="2"/>
              <a:buNone/>
            </a:pPr>
            <a:endParaRPr lang="en-US" altLang="en-US" sz="1000"/>
          </a:p>
          <a:p>
            <a:pPr>
              <a:buClr>
                <a:srgbClr val="006633"/>
              </a:buClr>
              <a:buSzPct val="70000"/>
            </a:pPr>
            <a:r>
              <a:rPr lang="en-US" altLang="en-US" b="1" i="1">
                <a:solidFill>
                  <a:srgbClr val="006633"/>
                </a:solidFill>
              </a:rPr>
              <a:t>A deep copy</a:t>
            </a:r>
            <a:r>
              <a:rPr lang="en-US" altLang="en-US">
                <a:solidFill>
                  <a:srgbClr val="006633"/>
                </a:solidFill>
              </a:rPr>
              <a:t> </a:t>
            </a:r>
            <a:r>
              <a:rPr lang="en-US" altLang="en-US"/>
              <a:t>stores its own copy of the pointed to data at different locations than the data in the original class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4E49-A176-49C9-924C-115799737D53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0" y="152400"/>
            <a:ext cx="8763000" cy="1219200"/>
          </a:xfrm>
          <a:ln/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 </a:t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>
                <a:solidFill>
                  <a:srgbClr val="660066"/>
                </a:solidFill>
              </a:rPr>
              <a:t>Making a deep copy 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06538" y="3187700"/>
            <a:ext cx="769937" cy="411163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922588" y="3187700"/>
            <a:ext cx="681037" cy="482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3911600" y="3192463"/>
            <a:ext cx="679450" cy="482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3460750" y="3411538"/>
            <a:ext cx="430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3409950" y="3179763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4383088" y="3186113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2911475" y="3248025"/>
            <a:ext cx="14763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1438" tIns="36512" rIns="71438" bIns="36512">
            <a:spAutoFit/>
          </a:bodyPr>
          <a:lstStyle/>
          <a:p>
            <a:pPr defTabSz="555625"/>
            <a:r>
              <a:rPr lang="en-US" altLang="en-US">
                <a:latin typeface="Times New Roman" charset="0"/>
              </a:rPr>
              <a:t> 20            30</a:t>
            </a:r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 flipH="1">
            <a:off x="4386263" y="3195638"/>
            <a:ext cx="214312" cy="493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9" name="Oval 11"/>
          <p:cNvSpPr>
            <a:spLocks noChangeArrowheads="1"/>
          </p:cNvSpPr>
          <p:nvPr/>
        </p:nvSpPr>
        <p:spPr bwMode="auto">
          <a:xfrm>
            <a:off x="400050" y="2270125"/>
            <a:ext cx="2243138" cy="26701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681038" y="2765425"/>
            <a:ext cx="1654175" cy="1265238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1568450" y="3187700"/>
            <a:ext cx="701675" cy="388938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2190750" y="3387725"/>
            <a:ext cx="709613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679450" y="2752725"/>
            <a:ext cx="40449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438" tIns="36512" rIns="71438" bIns="36512">
            <a:spAutoFit/>
          </a:bodyPr>
          <a:lstStyle/>
          <a:p>
            <a:pPr defTabSz="555625"/>
            <a:r>
              <a:rPr lang="en-US" altLang="en-US" sz="1800">
                <a:latin typeface="Times New Roman" charset="0"/>
              </a:rPr>
              <a:t>Private  data:               </a:t>
            </a:r>
            <a:r>
              <a:rPr lang="en-US" altLang="en-US">
                <a:solidFill>
                  <a:srgbClr val="CC0000"/>
                </a:solidFill>
                <a:latin typeface="Times New Roman" charset="0"/>
              </a:rPr>
              <a:t>7000        6000</a:t>
            </a:r>
            <a:endParaRPr lang="en-US" altLang="en-US" sz="700">
              <a:latin typeface="Times New Roman" charset="0"/>
            </a:endParaRPr>
          </a:p>
          <a:p>
            <a:pPr defTabSz="555625"/>
            <a:endParaRPr lang="en-US" altLang="en-US" sz="700">
              <a:latin typeface="Times New Roman" charset="0"/>
            </a:endParaRPr>
          </a:p>
          <a:p>
            <a:pPr defTabSz="555625"/>
            <a:r>
              <a:rPr lang="en-US" altLang="en-US">
                <a:latin typeface="Times New Roman" charset="0"/>
              </a:rPr>
              <a:t>topPtr   </a:t>
            </a:r>
            <a:r>
              <a:rPr lang="en-US" altLang="en-US">
                <a:solidFill>
                  <a:srgbClr val="CC0000"/>
                </a:solidFill>
                <a:latin typeface="Times New Roman" charset="0"/>
              </a:rPr>
              <a:t>7000</a:t>
            </a:r>
            <a:endParaRPr lang="en-US" altLang="en-US" sz="1800">
              <a:latin typeface="Times New Roman" charset="0"/>
            </a:endParaRPr>
          </a:p>
          <a:p>
            <a:pPr defTabSz="555625"/>
            <a:endParaRPr lang="en-US" altLang="en-US" sz="1000">
              <a:latin typeface="Times New Roman" charset="0"/>
            </a:endParaRPr>
          </a:p>
          <a:p>
            <a:pPr defTabSz="555625"/>
            <a:endParaRPr lang="en-US" altLang="en-US" sz="1000">
              <a:latin typeface="Times New Roman" charset="0"/>
            </a:endParaRPr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5032375" y="3446463"/>
            <a:ext cx="1554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SomeStack</a:t>
            </a:r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5773738" y="4787900"/>
            <a:ext cx="769937" cy="411163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7189788" y="4787900"/>
            <a:ext cx="681037" cy="482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8178800" y="4792663"/>
            <a:ext cx="679450" cy="482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7727950" y="5011738"/>
            <a:ext cx="430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7677150" y="4779963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8650288" y="4786313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7178675" y="4848225"/>
            <a:ext cx="14763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1438" tIns="36512" rIns="71438" bIns="36512">
            <a:spAutoFit/>
          </a:bodyPr>
          <a:lstStyle/>
          <a:p>
            <a:pPr defTabSz="555625"/>
            <a:r>
              <a:rPr lang="en-US" altLang="en-US">
                <a:latin typeface="Times New Roman" charset="0"/>
              </a:rPr>
              <a:t> 20            30</a:t>
            </a:r>
          </a:p>
        </p:txBody>
      </p:sp>
      <p:sp>
        <p:nvSpPr>
          <p:cNvPr id="22552" name="Line 24"/>
          <p:cNvSpPr>
            <a:spLocks noChangeShapeType="1"/>
          </p:cNvSpPr>
          <p:nvPr/>
        </p:nvSpPr>
        <p:spPr bwMode="auto">
          <a:xfrm flipH="1">
            <a:off x="8653463" y="4795838"/>
            <a:ext cx="214312" cy="493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53" name="Oval 25"/>
          <p:cNvSpPr>
            <a:spLocks noChangeArrowheads="1"/>
          </p:cNvSpPr>
          <p:nvPr/>
        </p:nvSpPr>
        <p:spPr bwMode="auto">
          <a:xfrm>
            <a:off x="4667250" y="3870325"/>
            <a:ext cx="2243138" cy="26701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4948238" y="4365625"/>
            <a:ext cx="1654175" cy="1265238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55" name="Rectangle 27"/>
          <p:cNvSpPr>
            <a:spLocks noChangeArrowheads="1"/>
          </p:cNvSpPr>
          <p:nvPr/>
        </p:nvSpPr>
        <p:spPr bwMode="auto">
          <a:xfrm>
            <a:off x="5835650" y="4787900"/>
            <a:ext cx="701675" cy="388938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56" name="Line 28"/>
          <p:cNvSpPr>
            <a:spLocks noChangeShapeType="1"/>
          </p:cNvSpPr>
          <p:nvPr/>
        </p:nvSpPr>
        <p:spPr bwMode="auto">
          <a:xfrm>
            <a:off x="6457950" y="4987925"/>
            <a:ext cx="709613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57" name="Rectangle 29"/>
          <p:cNvSpPr>
            <a:spLocks noChangeArrowheads="1"/>
          </p:cNvSpPr>
          <p:nvPr/>
        </p:nvSpPr>
        <p:spPr bwMode="auto">
          <a:xfrm>
            <a:off x="4946650" y="4352925"/>
            <a:ext cx="41211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438" tIns="36512" rIns="71438" bIns="36512">
            <a:spAutoFit/>
          </a:bodyPr>
          <a:lstStyle/>
          <a:p>
            <a:pPr defTabSz="555625"/>
            <a:r>
              <a:rPr lang="en-US" altLang="en-US" sz="1800">
                <a:latin typeface="Times New Roman" charset="0"/>
              </a:rPr>
              <a:t>Private  data:               </a:t>
            </a:r>
            <a:r>
              <a:rPr lang="en-US" altLang="en-US">
                <a:solidFill>
                  <a:srgbClr val="CC0000"/>
                </a:solidFill>
                <a:latin typeface="Times New Roman" charset="0"/>
              </a:rPr>
              <a:t>5000        2000</a:t>
            </a:r>
            <a:endParaRPr lang="en-US" altLang="en-US" sz="700">
              <a:latin typeface="Times New Roman" charset="0"/>
            </a:endParaRPr>
          </a:p>
          <a:p>
            <a:pPr defTabSz="555625"/>
            <a:endParaRPr lang="en-US" altLang="en-US" sz="700">
              <a:latin typeface="Times New Roman" charset="0"/>
            </a:endParaRPr>
          </a:p>
          <a:p>
            <a:pPr defTabSz="555625"/>
            <a:r>
              <a:rPr lang="en-US" altLang="en-US">
                <a:latin typeface="Times New Roman" charset="0"/>
              </a:rPr>
              <a:t>topPtr   </a:t>
            </a:r>
            <a:r>
              <a:rPr lang="en-US" altLang="en-US">
                <a:solidFill>
                  <a:srgbClr val="CC0000"/>
                </a:solidFill>
                <a:latin typeface="Times New Roman" charset="0"/>
              </a:rPr>
              <a:t>5000</a:t>
            </a:r>
            <a:endParaRPr lang="en-US" altLang="en-US" sz="1800">
              <a:latin typeface="Times New Roman" charset="0"/>
            </a:endParaRPr>
          </a:p>
          <a:p>
            <a:pPr defTabSz="555625"/>
            <a:endParaRPr lang="en-US" altLang="en-US" sz="1000">
              <a:latin typeface="Times New Roman" charset="0"/>
            </a:endParaRPr>
          </a:p>
          <a:p>
            <a:pPr defTabSz="555625"/>
            <a:endParaRPr lang="en-US" altLang="en-US" sz="1000">
              <a:latin typeface="Times New Roman" charset="0"/>
            </a:endParaRPr>
          </a:p>
        </p:txBody>
      </p:sp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993775" y="1846263"/>
            <a:ext cx="1214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MyStack</a:t>
            </a:r>
          </a:p>
        </p:txBody>
      </p:sp>
      <p:sp>
        <p:nvSpPr>
          <p:cNvPr id="22559" name="Rectangle 31"/>
          <p:cNvSpPr>
            <a:spLocks noChangeArrowheads="1"/>
          </p:cNvSpPr>
          <p:nvPr/>
        </p:nvSpPr>
        <p:spPr bwMode="auto">
          <a:xfrm>
            <a:off x="5089525" y="5821363"/>
            <a:ext cx="1439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i="1">
                <a:solidFill>
                  <a:srgbClr val="006600"/>
                </a:solidFill>
              </a:rPr>
              <a:t>deep copy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C1C1-6AE2-43A2-8B34-41593272675D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407988" y="1771650"/>
            <a:ext cx="8262937" cy="390366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824038"/>
            <a:ext cx="8521700" cy="4729162"/>
          </a:xfrm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000" b="1">
                <a:solidFill>
                  <a:srgbClr val="CC0000"/>
                </a:solidFill>
                <a:latin typeface="Courier New" pitchFamily="49" charset="0"/>
              </a:rPr>
              <a:t>						// FUNCTION CODE</a:t>
            </a:r>
            <a:endParaRPr lang="en-US" altLang="en-US" sz="10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solidFill>
                  <a:srgbClr val="3366FF"/>
                </a:solidFill>
                <a:latin typeface="Courier New" pitchFamily="49" charset="0"/>
              </a:rPr>
              <a:t>template&lt;class ItemType&gt;</a:t>
            </a:r>
            <a:endParaRPr lang="en-US" altLang="en-US" sz="20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void  MyFunction( StackType&lt;ItemType&gt; SomeStack 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	</a:t>
            </a:r>
            <a:r>
              <a:rPr lang="en-US" altLang="en-US" sz="2000" b="1">
                <a:solidFill>
                  <a:srgbClr val="990000"/>
                </a:solidFill>
                <a:latin typeface="Courier New" pitchFamily="49" charset="0"/>
              </a:rPr>
              <a:t>// Uses pass by value</a:t>
            </a:r>
            <a:endParaRPr lang="en-US" altLang="en-US" sz="20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		ItemType  item;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		SomeStack.Pop(item); 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 b="1">
                <a:latin typeface="Courier New" pitchFamily="49" charset="0"/>
              </a:rPr>
              <a:t>  		.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 b="1">
                <a:latin typeface="Courier New" pitchFamily="49" charset="0"/>
              </a:rPr>
              <a:t>		.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 b="1">
                <a:latin typeface="Courier New" pitchFamily="49" charset="0"/>
              </a:rPr>
              <a:t>		.</a:t>
            </a:r>
            <a:endParaRPr lang="en-US" altLang="en-US" sz="20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}</a:t>
            </a:r>
          </a:p>
          <a:p>
            <a:pPr>
              <a:buFont typeface="Monotype Sorts" pitchFamily="2" charset="2"/>
              <a:buNone/>
            </a:pPr>
            <a:endParaRPr lang="en-US" altLang="en-US" sz="1200" b="1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400" b="1">
                <a:solidFill>
                  <a:srgbClr val="990000"/>
                </a:solidFill>
              </a:rPr>
              <a:t>WHAT HAPPENS IN THE SHALLOW COPY SCENARIO?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A33C31C8-A75D-4CE5-917E-526198F72372}" type="slidenum">
              <a:rPr lang="en-US" altLang="en-US" sz="1400" b="0"/>
              <a:pPr algn="r"/>
              <a:t>17</a:t>
            </a:fld>
            <a:endParaRPr lang="en-US" altLang="en-US" sz="1400" b="0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4000"/>
              <a:t>Suppose </a:t>
            </a:r>
            <a:r>
              <a:rPr lang="en-US" altLang="en-US" sz="4000">
                <a:latin typeface="Courier New" pitchFamily="49" charset="0"/>
              </a:rPr>
              <a:t>MyFunction</a:t>
            </a:r>
            <a:r>
              <a:rPr lang="en-US" altLang="en-US" sz="4000"/>
              <a:t> Uses Pop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4A06-D0AB-417C-8092-272530F68CB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55600" y="1746250"/>
            <a:ext cx="8085138" cy="1460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xfrm>
            <a:off x="146050" y="152400"/>
            <a:ext cx="8763000" cy="1143000"/>
          </a:xfrm>
          <a:ln/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 </a:t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 sz="4000">
                <a:solidFill>
                  <a:srgbClr val="660066"/>
                </a:solidFill>
                <a:latin typeface="Courier New" pitchFamily="49" charset="0"/>
              </a:rPr>
              <a:t>MyStack.topPtr</a:t>
            </a:r>
            <a:r>
              <a:rPr lang="en-US" altLang="en-US">
                <a:solidFill>
                  <a:srgbClr val="660066"/>
                </a:solidFill>
              </a:rPr>
              <a:t> is left dangling 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506538" y="4787900"/>
            <a:ext cx="769937" cy="411163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911600" y="4792663"/>
            <a:ext cx="679450" cy="482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4383088" y="4786313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2911475" y="4848225"/>
            <a:ext cx="14128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1438" tIns="36512" rIns="71438" bIns="36512">
            <a:spAutoFit/>
          </a:bodyPr>
          <a:lstStyle/>
          <a:p>
            <a:pPr defTabSz="555625"/>
            <a:r>
              <a:rPr lang="en-US" altLang="en-US">
                <a:latin typeface="Times New Roman" charset="0"/>
              </a:rPr>
              <a:t>   ?           30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4386263" y="4795838"/>
            <a:ext cx="214312" cy="493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079500" y="1771650"/>
            <a:ext cx="5745163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StackType&lt;int&gt;  MyStack;       </a:t>
            </a:r>
            <a:r>
              <a:rPr lang="en-US" altLang="en-US">
                <a:solidFill>
                  <a:srgbClr val="CC0000"/>
                </a:solidFill>
              </a:rPr>
              <a:t>// CLIENT CODE</a:t>
            </a:r>
            <a:endParaRPr lang="en-US" altLang="en-US"/>
          </a:p>
          <a:p>
            <a:r>
              <a:rPr lang="en-US" altLang="en-US" sz="1200">
                <a:latin typeface="Arial Black" pitchFamily="34" charset="0"/>
              </a:rPr>
              <a:t>        .</a:t>
            </a:r>
          </a:p>
          <a:p>
            <a:r>
              <a:rPr lang="en-US" altLang="en-US" sz="1200">
                <a:latin typeface="Arial Black" pitchFamily="34" charset="0"/>
              </a:rPr>
              <a:t>        .</a:t>
            </a:r>
          </a:p>
          <a:p>
            <a:r>
              <a:rPr lang="en-US" altLang="en-US" sz="1200">
                <a:latin typeface="Arial Black" pitchFamily="34" charset="0"/>
              </a:rPr>
              <a:t>        .</a:t>
            </a:r>
            <a:endParaRPr lang="en-US" altLang="en-US"/>
          </a:p>
          <a:p>
            <a:r>
              <a:rPr lang="en-US" altLang="en-US"/>
              <a:t>MyFunction( MyStack );</a:t>
            </a:r>
          </a:p>
        </p:txBody>
      </p:sp>
      <p:sp>
        <p:nvSpPr>
          <p:cNvPr id="24586" name="Oval 10"/>
          <p:cNvSpPr>
            <a:spLocks noChangeArrowheads="1"/>
          </p:cNvSpPr>
          <p:nvPr/>
        </p:nvSpPr>
        <p:spPr bwMode="auto">
          <a:xfrm>
            <a:off x="400050" y="3870325"/>
            <a:ext cx="2243138" cy="26701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681038" y="4365625"/>
            <a:ext cx="1654175" cy="1265238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8" name="Oval 12"/>
          <p:cNvSpPr>
            <a:spLocks noChangeArrowheads="1"/>
          </p:cNvSpPr>
          <p:nvPr/>
        </p:nvSpPr>
        <p:spPr bwMode="auto">
          <a:xfrm>
            <a:off x="5908675" y="3844925"/>
            <a:ext cx="2243138" cy="26701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1568450" y="4787900"/>
            <a:ext cx="701675" cy="388938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6189663" y="4318000"/>
            <a:ext cx="1654175" cy="1265238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2190750" y="4987925"/>
            <a:ext cx="709613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7096125" y="4743450"/>
            <a:ext cx="652463" cy="390525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6188075" y="4327525"/>
            <a:ext cx="2874963" cy="101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438" tIns="36512" rIns="71438" bIns="36512">
            <a:spAutoFit/>
          </a:bodyPr>
          <a:lstStyle/>
          <a:p>
            <a:pPr defTabSz="555625"/>
            <a:r>
              <a:rPr lang="en-US" altLang="en-US" sz="1800">
                <a:latin typeface="Times New Roman" charset="0"/>
              </a:rPr>
              <a:t>Private  data:        </a:t>
            </a:r>
            <a:endParaRPr lang="en-US" altLang="en-US" sz="700">
              <a:latin typeface="Times New Roman" charset="0"/>
            </a:endParaRPr>
          </a:p>
          <a:p>
            <a:pPr defTabSz="555625"/>
            <a:endParaRPr lang="en-US" altLang="en-US" sz="700">
              <a:latin typeface="Times New Roman" charset="0"/>
            </a:endParaRPr>
          </a:p>
          <a:p>
            <a:pPr defTabSz="555625"/>
            <a:r>
              <a:rPr lang="en-US" altLang="en-US">
                <a:latin typeface="Times New Roman" charset="0"/>
              </a:rPr>
              <a:t>topPtr   </a:t>
            </a:r>
            <a:r>
              <a:rPr lang="en-US" altLang="en-US">
                <a:solidFill>
                  <a:srgbClr val="CC0000"/>
                </a:solidFill>
                <a:latin typeface="Times New Roman" charset="0"/>
              </a:rPr>
              <a:t>6000</a:t>
            </a:r>
            <a:endParaRPr lang="en-US" altLang="en-US" sz="1800">
              <a:latin typeface="Times New Roman" charset="0"/>
            </a:endParaRPr>
          </a:p>
          <a:p>
            <a:pPr defTabSz="555625"/>
            <a:endParaRPr lang="en-US" altLang="en-US" sz="1000">
              <a:latin typeface="Times New Roman" charset="0"/>
            </a:endParaRPr>
          </a:p>
          <a:p>
            <a:pPr defTabSz="555625"/>
            <a:endParaRPr lang="en-US" altLang="en-US" sz="1000">
              <a:latin typeface="Times New Roman" charset="0"/>
            </a:endParaRP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993775" y="3446463"/>
            <a:ext cx="6818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MyStack                                                            SomeStack</a:t>
            </a:r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 flipH="1">
            <a:off x="4495800" y="5075238"/>
            <a:ext cx="2652713" cy="7159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 flipH="1" flipV="1">
            <a:off x="4122738" y="5270500"/>
            <a:ext cx="368300" cy="496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6156325" y="5745163"/>
            <a:ext cx="1779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i="1">
                <a:solidFill>
                  <a:schemeClr val="tx2"/>
                </a:solidFill>
              </a:rPr>
              <a:t>shallow copy</a:t>
            </a: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679450" y="4352925"/>
            <a:ext cx="41211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438" tIns="36512" rIns="71438" bIns="36512">
            <a:spAutoFit/>
          </a:bodyPr>
          <a:lstStyle/>
          <a:p>
            <a:pPr defTabSz="555625"/>
            <a:r>
              <a:rPr lang="en-US" altLang="en-US" sz="1800">
                <a:latin typeface="Times New Roman" charset="0"/>
              </a:rPr>
              <a:t>Private  data:               </a:t>
            </a:r>
            <a:r>
              <a:rPr lang="en-US" altLang="en-US">
                <a:solidFill>
                  <a:srgbClr val="CC0000"/>
                </a:solidFill>
                <a:latin typeface="Times New Roman" charset="0"/>
              </a:rPr>
              <a:t>7000        6000</a:t>
            </a:r>
            <a:endParaRPr lang="en-US" altLang="en-US" sz="700">
              <a:latin typeface="Times New Roman" charset="0"/>
            </a:endParaRPr>
          </a:p>
          <a:p>
            <a:pPr defTabSz="555625"/>
            <a:endParaRPr lang="en-US" altLang="en-US" sz="700">
              <a:latin typeface="Times New Roman" charset="0"/>
            </a:endParaRPr>
          </a:p>
          <a:p>
            <a:pPr defTabSz="555625"/>
            <a:r>
              <a:rPr lang="en-US" altLang="en-US">
                <a:latin typeface="Times New Roman" charset="0"/>
              </a:rPr>
              <a:t>topPtr   </a:t>
            </a:r>
            <a:r>
              <a:rPr lang="en-US" altLang="en-US">
                <a:solidFill>
                  <a:srgbClr val="CC0000"/>
                </a:solidFill>
                <a:latin typeface="Times New Roman" charset="0"/>
              </a:rPr>
              <a:t>7000</a:t>
            </a:r>
            <a:endParaRPr lang="en-US" altLang="en-US" sz="1800">
              <a:latin typeface="Times New Roman" charset="0"/>
            </a:endParaRPr>
          </a:p>
          <a:p>
            <a:pPr defTabSz="555625"/>
            <a:endParaRPr lang="en-US" altLang="en-US" sz="1000">
              <a:latin typeface="Times New Roman" charset="0"/>
            </a:endParaRPr>
          </a:p>
          <a:p>
            <a:pPr defTabSz="555625"/>
            <a:endParaRPr lang="en-US" altLang="en-US" sz="10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6A7C-82C2-4341-8DEB-758BF77CEC68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152400"/>
            <a:ext cx="8763000" cy="1143000"/>
          </a:xfrm>
          <a:ln/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 </a:t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 sz="4000">
                <a:solidFill>
                  <a:srgbClr val="660066"/>
                </a:solidFill>
                <a:latin typeface="Courier New" pitchFamily="49" charset="0"/>
              </a:rPr>
              <a:t>MyStack.topPtr</a:t>
            </a:r>
            <a:r>
              <a:rPr lang="en-US" altLang="en-US">
                <a:solidFill>
                  <a:srgbClr val="660066"/>
                </a:solidFill>
              </a:rPr>
              <a:t> is left dangling 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506538" y="4787900"/>
            <a:ext cx="769937" cy="411163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911600" y="4792663"/>
            <a:ext cx="679450" cy="482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4383088" y="4786313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911475" y="4848225"/>
            <a:ext cx="14128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1438" tIns="36512" rIns="71438" bIns="36512">
            <a:spAutoFit/>
          </a:bodyPr>
          <a:lstStyle/>
          <a:p>
            <a:pPr defTabSz="555625"/>
            <a:r>
              <a:rPr lang="en-US" altLang="en-US">
                <a:latin typeface="Times New Roman" charset="0"/>
              </a:rPr>
              <a:t>   ?           30</a:t>
            </a: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flipH="1">
            <a:off x="4386263" y="4795838"/>
            <a:ext cx="214312" cy="493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08" name="Oval 8"/>
          <p:cNvSpPr>
            <a:spLocks noChangeArrowheads="1"/>
          </p:cNvSpPr>
          <p:nvPr/>
        </p:nvSpPr>
        <p:spPr bwMode="auto">
          <a:xfrm>
            <a:off x="400050" y="3870325"/>
            <a:ext cx="2243138" cy="26701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681038" y="4365625"/>
            <a:ext cx="1654175" cy="1265238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10" name="Oval 10"/>
          <p:cNvSpPr>
            <a:spLocks noChangeArrowheads="1"/>
          </p:cNvSpPr>
          <p:nvPr/>
        </p:nvSpPr>
        <p:spPr bwMode="auto">
          <a:xfrm>
            <a:off x="5908675" y="3844925"/>
            <a:ext cx="2243138" cy="26701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1568450" y="4787900"/>
            <a:ext cx="701675" cy="388938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6189663" y="4318000"/>
            <a:ext cx="1654175" cy="1265238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2190750" y="4987925"/>
            <a:ext cx="709613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7096125" y="4743450"/>
            <a:ext cx="652463" cy="390525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6188075" y="4327525"/>
            <a:ext cx="2874963" cy="101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438" tIns="36512" rIns="71438" bIns="36512">
            <a:spAutoFit/>
          </a:bodyPr>
          <a:lstStyle/>
          <a:p>
            <a:pPr defTabSz="555625"/>
            <a:r>
              <a:rPr lang="en-US" altLang="en-US" sz="1800">
                <a:latin typeface="Times New Roman" charset="0"/>
              </a:rPr>
              <a:t>Private  data:        </a:t>
            </a:r>
            <a:endParaRPr lang="en-US" altLang="en-US" sz="700">
              <a:latin typeface="Times New Roman" charset="0"/>
            </a:endParaRPr>
          </a:p>
          <a:p>
            <a:pPr defTabSz="555625"/>
            <a:endParaRPr lang="en-US" altLang="en-US" sz="700">
              <a:latin typeface="Times New Roman" charset="0"/>
            </a:endParaRPr>
          </a:p>
          <a:p>
            <a:pPr defTabSz="555625"/>
            <a:r>
              <a:rPr lang="en-US" altLang="en-US">
                <a:latin typeface="Times New Roman" charset="0"/>
              </a:rPr>
              <a:t>topPtr   </a:t>
            </a:r>
            <a:r>
              <a:rPr lang="en-US" altLang="en-US">
                <a:solidFill>
                  <a:srgbClr val="CC0000"/>
                </a:solidFill>
                <a:latin typeface="Times New Roman" charset="0"/>
              </a:rPr>
              <a:t>6000</a:t>
            </a:r>
            <a:endParaRPr lang="en-US" altLang="en-US" sz="1800">
              <a:latin typeface="Times New Roman" charset="0"/>
            </a:endParaRPr>
          </a:p>
          <a:p>
            <a:pPr defTabSz="555625"/>
            <a:endParaRPr lang="en-US" altLang="en-US" sz="1000">
              <a:latin typeface="Times New Roman" charset="0"/>
            </a:endParaRPr>
          </a:p>
          <a:p>
            <a:pPr defTabSz="555625"/>
            <a:endParaRPr lang="en-US" altLang="en-US" sz="1000">
              <a:latin typeface="Times New Roman" charset="0"/>
            </a:endParaRP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993775" y="3446463"/>
            <a:ext cx="6818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MyStack                                                            SomeStack</a:t>
            </a: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 flipH="1">
            <a:off x="4495800" y="5075238"/>
            <a:ext cx="2652713" cy="7159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 flipH="1" flipV="1">
            <a:off x="4122738" y="5270500"/>
            <a:ext cx="368300" cy="496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6156325" y="5745163"/>
            <a:ext cx="1779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i="1">
                <a:solidFill>
                  <a:schemeClr val="tx2"/>
                </a:solidFill>
              </a:rPr>
              <a:t>shallow copy</a:t>
            </a:r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679450" y="4352925"/>
            <a:ext cx="41211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438" tIns="36512" rIns="71438" bIns="36512">
            <a:spAutoFit/>
          </a:bodyPr>
          <a:lstStyle/>
          <a:p>
            <a:pPr defTabSz="555625"/>
            <a:r>
              <a:rPr lang="en-US" altLang="en-US" sz="1800">
                <a:latin typeface="Times New Roman" charset="0"/>
              </a:rPr>
              <a:t>Private  data:               </a:t>
            </a:r>
            <a:r>
              <a:rPr lang="en-US" altLang="en-US">
                <a:solidFill>
                  <a:srgbClr val="CC0000"/>
                </a:solidFill>
                <a:latin typeface="Times New Roman" charset="0"/>
              </a:rPr>
              <a:t>7000        6000</a:t>
            </a:r>
            <a:endParaRPr lang="en-US" altLang="en-US" sz="700">
              <a:latin typeface="Times New Roman" charset="0"/>
            </a:endParaRPr>
          </a:p>
          <a:p>
            <a:pPr defTabSz="555625"/>
            <a:endParaRPr lang="en-US" altLang="en-US" sz="700">
              <a:latin typeface="Times New Roman" charset="0"/>
            </a:endParaRPr>
          </a:p>
          <a:p>
            <a:pPr defTabSz="555625"/>
            <a:r>
              <a:rPr lang="en-US" altLang="en-US">
                <a:latin typeface="Times New Roman" charset="0"/>
              </a:rPr>
              <a:t>topPtr   </a:t>
            </a:r>
            <a:r>
              <a:rPr lang="en-US" altLang="en-US">
                <a:solidFill>
                  <a:srgbClr val="CC0000"/>
                </a:solidFill>
                <a:latin typeface="Times New Roman" charset="0"/>
              </a:rPr>
              <a:t>7000</a:t>
            </a:r>
            <a:endParaRPr lang="en-US" altLang="en-US" sz="1800">
              <a:latin typeface="Times New Roman" charset="0"/>
            </a:endParaRPr>
          </a:p>
          <a:p>
            <a:pPr defTabSz="555625"/>
            <a:endParaRPr lang="en-US" altLang="en-US" sz="1000">
              <a:latin typeface="Times New Roman" charset="0"/>
            </a:endParaRPr>
          </a:p>
          <a:p>
            <a:pPr defTabSz="555625"/>
            <a:endParaRPr lang="en-US" altLang="en-US" sz="1000">
              <a:latin typeface="Times New Roman" charset="0"/>
            </a:endParaRPr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593725" y="1812925"/>
            <a:ext cx="79898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990000"/>
                </a:solidFill>
              </a:rPr>
              <a:t>NOTICE THAT NOT JUST FOR THE SHALLOW COPY, </a:t>
            </a:r>
          </a:p>
          <a:p>
            <a:r>
              <a:rPr lang="en-US" altLang="en-US" sz="2400">
                <a:solidFill>
                  <a:srgbClr val="990000"/>
                </a:solidFill>
              </a:rPr>
              <a:t>BUT ALSO FOR ACTUAL PARAMETER MyStack,</a:t>
            </a:r>
          </a:p>
          <a:p>
            <a:r>
              <a:rPr lang="en-US" altLang="en-US" sz="2400">
                <a:solidFill>
                  <a:srgbClr val="990000"/>
                </a:solidFill>
              </a:rPr>
              <a:t>THE DYNAMIC DATA HAS CHANGED!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10600" cy="1219200"/>
          </a:xfrm>
          <a:noFill/>
          <a:ln/>
        </p:spPr>
        <p:txBody>
          <a:bodyPr/>
          <a:lstStyle/>
          <a:p>
            <a:r>
              <a:rPr lang="en-US" altLang="en-US"/>
              <a:t>ADT Sorted List Operations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6477000" cy="48768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800" b="1">
                <a:solidFill>
                  <a:srgbClr val="990066"/>
                </a:solidFill>
              </a:rPr>
              <a:t>Transformers</a:t>
            </a:r>
            <a:r>
              <a:rPr lang="en-US" altLang="en-US" sz="2800" b="1"/>
              <a:t> </a:t>
            </a:r>
          </a:p>
          <a:p>
            <a:pPr lvl="1"/>
            <a:r>
              <a:rPr lang="en-US" altLang="en-US" sz="2400" b="1"/>
              <a:t>MakeEmpty </a:t>
            </a:r>
          </a:p>
          <a:p>
            <a:pPr lvl="1"/>
            <a:r>
              <a:rPr lang="en-US" altLang="en-US" sz="2400" b="1"/>
              <a:t>InsertItem </a:t>
            </a:r>
          </a:p>
          <a:p>
            <a:pPr lvl="1"/>
            <a:r>
              <a:rPr lang="en-US" altLang="en-US" sz="2400" b="1"/>
              <a:t>DeleteItem</a:t>
            </a:r>
            <a:endParaRPr lang="en-US" altLang="en-US"/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solidFill>
                  <a:srgbClr val="990066"/>
                </a:solidFill>
              </a:rPr>
              <a:t>Observers </a:t>
            </a:r>
            <a:endParaRPr lang="en-US" altLang="en-US" sz="2800" b="1"/>
          </a:p>
          <a:p>
            <a:pPr lvl="1"/>
            <a:r>
              <a:rPr lang="en-US" altLang="en-US" sz="2400" b="1"/>
              <a:t>IsFull</a:t>
            </a:r>
          </a:p>
          <a:p>
            <a:pPr lvl="1"/>
            <a:r>
              <a:rPr lang="en-US" altLang="en-US" sz="2400" b="1"/>
              <a:t>LengthIs</a:t>
            </a:r>
          </a:p>
          <a:p>
            <a:pPr lvl="1"/>
            <a:r>
              <a:rPr lang="en-US" altLang="en-US" sz="2400" b="1"/>
              <a:t>RetrieveItem</a:t>
            </a:r>
            <a:r>
              <a:rPr lang="en-US" altLang="en-US"/>
              <a:t> 	</a:t>
            </a:r>
          </a:p>
          <a:p>
            <a:pPr>
              <a:buFont typeface="Monotype Sorts" pitchFamily="2" charset="2"/>
              <a:buNone/>
            </a:pPr>
            <a:r>
              <a:rPr lang="en-US" altLang="en-US" sz="800"/>
              <a:t>		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solidFill>
                  <a:srgbClr val="990066"/>
                </a:solidFill>
              </a:rPr>
              <a:t>Iterators</a:t>
            </a:r>
            <a:r>
              <a:rPr lang="en-US" altLang="en-US" sz="2800" b="1"/>
              <a:t> </a:t>
            </a:r>
            <a:endParaRPr lang="en-US" altLang="en-US" sz="2400" b="1"/>
          </a:p>
          <a:p>
            <a:pPr lvl="1"/>
            <a:r>
              <a:rPr lang="en-US" altLang="en-US" sz="2400" b="1"/>
              <a:t>ResetList </a:t>
            </a:r>
          </a:p>
          <a:p>
            <a:pPr lvl="1"/>
            <a:r>
              <a:rPr lang="en-US" altLang="en-US" sz="2400" b="1"/>
              <a:t>GetNextItem</a:t>
            </a:r>
          </a:p>
        </p:txBody>
      </p:sp>
      <p:grpSp>
        <p:nvGrpSpPr>
          <p:cNvPr id="6151" name="Group 7"/>
          <p:cNvGrpSpPr>
            <a:grpSpLocks/>
          </p:cNvGrpSpPr>
          <p:nvPr/>
        </p:nvGrpSpPr>
        <p:grpSpPr bwMode="auto">
          <a:xfrm>
            <a:off x="4806950" y="1835150"/>
            <a:ext cx="3111500" cy="4864100"/>
            <a:chOff x="3028" y="1156"/>
            <a:chExt cx="1960" cy="3064"/>
          </a:xfrm>
        </p:grpSpPr>
        <p:sp>
          <p:nvSpPr>
            <p:cNvPr id="6148" name="AutoShape 4"/>
            <p:cNvSpPr>
              <a:spLocks noChangeArrowheads="1"/>
            </p:cNvSpPr>
            <p:nvPr/>
          </p:nvSpPr>
          <p:spPr bwMode="auto">
            <a:xfrm>
              <a:off x="3028" y="2260"/>
              <a:ext cx="1960" cy="856"/>
            </a:xfrm>
            <a:prstGeom prst="leftArrow">
              <a:avLst>
                <a:gd name="adj1" fmla="val 75009"/>
                <a:gd name="adj2" fmla="val 114475"/>
              </a:avLst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9" name="AutoShape 5"/>
            <p:cNvSpPr>
              <a:spLocks noChangeArrowheads="1"/>
            </p:cNvSpPr>
            <p:nvPr/>
          </p:nvSpPr>
          <p:spPr bwMode="auto">
            <a:xfrm>
              <a:off x="3028" y="3364"/>
              <a:ext cx="1960" cy="856"/>
            </a:xfrm>
            <a:prstGeom prst="leftArrow">
              <a:avLst>
                <a:gd name="adj1" fmla="val 75009"/>
                <a:gd name="adj2" fmla="val 114475"/>
              </a:avLst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0" name="AutoShape 6"/>
            <p:cNvSpPr>
              <a:spLocks noChangeArrowheads="1"/>
            </p:cNvSpPr>
            <p:nvPr/>
          </p:nvSpPr>
          <p:spPr bwMode="auto">
            <a:xfrm>
              <a:off x="3028" y="1156"/>
              <a:ext cx="1960" cy="856"/>
            </a:xfrm>
            <a:prstGeom prst="leftArrow">
              <a:avLst>
                <a:gd name="adj1" fmla="val 75009"/>
                <a:gd name="adj2" fmla="val 114475"/>
              </a:avLst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5695950" y="2270125"/>
            <a:ext cx="2149475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en-US" sz="2400">
                <a:solidFill>
                  <a:srgbClr val="990000"/>
                </a:solidFill>
              </a:rPr>
              <a:t>change state</a:t>
            </a:r>
            <a:endParaRPr lang="en-US" altLang="en-US"/>
          </a:p>
          <a:p>
            <a:pPr algn="ctr"/>
            <a:endParaRPr lang="en-US" altLang="en-US"/>
          </a:p>
          <a:p>
            <a:pPr algn="ctr"/>
            <a:endParaRPr lang="en-US" altLang="en-US"/>
          </a:p>
          <a:p>
            <a:pPr algn="ctr"/>
            <a:endParaRPr lang="en-US" altLang="en-US" sz="1600"/>
          </a:p>
          <a:p>
            <a:pPr algn="ctr"/>
            <a:endParaRPr lang="en-US" altLang="en-US" sz="1600"/>
          </a:p>
          <a:p>
            <a:pPr algn="ctr"/>
            <a:endParaRPr lang="en-US" altLang="en-US"/>
          </a:p>
          <a:p>
            <a:pPr algn="ctr"/>
            <a:r>
              <a:rPr lang="en-US" altLang="en-US" sz="2400">
                <a:solidFill>
                  <a:srgbClr val="009900"/>
                </a:solidFill>
              </a:rPr>
              <a:t>observe state</a:t>
            </a:r>
            <a:endParaRPr lang="en-US" altLang="en-US"/>
          </a:p>
          <a:p>
            <a:pPr algn="ctr"/>
            <a:endParaRPr lang="en-US" altLang="en-US"/>
          </a:p>
          <a:p>
            <a:pPr algn="ctr"/>
            <a:endParaRPr lang="en-US" altLang="en-US" sz="1000"/>
          </a:p>
          <a:p>
            <a:pPr algn="ctr"/>
            <a:endParaRPr lang="en-US" altLang="en-US" sz="1800"/>
          </a:p>
          <a:p>
            <a:pPr algn="ctr"/>
            <a:endParaRPr lang="en-US" altLang="en-US"/>
          </a:p>
          <a:p>
            <a:pPr algn="ctr"/>
            <a:endParaRPr lang="en-US" altLang="en-US" sz="2400"/>
          </a:p>
          <a:p>
            <a:pPr algn="ctr"/>
            <a:r>
              <a:rPr lang="en-US" altLang="en-US" sz="2400">
                <a:solidFill>
                  <a:schemeClr val="accent2"/>
                </a:solidFill>
              </a:rPr>
              <a:t>process all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99CF-EBBC-4F7B-8EE3-09B5466A67BF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763000" cy="1219200"/>
          </a:xfrm>
          <a:ln/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/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/>
              <a:t>As a result . . .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62150"/>
            <a:ext cx="8077200" cy="4114800"/>
          </a:xfrm>
          <a:noFill/>
          <a:ln/>
        </p:spPr>
        <p:txBody>
          <a:bodyPr/>
          <a:lstStyle/>
          <a:p>
            <a:r>
              <a:rPr lang="en-US" altLang="en-US" sz="2800" b="1"/>
              <a:t>This default method used for pass by value is not the best way when a data member pointer points to dynamic data.</a:t>
            </a:r>
            <a:endParaRPr lang="en-US" altLang="en-US"/>
          </a:p>
          <a:p>
            <a:pPr>
              <a:buFont typeface="Monotype Sorts" pitchFamily="2" charset="2"/>
              <a:buNone/>
            </a:pPr>
            <a:endParaRPr lang="en-US" altLang="en-US" sz="1000"/>
          </a:p>
          <a:p>
            <a:pPr>
              <a:buClr>
                <a:srgbClr val="006633"/>
              </a:buClr>
              <a:buSzPct val="70000"/>
            </a:pPr>
            <a:r>
              <a:rPr lang="en-US" altLang="en-US" sz="2800" b="1"/>
              <a:t>Instead, you should write what is called a</a:t>
            </a:r>
            <a:r>
              <a:rPr lang="en-US" altLang="en-US" sz="2800" b="1" i="1">
                <a:solidFill>
                  <a:srgbClr val="006633"/>
                </a:solidFill>
              </a:rPr>
              <a:t> </a:t>
            </a:r>
            <a:r>
              <a:rPr lang="en-US" altLang="en-US" sz="2800" b="1">
                <a:solidFill>
                  <a:srgbClr val="006633"/>
                </a:solidFill>
              </a:rPr>
              <a:t>copy constructor</a:t>
            </a:r>
            <a:r>
              <a:rPr lang="en-US" altLang="en-US" sz="2800" b="1" i="1"/>
              <a:t>, </a:t>
            </a:r>
            <a:r>
              <a:rPr lang="en-US" altLang="en-US" sz="2800" b="1"/>
              <a:t>which makes a deep copy of the dynamic data in a different memory location.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E31E-2DE6-4C82-9E71-5DC1E623FF4E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1219200"/>
          </a:xfrm>
          <a:ln/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/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/>
              <a:t>More about copy constructors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09750"/>
            <a:ext cx="8229600" cy="4114800"/>
          </a:xfrm>
          <a:noFill/>
          <a:ln/>
        </p:spPr>
        <p:txBody>
          <a:bodyPr/>
          <a:lstStyle/>
          <a:p>
            <a:pPr>
              <a:buClr>
                <a:srgbClr val="006633"/>
              </a:buClr>
              <a:buSzPct val="70000"/>
            </a:pPr>
            <a:r>
              <a:rPr lang="en-US" altLang="en-US" sz="2800" b="1"/>
              <a:t>When there is a copy constructor provided for a class, the copy constructor is used to make copies for pass by value.  </a:t>
            </a:r>
          </a:p>
          <a:p>
            <a:pPr>
              <a:buFont typeface="Monotype Sorts" pitchFamily="2" charset="2"/>
              <a:buNone/>
            </a:pPr>
            <a:endParaRPr lang="en-US" altLang="en-US" sz="1000" b="1"/>
          </a:p>
          <a:p>
            <a:pPr>
              <a:buClr>
                <a:srgbClr val="006633"/>
              </a:buClr>
              <a:buSzPct val="70000"/>
            </a:pPr>
            <a:r>
              <a:rPr lang="en-US" altLang="en-US" sz="2800" b="1"/>
              <a:t>You do not call the copy constructor.</a:t>
            </a:r>
            <a:endParaRPr lang="en-US" altLang="en-US" sz="1000" b="1"/>
          </a:p>
          <a:p>
            <a:pPr>
              <a:buFont typeface="Monotype Sorts" pitchFamily="2" charset="2"/>
              <a:buNone/>
            </a:pPr>
            <a:endParaRPr lang="en-US" altLang="en-US" sz="1000" b="1"/>
          </a:p>
          <a:p>
            <a:pPr>
              <a:buClr>
                <a:srgbClr val="006633"/>
              </a:buClr>
              <a:buSzPct val="70000"/>
            </a:pPr>
            <a:r>
              <a:rPr lang="en-US" altLang="en-US" sz="2800" b="1"/>
              <a:t>Like other constructors, it has no return type. </a:t>
            </a:r>
          </a:p>
          <a:p>
            <a:pPr lvl="1">
              <a:buFont typeface="Monotype Sorts" pitchFamily="2" charset="2"/>
              <a:buNone/>
            </a:pPr>
            <a:endParaRPr lang="en-US" altLang="en-US" sz="1000"/>
          </a:p>
          <a:p>
            <a:pPr>
              <a:buClr>
                <a:srgbClr val="006633"/>
              </a:buClr>
              <a:buSzPct val="70000"/>
            </a:pPr>
            <a:r>
              <a:rPr lang="en-US" altLang="en-US" sz="2800" b="1"/>
              <a:t>Because the </a:t>
            </a:r>
            <a:r>
              <a:rPr lang="en-US" altLang="en-US" sz="2800" b="1">
                <a:solidFill>
                  <a:srgbClr val="CC0000"/>
                </a:solidFill>
              </a:rPr>
              <a:t>copy constructor</a:t>
            </a:r>
            <a:r>
              <a:rPr lang="en-US" altLang="en-US" sz="2800" b="1"/>
              <a:t> properly defines pass by value for your class, it </a:t>
            </a:r>
            <a:r>
              <a:rPr lang="en-US" altLang="en-US" sz="2800" b="1">
                <a:solidFill>
                  <a:srgbClr val="CC0000"/>
                </a:solidFill>
              </a:rPr>
              <a:t>must use pass by reference in its definition</a:t>
            </a:r>
            <a:r>
              <a:rPr lang="en-US" altLang="en-US" sz="28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A89E-7DF7-4F63-A25A-5A2FB90C7F1D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763000" cy="1219200"/>
          </a:xfrm>
          <a:ln/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/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/>
              <a:t>Copy Constructor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62150"/>
            <a:ext cx="8077200" cy="4114800"/>
          </a:xfrm>
          <a:noFill/>
          <a:ln/>
        </p:spPr>
        <p:txBody>
          <a:bodyPr/>
          <a:lstStyle/>
          <a:p>
            <a:r>
              <a:rPr lang="en-US" altLang="en-US" sz="2800" b="1"/>
              <a:t>Copy constructor is a special member function of a class that is implicitly called in these three situations:</a:t>
            </a:r>
          </a:p>
          <a:p>
            <a:pPr lvl="1"/>
            <a:r>
              <a:rPr lang="en-US" altLang="en-US" b="1"/>
              <a:t> passing object parameters by value,</a:t>
            </a:r>
          </a:p>
          <a:p>
            <a:pPr lvl="1"/>
            <a:r>
              <a:rPr lang="en-US" altLang="en-US" b="1"/>
              <a:t> initializing an object variable in a declaration, </a:t>
            </a:r>
            <a:r>
              <a:rPr lang="en-US" altLang="en-US" b="1">
                <a:solidFill>
                  <a:schemeClr val="accent2"/>
                </a:solidFill>
              </a:rPr>
              <a:t>(ex: int a=b;)</a:t>
            </a:r>
            <a:endParaRPr lang="en-US" altLang="en-US" b="1">
              <a:solidFill>
                <a:schemeClr val="accent2"/>
              </a:solidFill>
              <a:ea typeface="굴림" pitchFamily="50" charset="-127"/>
            </a:endParaRPr>
          </a:p>
          <a:p>
            <a:pPr lvl="1"/>
            <a:r>
              <a:rPr lang="en-US" altLang="en-US" b="1"/>
              <a:t> returning an object as the return value of    a function.</a:t>
            </a:r>
            <a:endParaRPr lang="en-US" altLang="en-US"/>
          </a:p>
          <a:p>
            <a:pPr>
              <a:buFont typeface="Monotype Sorts" pitchFamily="2" charset="2"/>
              <a:buNone/>
            </a:pP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50850" y="234950"/>
            <a:ext cx="8199438" cy="6388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336550"/>
            <a:ext cx="8255000" cy="5988050"/>
          </a:xfrm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006633"/>
                </a:solidFill>
                <a:latin typeface="Courier New" pitchFamily="49" charset="0"/>
              </a:rPr>
              <a:t>// DYNAMICALLY LINKED IMPLEMENTATION OF STACK </a:t>
            </a:r>
            <a:r>
              <a:rPr lang="en-US" altLang="en-US" sz="1800" b="1">
                <a:solidFill>
                  <a:srgbClr val="009966"/>
                </a:solidFill>
                <a:latin typeface="Courier New" pitchFamily="49" charset="0"/>
              </a:rPr>
              <a:t>   </a:t>
            </a:r>
          </a:p>
          <a:p>
            <a:pPr>
              <a:buFont typeface="Monotype Sorts" pitchFamily="2" charset="2"/>
              <a:buNone/>
            </a:pPr>
            <a:endParaRPr lang="en-US" altLang="en-US" sz="1000" b="1">
              <a:solidFill>
                <a:srgbClr val="3366FF"/>
              </a:solidFill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3366FF"/>
                </a:solidFill>
                <a:latin typeface="Courier New" pitchFamily="49" charset="0"/>
              </a:rPr>
              <a:t>template&lt;class ItemType&gt;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class StackType 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public:</a:t>
            </a: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StackType( );  		 	</a:t>
            </a:r>
            <a:r>
              <a:rPr lang="en-US" altLang="en-US" sz="1800" b="1">
                <a:solidFill>
                  <a:srgbClr val="006633"/>
                </a:solidFill>
                <a:latin typeface="Courier New" pitchFamily="49" charset="0"/>
              </a:rPr>
              <a:t>	</a:t>
            </a: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990000"/>
                </a:solidFill>
                <a:latin typeface="Courier New" pitchFamily="49" charset="0"/>
              </a:rPr>
              <a:t>		// Default constructor.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990000"/>
                </a:solidFill>
                <a:latin typeface="Courier New" pitchFamily="49" charset="0"/>
              </a:rPr>
              <a:t>		// POST:  Stack is created and empty.</a:t>
            </a:r>
            <a:endParaRPr lang="en-US" altLang="en-US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StackType( const StackType&lt;ItemType&gt;&amp; anotherStack 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CC0000"/>
                </a:solidFill>
                <a:latin typeface="Courier New" pitchFamily="49" charset="0"/>
              </a:rPr>
              <a:t>		// Copy constructor.</a:t>
            </a:r>
            <a:endParaRPr lang="en-US" alt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990000"/>
                </a:solidFill>
                <a:latin typeface="Courier New" pitchFamily="49" charset="0"/>
              </a:rPr>
              <a:t>		// Implicitly called for pass by value.</a:t>
            </a:r>
          </a:p>
          <a:p>
            <a:pPr>
              <a:buFont typeface="Monotype Sorts" pitchFamily="2" charset="2"/>
              <a:buNone/>
            </a:pPr>
            <a:endParaRPr lang="en-US" altLang="en-US" sz="800" b="1">
              <a:solidFill>
                <a:srgbClr val="990000"/>
              </a:solidFill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200" b="1">
                <a:latin typeface="Arial Black" pitchFamily="34" charset="0"/>
              </a:rPr>
              <a:t>	.  </a:t>
            </a:r>
          </a:p>
          <a:p>
            <a:pPr>
              <a:buFont typeface="Monotype Sorts" pitchFamily="2" charset="2"/>
              <a:buNone/>
            </a:pPr>
            <a:r>
              <a:rPr lang="en-US" altLang="en-US" sz="1200" b="1">
                <a:latin typeface="Arial Black" pitchFamily="34" charset="0"/>
              </a:rPr>
              <a:t>	.</a:t>
            </a:r>
          </a:p>
          <a:p>
            <a:pPr>
              <a:buFont typeface="Monotype Sorts" pitchFamily="2" charset="2"/>
              <a:buNone/>
            </a:pPr>
            <a:r>
              <a:rPr lang="en-US" altLang="en-US" sz="1200" b="1">
                <a:latin typeface="Arial Black" pitchFamily="34" charset="0"/>
              </a:rPr>
              <a:t>	.</a:t>
            </a:r>
            <a:endParaRPr lang="en-US" altLang="en-US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~StackType( );		 </a:t>
            </a: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990000"/>
                </a:solidFill>
                <a:latin typeface="Courier New" pitchFamily="49" charset="0"/>
              </a:rPr>
              <a:t>		// Destructor.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990000"/>
                </a:solidFill>
                <a:latin typeface="Courier New" pitchFamily="49" charset="0"/>
              </a:rPr>
              <a:t>		// POST: Memory for nodes has been deallocated.</a:t>
            </a:r>
            <a:endParaRPr lang="en-US" altLang="en-US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private:</a:t>
            </a: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</a:t>
            </a:r>
            <a:r>
              <a:rPr lang="en-US" altLang="en-US" sz="1800" b="1">
                <a:solidFill>
                  <a:srgbClr val="330099"/>
                </a:solidFill>
                <a:latin typeface="Courier New" pitchFamily="49" charset="0"/>
              </a:rPr>
              <a:t>NodeType&lt;ItemType&gt;*  topPtr ;</a:t>
            </a:r>
            <a:endParaRPr lang="en-US" altLang="en-US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};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41B02EA6-E8C4-45FD-BC00-1B39BD5016BB}" type="slidenum">
              <a:rPr lang="en-US" altLang="en-US" sz="1400" b="0"/>
              <a:pPr algn="r"/>
              <a:t>23</a:t>
            </a:fld>
            <a:endParaRPr lang="en-US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843E-0B96-435A-BAE0-AE8638E5D535}" type="slidenum">
              <a:rPr lang="en-US" altLang="en-US"/>
              <a:pPr/>
              <a:t>24</a:t>
            </a:fld>
            <a:endParaRPr lang="en-US" altLang="en-US"/>
          </a:p>
        </p:txBody>
      </p:sp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615950" y="1835150"/>
            <a:ext cx="7531100" cy="4330700"/>
            <a:chOff x="388" y="1156"/>
            <a:chExt cx="4744" cy="2728"/>
          </a:xfrm>
        </p:grpSpPr>
        <p:sp>
          <p:nvSpPr>
            <p:cNvPr id="30722" name="Oval 2"/>
            <p:cNvSpPr>
              <a:spLocks noChangeArrowheads="1"/>
            </p:cNvSpPr>
            <p:nvPr/>
          </p:nvSpPr>
          <p:spPr bwMode="auto">
            <a:xfrm>
              <a:off x="388" y="3076"/>
              <a:ext cx="4744" cy="808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23" name="Oval 3"/>
            <p:cNvSpPr>
              <a:spLocks noChangeArrowheads="1"/>
            </p:cNvSpPr>
            <p:nvPr/>
          </p:nvSpPr>
          <p:spPr bwMode="auto">
            <a:xfrm>
              <a:off x="388" y="2116"/>
              <a:ext cx="4744" cy="808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24" name="Oval 4"/>
            <p:cNvSpPr>
              <a:spLocks noChangeArrowheads="1"/>
            </p:cNvSpPr>
            <p:nvPr/>
          </p:nvSpPr>
          <p:spPr bwMode="auto">
            <a:xfrm>
              <a:off x="388" y="1156"/>
              <a:ext cx="4744" cy="808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072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295400" y="2190750"/>
            <a:ext cx="7467600" cy="4114800"/>
          </a:xfrm>
          <a:noFill/>
          <a:ln/>
        </p:spPr>
        <p:txBody>
          <a:bodyPr/>
          <a:lstStyle/>
          <a:p>
            <a:pPr lvl="1">
              <a:buFont typeface="Monotype Sorts" pitchFamily="2" charset="2"/>
              <a:buNone/>
            </a:pPr>
            <a:r>
              <a:rPr lang="en-US" altLang="en-US" b="1"/>
              <a:t>CLASS CONSTRUCTOR</a:t>
            </a:r>
          </a:p>
          <a:p>
            <a:pPr lvl="1">
              <a:buFont typeface="Monotype Sorts" pitchFamily="2" charset="2"/>
              <a:buNone/>
            </a:pPr>
            <a:endParaRPr lang="en-US" altLang="en-US" b="1"/>
          </a:p>
          <a:p>
            <a:pPr lvl="1">
              <a:buFont typeface="Monotype Sorts" pitchFamily="2" charset="2"/>
              <a:buNone/>
            </a:pPr>
            <a:endParaRPr lang="en-US" altLang="en-US" b="1"/>
          </a:p>
          <a:p>
            <a:pPr lvl="1">
              <a:buFont typeface="Monotype Sorts" pitchFamily="2" charset="2"/>
              <a:buNone/>
            </a:pPr>
            <a:r>
              <a:rPr lang="en-US" altLang="en-US" b="1"/>
              <a:t>CLASS COPY CONSTRUCTOR</a:t>
            </a:r>
          </a:p>
          <a:p>
            <a:pPr lvl="1">
              <a:buFont typeface="Monotype Sorts" pitchFamily="2" charset="2"/>
              <a:buNone/>
            </a:pPr>
            <a:endParaRPr lang="en-US" altLang="en-US" b="1"/>
          </a:p>
          <a:p>
            <a:pPr lvl="1">
              <a:buFont typeface="Monotype Sorts" pitchFamily="2" charset="2"/>
              <a:buNone/>
            </a:pPr>
            <a:endParaRPr lang="en-US" altLang="en-US" b="1"/>
          </a:p>
          <a:p>
            <a:pPr lvl="1">
              <a:buFont typeface="Monotype Sorts" pitchFamily="2" charset="2"/>
              <a:buNone/>
            </a:pPr>
            <a:r>
              <a:rPr lang="en-US" altLang="en-US" b="1"/>
              <a:t>CLASS DESTRUCTOR</a:t>
            </a:r>
            <a:r>
              <a:rPr lang="en-US" altLang="en-US"/>
              <a:t/>
            </a:r>
            <a:br>
              <a:rPr lang="en-US" altLang="en-US"/>
            </a:br>
            <a:endParaRPr lang="en-US" altLang="en-US"/>
          </a:p>
          <a:p>
            <a:pPr>
              <a:buFont typeface="Monotype Sorts" pitchFamily="2" charset="2"/>
              <a:buNone/>
            </a:pPr>
            <a:endParaRPr lang="en-US" altLang="en-US" sz="280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1219200"/>
          </a:xfrm>
          <a:ln/>
        </p:spPr>
        <p:txBody>
          <a:bodyPr/>
          <a:lstStyle/>
          <a:p>
            <a:r>
              <a:rPr lang="en-US" altLang="en-US" sz="3600">
                <a:solidFill>
                  <a:srgbClr val="660066"/>
                </a:solidFill>
              </a:rPr>
              <a:t>Classes with Data Member Pointers Need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31788" y="76200"/>
            <a:ext cx="8501062" cy="6705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0"/>
            <a:ext cx="8369300" cy="6348413"/>
          </a:xfrm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1800" b="1" dirty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800" b="1" dirty="0" err="1">
                <a:solidFill>
                  <a:srgbClr val="3366FF"/>
                </a:solidFill>
                <a:latin typeface="Courier New" pitchFamily="49" charset="0"/>
              </a:rPr>
              <a:t>ItemType</a:t>
            </a:r>
            <a:r>
              <a:rPr lang="en-US" altLang="en-US" sz="1800" b="1" dirty="0">
                <a:solidFill>
                  <a:srgbClr val="3366FF"/>
                </a:solidFill>
                <a:latin typeface="Courier New" pitchFamily="49" charset="0"/>
              </a:rPr>
              <a:t>&gt;	     </a:t>
            </a:r>
            <a:r>
              <a:rPr lang="en-US" altLang="en-US" sz="1800" b="1" dirty="0">
                <a:solidFill>
                  <a:srgbClr val="CC0000"/>
                </a:solidFill>
                <a:latin typeface="Courier New" pitchFamily="49" charset="0"/>
              </a:rPr>
              <a:t>// COPY CONSTRUCTOR</a:t>
            </a:r>
            <a:endParaRPr lang="en-US" altLang="en-US" sz="800" b="1" dirty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 dirty="0" err="1">
                <a:latin typeface="Courier New" pitchFamily="49" charset="0"/>
              </a:rPr>
              <a:t>StackType</a:t>
            </a:r>
            <a:r>
              <a:rPr lang="en-US" altLang="en-US" sz="1800" b="1" dirty="0">
                <a:latin typeface="Courier New" pitchFamily="49" charset="0"/>
              </a:rPr>
              <a:t>&lt;</a:t>
            </a:r>
            <a:r>
              <a:rPr lang="en-US" altLang="en-US" sz="1800" b="1" dirty="0" err="1">
                <a:latin typeface="Courier New" pitchFamily="49" charset="0"/>
              </a:rPr>
              <a:t>ItemType</a:t>
            </a:r>
            <a:r>
              <a:rPr lang="en-US" altLang="en-US" sz="1800" b="1" dirty="0">
                <a:latin typeface="Courier New" pitchFamily="49" charset="0"/>
              </a:rPr>
              <a:t>&gt;::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 dirty="0" err="1">
                <a:latin typeface="Courier New" pitchFamily="49" charset="0"/>
              </a:rPr>
              <a:t>StackType</a:t>
            </a:r>
            <a:r>
              <a:rPr lang="en-US" altLang="en-US" sz="1800" b="1" dirty="0">
                <a:latin typeface="Courier New" pitchFamily="49" charset="0"/>
              </a:rPr>
              <a:t>( </a:t>
            </a:r>
            <a:r>
              <a:rPr lang="en-US" altLang="en-US" sz="1800" b="1" dirty="0" err="1">
                <a:latin typeface="Courier New" pitchFamily="49" charset="0"/>
              </a:rPr>
              <a:t>const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 err="1">
                <a:latin typeface="Courier New" pitchFamily="49" charset="0"/>
              </a:rPr>
              <a:t>StackType</a:t>
            </a:r>
            <a:r>
              <a:rPr lang="en-US" altLang="en-US" sz="1800" b="1" dirty="0">
                <a:latin typeface="Courier New" pitchFamily="49" charset="0"/>
              </a:rPr>
              <a:t>&lt;</a:t>
            </a:r>
            <a:r>
              <a:rPr lang="en-US" altLang="en-US" sz="1800" b="1" dirty="0" err="1">
                <a:latin typeface="Courier New" pitchFamily="49" charset="0"/>
              </a:rPr>
              <a:t>ItemType</a:t>
            </a:r>
            <a:r>
              <a:rPr lang="en-US" altLang="en-US" sz="1800" b="1" dirty="0">
                <a:latin typeface="Courier New" pitchFamily="49" charset="0"/>
              </a:rPr>
              <a:t>&gt;&amp; </a:t>
            </a:r>
            <a:r>
              <a:rPr lang="en-US" altLang="en-US" sz="1800" b="1" dirty="0" err="1">
                <a:latin typeface="Courier New" pitchFamily="49" charset="0"/>
              </a:rPr>
              <a:t>anotherStack</a:t>
            </a:r>
            <a:r>
              <a:rPr lang="en-US" altLang="en-US" sz="1800" b="1" dirty="0">
                <a:latin typeface="Courier New" pitchFamily="49" charset="0"/>
              </a:rPr>
              <a:t> )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{</a:t>
            </a:r>
            <a:r>
              <a:rPr lang="en-US" altLang="en-US" sz="1800" b="1" dirty="0">
                <a:latin typeface="Courier New" pitchFamily="49" charset="0"/>
              </a:rPr>
              <a:t>	</a:t>
            </a:r>
            <a:r>
              <a:rPr lang="en-US" altLang="en-US" sz="1800" b="1" dirty="0" err="1">
                <a:latin typeface="Courier New" pitchFamily="49" charset="0"/>
              </a:rPr>
              <a:t>NodeType</a:t>
            </a:r>
            <a:r>
              <a:rPr lang="en-US" altLang="en-US" sz="1800" b="1" dirty="0">
                <a:latin typeface="Courier New" pitchFamily="49" charset="0"/>
              </a:rPr>
              <a:t>&lt;</a:t>
            </a:r>
            <a:r>
              <a:rPr lang="en-US" altLang="en-US" sz="1800" b="1" dirty="0" err="1">
                <a:latin typeface="Courier New" pitchFamily="49" charset="0"/>
              </a:rPr>
              <a:t>ItemType</a:t>
            </a:r>
            <a:r>
              <a:rPr lang="en-US" altLang="en-US" sz="1800" b="1" dirty="0">
                <a:latin typeface="Courier New" pitchFamily="49" charset="0"/>
              </a:rPr>
              <a:t>&gt;* ptr1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	</a:t>
            </a:r>
            <a:r>
              <a:rPr lang="en-US" altLang="en-US" sz="1800" b="1" dirty="0" err="1">
                <a:latin typeface="Courier New" pitchFamily="49" charset="0"/>
              </a:rPr>
              <a:t>NodeType</a:t>
            </a:r>
            <a:r>
              <a:rPr lang="en-US" altLang="en-US" sz="1800" b="1" dirty="0">
                <a:latin typeface="Courier New" pitchFamily="49" charset="0"/>
              </a:rPr>
              <a:t>&lt;</a:t>
            </a:r>
            <a:r>
              <a:rPr lang="en-US" altLang="en-US" sz="1800" b="1" dirty="0" err="1">
                <a:latin typeface="Courier New" pitchFamily="49" charset="0"/>
              </a:rPr>
              <a:t>ItemType</a:t>
            </a:r>
            <a:r>
              <a:rPr lang="en-US" altLang="en-US" sz="1800" b="1" dirty="0">
                <a:latin typeface="Courier New" pitchFamily="49" charset="0"/>
              </a:rPr>
              <a:t>&gt;* ptr2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800" b="1" dirty="0">
                <a:latin typeface="Courier New" pitchFamily="49" charset="0"/>
              </a:rPr>
              <a:t>	</a:t>
            </a:r>
            <a:r>
              <a:rPr lang="en-US" altLang="en-US" sz="1800" b="1" dirty="0">
                <a:latin typeface="Courier New" pitchFamily="49" charset="0"/>
              </a:rPr>
              <a:t>if ( </a:t>
            </a:r>
            <a:r>
              <a:rPr lang="en-US" altLang="en-US" sz="1800" b="1" dirty="0" err="1">
                <a:latin typeface="Courier New" pitchFamily="49" charset="0"/>
              </a:rPr>
              <a:t>anotherStack.topPtr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>
                <a:latin typeface="Bookman Old Style" pitchFamily="18" charset="0"/>
              </a:rPr>
              <a:t>==</a:t>
            </a:r>
            <a:r>
              <a:rPr lang="en-US" altLang="en-US" sz="1800" b="1" dirty="0">
                <a:latin typeface="Courier New" pitchFamily="49" charset="0"/>
              </a:rPr>
              <a:t> NULL )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		</a:t>
            </a:r>
            <a:r>
              <a:rPr lang="en-US" altLang="en-US" sz="1800" b="1" dirty="0" err="1">
                <a:latin typeface="Courier New" pitchFamily="49" charset="0"/>
              </a:rPr>
              <a:t>topPtr</a:t>
            </a:r>
            <a:r>
              <a:rPr lang="en-US" altLang="en-US" sz="1800" b="1" dirty="0">
                <a:latin typeface="Courier New" pitchFamily="49" charset="0"/>
              </a:rPr>
              <a:t> = NULL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	else			    </a:t>
            </a:r>
            <a:r>
              <a:rPr lang="en-US" altLang="en-US" sz="1800" b="1" dirty="0">
                <a:solidFill>
                  <a:srgbClr val="CC0000"/>
                </a:solidFill>
                <a:latin typeface="Courier New" pitchFamily="49" charset="0"/>
              </a:rPr>
              <a:t>// allocate memory for first node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	</a:t>
            </a:r>
            <a:r>
              <a:rPr lang="en-US" altLang="en-US" sz="1600" b="1" dirty="0">
                <a:latin typeface="Courier New" pitchFamily="49" charset="0"/>
              </a:rPr>
              <a:t>{</a:t>
            </a:r>
            <a:r>
              <a:rPr lang="en-US" altLang="en-US" sz="1800" b="1" dirty="0">
                <a:latin typeface="Courier New" pitchFamily="49" charset="0"/>
              </a:rPr>
              <a:t>	</a:t>
            </a:r>
            <a:r>
              <a:rPr lang="en-US" altLang="ko-KR" sz="1800" b="1" dirty="0">
                <a:latin typeface="Courier New" pitchFamily="49" charset="0"/>
                <a:ea typeface="굴림" pitchFamily="50" charset="-127"/>
              </a:rPr>
              <a:t>ptr2</a:t>
            </a:r>
            <a:r>
              <a:rPr lang="en-US" altLang="en-US" sz="1800" b="1" dirty="0">
                <a:latin typeface="Courier New" pitchFamily="49" charset="0"/>
              </a:rPr>
              <a:t> = </a:t>
            </a:r>
            <a:r>
              <a:rPr lang="en-US" altLang="en-US" sz="1800" b="1" dirty="0">
                <a:solidFill>
                  <a:srgbClr val="CC0000"/>
                </a:solidFill>
                <a:latin typeface="Courier New" pitchFamily="49" charset="0"/>
              </a:rPr>
              <a:t>new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 err="1">
                <a:latin typeface="Courier New" pitchFamily="49" charset="0"/>
              </a:rPr>
              <a:t>NodeType</a:t>
            </a:r>
            <a:r>
              <a:rPr lang="en-US" altLang="en-US" sz="1800" b="1" dirty="0">
                <a:latin typeface="Courier New" pitchFamily="49" charset="0"/>
              </a:rPr>
              <a:t>&lt;</a:t>
            </a:r>
            <a:r>
              <a:rPr lang="en-US" altLang="en-US" sz="1800" b="1" dirty="0" err="1">
                <a:latin typeface="Courier New" pitchFamily="49" charset="0"/>
              </a:rPr>
              <a:t>ItemType</a:t>
            </a:r>
            <a:r>
              <a:rPr lang="en-US" altLang="en-US" sz="1800" b="1" dirty="0">
                <a:latin typeface="Courier New" pitchFamily="49" charset="0"/>
              </a:rPr>
              <a:t>&gt; ;</a:t>
            </a:r>
            <a:endParaRPr lang="en-US" altLang="ko-KR" sz="1800" b="1" dirty="0">
              <a:latin typeface="Courier New" pitchFamily="49" charset="0"/>
              <a:ea typeface="굴림" pitchFamily="50" charset="-127"/>
            </a:endParaRPr>
          </a:p>
          <a:p>
            <a:pPr>
              <a:buFont typeface="Monotype Sorts" pitchFamily="2" charset="2"/>
              <a:buNone/>
            </a:pPr>
            <a:r>
              <a:rPr lang="en-US" altLang="ko-KR" sz="1800" b="1" dirty="0">
                <a:latin typeface="Courier New" pitchFamily="49" charset="0"/>
                <a:ea typeface="굴림" pitchFamily="50" charset="-127"/>
              </a:rPr>
              <a:t>		</a:t>
            </a:r>
            <a:r>
              <a:rPr lang="en-US" altLang="ko-KR" sz="1800" b="1" dirty="0" err="1">
                <a:latin typeface="Courier New" pitchFamily="49" charset="0"/>
                <a:ea typeface="굴림" pitchFamily="50" charset="-127"/>
              </a:rPr>
              <a:t>topPtr</a:t>
            </a:r>
            <a:r>
              <a:rPr lang="en-US" altLang="ko-KR" sz="1800" b="1" dirty="0">
                <a:latin typeface="Courier New" pitchFamily="49" charset="0"/>
                <a:ea typeface="굴림" pitchFamily="50" charset="-127"/>
              </a:rPr>
              <a:t> = ptr2;</a:t>
            </a:r>
            <a:endParaRPr lang="en-US" altLang="en-US" sz="1800" b="1" dirty="0">
              <a:latin typeface="Courier New" pitchFamily="49" charset="0"/>
            </a:endParaRPr>
          </a:p>
          <a:p>
            <a:pPr>
              <a:buNone/>
            </a:pPr>
            <a:r>
              <a:rPr lang="en-US" altLang="en-US" sz="1800" b="1" dirty="0">
                <a:latin typeface="Courier New" pitchFamily="49" charset="0"/>
              </a:rPr>
              <a:t>		ptr1 = </a:t>
            </a:r>
            <a:r>
              <a:rPr lang="en-US" altLang="en-US" sz="1800" b="1" dirty="0" err="1" smtClean="0">
                <a:latin typeface="Courier New" pitchFamily="49" charset="0"/>
              </a:rPr>
              <a:t>anotherStack.topPtr</a:t>
            </a:r>
            <a:r>
              <a:rPr lang="en-US" altLang="en-US" sz="1800" b="1" dirty="0" smtClean="0">
                <a:latin typeface="Courier New" pitchFamily="49" charset="0"/>
              </a:rPr>
              <a:t>;</a:t>
            </a:r>
            <a:endParaRPr lang="en-US" altLang="en-US" sz="1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		</a:t>
            </a:r>
            <a:r>
              <a:rPr lang="en-US" altLang="ko-KR" sz="1800" b="1" dirty="0">
                <a:latin typeface="Courier New" pitchFamily="49" charset="0"/>
                <a:ea typeface="굴림" pitchFamily="50" charset="-127"/>
              </a:rPr>
              <a:t>ptr2</a:t>
            </a:r>
            <a:r>
              <a:rPr lang="en-US" altLang="en-US" sz="1800" b="1" dirty="0">
                <a:latin typeface="Courier New" pitchFamily="49" charset="0"/>
              </a:rPr>
              <a:t>-&gt;info = </a:t>
            </a:r>
            <a:r>
              <a:rPr lang="en-US" altLang="en-US" sz="1800" b="1" dirty="0" smtClean="0">
                <a:latin typeface="Courier New" pitchFamily="49" charset="0"/>
              </a:rPr>
              <a:t>ptr1-</a:t>
            </a:r>
            <a:r>
              <a:rPr lang="en-US" altLang="en-US" sz="1800" b="1" dirty="0">
                <a:latin typeface="Courier New" pitchFamily="49" charset="0"/>
              </a:rPr>
              <a:t>&gt;info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		while ( ptr1 != NULL )	</a:t>
            </a:r>
            <a:r>
              <a:rPr lang="en-US" altLang="en-US" sz="1800" b="1" dirty="0">
                <a:solidFill>
                  <a:srgbClr val="CC0000"/>
                </a:solidFill>
                <a:latin typeface="Courier New" pitchFamily="49" charset="0"/>
              </a:rPr>
              <a:t>// deep copy other nodes</a:t>
            </a:r>
            <a:endParaRPr lang="en-US" altLang="en-US" sz="1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		</a:t>
            </a:r>
            <a:r>
              <a:rPr lang="en-US" altLang="en-US" sz="1600" b="1" dirty="0">
                <a:latin typeface="Courier New" pitchFamily="49" charset="0"/>
              </a:rPr>
              <a:t>{</a:t>
            </a:r>
            <a:r>
              <a:rPr lang="en-US" altLang="en-US" sz="1800" b="1" dirty="0">
                <a:latin typeface="Courier New" pitchFamily="49" charset="0"/>
              </a:rPr>
              <a:t>	ptr2-&gt;next = </a:t>
            </a:r>
            <a:r>
              <a:rPr lang="en-US" altLang="en-US" sz="1800" b="1" dirty="0">
                <a:solidFill>
                  <a:srgbClr val="CC0000"/>
                </a:solidFill>
                <a:latin typeface="Courier New" pitchFamily="49" charset="0"/>
              </a:rPr>
              <a:t>new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 err="1">
                <a:latin typeface="Courier New" pitchFamily="49" charset="0"/>
              </a:rPr>
              <a:t>NodeType</a:t>
            </a:r>
            <a:r>
              <a:rPr lang="en-US" altLang="en-US" sz="1800" b="1" dirty="0">
                <a:latin typeface="Courier New" pitchFamily="49" charset="0"/>
              </a:rPr>
              <a:t>&lt;</a:t>
            </a:r>
            <a:r>
              <a:rPr lang="en-US" altLang="en-US" sz="1800" b="1" dirty="0" err="1">
                <a:latin typeface="Courier New" pitchFamily="49" charset="0"/>
              </a:rPr>
              <a:t>ItemType</a:t>
            </a:r>
            <a:r>
              <a:rPr lang="en-US" altLang="en-US" sz="1800" b="1" dirty="0">
                <a:latin typeface="Courier New" pitchFamily="49" charset="0"/>
              </a:rPr>
              <a:t>&gt; ;</a:t>
            </a:r>
          </a:p>
          <a:p>
            <a:pPr>
              <a:buNone/>
            </a:pPr>
            <a:r>
              <a:rPr lang="en-US" altLang="en-US" sz="1800" b="1">
                <a:latin typeface="Courier New" pitchFamily="49" charset="0"/>
              </a:rPr>
              <a:t>			ptr2-&gt;info = ptr1-&gt;info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			ptr2 = ptr2-&gt;next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			ptr1 = ptr1-&gt;next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		}</a:t>
            </a:r>
            <a:endParaRPr lang="en-US" altLang="en-US" sz="1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		ptr2-&gt;next = NULL ;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	}</a:t>
            </a:r>
            <a:endParaRPr lang="en-US" altLang="en-US" sz="1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F03B324F-D393-4B6A-A8F5-6B3D4D85B1FD}" type="slidenum">
              <a:rPr lang="en-US" altLang="en-US" sz="1400" b="0"/>
              <a:pPr algn="r"/>
              <a:t>25</a:t>
            </a:fld>
            <a:endParaRPr lang="en-US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5A8-FBD7-4CA0-B856-104E8CDBDB84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067800" cy="1219200"/>
          </a:xfrm>
          <a:ln/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/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 sz="4000"/>
              <a:t>What about the assignment operator?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62150"/>
            <a:ext cx="8001000" cy="4114800"/>
          </a:xfrm>
          <a:noFill/>
          <a:ln/>
        </p:spPr>
        <p:txBody>
          <a:bodyPr/>
          <a:lstStyle/>
          <a:p>
            <a:r>
              <a:rPr lang="en-US" altLang="en-US" sz="2800" b="1"/>
              <a:t>The </a:t>
            </a:r>
            <a:r>
              <a:rPr lang="en-US" altLang="en-US" sz="2800" b="1">
                <a:solidFill>
                  <a:srgbClr val="990000"/>
                </a:solidFill>
              </a:rPr>
              <a:t>default method</a:t>
            </a:r>
            <a:r>
              <a:rPr lang="en-US" altLang="en-US" sz="2800" b="1"/>
              <a:t> used for assignment of class objects makes a </a:t>
            </a:r>
            <a:r>
              <a:rPr lang="en-US" altLang="en-US" sz="2800" b="1">
                <a:solidFill>
                  <a:srgbClr val="990000"/>
                </a:solidFill>
              </a:rPr>
              <a:t>shallow copy</a:t>
            </a:r>
            <a:r>
              <a:rPr lang="en-US" altLang="en-US" sz="2800" b="1"/>
              <a:t>.</a:t>
            </a:r>
            <a:endParaRPr lang="en-US" altLang="en-US"/>
          </a:p>
          <a:p>
            <a:pPr>
              <a:buFont typeface="Monotype Sorts" pitchFamily="2" charset="2"/>
              <a:buNone/>
            </a:pPr>
            <a:endParaRPr lang="en-US" altLang="en-US" sz="1000"/>
          </a:p>
          <a:p>
            <a:pPr>
              <a:buClr>
                <a:srgbClr val="660066"/>
              </a:buClr>
              <a:buSzPct val="70000"/>
            </a:pPr>
            <a:r>
              <a:rPr lang="en-US" altLang="en-US" sz="2800" b="1"/>
              <a:t>If your class has a data member pointer to dynamic data, you should write a member function to </a:t>
            </a:r>
            <a:r>
              <a:rPr lang="en-US" altLang="en-US" sz="2800" b="1">
                <a:solidFill>
                  <a:srgbClr val="990000"/>
                </a:solidFill>
              </a:rPr>
              <a:t>overload the assignment operator to make a deep copy</a:t>
            </a:r>
            <a:r>
              <a:rPr lang="en-US" altLang="en-US" sz="2800" b="1"/>
              <a:t> of the dynamic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50850" y="234950"/>
            <a:ext cx="8199438" cy="6388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336550"/>
            <a:ext cx="8255000" cy="5988050"/>
          </a:xfrm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006633"/>
                </a:solidFill>
                <a:latin typeface="Courier New" pitchFamily="49" charset="0"/>
              </a:rPr>
              <a:t>// DYNAMICALLY LINKED IMPLEMENTATION OF STACK </a:t>
            </a:r>
            <a:r>
              <a:rPr lang="en-US" altLang="en-US" sz="1800" b="1">
                <a:solidFill>
                  <a:srgbClr val="009966"/>
                </a:solidFill>
                <a:latin typeface="Courier New" pitchFamily="49" charset="0"/>
              </a:rPr>
              <a:t>   </a:t>
            </a:r>
          </a:p>
          <a:p>
            <a:pPr>
              <a:buFont typeface="Monotype Sorts" pitchFamily="2" charset="2"/>
              <a:buNone/>
            </a:pPr>
            <a:endParaRPr lang="en-US" altLang="en-US" sz="1000" b="1">
              <a:solidFill>
                <a:srgbClr val="3366FF"/>
              </a:solidFill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3366FF"/>
                </a:solidFill>
                <a:latin typeface="Courier New" pitchFamily="49" charset="0"/>
              </a:rPr>
              <a:t>template&lt;class ItemType&gt;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class StackType 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public:</a:t>
            </a: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StackType( );  		 	</a:t>
            </a:r>
            <a:r>
              <a:rPr lang="en-US" altLang="en-US" sz="1800" b="1">
                <a:solidFill>
                  <a:srgbClr val="006633"/>
                </a:solidFill>
                <a:latin typeface="Courier New" pitchFamily="49" charset="0"/>
              </a:rPr>
              <a:t>	</a:t>
            </a: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990000"/>
                </a:solidFill>
                <a:latin typeface="Courier New" pitchFamily="49" charset="0"/>
              </a:rPr>
              <a:t>		// Default constructor.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StackType( const StackType&lt;ItemType&gt;&amp; anotherStack 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990000"/>
                </a:solidFill>
                <a:latin typeface="Courier New" pitchFamily="49" charset="0"/>
              </a:rPr>
              <a:t>		// Copy constructor.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void  operator= ( StackType&lt;ItemType&gt; 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CC0000"/>
                </a:solidFill>
                <a:latin typeface="Courier New" pitchFamily="49" charset="0"/>
              </a:rPr>
              <a:t>		// Overloads assignment operator.</a:t>
            </a:r>
            <a:endParaRPr lang="en-US" alt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>
              <a:solidFill>
                <a:srgbClr val="990000"/>
              </a:solidFill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200" b="1">
                <a:latin typeface="Arial Black" pitchFamily="34" charset="0"/>
              </a:rPr>
              <a:t>	.  </a:t>
            </a:r>
          </a:p>
          <a:p>
            <a:pPr>
              <a:buFont typeface="Monotype Sorts" pitchFamily="2" charset="2"/>
              <a:buNone/>
            </a:pPr>
            <a:r>
              <a:rPr lang="en-US" altLang="en-US" sz="1200" b="1">
                <a:latin typeface="Arial Black" pitchFamily="34" charset="0"/>
              </a:rPr>
              <a:t>	.</a:t>
            </a:r>
          </a:p>
          <a:p>
            <a:pPr>
              <a:buFont typeface="Monotype Sorts" pitchFamily="2" charset="2"/>
              <a:buNone/>
            </a:pPr>
            <a:r>
              <a:rPr lang="en-US" altLang="en-US" sz="1200" b="1">
                <a:latin typeface="Arial Black" pitchFamily="34" charset="0"/>
              </a:rPr>
              <a:t>	.</a:t>
            </a:r>
          </a:p>
          <a:p>
            <a:pPr>
              <a:buFont typeface="Monotype Sorts" pitchFamily="2" charset="2"/>
              <a:buNone/>
            </a:pPr>
            <a:endParaRPr lang="en-US" altLang="en-US" sz="10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~StackType( );		 </a:t>
            </a: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990000"/>
                </a:solidFill>
                <a:latin typeface="Courier New" pitchFamily="49" charset="0"/>
              </a:rPr>
              <a:t>		// Destructor.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private:</a:t>
            </a: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</a:t>
            </a:r>
            <a:r>
              <a:rPr lang="en-US" altLang="en-US" sz="1800" b="1">
                <a:solidFill>
                  <a:srgbClr val="330099"/>
                </a:solidFill>
                <a:latin typeface="Courier New" pitchFamily="49" charset="0"/>
              </a:rPr>
              <a:t>NodeType&lt;ItemType&gt;*  topPtr ;</a:t>
            </a:r>
            <a:endParaRPr lang="en-US" altLang="en-US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};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1EC07273-4627-40A2-8BC5-D5A7C728B538}" type="slidenum">
              <a:rPr lang="en-US" altLang="en-US" sz="1400" b="0"/>
              <a:pPr algn="r"/>
              <a:t>27</a:t>
            </a:fld>
            <a:endParaRPr lang="en-US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AFCD-C602-432F-AA13-0016AAF1158A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533400"/>
            <a:ext cx="8551863" cy="762000"/>
          </a:xfrm>
          <a:noFill/>
          <a:ln/>
        </p:spPr>
        <p:txBody>
          <a:bodyPr/>
          <a:lstStyle/>
          <a:p>
            <a:r>
              <a:rPr lang="en-US" altLang="en-US"/>
              <a:t>C++ Operator Overloading Guides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87513"/>
            <a:ext cx="8458200" cy="4710112"/>
          </a:xfrm>
          <a:noFill/>
          <a:ln/>
        </p:spPr>
        <p:txBody>
          <a:bodyPr/>
          <a:lstStyle/>
          <a:p>
            <a:pPr>
              <a:buSzPct val="100000"/>
              <a:buFontTx/>
              <a:buChar char="1"/>
            </a:pPr>
            <a:r>
              <a:rPr lang="en-US" altLang="en-US" sz="2400" b="1" dirty="0"/>
              <a:t>All operators </a:t>
            </a:r>
            <a:r>
              <a:rPr lang="en-US" altLang="en-US" sz="2400" b="1" dirty="0">
                <a:solidFill>
                  <a:srgbClr val="990066"/>
                </a:solidFill>
              </a:rPr>
              <a:t>except these   ::   .   </a:t>
            </a:r>
            <a:r>
              <a:rPr lang="en-US" altLang="en-US" sz="2400" b="1" dirty="0" err="1">
                <a:solidFill>
                  <a:srgbClr val="990066"/>
                </a:solidFill>
              </a:rPr>
              <a:t>sizeof</a:t>
            </a:r>
            <a:r>
              <a:rPr lang="en-US" altLang="en-US" sz="2400" b="1" dirty="0">
                <a:solidFill>
                  <a:srgbClr val="990066"/>
                </a:solidFill>
              </a:rPr>
              <a:t>   ?:</a:t>
            </a:r>
            <a:r>
              <a:rPr lang="en-US" altLang="en-US" sz="2400" b="1" dirty="0"/>
              <a:t>  may be overloaded.  </a:t>
            </a:r>
          </a:p>
          <a:p>
            <a:pPr>
              <a:buSzPct val="100000"/>
              <a:buFontTx/>
              <a:buChar char="2"/>
            </a:pPr>
            <a:r>
              <a:rPr lang="en-US" altLang="en-US" sz="2400" b="1" dirty="0"/>
              <a:t>At least </a:t>
            </a:r>
            <a:r>
              <a:rPr lang="en-US" altLang="en-US" sz="2400" b="1" dirty="0">
                <a:solidFill>
                  <a:srgbClr val="990066"/>
                </a:solidFill>
              </a:rPr>
              <a:t>one operand must be a class instance</a:t>
            </a:r>
            <a:r>
              <a:rPr lang="en-US" altLang="en-US" sz="2400" b="1" dirty="0"/>
              <a:t>.</a:t>
            </a:r>
          </a:p>
          <a:p>
            <a:pPr>
              <a:buSzPct val="100000"/>
              <a:buFontTx/>
              <a:buChar char="3"/>
            </a:pPr>
            <a:r>
              <a:rPr lang="en-US" altLang="en-US" sz="2400" b="1" dirty="0"/>
              <a:t>You cannot change precedence, operator symbols, or number of operands.</a:t>
            </a:r>
          </a:p>
          <a:p>
            <a:pPr>
              <a:buSzPct val="100000"/>
              <a:buFontTx/>
              <a:buChar char="4"/>
            </a:pPr>
            <a:r>
              <a:rPr lang="en-US" altLang="en-US" sz="2400" b="1" dirty="0"/>
              <a:t>Overloading ++ and -- requires prefix form use by default, unless special mechanism is used. </a:t>
            </a:r>
          </a:p>
          <a:p>
            <a:pPr>
              <a:buSzPct val="100000"/>
              <a:buFontTx/>
              <a:buChar char="5"/>
            </a:pPr>
            <a:r>
              <a:rPr lang="en-US" altLang="en-US" sz="2400" b="1" dirty="0"/>
              <a:t>To overload these operators  </a:t>
            </a:r>
            <a:r>
              <a:rPr lang="en-US" altLang="en-US" sz="2400" b="1" dirty="0">
                <a:solidFill>
                  <a:srgbClr val="990066"/>
                </a:solidFill>
              </a:rPr>
              <a:t>=  ( )  [ ]</a:t>
            </a:r>
            <a:r>
              <a:rPr lang="en-US" altLang="en-US" sz="2400" b="1" dirty="0"/>
              <a:t> member functions (not friend functions) must be used. </a:t>
            </a:r>
          </a:p>
          <a:p>
            <a:pPr>
              <a:buSzPct val="100000"/>
              <a:buFontTx/>
              <a:buChar char="6"/>
            </a:pPr>
            <a:r>
              <a:rPr lang="en-US" altLang="en-US" sz="2400" b="1" dirty="0"/>
              <a:t>An operator can be given multiple meanings if the data types of operands differ.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638175" y="3924300"/>
            <a:ext cx="7845425" cy="21097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641350" y="1638300"/>
            <a:ext cx="7845425" cy="21097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10600" cy="1219200"/>
          </a:xfrm>
          <a:noFill/>
          <a:ln/>
        </p:spPr>
        <p:txBody>
          <a:bodyPr/>
          <a:lstStyle/>
          <a:p>
            <a:r>
              <a:rPr lang="en-US" altLang="en-US" sz="4000"/>
              <a:t>Using Overloaded Binary operator+</a:t>
            </a:r>
            <a:r>
              <a:rPr lang="en-US" altLang="en-US" sz="3600"/>
              <a:t> 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885950"/>
            <a:ext cx="7173913" cy="41910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800" b="1">
                <a:solidFill>
                  <a:srgbClr val="CC0000"/>
                </a:solidFill>
              </a:rPr>
              <a:t>When a Member Function was defined</a:t>
            </a:r>
            <a:endParaRPr lang="en-US" altLang="en-US" sz="2800" b="1"/>
          </a:p>
          <a:p>
            <a:pPr lvl="1">
              <a:buFont typeface="Monotype Sorts" pitchFamily="2" charset="2"/>
              <a:buNone/>
            </a:pPr>
            <a:endParaRPr lang="en-US" altLang="en-US" sz="1000" b="1"/>
          </a:p>
          <a:p>
            <a:pPr lvl="1">
              <a:buFont typeface="Monotype Sorts" pitchFamily="2" charset="2"/>
              <a:buNone/>
            </a:pPr>
            <a:r>
              <a:rPr lang="en-US" altLang="en-US" sz="2400" b="1"/>
              <a:t>myStack + yourStack </a:t>
            </a:r>
          </a:p>
          <a:p>
            <a:pPr lvl="1">
              <a:buFont typeface="Monotype Sorts" pitchFamily="2" charset="2"/>
              <a:buNone/>
            </a:pPr>
            <a:endParaRPr lang="en-US" altLang="en-US" sz="1000" b="1"/>
          </a:p>
          <a:p>
            <a:pPr lvl="1">
              <a:buFont typeface="Monotype Sorts" pitchFamily="2" charset="2"/>
              <a:buNone/>
            </a:pPr>
            <a:r>
              <a:rPr lang="en-US" altLang="en-US" sz="2400" b="1"/>
              <a:t>myStack.operator+(yourStack)</a:t>
            </a:r>
          </a:p>
          <a:p>
            <a:pPr lvl="1">
              <a:buFont typeface="Monotype Sorts" pitchFamily="2" charset="2"/>
              <a:buNone/>
            </a:pPr>
            <a:endParaRPr lang="en-US" altLang="en-US" sz="2000"/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solidFill>
                  <a:srgbClr val="CC0000"/>
                </a:solidFill>
              </a:rPr>
              <a:t>When a Friend Function was defined</a:t>
            </a:r>
            <a:r>
              <a:rPr lang="en-US" altLang="en-US" sz="2800" b="1">
                <a:solidFill>
                  <a:srgbClr val="990066"/>
                </a:solidFill>
              </a:rPr>
              <a:t> </a:t>
            </a:r>
            <a:endParaRPr lang="en-US" altLang="en-US" sz="2800" b="1"/>
          </a:p>
          <a:p>
            <a:pPr lvl="1">
              <a:buFont typeface="Monotype Sorts" pitchFamily="2" charset="2"/>
              <a:buNone/>
            </a:pPr>
            <a:endParaRPr lang="en-US" altLang="en-US" sz="1000" b="1"/>
          </a:p>
          <a:p>
            <a:pPr lvl="1">
              <a:buFont typeface="Monotype Sorts" pitchFamily="2" charset="2"/>
              <a:buNone/>
            </a:pPr>
            <a:r>
              <a:rPr lang="en-US" altLang="en-US" sz="2400" b="1"/>
              <a:t>myStack + yourStack</a:t>
            </a:r>
          </a:p>
          <a:p>
            <a:pPr lvl="1">
              <a:buFont typeface="Monotype Sorts" pitchFamily="2" charset="2"/>
              <a:buNone/>
            </a:pPr>
            <a:endParaRPr lang="en-US" altLang="en-US" sz="1000" b="1"/>
          </a:p>
          <a:p>
            <a:pPr lvl="1">
              <a:buFont typeface="Monotype Sorts" pitchFamily="2" charset="2"/>
              <a:buNone/>
            </a:pPr>
            <a:r>
              <a:rPr lang="en-US" altLang="en-US" sz="2400" b="1"/>
              <a:t>operator+(myStack, yourStack)</a:t>
            </a:r>
            <a:r>
              <a:rPr lang="en-US" altLang="en-US"/>
              <a:t>	</a:t>
            </a:r>
          </a:p>
          <a:p>
            <a:pPr>
              <a:buFont typeface="Monotype Sorts" pitchFamily="2" charset="2"/>
              <a:buNone/>
            </a:pPr>
            <a:r>
              <a:rPr lang="en-US" altLang="en-US" sz="800"/>
              <a:t>		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E4FBC7C7-1F81-466F-89F3-54D4580D8835}" type="slidenum">
              <a:rPr lang="en-US" altLang="en-US" sz="1400" b="0"/>
              <a:pPr algn="r"/>
              <a:t>29</a:t>
            </a:fld>
            <a:endParaRPr lang="en-US" altLang="en-US" sz="1400" b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3FA1-1584-420B-97E7-B8961AD97D0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3025" y="222250"/>
            <a:ext cx="8966200" cy="989013"/>
          </a:xfrm>
          <a:noFill/>
          <a:ln/>
        </p:spPr>
        <p:txBody>
          <a:bodyPr/>
          <a:lstStyle/>
          <a:p>
            <a:r>
              <a:rPr lang="en-US" altLang="en-US"/>
              <a:t> </a:t>
            </a:r>
            <a:r>
              <a:rPr lang="en-US" altLang="en-US">
                <a:latin typeface="Arial Rounded MT Bold" pitchFamily="34" charset="0"/>
              </a:rPr>
              <a:t/>
            </a:r>
            <a:br>
              <a:rPr lang="en-US" altLang="en-US">
                <a:latin typeface="Arial Rounded MT Bold" pitchFamily="34" charset="0"/>
              </a:rPr>
            </a:br>
            <a:endParaRPr lang="en-US" altLang="en-US">
              <a:latin typeface="Arial Rounded MT Bold" pitchFamily="34" charset="0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849313" y="639763"/>
            <a:ext cx="68913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4000">
                <a:solidFill>
                  <a:srgbClr val="800000"/>
                </a:solidFill>
                <a:latin typeface="Courier New" pitchFamily="49" charset="0"/>
              </a:rPr>
              <a:t>class SortedType&lt;char&gt;</a:t>
            </a:r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1420813" y="1720850"/>
            <a:ext cx="4291012" cy="491807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677863" y="605948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677863" y="445928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677863" y="499268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677863" y="392588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677863" y="285908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677863" y="339248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677863" y="232568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914400" y="2882900"/>
            <a:ext cx="153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latin typeface="Times New Roman" charset="0"/>
              </a:rPr>
              <a:t>MakeEmpty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871538" y="3416300"/>
            <a:ext cx="1649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latin typeface="Times New Roman" charset="0"/>
              </a:rPr>
              <a:t>~SortedType </a:t>
            </a: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1036638" y="5016500"/>
            <a:ext cx="1368425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latin typeface="Times New Roman" charset="0"/>
              </a:rPr>
              <a:t>DeleteItem</a:t>
            </a:r>
          </a:p>
          <a:p>
            <a:r>
              <a:rPr lang="en-US" altLang="en-US" sz="1200">
                <a:latin typeface="Arial Black" pitchFamily="34" charset="0"/>
              </a:rPr>
              <a:t>       .</a:t>
            </a:r>
          </a:p>
          <a:p>
            <a:r>
              <a:rPr lang="en-US" altLang="en-US" sz="1200">
                <a:latin typeface="Arial Black" pitchFamily="34" charset="0"/>
              </a:rPr>
              <a:t>       .</a:t>
            </a:r>
          </a:p>
          <a:p>
            <a:r>
              <a:rPr lang="en-US" altLang="en-US" sz="1200">
                <a:latin typeface="Arial Black" pitchFamily="34" charset="0"/>
              </a:rPr>
              <a:t>       .</a:t>
            </a:r>
            <a:endParaRPr lang="en-US" altLang="en-US">
              <a:latin typeface="Times New Roman" charset="0"/>
            </a:endParaRPr>
          </a:p>
          <a:p>
            <a:endParaRPr lang="en-US" altLang="en-US">
              <a:latin typeface="Times New Roman" charset="0"/>
            </a:endParaRP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960438" y="4483100"/>
            <a:ext cx="1341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latin typeface="Times New Roman" charset="0"/>
              </a:rPr>
              <a:t>InsertItem</a:t>
            </a:r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925513" y="234950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latin typeface="Times New Roman" charset="0"/>
              </a:rPr>
              <a:t>SortedType</a:t>
            </a:r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884238" y="3949700"/>
            <a:ext cx="1608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latin typeface="Times New Roman" charset="0"/>
              </a:rPr>
              <a:t>RetrieveItem</a:t>
            </a:r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808038" y="6083300"/>
            <a:ext cx="159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latin typeface="Times New Roman" charset="0"/>
              </a:rPr>
              <a:t>GetNextItem</a:t>
            </a:r>
          </a:p>
        </p:txBody>
      </p: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2760663" y="2609850"/>
            <a:ext cx="2293937" cy="2336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4422775" y="3240088"/>
            <a:ext cx="5207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4422775" y="3811588"/>
            <a:ext cx="5207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14" name="Rectangle 22"/>
          <p:cNvSpPr>
            <a:spLocks noChangeArrowheads="1"/>
          </p:cNvSpPr>
          <p:nvPr/>
        </p:nvSpPr>
        <p:spPr bwMode="auto">
          <a:xfrm>
            <a:off x="4422775" y="4356100"/>
            <a:ext cx="5207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>
            <a:off x="6524625" y="3668713"/>
            <a:ext cx="0" cy="549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227" name="Group 35"/>
          <p:cNvGrpSpPr>
            <a:grpSpLocks/>
          </p:cNvGrpSpPr>
          <p:nvPr/>
        </p:nvGrpSpPr>
        <p:grpSpPr bwMode="auto">
          <a:xfrm>
            <a:off x="6005513" y="3648075"/>
            <a:ext cx="2900362" cy="566738"/>
            <a:chOff x="3783" y="2298"/>
            <a:chExt cx="1827" cy="357"/>
          </a:xfrm>
        </p:grpSpPr>
        <p:grpSp>
          <p:nvGrpSpPr>
            <p:cNvPr id="8225" name="Group 33"/>
            <p:cNvGrpSpPr>
              <a:grpSpLocks/>
            </p:cNvGrpSpPr>
            <p:nvPr/>
          </p:nvGrpSpPr>
          <p:grpSpPr bwMode="auto">
            <a:xfrm>
              <a:off x="3783" y="2298"/>
              <a:ext cx="1827" cy="357"/>
              <a:chOff x="3783" y="2298"/>
              <a:chExt cx="1827" cy="357"/>
            </a:xfrm>
          </p:grpSpPr>
          <p:sp>
            <p:nvSpPr>
              <p:cNvPr id="8216" name="Rectangle 24"/>
              <p:cNvSpPr>
                <a:spLocks noChangeArrowheads="1"/>
              </p:cNvSpPr>
              <p:nvPr/>
            </p:nvSpPr>
            <p:spPr bwMode="auto">
              <a:xfrm>
                <a:off x="3783" y="2298"/>
                <a:ext cx="472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8220" name="Group 28"/>
              <p:cNvGrpSpPr>
                <a:grpSpLocks/>
              </p:cNvGrpSpPr>
              <p:nvPr/>
            </p:nvGrpSpPr>
            <p:grpSpPr bwMode="auto">
              <a:xfrm>
                <a:off x="4191" y="2298"/>
                <a:ext cx="747" cy="354"/>
                <a:chOff x="4191" y="2298"/>
                <a:chExt cx="747" cy="354"/>
              </a:xfrm>
            </p:grpSpPr>
            <p:sp>
              <p:nvSpPr>
                <p:cNvPr id="8217" name="Line 25"/>
                <p:cNvSpPr>
                  <a:spLocks noChangeShapeType="1"/>
                </p:cNvSpPr>
                <p:nvPr/>
              </p:nvSpPr>
              <p:spPr bwMode="auto">
                <a:xfrm>
                  <a:off x="4191" y="2478"/>
                  <a:ext cx="272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218" name="Rectangle 26"/>
                <p:cNvSpPr>
                  <a:spLocks noChangeArrowheads="1"/>
                </p:cNvSpPr>
                <p:nvPr/>
              </p:nvSpPr>
              <p:spPr bwMode="auto">
                <a:xfrm>
                  <a:off x="4466" y="2298"/>
                  <a:ext cx="472" cy="35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219" name="Line 27"/>
                <p:cNvSpPr>
                  <a:spLocks noChangeShapeType="1"/>
                </p:cNvSpPr>
                <p:nvPr/>
              </p:nvSpPr>
              <p:spPr bwMode="auto">
                <a:xfrm>
                  <a:off x="4793" y="2308"/>
                  <a:ext cx="0" cy="3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8224" name="Group 32"/>
              <p:cNvGrpSpPr>
                <a:grpSpLocks/>
              </p:cNvGrpSpPr>
              <p:nvPr/>
            </p:nvGrpSpPr>
            <p:grpSpPr bwMode="auto">
              <a:xfrm>
                <a:off x="4863" y="2298"/>
                <a:ext cx="747" cy="357"/>
                <a:chOff x="4863" y="2298"/>
                <a:chExt cx="747" cy="357"/>
              </a:xfrm>
            </p:grpSpPr>
            <p:sp>
              <p:nvSpPr>
                <p:cNvPr id="8221" name="Line 29"/>
                <p:cNvSpPr>
                  <a:spLocks noChangeShapeType="1"/>
                </p:cNvSpPr>
                <p:nvPr/>
              </p:nvSpPr>
              <p:spPr bwMode="auto">
                <a:xfrm>
                  <a:off x="4863" y="2480"/>
                  <a:ext cx="272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222" name="Rectangle 30"/>
                <p:cNvSpPr>
                  <a:spLocks noChangeArrowheads="1"/>
                </p:cNvSpPr>
                <p:nvPr/>
              </p:nvSpPr>
              <p:spPr bwMode="auto">
                <a:xfrm>
                  <a:off x="5138" y="2298"/>
                  <a:ext cx="472" cy="357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223" name="Line 31"/>
                <p:cNvSpPr>
                  <a:spLocks noChangeShapeType="1"/>
                </p:cNvSpPr>
                <p:nvPr/>
              </p:nvSpPr>
              <p:spPr bwMode="auto">
                <a:xfrm>
                  <a:off x="5465" y="2308"/>
                  <a:ext cx="0" cy="34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8226" name="Rectangle 34"/>
            <p:cNvSpPr>
              <a:spLocks noChangeArrowheads="1"/>
            </p:cNvSpPr>
            <p:nvPr/>
          </p:nvSpPr>
          <p:spPr bwMode="auto">
            <a:xfrm>
              <a:off x="3798" y="2335"/>
              <a:ext cx="17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/>
                <a:t>‘C’        ‘L’         ‘X’</a:t>
              </a:r>
            </a:p>
          </p:txBody>
        </p:sp>
      </p:grpSp>
      <p:sp>
        <p:nvSpPr>
          <p:cNvPr id="8228" name="Line 36"/>
          <p:cNvSpPr>
            <a:spLocks noChangeShapeType="1"/>
          </p:cNvSpPr>
          <p:nvPr/>
        </p:nvSpPr>
        <p:spPr bwMode="auto">
          <a:xfrm flipH="1">
            <a:off x="8682038" y="3646488"/>
            <a:ext cx="215900" cy="550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29" name="Line 37"/>
          <p:cNvSpPr>
            <a:spLocks noChangeShapeType="1"/>
          </p:cNvSpPr>
          <p:nvPr/>
        </p:nvSpPr>
        <p:spPr bwMode="auto">
          <a:xfrm>
            <a:off x="4741863" y="3957638"/>
            <a:ext cx="1206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30" name="Rectangle 38"/>
          <p:cNvSpPr>
            <a:spLocks noChangeArrowheads="1"/>
          </p:cNvSpPr>
          <p:nvPr/>
        </p:nvSpPr>
        <p:spPr bwMode="auto">
          <a:xfrm>
            <a:off x="2811463" y="2663825"/>
            <a:ext cx="2025650" cy="240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latin typeface="Times New Roman" charset="0"/>
              </a:rPr>
              <a:t>Private data:</a:t>
            </a:r>
            <a:endParaRPr lang="en-US" altLang="en-US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length            </a:t>
            </a:r>
            <a:r>
              <a:rPr lang="en-US" altLang="en-US" sz="1800">
                <a:latin typeface="Times New Roman" charset="0"/>
              </a:rPr>
              <a:t>3</a:t>
            </a:r>
          </a:p>
          <a:p>
            <a:endParaRPr lang="en-US" altLang="en-US" sz="12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listData</a:t>
            </a:r>
            <a:endParaRPr lang="en-US" altLang="en-US" sz="1400">
              <a:latin typeface="Times New Roman" charset="0"/>
            </a:endParaRPr>
          </a:p>
          <a:p>
            <a:endParaRPr lang="en-US" altLang="en-US" sz="16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currentPos</a:t>
            </a:r>
            <a:endParaRPr lang="en-US" altLang="en-US">
              <a:latin typeface="Times New Roman" charset="0"/>
            </a:endParaRPr>
          </a:p>
          <a:p>
            <a:endParaRPr lang="en-US" altLang="en-US">
              <a:latin typeface="Times New Roman" charset="0"/>
            </a:endParaRPr>
          </a:p>
        </p:txBody>
      </p:sp>
      <p:sp>
        <p:nvSpPr>
          <p:cNvPr id="8231" name="Arc 39"/>
          <p:cNvSpPr>
            <a:spLocks/>
          </p:cNvSpPr>
          <p:nvPr/>
        </p:nvSpPr>
        <p:spPr bwMode="auto">
          <a:xfrm>
            <a:off x="4611688" y="4186238"/>
            <a:ext cx="2881312" cy="36512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591"/>
              <a:gd name="T2" fmla="*/ 609 w 21600"/>
              <a:gd name="T3" fmla="*/ 21591 h 21591"/>
              <a:gd name="T4" fmla="*/ 0 w 21600"/>
              <a:gd name="T5" fmla="*/ 0 h 2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91" fill="none" extrusionOk="0">
                <a:moveTo>
                  <a:pt x="21600" y="0"/>
                </a:moveTo>
                <a:cubicBezTo>
                  <a:pt x="21600" y="11692"/>
                  <a:pt x="12296" y="21261"/>
                  <a:pt x="609" y="21591"/>
                </a:cubicBezTo>
              </a:path>
              <a:path w="21600" h="21591" stroke="0" extrusionOk="0">
                <a:moveTo>
                  <a:pt x="21600" y="0"/>
                </a:moveTo>
                <a:cubicBezTo>
                  <a:pt x="21600" y="11692"/>
                  <a:pt x="12296" y="21261"/>
                  <a:pt x="609" y="21591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32" name="Line 40"/>
          <p:cNvSpPr>
            <a:spLocks noChangeShapeType="1"/>
          </p:cNvSpPr>
          <p:nvPr/>
        </p:nvSpPr>
        <p:spPr bwMode="auto">
          <a:xfrm>
            <a:off x="6529388" y="3671888"/>
            <a:ext cx="0" cy="544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6E22-6B54-4B75-BB41-6E0ACCAB00DF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763000" cy="1219200"/>
          </a:xfrm>
          <a:ln/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/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>
                <a:solidFill>
                  <a:srgbClr val="006633"/>
                </a:solidFill>
              </a:rPr>
              <a:t>Composition (containment)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62150"/>
            <a:ext cx="7696200" cy="4114800"/>
          </a:xfrm>
          <a:noFill/>
          <a:ln/>
        </p:spPr>
        <p:txBody>
          <a:bodyPr/>
          <a:lstStyle/>
          <a:p>
            <a:r>
              <a:rPr lang="en-US" altLang="en-US" sz="2800" b="1" dirty="0"/>
              <a:t>Composition (or containment) means that an internal data member of one class is defined to be an object of another class type.</a:t>
            </a:r>
            <a:endParaRPr lang="en-US" altLang="en-US" dirty="0"/>
          </a:p>
          <a:p>
            <a:pPr>
              <a:buFont typeface="Monotype Sorts" pitchFamily="2" charset="2"/>
              <a:buNone/>
            </a:pPr>
            <a:endParaRPr lang="en-US" altLang="en-US" dirty="0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4327525" y="4327525"/>
            <a:ext cx="417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990000"/>
                </a:solidFill>
              </a:rPr>
              <a:t>A FAMILIAR EXAMPLE .  . 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5C41-C552-4633-99CA-E067D54AABBA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8914" name="Oval 2"/>
          <p:cNvSpPr>
            <a:spLocks noChangeArrowheads="1"/>
          </p:cNvSpPr>
          <p:nvPr/>
        </p:nvSpPr>
        <p:spPr bwMode="auto">
          <a:xfrm>
            <a:off x="2959100" y="2492375"/>
            <a:ext cx="2933700" cy="3521075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15" name="Oval 3"/>
          <p:cNvSpPr>
            <a:spLocks noChangeArrowheads="1"/>
          </p:cNvSpPr>
          <p:nvPr/>
        </p:nvSpPr>
        <p:spPr bwMode="auto">
          <a:xfrm>
            <a:off x="1358900" y="2749550"/>
            <a:ext cx="2303463" cy="631825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1225550" y="4806950"/>
            <a:ext cx="2303463" cy="625475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1358900" y="3773488"/>
            <a:ext cx="2303463" cy="639762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3748088" y="3565525"/>
            <a:ext cx="1846262" cy="120173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3827463" y="3641725"/>
            <a:ext cx="1479550" cy="9842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3025" tIns="34925" rIns="73025" bIns="34925">
            <a:spAutoFit/>
          </a:bodyPr>
          <a:lstStyle/>
          <a:p>
            <a:pPr defTabSz="576263"/>
            <a:r>
              <a:rPr lang="en-US" altLang="en-US">
                <a:latin typeface="Times New Roman" charset="0"/>
              </a:rPr>
              <a:t>Private data</a:t>
            </a:r>
          </a:p>
          <a:p>
            <a:pPr defTabSz="576263"/>
            <a:endParaRPr lang="en-US" altLang="en-US">
              <a:latin typeface="Times New Roman" charset="0"/>
            </a:endParaRPr>
          </a:p>
          <a:p>
            <a:pPr defTabSz="576263"/>
            <a:r>
              <a:rPr lang="en-US" altLang="en-US">
                <a:latin typeface="Times New Roman" charset="0"/>
              </a:rPr>
              <a:t>value  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1692275" y="2889250"/>
            <a:ext cx="1600200" cy="3746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3025" tIns="34925" rIns="73025" bIns="34925">
            <a:spAutoFit/>
          </a:bodyPr>
          <a:lstStyle/>
          <a:p>
            <a:pPr defTabSz="576263"/>
            <a:r>
              <a:rPr lang="en-US" altLang="en-US">
                <a:latin typeface="Times New Roman" charset="0"/>
              </a:rPr>
              <a:t>ComparedTo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2046288" y="3898900"/>
            <a:ext cx="709612" cy="3746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3025" tIns="34925" rIns="73025" bIns="34925">
            <a:spAutoFit/>
          </a:bodyPr>
          <a:lstStyle/>
          <a:p>
            <a:pPr defTabSz="576263"/>
            <a:r>
              <a:rPr lang="en-US" altLang="en-US">
                <a:latin typeface="Times New Roman" charset="0"/>
              </a:rPr>
              <a:t>Print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1762125" y="4979988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latin typeface="Times New Roman" charset="0"/>
              </a:rPr>
              <a:t>Initialize</a:t>
            </a: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981075" y="1981200"/>
            <a:ext cx="2370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990066"/>
                </a:solidFill>
              </a:rPr>
              <a:t>class ItemType</a:t>
            </a:r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628650" y="379413"/>
            <a:ext cx="7918450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r>
              <a:rPr lang="en-US" altLang="en-US" sz="4400">
                <a:solidFill>
                  <a:schemeClr val="tx2"/>
                </a:solidFill>
                <a:latin typeface="Arial Rounded MT Bold" pitchFamily="34" charset="0"/>
              </a:rPr>
              <a:t>ItemType </a:t>
            </a:r>
            <a:br>
              <a:rPr lang="en-US" altLang="en-US" sz="4400">
                <a:solidFill>
                  <a:schemeClr val="tx2"/>
                </a:solidFill>
                <a:latin typeface="Arial Rounded MT Bold" pitchFamily="34" charset="0"/>
              </a:rPr>
            </a:br>
            <a:r>
              <a:rPr lang="en-US" altLang="en-US" sz="4400">
                <a:solidFill>
                  <a:schemeClr val="tx2"/>
                </a:solidFill>
                <a:latin typeface="Times New Roman" charset="0"/>
              </a:rPr>
              <a:t>Class Interface Diagram</a:t>
            </a:r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4654550" y="4121150"/>
            <a:ext cx="7493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4CF7-AC3D-4ADE-94F9-F2CCD58BA443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9938" name="Oval 2"/>
          <p:cNvSpPr>
            <a:spLocks noChangeArrowheads="1"/>
          </p:cNvSpPr>
          <p:nvPr/>
        </p:nvSpPr>
        <p:spPr bwMode="auto">
          <a:xfrm>
            <a:off x="2520950" y="1987550"/>
            <a:ext cx="4483100" cy="4711700"/>
          </a:xfrm>
          <a:prstGeom prst="ellipse">
            <a:avLst/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73025" y="222250"/>
            <a:ext cx="8966200" cy="989013"/>
          </a:xfrm>
          <a:noFill/>
          <a:ln/>
        </p:spPr>
        <p:txBody>
          <a:bodyPr/>
          <a:lstStyle/>
          <a:p>
            <a:r>
              <a:rPr lang="en-US" altLang="en-US"/>
              <a:t> </a:t>
            </a:r>
            <a:r>
              <a:rPr lang="en-US" altLang="en-US">
                <a:latin typeface="Arial Rounded MT Bold" pitchFamily="34" charset="0"/>
              </a:rPr>
              <a:t/>
            </a:r>
            <a:br>
              <a:rPr lang="en-US" altLang="en-US">
                <a:latin typeface="Arial Rounded MT Bold" pitchFamily="34" charset="0"/>
              </a:rPr>
            </a:br>
            <a:endParaRPr lang="en-US" altLang="en-US">
              <a:latin typeface="Arial Rounded MT Bold" pitchFamily="34" charset="0"/>
            </a:endParaRPr>
          </a:p>
        </p:txBody>
      </p:sp>
      <p:sp>
        <p:nvSpPr>
          <p:cNvPr id="39940" name="Oval 4"/>
          <p:cNvSpPr>
            <a:spLocks noChangeArrowheads="1"/>
          </p:cNvSpPr>
          <p:nvPr/>
        </p:nvSpPr>
        <p:spPr bwMode="auto">
          <a:xfrm>
            <a:off x="1606550" y="6102350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290513" y="608013"/>
            <a:ext cx="8235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600">
                <a:solidFill>
                  <a:schemeClr val="folHlink"/>
                </a:solidFill>
                <a:latin typeface="Times New Roman" charset="0"/>
              </a:rPr>
              <a:t>Sorted list contains an array of ItemType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288925" y="1690688"/>
            <a:ext cx="34591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>
                <a:solidFill>
                  <a:srgbClr val="660066"/>
                </a:solidFill>
                <a:latin typeface="Arial Rounded MT Bold" pitchFamily="34" charset="0"/>
              </a:rPr>
              <a:t>   SortedType class</a:t>
            </a:r>
          </a:p>
        </p:txBody>
      </p:sp>
      <p:sp>
        <p:nvSpPr>
          <p:cNvPr id="39943" name="Oval 7"/>
          <p:cNvSpPr>
            <a:spLocks noChangeArrowheads="1"/>
          </p:cNvSpPr>
          <p:nvPr/>
        </p:nvSpPr>
        <p:spPr bwMode="auto">
          <a:xfrm>
            <a:off x="1606550" y="4502150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1606550" y="5035550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5" name="Oval 9"/>
          <p:cNvSpPr>
            <a:spLocks noChangeArrowheads="1"/>
          </p:cNvSpPr>
          <p:nvPr/>
        </p:nvSpPr>
        <p:spPr bwMode="auto">
          <a:xfrm>
            <a:off x="1606550" y="5568950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6" name="Oval 10"/>
          <p:cNvSpPr>
            <a:spLocks noChangeArrowheads="1"/>
          </p:cNvSpPr>
          <p:nvPr/>
        </p:nvSpPr>
        <p:spPr bwMode="auto">
          <a:xfrm>
            <a:off x="1606550" y="3968750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7" name="Oval 11"/>
          <p:cNvSpPr>
            <a:spLocks noChangeArrowheads="1"/>
          </p:cNvSpPr>
          <p:nvPr/>
        </p:nvSpPr>
        <p:spPr bwMode="auto">
          <a:xfrm>
            <a:off x="1606550" y="2901950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8" name="Oval 12"/>
          <p:cNvSpPr>
            <a:spLocks noChangeArrowheads="1"/>
          </p:cNvSpPr>
          <p:nvPr/>
        </p:nvSpPr>
        <p:spPr bwMode="auto">
          <a:xfrm>
            <a:off x="1606550" y="3435350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9" name="Oval 13"/>
          <p:cNvSpPr>
            <a:spLocks noChangeArrowheads="1"/>
          </p:cNvSpPr>
          <p:nvPr/>
        </p:nvSpPr>
        <p:spPr bwMode="auto">
          <a:xfrm>
            <a:off x="1606550" y="2368550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2193925" y="2925763"/>
            <a:ext cx="81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latin typeface="Times New Roman" charset="0"/>
              </a:rPr>
              <a:t>IsFull</a:t>
            </a:r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1965325" y="3459163"/>
            <a:ext cx="1222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latin typeface="Times New Roman" charset="0"/>
              </a:rPr>
              <a:t>LengthIs </a:t>
            </a:r>
          </a:p>
        </p:txBody>
      </p:sp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1965325" y="5592763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latin typeface="Times New Roman" charset="0"/>
              </a:rPr>
              <a:t>ResetList</a:t>
            </a:r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1965325" y="5059363"/>
            <a:ext cx="1368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latin typeface="Times New Roman" charset="0"/>
              </a:rPr>
              <a:t>DeleteItem</a:t>
            </a:r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1889125" y="4525963"/>
            <a:ext cx="1341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latin typeface="Times New Roman" charset="0"/>
              </a:rPr>
              <a:t>InsertItem</a:t>
            </a:r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1812925" y="2392363"/>
            <a:ext cx="153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latin typeface="Times New Roman" charset="0"/>
              </a:rPr>
              <a:t>MakeEmpty</a:t>
            </a:r>
          </a:p>
        </p:txBody>
      </p:sp>
      <p:sp>
        <p:nvSpPr>
          <p:cNvPr id="39956" name="Rectangle 20"/>
          <p:cNvSpPr>
            <a:spLocks noChangeArrowheads="1"/>
          </p:cNvSpPr>
          <p:nvPr/>
        </p:nvSpPr>
        <p:spPr bwMode="auto">
          <a:xfrm>
            <a:off x="1812925" y="3992563"/>
            <a:ext cx="1608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latin typeface="Times New Roman" charset="0"/>
              </a:rPr>
              <a:t>RetrieveItem</a:t>
            </a:r>
          </a:p>
        </p:txBody>
      </p:sp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3740150" y="2673350"/>
            <a:ext cx="2425700" cy="33401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58" name="Rectangle 22"/>
          <p:cNvSpPr>
            <a:spLocks noChangeArrowheads="1"/>
          </p:cNvSpPr>
          <p:nvPr/>
        </p:nvSpPr>
        <p:spPr bwMode="auto">
          <a:xfrm>
            <a:off x="3794125" y="2727325"/>
            <a:ext cx="1885950" cy="353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latin typeface="Times New Roman" charset="0"/>
              </a:rPr>
              <a:t>Private data:</a:t>
            </a:r>
            <a:endParaRPr lang="en-US" altLang="en-US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length</a:t>
            </a:r>
            <a:endParaRPr lang="en-US" altLang="en-US">
              <a:latin typeface="Times New Roman" charset="0"/>
            </a:endParaRPr>
          </a:p>
          <a:p>
            <a:endParaRPr lang="en-US" altLang="en-US" sz="12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info </a:t>
            </a:r>
            <a:r>
              <a:rPr lang="en-US" altLang="en-US" sz="1800">
                <a:latin typeface="Times New Roman" charset="0"/>
              </a:rPr>
              <a:t>   </a:t>
            </a:r>
            <a:r>
              <a:rPr lang="en-US" altLang="en-US" sz="1600">
                <a:latin typeface="Times New Roman" charset="0"/>
              </a:rPr>
              <a:t> </a:t>
            </a:r>
            <a:r>
              <a:rPr lang="en-US" altLang="en-US" sz="1800">
                <a:latin typeface="Times New Roman" charset="0"/>
              </a:rPr>
              <a:t>  </a:t>
            </a:r>
            <a:r>
              <a:rPr lang="en-US" altLang="en-US" sz="1600">
                <a:latin typeface="Times New Roman" charset="0"/>
              </a:rPr>
              <a:t>[ 0 ]</a:t>
            </a:r>
          </a:p>
          <a:p>
            <a:r>
              <a:rPr lang="en-US" altLang="en-US" sz="1600">
                <a:latin typeface="Times New Roman" charset="0"/>
              </a:rPr>
              <a:t>                  [ 1 ]</a:t>
            </a:r>
          </a:p>
          <a:p>
            <a:r>
              <a:rPr lang="en-US" altLang="en-US" sz="1600">
                <a:latin typeface="Times New Roman" charset="0"/>
              </a:rPr>
              <a:t>                  [ 2 ]</a:t>
            </a:r>
          </a:p>
          <a:p>
            <a:endParaRPr lang="en-US" altLang="en-US" sz="1000">
              <a:latin typeface="Times New Roman" charset="0"/>
            </a:endParaRPr>
          </a:p>
          <a:p>
            <a:endParaRPr lang="en-US" altLang="en-US" sz="1600">
              <a:latin typeface="Times New Roman" charset="0"/>
            </a:endParaRPr>
          </a:p>
          <a:p>
            <a:r>
              <a:rPr lang="en-US" altLang="en-US" sz="1600">
                <a:latin typeface="Times New Roman" charset="0"/>
              </a:rPr>
              <a:t>[MAX_ITEMS-1]</a:t>
            </a:r>
            <a:endParaRPr lang="en-US" altLang="en-US" sz="1400">
              <a:latin typeface="Times New Roman" charset="0"/>
            </a:endParaRPr>
          </a:p>
          <a:p>
            <a:endParaRPr lang="en-US" altLang="en-US" sz="16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currentPos</a:t>
            </a:r>
            <a:endParaRPr lang="en-US" altLang="en-US">
              <a:latin typeface="Times New Roman" charset="0"/>
            </a:endParaRPr>
          </a:p>
          <a:p>
            <a:endParaRPr lang="en-US" altLang="en-US">
              <a:latin typeface="Times New Roman" charset="0"/>
            </a:endParaRPr>
          </a:p>
        </p:txBody>
      </p:sp>
      <p:sp>
        <p:nvSpPr>
          <p:cNvPr id="39959" name="Rectangle 23"/>
          <p:cNvSpPr>
            <a:spLocks noChangeArrowheads="1"/>
          </p:cNvSpPr>
          <p:nvPr/>
        </p:nvSpPr>
        <p:spPr bwMode="auto">
          <a:xfrm>
            <a:off x="5568950" y="5568950"/>
            <a:ext cx="5207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60" name="Rectangle 24"/>
          <p:cNvSpPr>
            <a:spLocks noChangeArrowheads="1"/>
          </p:cNvSpPr>
          <p:nvPr/>
        </p:nvSpPr>
        <p:spPr bwMode="auto">
          <a:xfrm>
            <a:off x="5568950" y="3282950"/>
            <a:ext cx="5207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61" name="Rectangle 25"/>
          <p:cNvSpPr>
            <a:spLocks noChangeArrowheads="1"/>
          </p:cNvSpPr>
          <p:nvPr/>
        </p:nvSpPr>
        <p:spPr bwMode="auto">
          <a:xfrm>
            <a:off x="1736725" y="6126163"/>
            <a:ext cx="159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latin typeface="Times New Roman" charset="0"/>
              </a:rPr>
              <a:t>GetNextItem</a:t>
            </a:r>
          </a:p>
        </p:txBody>
      </p:sp>
      <p:grpSp>
        <p:nvGrpSpPr>
          <p:cNvPr id="39967" name="Group 31"/>
          <p:cNvGrpSpPr>
            <a:grpSpLocks/>
          </p:cNvGrpSpPr>
          <p:nvPr/>
        </p:nvGrpSpPr>
        <p:grpSpPr bwMode="auto">
          <a:xfrm>
            <a:off x="5486400" y="3816350"/>
            <a:ext cx="609600" cy="1511300"/>
            <a:chOff x="3456" y="2404"/>
            <a:chExt cx="384" cy="952"/>
          </a:xfrm>
        </p:grpSpPr>
        <p:sp>
          <p:nvSpPr>
            <p:cNvPr id="39962" name="Rectangle 26"/>
            <p:cNvSpPr>
              <a:spLocks noChangeArrowheads="1"/>
            </p:cNvSpPr>
            <p:nvPr/>
          </p:nvSpPr>
          <p:spPr bwMode="auto">
            <a:xfrm>
              <a:off x="3463" y="2404"/>
              <a:ext cx="373" cy="95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963" name="Line 27"/>
            <p:cNvSpPr>
              <a:spLocks noChangeShapeType="1"/>
            </p:cNvSpPr>
            <p:nvPr/>
          </p:nvSpPr>
          <p:spPr bwMode="auto">
            <a:xfrm>
              <a:off x="3456" y="259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964" name="Line 28"/>
            <p:cNvSpPr>
              <a:spLocks noChangeShapeType="1"/>
            </p:cNvSpPr>
            <p:nvPr/>
          </p:nvSpPr>
          <p:spPr bwMode="auto">
            <a:xfrm>
              <a:off x="3456" y="278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965" name="Line 29"/>
            <p:cNvSpPr>
              <a:spLocks noChangeShapeType="1"/>
            </p:cNvSpPr>
            <p:nvPr/>
          </p:nvSpPr>
          <p:spPr bwMode="auto">
            <a:xfrm>
              <a:off x="3456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966" name="Line 30"/>
            <p:cNvSpPr>
              <a:spLocks noChangeShapeType="1"/>
            </p:cNvSpPr>
            <p:nvPr/>
          </p:nvSpPr>
          <p:spPr bwMode="auto">
            <a:xfrm>
              <a:off x="3456" y="316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7FE4-48DD-4070-80EE-D9BC78A90B77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763000" cy="1219200"/>
          </a:xfrm>
          <a:ln/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/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>
                <a:solidFill>
                  <a:srgbClr val="006633"/>
                </a:solidFill>
              </a:rPr>
              <a:t>Inheritance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62150"/>
            <a:ext cx="7696200" cy="4114800"/>
          </a:xfrm>
          <a:noFill/>
          <a:ln/>
        </p:spPr>
        <p:txBody>
          <a:bodyPr/>
          <a:lstStyle/>
          <a:p>
            <a:r>
              <a:rPr lang="en-US" altLang="en-US" sz="2800" b="1"/>
              <a:t>Inheritance is a means by which one class acquires the properties--both data and operations--of another class.</a:t>
            </a:r>
          </a:p>
          <a:p>
            <a:r>
              <a:rPr lang="en-US" altLang="en-US" sz="2800" b="1"/>
              <a:t>When this occurs, the class being inherited from is called the </a:t>
            </a:r>
            <a:r>
              <a:rPr lang="en-US" altLang="en-US" sz="2800" b="1">
                <a:solidFill>
                  <a:srgbClr val="006633"/>
                </a:solidFill>
              </a:rPr>
              <a:t>Base Class</a:t>
            </a:r>
            <a:r>
              <a:rPr lang="en-US" altLang="en-US" sz="2800" b="1"/>
              <a:t>.</a:t>
            </a:r>
            <a:endParaRPr lang="en-US" altLang="en-US"/>
          </a:p>
          <a:p>
            <a:r>
              <a:rPr lang="en-US" altLang="en-US" sz="2800" b="1"/>
              <a:t>The class that inherits is called the </a:t>
            </a:r>
            <a:r>
              <a:rPr lang="en-US" altLang="en-US" sz="2800" b="1">
                <a:solidFill>
                  <a:srgbClr val="006633"/>
                </a:solidFill>
              </a:rPr>
              <a:t>Derived Class</a:t>
            </a:r>
            <a:r>
              <a:rPr lang="en-US" altLang="en-US" sz="2800" b="1"/>
              <a:t>.</a:t>
            </a:r>
            <a:endParaRPr lang="en-US" altLang="en-US"/>
          </a:p>
          <a:p>
            <a:pPr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4937125" y="5318125"/>
            <a:ext cx="286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990000"/>
                </a:solidFill>
              </a:rPr>
              <a:t>AN EXAMPLE .  . 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D528-65BB-4561-80EA-DC1C6B5F87A8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763000" cy="1219200"/>
          </a:xfrm>
          <a:ln/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/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>
                <a:solidFill>
                  <a:srgbClr val="006633"/>
                </a:solidFill>
              </a:rPr>
              <a:t>Recall Definition of Queue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09750"/>
            <a:ext cx="7696200" cy="4114800"/>
          </a:xfrm>
          <a:noFill/>
          <a:ln/>
        </p:spPr>
        <p:txBody>
          <a:bodyPr/>
          <a:lstStyle/>
          <a:p>
            <a:r>
              <a:rPr lang="en-US" altLang="en-US" sz="2800" b="1" i="1">
                <a:solidFill>
                  <a:srgbClr val="660066"/>
                </a:solidFill>
              </a:rPr>
              <a:t>Logical (or ADT) level:</a:t>
            </a:r>
            <a:r>
              <a:rPr lang="en-US" altLang="en-US" sz="2800" b="1"/>
              <a:t>  </a:t>
            </a:r>
            <a:r>
              <a:rPr lang="en-US" altLang="en-US"/>
              <a:t>A queue is an ordered group of homogeneous items (elements), in which new elements are added at one end (the </a:t>
            </a:r>
            <a:r>
              <a:rPr lang="en-US" altLang="en-US">
                <a:solidFill>
                  <a:srgbClr val="006633"/>
                </a:solidFill>
              </a:rPr>
              <a:t>rear)</a:t>
            </a:r>
            <a:r>
              <a:rPr lang="en-US" altLang="en-US"/>
              <a:t>, and elements are removed from the other end (the </a:t>
            </a:r>
            <a:r>
              <a:rPr lang="en-US" altLang="en-US">
                <a:solidFill>
                  <a:srgbClr val="006633"/>
                </a:solidFill>
              </a:rPr>
              <a:t>front</a:t>
            </a:r>
            <a:r>
              <a:rPr lang="en-US" altLang="en-US"/>
              <a:t>).</a:t>
            </a:r>
          </a:p>
          <a:p>
            <a:pPr>
              <a:buFont typeface="Monotype Sorts" pitchFamily="2" charset="2"/>
              <a:buNone/>
            </a:pPr>
            <a:endParaRPr lang="en-US" altLang="en-US" sz="1000"/>
          </a:p>
          <a:p>
            <a:pPr>
              <a:buSzPct val="60000"/>
            </a:pPr>
            <a:r>
              <a:rPr lang="en-US" altLang="en-US"/>
              <a:t>A queue is a </a:t>
            </a:r>
            <a:r>
              <a:rPr lang="en-US" altLang="en-US">
                <a:solidFill>
                  <a:srgbClr val="006633"/>
                </a:solidFill>
              </a:rPr>
              <a:t>FIFO</a:t>
            </a:r>
            <a:r>
              <a:rPr lang="en-US" altLang="en-US"/>
              <a:t> “first in, first out” structure.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10600" cy="1219200"/>
          </a:xfrm>
          <a:noFill/>
          <a:ln/>
        </p:spPr>
        <p:txBody>
          <a:bodyPr/>
          <a:lstStyle/>
          <a:p>
            <a:r>
              <a:rPr lang="en-US" altLang="en-US">
                <a:solidFill>
                  <a:srgbClr val="006633"/>
                </a:solidFill>
              </a:rPr>
              <a:t>Queue ADT Operations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790700"/>
            <a:ext cx="8439150" cy="4476750"/>
          </a:xfrm>
          <a:noFill/>
          <a:ln/>
        </p:spPr>
        <p:txBody>
          <a:bodyPr/>
          <a:lstStyle/>
          <a:p>
            <a:pPr>
              <a:buClr>
                <a:schemeClr val="folHlink"/>
              </a:buClr>
            </a:pPr>
            <a:r>
              <a:rPr lang="en-US" altLang="en-US" sz="2400" b="1">
                <a:solidFill>
                  <a:srgbClr val="990066"/>
                </a:solidFill>
              </a:rPr>
              <a:t>MakeEmpty</a:t>
            </a:r>
            <a:r>
              <a:rPr lang="en-US" altLang="en-US" sz="2400" b="1"/>
              <a:t> -- Sets queue to an empty state.</a:t>
            </a:r>
            <a:r>
              <a:rPr lang="en-US" altLang="en-US" sz="1000"/>
              <a:t>	 			 		</a:t>
            </a:r>
            <a:endParaRPr lang="en-US" altLang="en-US"/>
          </a:p>
          <a:p>
            <a:pPr>
              <a:buClr>
                <a:schemeClr val="folHlink"/>
              </a:buClr>
            </a:pPr>
            <a:r>
              <a:rPr lang="en-US" altLang="en-US" sz="2400" b="1">
                <a:solidFill>
                  <a:srgbClr val="990066"/>
                </a:solidFill>
              </a:rPr>
              <a:t>IsEmpty</a:t>
            </a:r>
            <a:r>
              <a:rPr lang="en-US" altLang="en-US" sz="2400" b="1"/>
              <a:t> -- Determines whether the queue is currently empty.</a:t>
            </a:r>
            <a:r>
              <a:rPr lang="en-US" altLang="en-US"/>
              <a:t>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000"/>
              <a:t>				 </a:t>
            </a:r>
            <a:endParaRPr lang="en-US" altLang="en-US"/>
          </a:p>
          <a:p>
            <a:pPr>
              <a:buClr>
                <a:schemeClr val="folHlink"/>
              </a:buClr>
            </a:pPr>
            <a:r>
              <a:rPr lang="en-US" altLang="en-US" sz="2400" b="1">
                <a:solidFill>
                  <a:srgbClr val="990066"/>
                </a:solidFill>
              </a:rPr>
              <a:t>IsFull</a:t>
            </a:r>
            <a:r>
              <a:rPr lang="en-US" altLang="en-US" sz="2400" b="1"/>
              <a:t> -- Determines whether the queue is currently full.</a:t>
            </a:r>
            <a:r>
              <a:rPr lang="en-US" altLang="en-US" sz="2400"/>
              <a:t> </a:t>
            </a:r>
            <a:r>
              <a:rPr lang="en-US" altLang="en-US" sz="1000"/>
              <a:t>			</a:t>
            </a:r>
            <a:endParaRPr lang="en-US" altLang="en-US"/>
          </a:p>
          <a:p>
            <a:pPr>
              <a:buClr>
                <a:schemeClr val="folHlink"/>
              </a:buClr>
            </a:pPr>
            <a:r>
              <a:rPr lang="en-US" altLang="en-US" sz="2400" b="1">
                <a:solidFill>
                  <a:srgbClr val="990066"/>
                </a:solidFill>
              </a:rPr>
              <a:t>Enqueue (ItemType  newItem) </a:t>
            </a:r>
            <a:r>
              <a:rPr lang="en-US" altLang="en-US" sz="2400" b="1"/>
              <a:t>-- Adds newItem to the rear of the queue.</a:t>
            </a:r>
            <a:r>
              <a:rPr lang="en-US" altLang="en-US" sz="2800" b="1"/>
              <a:t> </a:t>
            </a:r>
            <a:r>
              <a:rPr lang="en-US" altLang="en-US" sz="1400"/>
              <a:t>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000"/>
              <a:t>			</a:t>
            </a:r>
            <a:r>
              <a:rPr lang="en-US" altLang="en-US" sz="2800" b="1"/>
              <a:t> </a:t>
            </a:r>
          </a:p>
          <a:p>
            <a:pPr>
              <a:buClr>
                <a:schemeClr val="folHlink"/>
              </a:buClr>
            </a:pPr>
            <a:r>
              <a:rPr lang="en-US" altLang="en-US" sz="2400" b="1">
                <a:solidFill>
                  <a:srgbClr val="990066"/>
                </a:solidFill>
              </a:rPr>
              <a:t>Dequeue (ItemType&amp;  item)</a:t>
            </a:r>
            <a:r>
              <a:rPr lang="en-US" altLang="en-US" sz="2400" b="1"/>
              <a:t> -- Removes the item at the front of the queue and returns it in item.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7B43C291-F594-4E70-B35C-A2072E381472}" type="slidenum">
              <a:rPr lang="en-US" altLang="en-US" sz="1400" b="0"/>
              <a:pPr algn="r"/>
              <a:t>35</a:t>
            </a:fld>
            <a:endParaRPr lang="en-US" altLang="en-US" sz="1400" b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04EE-673F-4C8E-8665-057F66263343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45058" name="Oval 2"/>
          <p:cNvSpPr>
            <a:spLocks noChangeArrowheads="1"/>
          </p:cNvSpPr>
          <p:nvPr/>
        </p:nvSpPr>
        <p:spPr bwMode="auto">
          <a:xfrm>
            <a:off x="1636713" y="1770063"/>
            <a:ext cx="3289300" cy="4157662"/>
          </a:xfrm>
          <a:prstGeom prst="ellipse">
            <a:avLst/>
          </a:prstGeom>
          <a:solidFill>
            <a:srgbClr val="9900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263525"/>
            <a:ext cx="7848600" cy="1143000"/>
          </a:xfrm>
          <a:noFill/>
          <a:ln/>
        </p:spPr>
        <p:txBody>
          <a:bodyPr/>
          <a:lstStyle/>
          <a:p>
            <a:r>
              <a:rPr lang="en-US" altLang="en-US" sz="4000">
                <a:latin typeface="Courier New" pitchFamily="49" charset="0"/>
              </a:rPr>
              <a:t>class QueType&lt;char&gt;</a:t>
            </a:r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357188" y="2646363"/>
            <a:ext cx="2247900" cy="3905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371475" y="3313113"/>
            <a:ext cx="2247900" cy="3905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327025" y="3943350"/>
            <a:ext cx="2247900" cy="3905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341313" y="4611688"/>
            <a:ext cx="2247900" cy="3905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676275" y="2627313"/>
            <a:ext cx="148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QueType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568325" y="3286125"/>
            <a:ext cx="166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~QueType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746125" y="3925888"/>
            <a:ext cx="1471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Enqueue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725488" y="4605338"/>
            <a:ext cx="147161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Dequeue</a:t>
            </a:r>
          </a:p>
          <a:p>
            <a:r>
              <a:rPr lang="en-US" altLang="en-US" sz="1600">
                <a:latin typeface="Arial Black" pitchFamily="34" charset="0"/>
              </a:rPr>
              <a:t>      .</a:t>
            </a:r>
          </a:p>
          <a:p>
            <a:r>
              <a:rPr lang="en-US" altLang="en-US" sz="1600">
                <a:latin typeface="Arial Black" pitchFamily="34" charset="0"/>
              </a:rPr>
              <a:t>      .</a:t>
            </a:r>
          </a:p>
          <a:p>
            <a:r>
              <a:rPr lang="en-US" altLang="en-US" sz="1600">
                <a:latin typeface="Arial Black" pitchFamily="34" charset="0"/>
              </a:rPr>
              <a:t>      .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2805113" y="2720975"/>
            <a:ext cx="1697037" cy="2244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3943350" y="3241675"/>
            <a:ext cx="368300" cy="330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3943350" y="4117975"/>
            <a:ext cx="368300" cy="330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2878138" y="2876550"/>
            <a:ext cx="158115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800"/>
              <a:t>Private Data:</a:t>
            </a:r>
            <a:endParaRPr lang="en-US" altLang="en-US"/>
          </a:p>
          <a:p>
            <a:endParaRPr lang="en-US" altLang="en-US" sz="800"/>
          </a:p>
          <a:p>
            <a:r>
              <a:rPr lang="en-US" altLang="en-US" sz="1800"/>
              <a:t>qFront</a:t>
            </a:r>
            <a:r>
              <a:rPr lang="en-US" altLang="en-US"/>
              <a:t>         </a:t>
            </a:r>
          </a:p>
          <a:p>
            <a:endParaRPr lang="en-US" altLang="en-US" sz="1000"/>
          </a:p>
          <a:p>
            <a:endParaRPr lang="en-US" altLang="en-US" sz="1000"/>
          </a:p>
          <a:p>
            <a:endParaRPr lang="en-US" altLang="en-US" sz="1000"/>
          </a:p>
          <a:p>
            <a:r>
              <a:rPr lang="en-US" altLang="en-US"/>
              <a:t>qRear        </a:t>
            </a:r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>
            <a:off x="4148138" y="3386138"/>
            <a:ext cx="1038225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5213350" y="3121025"/>
            <a:ext cx="876300" cy="622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5079" name="Group 23"/>
          <p:cNvGrpSpPr>
            <a:grpSpLocks/>
          </p:cNvGrpSpPr>
          <p:nvPr/>
        </p:nvGrpSpPr>
        <p:grpSpPr bwMode="auto">
          <a:xfrm>
            <a:off x="5221288" y="3113088"/>
            <a:ext cx="2144712" cy="654050"/>
            <a:chOff x="3289" y="1961"/>
            <a:chExt cx="1351" cy="412"/>
          </a:xfrm>
        </p:grpSpPr>
        <p:sp>
          <p:nvSpPr>
            <p:cNvPr id="45074" name="Line 18"/>
            <p:cNvSpPr>
              <a:spLocks noChangeShapeType="1"/>
            </p:cNvSpPr>
            <p:nvPr/>
          </p:nvSpPr>
          <p:spPr bwMode="auto">
            <a:xfrm>
              <a:off x="3720" y="2148"/>
              <a:ext cx="3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75" name="Line 19"/>
            <p:cNvSpPr>
              <a:spLocks noChangeShapeType="1"/>
            </p:cNvSpPr>
            <p:nvPr/>
          </p:nvSpPr>
          <p:spPr bwMode="auto">
            <a:xfrm>
              <a:off x="3653" y="1961"/>
              <a:ext cx="0" cy="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76" name="Line 20"/>
            <p:cNvSpPr>
              <a:spLocks noChangeShapeType="1"/>
            </p:cNvSpPr>
            <p:nvPr/>
          </p:nvSpPr>
          <p:spPr bwMode="auto">
            <a:xfrm>
              <a:off x="4464" y="1966"/>
              <a:ext cx="0" cy="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77" name="Rectangle 21"/>
            <p:cNvSpPr>
              <a:spLocks noChangeArrowheads="1"/>
            </p:cNvSpPr>
            <p:nvPr/>
          </p:nvSpPr>
          <p:spPr bwMode="auto">
            <a:xfrm>
              <a:off x="3289" y="2026"/>
              <a:ext cx="4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>
                  <a:latin typeface="Times New Roman" charset="0"/>
                </a:rPr>
                <a:t>‘C’  </a:t>
              </a:r>
            </a:p>
          </p:txBody>
        </p:sp>
        <p:sp>
          <p:nvSpPr>
            <p:cNvPr id="45078" name="Line 22"/>
            <p:cNvSpPr>
              <a:spLocks noChangeShapeType="1"/>
            </p:cNvSpPr>
            <p:nvPr/>
          </p:nvSpPr>
          <p:spPr bwMode="auto">
            <a:xfrm flipH="1">
              <a:off x="4467" y="1974"/>
              <a:ext cx="173" cy="3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5088" name="Group 32"/>
          <p:cNvGrpSpPr>
            <a:grpSpLocks/>
          </p:cNvGrpSpPr>
          <p:nvPr/>
        </p:nvGrpSpPr>
        <p:grpSpPr bwMode="auto">
          <a:xfrm>
            <a:off x="6475413" y="3113088"/>
            <a:ext cx="2154237" cy="654050"/>
            <a:chOff x="4079" y="1961"/>
            <a:chExt cx="1357" cy="412"/>
          </a:xfrm>
        </p:grpSpPr>
        <p:sp>
          <p:nvSpPr>
            <p:cNvPr id="45080" name="Rectangle 24"/>
            <p:cNvSpPr>
              <a:spLocks noChangeArrowheads="1"/>
            </p:cNvSpPr>
            <p:nvPr/>
          </p:nvSpPr>
          <p:spPr bwMode="auto">
            <a:xfrm>
              <a:off x="4086" y="1967"/>
              <a:ext cx="552" cy="39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81" name="Rectangle 25"/>
            <p:cNvSpPr>
              <a:spLocks noChangeArrowheads="1"/>
            </p:cNvSpPr>
            <p:nvPr/>
          </p:nvSpPr>
          <p:spPr bwMode="auto">
            <a:xfrm>
              <a:off x="4884" y="1972"/>
              <a:ext cx="552" cy="39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5087" name="Group 31"/>
            <p:cNvGrpSpPr>
              <a:grpSpLocks/>
            </p:cNvGrpSpPr>
            <p:nvPr/>
          </p:nvGrpSpPr>
          <p:grpSpPr bwMode="auto">
            <a:xfrm>
              <a:off x="4079" y="1961"/>
              <a:ext cx="1351" cy="412"/>
              <a:chOff x="4079" y="1961"/>
              <a:chExt cx="1351" cy="412"/>
            </a:xfrm>
          </p:grpSpPr>
          <p:sp>
            <p:nvSpPr>
              <p:cNvPr id="45082" name="Line 26"/>
              <p:cNvSpPr>
                <a:spLocks noChangeShapeType="1"/>
              </p:cNvSpPr>
              <p:nvPr/>
            </p:nvSpPr>
            <p:spPr bwMode="auto">
              <a:xfrm>
                <a:off x="4510" y="2148"/>
                <a:ext cx="34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5083" name="Line 27"/>
              <p:cNvSpPr>
                <a:spLocks noChangeShapeType="1"/>
              </p:cNvSpPr>
              <p:nvPr/>
            </p:nvSpPr>
            <p:spPr bwMode="auto">
              <a:xfrm>
                <a:off x="4443" y="1961"/>
                <a:ext cx="0" cy="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5084" name="Line 28"/>
              <p:cNvSpPr>
                <a:spLocks noChangeShapeType="1"/>
              </p:cNvSpPr>
              <p:nvPr/>
            </p:nvSpPr>
            <p:spPr bwMode="auto">
              <a:xfrm>
                <a:off x="5254" y="1966"/>
                <a:ext cx="0" cy="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5085" name="Rectangle 29"/>
              <p:cNvSpPr>
                <a:spLocks noChangeArrowheads="1"/>
              </p:cNvSpPr>
              <p:nvPr/>
            </p:nvSpPr>
            <p:spPr bwMode="auto">
              <a:xfrm>
                <a:off x="4079" y="2026"/>
                <a:ext cx="115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2400">
                    <a:latin typeface="Times New Roman" charset="0"/>
                  </a:rPr>
                  <a:t>‘Z’           ‘T’</a:t>
                </a:r>
              </a:p>
            </p:txBody>
          </p:sp>
          <p:sp>
            <p:nvSpPr>
              <p:cNvPr id="45086" name="Line 30"/>
              <p:cNvSpPr>
                <a:spLocks noChangeShapeType="1"/>
              </p:cNvSpPr>
              <p:nvPr/>
            </p:nvSpPr>
            <p:spPr bwMode="auto">
              <a:xfrm flipH="1">
                <a:off x="5257" y="1974"/>
                <a:ext cx="173" cy="3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45089" name="Arc 33"/>
          <p:cNvSpPr>
            <a:spLocks/>
          </p:cNvSpPr>
          <p:nvPr/>
        </p:nvSpPr>
        <p:spPr bwMode="auto">
          <a:xfrm>
            <a:off x="4167188" y="3767138"/>
            <a:ext cx="3895725" cy="53022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87350" y="407988"/>
            <a:ext cx="8326438" cy="587216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482600"/>
            <a:ext cx="8255000" cy="6049963"/>
          </a:xfrm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1800" b="1" dirty="0">
                <a:solidFill>
                  <a:srgbClr val="006633"/>
                </a:solidFill>
                <a:latin typeface="Courier New" pitchFamily="49" charset="0"/>
              </a:rPr>
              <a:t>// DYNAMICALLY LINKED IMPLEMENTATION OF QUEUE </a:t>
            </a:r>
          </a:p>
          <a:p>
            <a:pPr>
              <a:buFont typeface="Monotype Sorts" pitchFamily="2" charset="2"/>
              <a:buNone/>
            </a:pPr>
            <a:r>
              <a:rPr lang="en-US" altLang="en-US" sz="1400" b="1" dirty="0">
                <a:solidFill>
                  <a:srgbClr val="009966"/>
                </a:solidFill>
                <a:latin typeface="Courier New" pitchFamily="49" charset="0"/>
              </a:rPr>
              <a:t>   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#include "</a:t>
            </a:r>
            <a:r>
              <a:rPr lang="en-US" altLang="en-US" sz="1800" b="1" dirty="0" err="1">
                <a:latin typeface="Courier New" pitchFamily="49" charset="0"/>
              </a:rPr>
              <a:t>ItemType.h</a:t>
            </a:r>
            <a:r>
              <a:rPr lang="en-US" altLang="en-US" sz="1800" b="1" dirty="0">
                <a:latin typeface="Courier New" pitchFamily="49" charset="0"/>
              </a:rPr>
              <a:t>"      // for </a:t>
            </a:r>
            <a:r>
              <a:rPr lang="en-US" altLang="en-US" sz="1800" b="1" dirty="0" err="1">
                <a:latin typeface="Courier New" pitchFamily="49" charset="0"/>
              </a:rPr>
              <a:t>ItemType</a:t>
            </a:r>
            <a:r>
              <a:rPr lang="en-US" altLang="en-US" sz="1800" b="1" dirty="0">
                <a:solidFill>
                  <a:srgbClr val="990000"/>
                </a:solidFill>
                <a:latin typeface="Courier New" pitchFamily="49" charset="0"/>
              </a:rPr>
              <a:t> 	</a:t>
            </a:r>
            <a:r>
              <a:rPr lang="en-US" altLang="en-US" sz="800" b="1" dirty="0">
                <a:solidFill>
                  <a:srgbClr val="990000"/>
                </a:solidFill>
                <a:latin typeface="Courier New" pitchFamily="49" charset="0"/>
              </a:rPr>
              <a:t>	</a:t>
            </a:r>
            <a:endParaRPr lang="en-US" altLang="en-US" sz="800" b="1" dirty="0">
              <a:solidFill>
                <a:srgbClr val="CC3300"/>
              </a:solidFill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 dirty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 dirty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800" b="1" dirty="0" err="1">
                <a:solidFill>
                  <a:srgbClr val="3366FF"/>
                </a:solidFill>
                <a:latin typeface="Courier New" pitchFamily="49" charset="0"/>
              </a:rPr>
              <a:t>ItemType</a:t>
            </a:r>
            <a:r>
              <a:rPr lang="en-US" altLang="en-US" sz="1800" b="1" dirty="0">
                <a:solidFill>
                  <a:srgbClr val="3366FF"/>
                </a:solidFill>
                <a:latin typeface="Courier New" pitchFamily="49" charset="0"/>
              </a:rPr>
              <a:t>&gt;</a:t>
            </a:r>
            <a:endParaRPr lang="en-US" altLang="en-US" sz="1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class </a:t>
            </a:r>
            <a:r>
              <a:rPr lang="en-US" altLang="en-US" sz="1800" b="1" dirty="0" err="1">
                <a:latin typeface="Courier New" pitchFamily="49" charset="0"/>
              </a:rPr>
              <a:t>QueType</a:t>
            </a:r>
            <a:r>
              <a:rPr lang="en-US" altLang="en-US" sz="1800" b="1" dirty="0">
                <a:latin typeface="Courier New" pitchFamily="49" charset="0"/>
              </a:rPr>
              <a:t> 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public:</a:t>
            </a:r>
            <a:endParaRPr lang="en-US" altLang="en-US" sz="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	</a:t>
            </a:r>
            <a:r>
              <a:rPr lang="en-US" altLang="en-US" sz="1800" b="1" dirty="0" err="1">
                <a:latin typeface="Courier New" pitchFamily="49" charset="0"/>
              </a:rPr>
              <a:t>QueType</a:t>
            </a:r>
            <a:r>
              <a:rPr lang="en-US" altLang="en-US" sz="1800" b="1" dirty="0">
                <a:latin typeface="Courier New" pitchFamily="49" charset="0"/>
              </a:rPr>
              <a:t>( );    		</a:t>
            </a:r>
            <a:r>
              <a:rPr lang="en-US" altLang="en-US" sz="1800" b="1" dirty="0">
                <a:solidFill>
                  <a:srgbClr val="CC0000"/>
                </a:solidFill>
                <a:latin typeface="Courier New" pitchFamily="49" charset="0"/>
              </a:rPr>
              <a:t>// CONSTRUCTOR</a:t>
            </a:r>
            <a:endParaRPr lang="en-US" altLang="en-US" sz="1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	~</a:t>
            </a:r>
            <a:r>
              <a:rPr lang="en-US" altLang="en-US" sz="1800" b="1" dirty="0" err="1">
                <a:latin typeface="Courier New" pitchFamily="49" charset="0"/>
              </a:rPr>
              <a:t>QueType</a:t>
            </a:r>
            <a:r>
              <a:rPr lang="en-US" altLang="en-US" sz="1800" b="1" dirty="0">
                <a:latin typeface="Courier New" pitchFamily="49" charset="0"/>
              </a:rPr>
              <a:t>( ) ;		</a:t>
            </a:r>
            <a:r>
              <a:rPr lang="en-US" altLang="en-US" sz="1800" b="1" dirty="0">
                <a:solidFill>
                  <a:srgbClr val="CC0000"/>
                </a:solidFill>
                <a:latin typeface="Courier New" pitchFamily="49" charset="0"/>
              </a:rPr>
              <a:t>// DESTRUCTOR</a:t>
            </a:r>
            <a:endParaRPr lang="en-US" altLang="en-US" sz="1800" b="1" dirty="0">
              <a:latin typeface="Arial Black" pitchFamily="34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	</a:t>
            </a:r>
            <a:r>
              <a:rPr lang="en-US" altLang="en-US" sz="1800" b="1" dirty="0" err="1">
                <a:latin typeface="Courier New" pitchFamily="49" charset="0"/>
              </a:rPr>
              <a:t>bool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 err="1">
                <a:latin typeface="Courier New" pitchFamily="49" charset="0"/>
              </a:rPr>
              <a:t>IsEmpty</a:t>
            </a:r>
            <a:r>
              <a:rPr lang="en-US" altLang="en-US" sz="1800" b="1" dirty="0">
                <a:latin typeface="Courier New" pitchFamily="49" charset="0"/>
              </a:rPr>
              <a:t>( ) const;</a:t>
            </a:r>
            <a:r>
              <a:rPr lang="en-US" altLang="en-US" sz="800" b="1" dirty="0">
                <a:latin typeface="Courier New" pitchFamily="49" charset="0"/>
              </a:rPr>
              <a:t>	</a:t>
            </a:r>
            <a:endParaRPr lang="en-US" altLang="en-US" sz="1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	</a:t>
            </a:r>
            <a:r>
              <a:rPr lang="en-US" altLang="en-US" sz="1800" b="1" dirty="0" err="1">
                <a:latin typeface="Courier New" pitchFamily="49" charset="0"/>
              </a:rPr>
              <a:t>bool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 err="1">
                <a:latin typeface="Courier New" pitchFamily="49" charset="0"/>
              </a:rPr>
              <a:t>IsFull</a:t>
            </a:r>
            <a:r>
              <a:rPr lang="en-US" altLang="en-US" sz="1800" b="1" dirty="0">
                <a:latin typeface="Courier New" pitchFamily="49" charset="0"/>
              </a:rPr>
              <a:t>( ) const;</a:t>
            </a:r>
            <a:endParaRPr lang="en-US" altLang="en-US" sz="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	void </a:t>
            </a:r>
            <a:r>
              <a:rPr lang="en-US" altLang="en-US" sz="1800" b="1" dirty="0" err="1">
                <a:latin typeface="Courier New" pitchFamily="49" charset="0"/>
              </a:rPr>
              <a:t>Enqueue</a:t>
            </a:r>
            <a:r>
              <a:rPr lang="en-US" altLang="en-US" sz="1800" b="1" dirty="0">
                <a:latin typeface="Courier New" pitchFamily="49" charset="0"/>
              </a:rPr>
              <a:t>( </a:t>
            </a:r>
            <a:r>
              <a:rPr lang="en-US" altLang="en-US" sz="1800" b="1" dirty="0" err="1">
                <a:latin typeface="Courier New" pitchFamily="49" charset="0"/>
              </a:rPr>
              <a:t>ItemType</a:t>
            </a:r>
            <a:r>
              <a:rPr lang="en-US" altLang="en-US" sz="1800" b="1" dirty="0">
                <a:latin typeface="Courier New" pitchFamily="49" charset="0"/>
              </a:rPr>
              <a:t> item );</a:t>
            </a:r>
            <a:endParaRPr lang="en-US" altLang="en-US" sz="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	void </a:t>
            </a:r>
            <a:r>
              <a:rPr lang="en-US" altLang="en-US" sz="1800" b="1" dirty="0" err="1">
                <a:latin typeface="Courier New" pitchFamily="49" charset="0"/>
              </a:rPr>
              <a:t>Dequeue</a:t>
            </a:r>
            <a:r>
              <a:rPr lang="en-US" altLang="en-US" sz="1800" b="1" dirty="0">
                <a:latin typeface="Courier New" pitchFamily="49" charset="0"/>
              </a:rPr>
              <a:t>( </a:t>
            </a:r>
            <a:r>
              <a:rPr lang="en-US" altLang="en-US" sz="1800" b="1" dirty="0" err="1">
                <a:latin typeface="Courier New" pitchFamily="49" charset="0"/>
              </a:rPr>
              <a:t>ItemType</a:t>
            </a:r>
            <a:r>
              <a:rPr lang="en-US" altLang="en-US" sz="1800" b="1" dirty="0">
                <a:latin typeface="Courier New" pitchFamily="49" charset="0"/>
              </a:rPr>
              <a:t>&amp;  item 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	void </a:t>
            </a:r>
            <a:r>
              <a:rPr lang="en-US" altLang="en-US" sz="1800" b="1" dirty="0" err="1">
                <a:latin typeface="Courier New" pitchFamily="49" charset="0"/>
              </a:rPr>
              <a:t>MakeEmpty</a:t>
            </a:r>
            <a:r>
              <a:rPr lang="en-US" altLang="en-US" sz="1800" b="1" dirty="0">
                <a:latin typeface="Courier New" pitchFamily="49" charset="0"/>
              </a:rPr>
              <a:t>( 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private: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	</a:t>
            </a:r>
            <a:r>
              <a:rPr lang="en-US" altLang="en-US" sz="1800" b="1" dirty="0" err="1">
                <a:latin typeface="Courier New" pitchFamily="49" charset="0"/>
              </a:rPr>
              <a:t>NodeType</a:t>
            </a:r>
            <a:r>
              <a:rPr lang="en-US" altLang="en-US" sz="1800" b="1" dirty="0">
                <a:latin typeface="Courier New" pitchFamily="49" charset="0"/>
              </a:rPr>
              <a:t>&lt;</a:t>
            </a:r>
            <a:r>
              <a:rPr lang="en-US" altLang="en-US" sz="1800" b="1" dirty="0" err="1">
                <a:latin typeface="Courier New" pitchFamily="49" charset="0"/>
              </a:rPr>
              <a:t>ItemType</a:t>
            </a:r>
            <a:r>
              <a:rPr lang="en-US" altLang="en-US" sz="1800" b="1" dirty="0">
                <a:latin typeface="Courier New" pitchFamily="49" charset="0"/>
              </a:rPr>
              <a:t>&gt;*  </a:t>
            </a:r>
            <a:r>
              <a:rPr lang="en-US" altLang="en-US" sz="1800" b="1" dirty="0" err="1">
                <a:latin typeface="Courier New" pitchFamily="49" charset="0"/>
              </a:rPr>
              <a:t>qFront</a:t>
            </a:r>
            <a:r>
              <a:rPr lang="en-US" altLang="en-US" sz="1800" b="1" dirty="0">
                <a:latin typeface="Courier New" pitchFamily="49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	</a:t>
            </a:r>
            <a:r>
              <a:rPr lang="en-US" altLang="en-US" sz="1800" b="1" dirty="0" err="1">
                <a:latin typeface="Courier New" pitchFamily="49" charset="0"/>
              </a:rPr>
              <a:t>NodeType</a:t>
            </a:r>
            <a:r>
              <a:rPr lang="en-US" altLang="en-US" sz="1800" b="1" dirty="0">
                <a:latin typeface="Courier New" pitchFamily="49" charset="0"/>
              </a:rPr>
              <a:t>&lt;</a:t>
            </a:r>
            <a:r>
              <a:rPr lang="en-US" altLang="en-US" sz="1800" b="1" dirty="0" err="1">
                <a:latin typeface="Courier New" pitchFamily="49" charset="0"/>
              </a:rPr>
              <a:t>ItemType</a:t>
            </a:r>
            <a:r>
              <a:rPr lang="en-US" altLang="en-US" sz="1800" b="1" dirty="0">
                <a:latin typeface="Courier New" pitchFamily="49" charset="0"/>
              </a:rPr>
              <a:t>&gt;*  </a:t>
            </a:r>
            <a:r>
              <a:rPr lang="en-US" altLang="en-US" sz="1800" b="1" dirty="0" err="1">
                <a:latin typeface="Courier New" pitchFamily="49" charset="0"/>
              </a:rPr>
              <a:t>qRear</a:t>
            </a:r>
            <a:r>
              <a:rPr lang="en-US" altLang="en-US" sz="1800" b="1" dirty="0">
                <a:latin typeface="Courier New" pitchFamily="49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};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61642D87-BB32-4E71-9AE4-61858CA867CF}" type="slidenum">
              <a:rPr lang="en-US" altLang="en-US" sz="1400" b="0"/>
              <a:pPr algn="r"/>
              <a:t>37</a:t>
            </a:fld>
            <a:endParaRPr lang="en-US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387350" y="1474788"/>
            <a:ext cx="8326438" cy="514826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20D75696-9D19-4BFD-9C58-FCB2BA28D219}" type="slidenum">
              <a:rPr lang="en-US" altLang="en-US" sz="1400" b="0"/>
              <a:pPr algn="r"/>
              <a:t>38</a:t>
            </a:fld>
            <a:endParaRPr lang="en-US" altLang="en-US" sz="1400" b="0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2978150" y="2520950"/>
            <a:ext cx="4102100" cy="4445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8013" y="1549400"/>
            <a:ext cx="8255000" cy="5003800"/>
          </a:xfrm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006633"/>
                </a:solidFill>
                <a:latin typeface="Courier New" pitchFamily="49" charset="0"/>
              </a:rPr>
              <a:t>// DERIVED CLASS CountedQue FROM BASE CLASS QueType </a:t>
            </a:r>
            <a:r>
              <a:rPr lang="en-US" altLang="en-US" sz="1800" b="1">
                <a:solidFill>
                  <a:srgbClr val="990000"/>
                </a:solidFill>
                <a:latin typeface="Courier New" pitchFamily="49" charset="0"/>
              </a:rPr>
              <a:t>	</a:t>
            </a:r>
            <a:r>
              <a:rPr lang="en-US" altLang="en-US" sz="800" b="1">
                <a:solidFill>
                  <a:srgbClr val="990000"/>
                </a:solidFill>
                <a:latin typeface="Courier New" pitchFamily="49" charset="0"/>
              </a:rPr>
              <a:t>	</a:t>
            </a:r>
            <a:endParaRPr lang="en-US" altLang="en-US" sz="800" b="1">
              <a:solidFill>
                <a:srgbClr val="CC3300"/>
              </a:solidFill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>
              <a:solidFill>
                <a:srgbClr val="990000"/>
              </a:solidFill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3366FF"/>
                </a:solidFill>
                <a:latin typeface="Courier New" pitchFamily="49" charset="0"/>
              </a:rPr>
              <a:t>template&lt;class ItemType&gt;</a:t>
            </a:r>
            <a:endParaRPr lang="en-US" altLang="en-US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class CountedQue </a:t>
            </a:r>
            <a:r>
              <a:rPr lang="en-US" altLang="en-US" sz="1800" b="1">
                <a:solidFill>
                  <a:srgbClr val="990000"/>
                </a:solidFill>
                <a:latin typeface="Courier New" pitchFamily="49" charset="0"/>
              </a:rPr>
              <a:t>: </a:t>
            </a:r>
            <a:r>
              <a:rPr lang="en-US" altLang="en-US" sz="1800" b="1">
                <a:latin typeface="Courier New" pitchFamily="49" charset="0"/>
              </a:rPr>
              <a:t>public QueType&lt;ItemType&gt;  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public:</a:t>
            </a: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CountedQue( );    	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void Enqueue( ItemType newItem );</a:t>
            </a: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void Dequeue( ItemType&amp;  item 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int LengthIs( ) const;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990000"/>
                </a:solidFill>
                <a:latin typeface="Courier New" pitchFamily="49" charset="0"/>
              </a:rPr>
              <a:t>	// Returns number of items on the counted queue.</a:t>
            </a:r>
          </a:p>
          <a:p>
            <a:pPr>
              <a:buFont typeface="Monotype Sorts" pitchFamily="2" charset="2"/>
              <a:buNone/>
            </a:pPr>
            <a:endParaRPr lang="en-US" altLang="en-US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private: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int length;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};</a:t>
            </a: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669925" y="365125"/>
            <a:ext cx="7702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660066"/>
                </a:solidFill>
              </a:rPr>
              <a:t>SAYS ALL PUBLIC MEMBERS OF QueType CAN BE</a:t>
            </a:r>
          </a:p>
          <a:p>
            <a:r>
              <a:rPr lang="en-US" altLang="en-US" sz="2400">
                <a:solidFill>
                  <a:srgbClr val="660066"/>
                </a:solidFill>
              </a:rPr>
              <a:t>INVOKED FOR OBJECTS OF TYPE CountedQue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61C2-2241-411F-AC0B-3BAA20C16411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63525"/>
            <a:ext cx="7848600" cy="1143000"/>
          </a:xfrm>
          <a:noFill/>
          <a:ln/>
        </p:spPr>
        <p:txBody>
          <a:bodyPr/>
          <a:lstStyle/>
          <a:p>
            <a:r>
              <a:rPr lang="en-US" altLang="en-US" sz="4000" dirty="0">
                <a:latin typeface="Courier New" pitchFamily="49" charset="0"/>
              </a:rPr>
              <a:t>class </a:t>
            </a:r>
            <a:r>
              <a:rPr lang="en-US" altLang="en-US" sz="4000" dirty="0" err="1">
                <a:latin typeface="Courier New" pitchFamily="49" charset="0"/>
              </a:rPr>
              <a:t>CountedQue</a:t>
            </a:r>
            <a:r>
              <a:rPr lang="en-US" altLang="en-US" sz="4000" dirty="0">
                <a:latin typeface="Courier New" pitchFamily="49" charset="0"/>
              </a:rPr>
              <a:t>&lt;char</a:t>
            </a:r>
            <a:r>
              <a:rPr lang="en-US" altLang="en-US" sz="4000" dirty="0" smtClean="0">
                <a:latin typeface="Courier New" pitchFamily="49" charset="0"/>
              </a:rPr>
              <a:t>&gt; q</a:t>
            </a:r>
            <a:endParaRPr lang="en-US" altLang="en-US" sz="4000" dirty="0">
              <a:latin typeface="Courier New" pitchFamily="49" charset="0"/>
            </a:endParaRPr>
          </a:p>
        </p:txBody>
      </p:sp>
      <p:grpSp>
        <p:nvGrpSpPr>
          <p:cNvPr id="48174" name="Group 46"/>
          <p:cNvGrpSpPr>
            <a:grpSpLocks/>
          </p:cNvGrpSpPr>
          <p:nvPr/>
        </p:nvGrpSpPr>
        <p:grpSpPr bwMode="auto">
          <a:xfrm>
            <a:off x="708025" y="1758950"/>
            <a:ext cx="7831138" cy="4787900"/>
            <a:chOff x="446" y="1108"/>
            <a:chExt cx="4933" cy="3016"/>
          </a:xfrm>
        </p:grpSpPr>
        <p:sp>
          <p:nvSpPr>
            <p:cNvPr id="48131" name="Oval 3"/>
            <p:cNvSpPr>
              <a:spLocks noChangeArrowheads="1"/>
            </p:cNvSpPr>
            <p:nvPr/>
          </p:nvSpPr>
          <p:spPr bwMode="auto">
            <a:xfrm>
              <a:off x="1348" y="1108"/>
              <a:ext cx="2632" cy="3016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32" name="Oval 4"/>
            <p:cNvSpPr>
              <a:spLocks noChangeArrowheads="1"/>
            </p:cNvSpPr>
            <p:nvPr/>
          </p:nvSpPr>
          <p:spPr bwMode="auto">
            <a:xfrm>
              <a:off x="2606" y="1600"/>
              <a:ext cx="1303" cy="1648"/>
            </a:xfrm>
            <a:prstGeom prst="ellipse">
              <a:avLst/>
            </a:prstGeom>
            <a:solidFill>
              <a:srgbClr val="9900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33" name="Oval 5"/>
            <p:cNvSpPr>
              <a:spLocks noChangeArrowheads="1"/>
            </p:cNvSpPr>
            <p:nvPr/>
          </p:nvSpPr>
          <p:spPr bwMode="auto">
            <a:xfrm>
              <a:off x="2098" y="1948"/>
              <a:ext cx="889" cy="15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34" name="Oval 6"/>
            <p:cNvSpPr>
              <a:spLocks noChangeArrowheads="1"/>
            </p:cNvSpPr>
            <p:nvPr/>
          </p:nvSpPr>
          <p:spPr bwMode="auto">
            <a:xfrm>
              <a:off x="2104" y="2212"/>
              <a:ext cx="889" cy="15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35" name="Oval 7"/>
            <p:cNvSpPr>
              <a:spLocks noChangeArrowheads="1"/>
            </p:cNvSpPr>
            <p:nvPr/>
          </p:nvSpPr>
          <p:spPr bwMode="auto">
            <a:xfrm>
              <a:off x="2086" y="2463"/>
              <a:ext cx="889" cy="15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36" name="Oval 8"/>
            <p:cNvSpPr>
              <a:spLocks noChangeArrowheads="1"/>
            </p:cNvSpPr>
            <p:nvPr/>
          </p:nvSpPr>
          <p:spPr bwMode="auto">
            <a:xfrm>
              <a:off x="2091" y="2728"/>
              <a:ext cx="890" cy="15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2223" y="1939"/>
              <a:ext cx="587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58738" tIns="28575" rIns="58738" bIns="28575">
              <a:spAutoFit/>
            </a:bodyPr>
            <a:lstStyle/>
            <a:p>
              <a:pPr defTabSz="363538"/>
              <a:r>
                <a:rPr lang="en-US" altLang="en-US" sz="1500"/>
                <a:t>QueType</a:t>
              </a:r>
            </a:p>
          </p:txBody>
        </p: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2180" y="2200"/>
              <a:ext cx="658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58738" tIns="28575" rIns="58738" bIns="28575">
              <a:spAutoFit/>
            </a:bodyPr>
            <a:lstStyle/>
            <a:p>
              <a:pPr defTabSz="363538"/>
              <a:r>
                <a:rPr lang="en-US" altLang="en-US" sz="1500"/>
                <a:t>~QueType</a:t>
              </a:r>
            </a:p>
          </p:txBody>
        </p:sp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2251" y="2454"/>
              <a:ext cx="581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58738" tIns="28575" rIns="58738" bIns="28575">
              <a:spAutoFit/>
            </a:bodyPr>
            <a:lstStyle/>
            <a:p>
              <a:pPr defTabSz="363538"/>
              <a:r>
                <a:rPr lang="en-US" altLang="en-US" sz="1500"/>
                <a:t>Enqueue</a:t>
              </a:r>
            </a:p>
          </p:txBody>
        </p:sp>
        <p:sp>
          <p:nvSpPr>
            <p:cNvPr id="48140" name="Rectangle 12"/>
            <p:cNvSpPr>
              <a:spLocks noChangeArrowheads="1"/>
            </p:cNvSpPr>
            <p:nvPr/>
          </p:nvSpPr>
          <p:spPr bwMode="auto">
            <a:xfrm>
              <a:off x="2243" y="2724"/>
              <a:ext cx="581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58738" tIns="28575" rIns="58738" bIns="28575">
              <a:spAutoFit/>
            </a:bodyPr>
            <a:lstStyle/>
            <a:p>
              <a:pPr defTabSz="363538"/>
              <a:r>
                <a:rPr lang="en-US" altLang="en-US" sz="1500"/>
                <a:t>Dequeue</a:t>
              </a:r>
            </a:p>
            <a:p>
              <a:pPr defTabSz="363538"/>
              <a:r>
                <a:rPr lang="en-US" altLang="en-US" sz="1000">
                  <a:latin typeface="Arial Black" pitchFamily="34" charset="0"/>
                </a:rPr>
                <a:t>      .</a:t>
              </a:r>
            </a:p>
            <a:p>
              <a:pPr defTabSz="363538"/>
              <a:r>
                <a:rPr lang="en-US" altLang="en-US" sz="1000">
                  <a:latin typeface="Arial Black" pitchFamily="34" charset="0"/>
                </a:rPr>
                <a:t>      .</a:t>
              </a:r>
            </a:p>
            <a:p>
              <a:pPr defTabSz="363538"/>
              <a:r>
                <a:rPr lang="en-US" altLang="en-US" sz="1000">
                  <a:latin typeface="Arial Black" pitchFamily="34" charset="0"/>
                </a:rPr>
                <a:t>      .</a:t>
              </a:r>
            </a:p>
          </p:txBody>
        </p:sp>
        <p:sp>
          <p:nvSpPr>
            <p:cNvPr id="48141" name="Rectangle 13"/>
            <p:cNvSpPr>
              <a:spLocks noChangeArrowheads="1"/>
            </p:cNvSpPr>
            <p:nvPr/>
          </p:nvSpPr>
          <p:spPr bwMode="auto">
            <a:xfrm>
              <a:off x="3076" y="1977"/>
              <a:ext cx="713" cy="88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42" name="Rectangle 14"/>
            <p:cNvSpPr>
              <a:spLocks noChangeArrowheads="1"/>
            </p:cNvSpPr>
            <p:nvPr/>
          </p:nvSpPr>
          <p:spPr bwMode="auto">
            <a:xfrm>
              <a:off x="3522" y="2184"/>
              <a:ext cx="143" cy="12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43" name="Rectangle 15"/>
            <p:cNvSpPr>
              <a:spLocks noChangeArrowheads="1"/>
            </p:cNvSpPr>
            <p:nvPr/>
          </p:nvSpPr>
          <p:spPr bwMode="auto">
            <a:xfrm>
              <a:off x="3522" y="2532"/>
              <a:ext cx="143" cy="12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44" name="Rectangle 16"/>
            <p:cNvSpPr>
              <a:spLocks noChangeArrowheads="1"/>
            </p:cNvSpPr>
            <p:nvPr/>
          </p:nvSpPr>
          <p:spPr bwMode="auto">
            <a:xfrm>
              <a:off x="3097" y="2030"/>
              <a:ext cx="710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58738" tIns="28575" rIns="58738" bIns="28575">
              <a:spAutoFit/>
            </a:bodyPr>
            <a:lstStyle/>
            <a:p>
              <a:pPr defTabSz="363538"/>
              <a:r>
                <a:rPr lang="en-US" altLang="en-US" sz="1300"/>
                <a:t>Private Data:</a:t>
              </a:r>
            </a:p>
            <a:p>
              <a:pPr defTabSz="363538"/>
              <a:endParaRPr lang="en-US" altLang="en-US" sz="500"/>
            </a:p>
            <a:p>
              <a:pPr defTabSz="363538"/>
              <a:r>
                <a:rPr lang="en-US" altLang="en-US" sz="1300"/>
                <a:t>qFront         </a:t>
              </a:r>
            </a:p>
            <a:p>
              <a:pPr defTabSz="363538"/>
              <a:endParaRPr lang="en-US" altLang="en-US" sz="600"/>
            </a:p>
            <a:p>
              <a:pPr defTabSz="363538"/>
              <a:endParaRPr lang="en-US" altLang="en-US" sz="600"/>
            </a:p>
            <a:p>
              <a:pPr defTabSz="363538"/>
              <a:endParaRPr lang="en-US" altLang="en-US" sz="600"/>
            </a:p>
            <a:p>
              <a:pPr defTabSz="363538"/>
              <a:r>
                <a:rPr lang="en-US" altLang="en-US" sz="1300"/>
                <a:t>qRear        </a:t>
              </a:r>
            </a:p>
          </p:txBody>
        </p:sp>
        <p:sp>
          <p:nvSpPr>
            <p:cNvPr id="48145" name="Line 17"/>
            <p:cNvSpPr>
              <a:spLocks noChangeShapeType="1"/>
            </p:cNvSpPr>
            <p:nvPr/>
          </p:nvSpPr>
          <p:spPr bwMode="auto">
            <a:xfrm>
              <a:off x="3602" y="2240"/>
              <a:ext cx="41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46" name="Rectangle 18"/>
            <p:cNvSpPr>
              <a:spLocks noChangeArrowheads="1"/>
            </p:cNvSpPr>
            <p:nvPr/>
          </p:nvSpPr>
          <p:spPr bwMode="auto">
            <a:xfrm>
              <a:off x="4026" y="2137"/>
              <a:ext cx="345" cy="2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8152" name="Group 24"/>
            <p:cNvGrpSpPr>
              <a:grpSpLocks/>
            </p:cNvGrpSpPr>
            <p:nvPr/>
          </p:nvGrpSpPr>
          <p:grpSpPr bwMode="auto">
            <a:xfrm>
              <a:off x="4027" y="2132"/>
              <a:ext cx="852" cy="259"/>
              <a:chOff x="4027" y="2132"/>
              <a:chExt cx="852" cy="259"/>
            </a:xfrm>
          </p:grpSpPr>
          <p:sp>
            <p:nvSpPr>
              <p:cNvPr id="48147" name="Line 19"/>
              <p:cNvSpPr>
                <a:spLocks noChangeShapeType="1"/>
              </p:cNvSpPr>
              <p:nvPr/>
            </p:nvSpPr>
            <p:spPr bwMode="auto">
              <a:xfrm>
                <a:off x="4299" y="2250"/>
                <a:ext cx="21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8148" name="Line 20"/>
              <p:cNvSpPr>
                <a:spLocks noChangeShapeType="1"/>
              </p:cNvSpPr>
              <p:nvPr/>
            </p:nvSpPr>
            <p:spPr bwMode="auto">
              <a:xfrm>
                <a:off x="4257" y="2132"/>
                <a:ext cx="0" cy="2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8149" name="Line 21"/>
              <p:cNvSpPr>
                <a:spLocks noChangeShapeType="1"/>
              </p:cNvSpPr>
              <p:nvPr/>
            </p:nvSpPr>
            <p:spPr bwMode="auto">
              <a:xfrm>
                <a:off x="4768" y="2134"/>
                <a:ext cx="0" cy="2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8150" name="Rectangle 22"/>
              <p:cNvSpPr>
                <a:spLocks noChangeArrowheads="1"/>
              </p:cNvSpPr>
              <p:nvPr/>
            </p:nvSpPr>
            <p:spPr bwMode="auto">
              <a:xfrm>
                <a:off x="4027" y="2173"/>
                <a:ext cx="301" cy="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58738" tIns="28575" rIns="58738" bIns="28575">
                <a:spAutoFit/>
              </a:bodyPr>
              <a:lstStyle/>
              <a:p>
                <a:pPr defTabSz="363538"/>
                <a:r>
                  <a:rPr lang="en-US" altLang="en-US" sz="1500">
                    <a:latin typeface="Times New Roman" charset="0"/>
                  </a:rPr>
                  <a:t>‘C’  </a:t>
                </a:r>
              </a:p>
            </p:txBody>
          </p:sp>
          <p:sp>
            <p:nvSpPr>
              <p:cNvPr id="48151" name="Line 23"/>
              <p:cNvSpPr>
                <a:spLocks noChangeShapeType="1"/>
              </p:cNvSpPr>
              <p:nvPr/>
            </p:nvSpPr>
            <p:spPr bwMode="auto">
              <a:xfrm flipH="1">
                <a:off x="4770" y="2140"/>
                <a:ext cx="109" cy="2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8161" name="Group 33"/>
            <p:cNvGrpSpPr>
              <a:grpSpLocks/>
            </p:cNvGrpSpPr>
            <p:nvPr/>
          </p:nvGrpSpPr>
          <p:grpSpPr bwMode="auto">
            <a:xfrm>
              <a:off x="4525" y="2132"/>
              <a:ext cx="854" cy="259"/>
              <a:chOff x="4525" y="2132"/>
              <a:chExt cx="854" cy="259"/>
            </a:xfrm>
          </p:grpSpPr>
          <p:sp>
            <p:nvSpPr>
              <p:cNvPr id="48153" name="Rectangle 25"/>
              <p:cNvSpPr>
                <a:spLocks noChangeArrowheads="1"/>
              </p:cNvSpPr>
              <p:nvPr/>
            </p:nvSpPr>
            <p:spPr bwMode="auto">
              <a:xfrm>
                <a:off x="4531" y="2137"/>
                <a:ext cx="345" cy="244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8154" name="Rectangle 26"/>
              <p:cNvSpPr>
                <a:spLocks noChangeArrowheads="1"/>
              </p:cNvSpPr>
              <p:nvPr/>
            </p:nvSpPr>
            <p:spPr bwMode="auto">
              <a:xfrm>
                <a:off x="5034" y="2140"/>
                <a:ext cx="345" cy="244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48160" name="Group 32"/>
              <p:cNvGrpSpPr>
                <a:grpSpLocks/>
              </p:cNvGrpSpPr>
              <p:nvPr/>
            </p:nvGrpSpPr>
            <p:grpSpPr bwMode="auto">
              <a:xfrm>
                <a:off x="4525" y="2132"/>
                <a:ext cx="852" cy="259"/>
                <a:chOff x="4525" y="2132"/>
                <a:chExt cx="852" cy="259"/>
              </a:xfrm>
            </p:grpSpPr>
            <p:sp>
              <p:nvSpPr>
                <p:cNvPr id="48155" name="Line 27"/>
                <p:cNvSpPr>
                  <a:spLocks noChangeShapeType="1"/>
                </p:cNvSpPr>
                <p:nvPr/>
              </p:nvSpPr>
              <p:spPr bwMode="auto">
                <a:xfrm>
                  <a:off x="4797" y="2250"/>
                  <a:ext cx="2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8156" name="Line 28"/>
                <p:cNvSpPr>
                  <a:spLocks noChangeShapeType="1"/>
                </p:cNvSpPr>
                <p:nvPr/>
              </p:nvSpPr>
              <p:spPr bwMode="auto">
                <a:xfrm>
                  <a:off x="4755" y="2132"/>
                  <a:ext cx="0" cy="25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8157" name="Line 29"/>
                <p:cNvSpPr>
                  <a:spLocks noChangeShapeType="1"/>
                </p:cNvSpPr>
                <p:nvPr/>
              </p:nvSpPr>
              <p:spPr bwMode="auto">
                <a:xfrm>
                  <a:off x="5266" y="2134"/>
                  <a:ext cx="0" cy="25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8158" name="Rectangle 30"/>
                <p:cNvSpPr>
                  <a:spLocks noChangeArrowheads="1"/>
                </p:cNvSpPr>
                <p:nvPr/>
              </p:nvSpPr>
              <p:spPr bwMode="auto">
                <a:xfrm>
                  <a:off x="4525" y="2173"/>
                  <a:ext cx="724" cy="1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58738" tIns="28575" rIns="58738" bIns="28575">
                  <a:spAutoFit/>
                </a:bodyPr>
                <a:lstStyle/>
                <a:p>
                  <a:pPr defTabSz="363538"/>
                  <a:r>
                    <a:rPr lang="en-US" altLang="en-US" sz="1500">
                      <a:latin typeface="Times New Roman" charset="0"/>
                    </a:rPr>
                    <a:t>‘Z’           ‘T’</a:t>
                  </a:r>
                </a:p>
              </p:txBody>
            </p:sp>
            <p:sp>
              <p:nvSpPr>
                <p:cNvPr id="48159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5268" y="2140"/>
                  <a:ext cx="109" cy="25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48162" name="Arc 34"/>
            <p:cNvSpPr>
              <a:spLocks/>
            </p:cNvSpPr>
            <p:nvPr/>
          </p:nvSpPr>
          <p:spPr bwMode="auto">
            <a:xfrm>
              <a:off x="3609" y="2391"/>
              <a:ext cx="1546" cy="211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63" name="Oval 35"/>
            <p:cNvSpPr>
              <a:spLocks noChangeArrowheads="1"/>
            </p:cNvSpPr>
            <p:nvPr/>
          </p:nvSpPr>
          <p:spPr bwMode="auto">
            <a:xfrm>
              <a:off x="465" y="1667"/>
              <a:ext cx="1416" cy="24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64" name="Oval 36"/>
            <p:cNvSpPr>
              <a:spLocks noChangeArrowheads="1"/>
            </p:cNvSpPr>
            <p:nvPr/>
          </p:nvSpPr>
          <p:spPr bwMode="auto">
            <a:xfrm>
              <a:off x="474" y="2087"/>
              <a:ext cx="1416" cy="24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65" name="Oval 37"/>
            <p:cNvSpPr>
              <a:spLocks noChangeArrowheads="1"/>
            </p:cNvSpPr>
            <p:nvPr/>
          </p:nvSpPr>
          <p:spPr bwMode="auto">
            <a:xfrm>
              <a:off x="446" y="2484"/>
              <a:ext cx="1416" cy="24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66" name="Oval 38"/>
            <p:cNvSpPr>
              <a:spLocks noChangeArrowheads="1"/>
            </p:cNvSpPr>
            <p:nvPr/>
          </p:nvSpPr>
          <p:spPr bwMode="auto">
            <a:xfrm>
              <a:off x="455" y="2905"/>
              <a:ext cx="1416" cy="24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67" name="Rectangle 39"/>
            <p:cNvSpPr>
              <a:spLocks noChangeArrowheads="1"/>
            </p:cNvSpPr>
            <p:nvPr/>
          </p:nvSpPr>
          <p:spPr bwMode="auto">
            <a:xfrm>
              <a:off x="522" y="1655"/>
              <a:ext cx="12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/>
                <a:t>CountedQue</a:t>
              </a:r>
            </a:p>
          </p:txBody>
        </p:sp>
        <p:sp>
          <p:nvSpPr>
            <p:cNvPr id="48168" name="Rectangle 40"/>
            <p:cNvSpPr>
              <a:spLocks noChangeArrowheads="1"/>
            </p:cNvSpPr>
            <p:nvPr/>
          </p:nvSpPr>
          <p:spPr bwMode="auto">
            <a:xfrm>
              <a:off x="694" y="2070"/>
              <a:ext cx="9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/>
                <a:t>LengthIs</a:t>
              </a:r>
            </a:p>
          </p:txBody>
        </p:sp>
        <p:sp>
          <p:nvSpPr>
            <p:cNvPr id="48169" name="Rectangle 41"/>
            <p:cNvSpPr>
              <a:spLocks noChangeArrowheads="1"/>
            </p:cNvSpPr>
            <p:nvPr/>
          </p:nvSpPr>
          <p:spPr bwMode="auto">
            <a:xfrm>
              <a:off x="710" y="2473"/>
              <a:ext cx="9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/>
                <a:t>Enqueue</a:t>
              </a:r>
            </a:p>
          </p:txBody>
        </p:sp>
        <p:sp>
          <p:nvSpPr>
            <p:cNvPr id="48170" name="Rectangle 42"/>
            <p:cNvSpPr>
              <a:spLocks noChangeArrowheads="1"/>
            </p:cNvSpPr>
            <p:nvPr/>
          </p:nvSpPr>
          <p:spPr bwMode="auto">
            <a:xfrm>
              <a:off x="697" y="2901"/>
              <a:ext cx="927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/>
                <a:t>Dequeue</a:t>
              </a:r>
            </a:p>
            <a:p>
              <a:r>
                <a:rPr lang="en-US" altLang="en-US" sz="1600">
                  <a:latin typeface="Arial Black" pitchFamily="34" charset="0"/>
                </a:rPr>
                <a:t>      .</a:t>
              </a:r>
            </a:p>
            <a:p>
              <a:r>
                <a:rPr lang="en-US" altLang="en-US" sz="1600">
                  <a:latin typeface="Arial Black" pitchFamily="34" charset="0"/>
                </a:rPr>
                <a:t>      .</a:t>
              </a:r>
            </a:p>
            <a:p>
              <a:r>
                <a:rPr lang="en-US" altLang="en-US" sz="1600">
                  <a:latin typeface="Arial Black" pitchFamily="34" charset="0"/>
                </a:rPr>
                <a:t>      .</a:t>
              </a:r>
            </a:p>
          </p:txBody>
        </p:sp>
        <p:sp>
          <p:nvSpPr>
            <p:cNvPr id="48171" name="Rectangle 43"/>
            <p:cNvSpPr>
              <a:spLocks noChangeArrowheads="1"/>
            </p:cNvSpPr>
            <p:nvPr/>
          </p:nvSpPr>
          <p:spPr bwMode="auto">
            <a:xfrm>
              <a:off x="2164" y="3316"/>
              <a:ext cx="856" cy="56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72" name="Rectangle 44"/>
            <p:cNvSpPr>
              <a:spLocks noChangeArrowheads="1"/>
            </p:cNvSpPr>
            <p:nvPr/>
          </p:nvSpPr>
          <p:spPr bwMode="auto">
            <a:xfrm>
              <a:off x="2644" y="3556"/>
              <a:ext cx="280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73" name="Rectangle 45"/>
            <p:cNvSpPr>
              <a:spLocks noChangeArrowheads="1"/>
            </p:cNvSpPr>
            <p:nvPr/>
          </p:nvSpPr>
          <p:spPr bwMode="auto">
            <a:xfrm>
              <a:off x="2233" y="3326"/>
              <a:ext cx="710" cy="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58738" tIns="28575" rIns="58738" bIns="28575">
              <a:spAutoFit/>
            </a:bodyPr>
            <a:lstStyle/>
            <a:p>
              <a:pPr defTabSz="363538"/>
              <a:r>
                <a:rPr lang="en-US" altLang="en-US" sz="1300"/>
                <a:t>Private Data:</a:t>
              </a:r>
            </a:p>
            <a:p>
              <a:pPr defTabSz="363538"/>
              <a:endParaRPr lang="en-US" altLang="en-US" sz="500"/>
            </a:p>
            <a:p>
              <a:pPr defTabSz="363538"/>
              <a:endParaRPr lang="en-US" altLang="en-US" sz="500"/>
            </a:p>
            <a:p>
              <a:pPr defTabSz="363538"/>
              <a:endParaRPr lang="en-US" altLang="en-US" sz="500"/>
            </a:p>
            <a:p>
              <a:pPr defTabSz="363538"/>
              <a:r>
                <a:rPr lang="en-US" altLang="en-US" sz="1300"/>
                <a:t>length       </a:t>
              </a:r>
              <a:r>
                <a:rPr lang="en-US" altLang="en-US" sz="1600"/>
                <a:t>3</a:t>
              </a:r>
              <a:endParaRPr lang="en-US" altLang="en-US" sz="1300"/>
            </a:p>
            <a:p>
              <a:pPr defTabSz="363538"/>
              <a:endParaRPr lang="en-US" altLang="en-US" sz="600"/>
            </a:p>
            <a:p>
              <a:pPr defTabSz="363538"/>
              <a:endParaRPr lang="en-US" altLang="en-US" sz="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5DFC-343E-4A19-9B75-36633BD2996C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1219200"/>
          </a:xfrm>
          <a:ln/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/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>
                <a:solidFill>
                  <a:srgbClr val="660066"/>
                </a:solidFill>
              </a:rPr>
              <a:t>What is a Circular Linked List?</a:t>
            </a:r>
          </a:p>
        </p:txBody>
      </p:sp>
      <p:sp useBgFill="1"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41500"/>
            <a:ext cx="7696200" cy="2057400"/>
          </a:xfrm>
          <a:ln/>
        </p:spPr>
        <p:txBody>
          <a:bodyPr/>
          <a:lstStyle/>
          <a:p>
            <a:r>
              <a:rPr lang="en-US" altLang="en-US" sz="2800" b="1" dirty="0"/>
              <a:t>A circular linked list is a list in which </a:t>
            </a:r>
            <a:r>
              <a:rPr lang="en-US" altLang="en-US" sz="2800" b="1" dirty="0">
                <a:solidFill>
                  <a:schemeClr val="tx2"/>
                </a:solidFill>
              </a:rPr>
              <a:t>every node has a successor</a:t>
            </a:r>
            <a:r>
              <a:rPr lang="en-US" altLang="en-US" sz="2800" b="1" dirty="0"/>
              <a:t>; the “last” element is succeeded by the “first” element.</a:t>
            </a:r>
            <a:r>
              <a:rPr lang="en-US" altLang="en-US" dirty="0"/>
              <a:t> </a:t>
            </a:r>
          </a:p>
          <a:p>
            <a:pPr>
              <a:buFont typeface="Monotype Sorts" pitchFamily="2" charset="2"/>
              <a:buNone/>
            </a:pPr>
            <a:endParaRPr lang="en-US" altLang="en-US" sz="1600" dirty="0"/>
          </a:p>
          <a:p>
            <a:pPr>
              <a:buFont typeface="Monotype Sorts" pitchFamily="2" charset="2"/>
              <a:buNone/>
            </a:pPr>
            <a:endParaRPr lang="en-US" altLang="en-US" sz="1600" dirty="0"/>
          </a:p>
        </p:txBody>
      </p:sp>
      <p:grpSp>
        <p:nvGrpSpPr>
          <p:cNvPr id="9255" name="Group 39"/>
          <p:cNvGrpSpPr>
            <a:grpSpLocks/>
          </p:cNvGrpSpPr>
          <p:nvPr/>
        </p:nvGrpSpPr>
        <p:grpSpPr bwMode="auto">
          <a:xfrm>
            <a:off x="365125" y="3733800"/>
            <a:ext cx="8086725" cy="1974850"/>
            <a:chOff x="230" y="2352"/>
            <a:chExt cx="5094" cy="1244"/>
          </a:xfrm>
        </p:grpSpPr>
        <p:sp useBgFill="1">
          <p:nvSpPr>
            <p:cNvPr id="9220" name="Oval 4"/>
            <p:cNvSpPr>
              <a:spLocks noChangeArrowheads="1"/>
            </p:cNvSpPr>
            <p:nvPr/>
          </p:nvSpPr>
          <p:spPr bwMode="auto">
            <a:xfrm>
              <a:off x="1252" y="2788"/>
              <a:ext cx="4072" cy="808"/>
            </a:xfrm>
            <a:prstGeom prst="ellipse">
              <a:avLst/>
            </a:prstGeom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 useBgFill="1">
          <p:nvSpPr>
            <p:cNvPr id="9221" name="Rectangle 5"/>
            <p:cNvSpPr>
              <a:spLocks noChangeArrowheads="1"/>
            </p:cNvSpPr>
            <p:nvPr/>
          </p:nvSpPr>
          <p:spPr bwMode="auto">
            <a:xfrm>
              <a:off x="1440" y="2352"/>
              <a:ext cx="3648" cy="672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2" name="Rectangle 6"/>
            <p:cNvSpPr>
              <a:spLocks noChangeArrowheads="1"/>
            </p:cNvSpPr>
            <p:nvPr/>
          </p:nvSpPr>
          <p:spPr bwMode="auto">
            <a:xfrm>
              <a:off x="890" y="2809"/>
              <a:ext cx="184" cy="32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3" name="Line 7"/>
            <p:cNvSpPr>
              <a:spLocks noChangeShapeType="1"/>
            </p:cNvSpPr>
            <p:nvPr/>
          </p:nvSpPr>
          <p:spPr bwMode="auto">
            <a:xfrm>
              <a:off x="1710" y="2791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9233" name="Group 17"/>
            <p:cNvGrpSpPr>
              <a:grpSpLocks/>
            </p:cNvGrpSpPr>
            <p:nvPr/>
          </p:nvGrpSpPr>
          <p:grpSpPr bwMode="auto">
            <a:xfrm>
              <a:off x="1383" y="2778"/>
              <a:ext cx="1827" cy="357"/>
              <a:chOff x="1383" y="2778"/>
              <a:chExt cx="1827" cy="357"/>
            </a:xfrm>
          </p:grpSpPr>
          <p:sp>
            <p:nvSpPr>
              <p:cNvPr id="9224" name="Rectangle 8"/>
              <p:cNvSpPr>
                <a:spLocks noChangeArrowheads="1"/>
              </p:cNvSpPr>
              <p:nvPr/>
            </p:nvSpPr>
            <p:spPr bwMode="auto">
              <a:xfrm>
                <a:off x="1383" y="2778"/>
                <a:ext cx="472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9228" name="Group 12"/>
              <p:cNvGrpSpPr>
                <a:grpSpLocks/>
              </p:cNvGrpSpPr>
              <p:nvPr/>
            </p:nvGrpSpPr>
            <p:grpSpPr bwMode="auto">
              <a:xfrm>
                <a:off x="1791" y="2778"/>
                <a:ext cx="747" cy="354"/>
                <a:chOff x="1791" y="2778"/>
                <a:chExt cx="747" cy="354"/>
              </a:xfrm>
            </p:grpSpPr>
            <p:sp>
              <p:nvSpPr>
                <p:cNvPr id="9225" name="Line 9"/>
                <p:cNvSpPr>
                  <a:spLocks noChangeShapeType="1"/>
                </p:cNvSpPr>
                <p:nvPr/>
              </p:nvSpPr>
              <p:spPr bwMode="auto">
                <a:xfrm>
                  <a:off x="1791" y="2958"/>
                  <a:ext cx="272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226" name="Rectangle 10"/>
                <p:cNvSpPr>
                  <a:spLocks noChangeArrowheads="1"/>
                </p:cNvSpPr>
                <p:nvPr/>
              </p:nvSpPr>
              <p:spPr bwMode="auto">
                <a:xfrm>
                  <a:off x="2066" y="2778"/>
                  <a:ext cx="472" cy="35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227" name="Line 11"/>
                <p:cNvSpPr>
                  <a:spLocks noChangeShapeType="1"/>
                </p:cNvSpPr>
                <p:nvPr/>
              </p:nvSpPr>
              <p:spPr bwMode="auto">
                <a:xfrm>
                  <a:off x="2393" y="2788"/>
                  <a:ext cx="0" cy="3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232" name="Group 16"/>
              <p:cNvGrpSpPr>
                <a:grpSpLocks/>
              </p:cNvGrpSpPr>
              <p:nvPr/>
            </p:nvGrpSpPr>
            <p:grpSpPr bwMode="auto">
              <a:xfrm>
                <a:off x="2463" y="2778"/>
                <a:ext cx="747" cy="357"/>
                <a:chOff x="2463" y="2778"/>
                <a:chExt cx="747" cy="357"/>
              </a:xfrm>
            </p:grpSpPr>
            <p:sp>
              <p:nvSpPr>
                <p:cNvPr id="9229" name="Line 13"/>
                <p:cNvSpPr>
                  <a:spLocks noChangeShapeType="1"/>
                </p:cNvSpPr>
                <p:nvPr/>
              </p:nvSpPr>
              <p:spPr bwMode="auto">
                <a:xfrm>
                  <a:off x="2463" y="2960"/>
                  <a:ext cx="272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230" name="Rectangle 14"/>
                <p:cNvSpPr>
                  <a:spLocks noChangeArrowheads="1"/>
                </p:cNvSpPr>
                <p:nvPr/>
              </p:nvSpPr>
              <p:spPr bwMode="auto">
                <a:xfrm>
                  <a:off x="2738" y="2778"/>
                  <a:ext cx="472" cy="357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231" name="Line 15"/>
                <p:cNvSpPr>
                  <a:spLocks noChangeShapeType="1"/>
                </p:cNvSpPr>
                <p:nvPr/>
              </p:nvSpPr>
              <p:spPr bwMode="auto">
                <a:xfrm>
                  <a:off x="3065" y="2788"/>
                  <a:ext cx="0" cy="34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9234" name="Rectangle 18"/>
            <p:cNvSpPr>
              <a:spLocks noChangeArrowheads="1"/>
            </p:cNvSpPr>
            <p:nvPr/>
          </p:nvSpPr>
          <p:spPr bwMode="auto">
            <a:xfrm>
              <a:off x="1398" y="2815"/>
              <a:ext cx="17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/>
                <a:t>‘B’        ‘C’         ‘L’</a:t>
              </a:r>
            </a:p>
          </p:txBody>
        </p:sp>
        <p:sp>
          <p:nvSpPr>
            <p:cNvPr id="9235" name="Line 19"/>
            <p:cNvSpPr>
              <a:spLocks noChangeShapeType="1"/>
            </p:cNvSpPr>
            <p:nvPr/>
          </p:nvSpPr>
          <p:spPr bwMode="auto">
            <a:xfrm flipV="1">
              <a:off x="960" y="2973"/>
              <a:ext cx="387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6" name="Line 20"/>
            <p:cNvSpPr>
              <a:spLocks noChangeShapeType="1"/>
            </p:cNvSpPr>
            <p:nvPr/>
          </p:nvSpPr>
          <p:spPr bwMode="auto">
            <a:xfrm>
              <a:off x="1700" y="2793"/>
              <a:ext cx="0" cy="3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7" name="Line 21"/>
            <p:cNvSpPr>
              <a:spLocks noChangeShapeType="1"/>
            </p:cNvSpPr>
            <p:nvPr/>
          </p:nvSpPr>
          <p:spPr bwMode="auto">
            <a:xfrm>
              <a:off x="3726" y="2791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9249" name="Group 33"/>
            <p:cNvGrpSpPr>
              <a:grpSpLocks/>
            </p:cNvGrpSpPr>
            <p:nvPr/>
          </p:nvGrpSpPr>
          <p:grpSpPr bwMode="auto">
            <a:xfrm>
              <a:off x="3399" y="2778"/>
              <a:ext cx="1827" cy="357"/>
              <a:chOff x="3399" y="2778"/>
              <a:chExt cx="1827" cy="357"/>
            </a:xfrm>
          </p:grpSpPr>
          <p:grpSp>
            <p:nvGrpSpPr>
              <p:cNvPr id="9247" name="Group 31"/>
              <p:cNvGrpSpPr>
                <a:grpSpLocks/>
              </p:cNvGrpSpPr>
              <p:nvPr/>
            </p:nvGrpSpPr>
            <p:grpSpPr bwMode="auto">
              <a:xfrm>
                <a:off x="3399" y="2778"/>
                <a:ext cx="1827" cy="357"/>
                <a:chOff x="3399" y="2778"/>
                <a:chExt cx="1827" cy="357"/>
              </a:xfrm>
            </p:grpSpPr>
            <p:sp>
              <p:nvSpPr>
                <p:cNvPr id="9238" name="Rectangle 22"/>
                <p:cNvSpPr>
                  <a:spLocks noChangeArrowheads="1"/>
                </p:cNvSpPr>
                <p:nvPr/>
              </p:nvSpPr>
              <p:spPr bwMode="auto">
                <a:xfrm>
                  <a:off x="3399" y="2778"/>
                  <a:ext cx="472" cy="357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9242" name="Group 26"/>
                <p:cNvGrpSpPr>
                  <a:grpSpLocks/>
                </p:cNvGrpSpPr>
                <p:nvPr/>
              </p:nvGrpSpPr>
              <p:grpSpPr bwMode="auto">
                <a:xfrm>
                  <a:off x="3807" y="2778"/>
                  <a:ext cx="747" cy="354"/>
                  <a:chOff x="3807" y="2778"/>
                  <a:chExt cx="747" cy="354"/>
                </a:xfrm>
              </p:grpSpPr>
              <p:sp>
                <p:nvSpPr>
                  <p:cNvPr id="9239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3807" y="2958"/>
                    <a:ext cx="272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lg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24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4082" y="2778"/>
                    <a:ext cx="472" cy="35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241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4409" y="2788"/>
                    <a:ext cx="0" cy="34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9246" name="Group 30"/>
                <p:cNvGrpSpPr>
                  <a:grpSpLocks/>
                </p:cNvGrpSpPr>
                <p:nvPr/>
              </p:nvGrpSpPr>
              <p:grpSpPr bwMode="auto">
                <a:xfrm>
                  <a:off x="4479" y="2778"/>
                  <a:ext cx="747" cy="357"/>
                  <a:chOff x="4479" y="2778"/>
                  <a:chExt cx="747" cy="357"/>
                </a:xfrm>
              </p:grpSpPr>
              <p:sp>
                <p:nvSpPr>
                  <p:cNvPr id="9243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4479" y="2960"/>
                    <a:ext cx="272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lg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244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4754" y="2778"/>
                    <a:ext cx="472" cy="35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245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5081" y="2788"/>
                    <a:ext cx="0" cy="34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9248" name="Rectangle 32"/>
              <p:cNvSpPr>
                <a:spLocks noChangeArrowheads="1"/>
              </p:cNvSpPr>
              <p:nvPr/>
            </p:nvSpPr>
            <p:spPr bwMode="auto">
              <a:xfrm>
                <a:off x="3414" y="2815"/>
                <a:ext cx="17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2400"/>
                  <a:t>‘T’        ‘V’         ‘Y’</a:t>
                </a:r>
              </a:p>
            </p:txBody>
          </p:sp>
        </p:grpSp>
        <p:sp>
          <p:nvSpPr>
            <p:cNvPr id="9250" name="Line 34"/>
            <p:cNvSpPr>
              <a:spLocks noChangeShapeType="1"/>
            </p:cNvSpPr>
            <p:nvPr/>
          </p:nvSpPr>
          <p:spPr bwMode="auto">
            <a:xfrm flipV="1">
              <a:off x="3168" y="2973"/>
              <a:ext cx="243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51" name="Line 35"/>
            <p:cNvSpPr>
              <a:spLocks noChangeShapeType="1"/>
            </p:cNvSpPr>
            <p:nvPr/>
          </p:nvSpPr>
          <p:spPr bwMode="auto">
            <a:xfrm>
              <a:off x="3716" y="2793"/>
              <a:ext cx="0" cy="3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52" name="Line 36"/>
            <p:cNvSpPr>
              <a:spLocks noChangeShapeType="1"/>
            </p:cNvSpPr>
            <p:nvPr/>
          </p:nvSpPr>
          <p:spPr bwMode="auto">
            <a:xfrm flipH="1" flipV="1">
              <a:off x="5136" y="3024"/>
              <a:ext cx="96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53" name="Line 37"/>
            <p:cNvSpPr>
              <a:spLocks noChangeShapeType="1"/>
            </p:cNvSpPr>
            <p:nvPr/>
          </p:nvSpPr>
          <p:spPr bwMode="auto">
            <a:xfrm flipV="1">
              <a:off x="1344" y="3024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54" name="Rectangle 38"/>
            <p:cNvSpPr>
              <a:spLocks noChangeArrowheads="1"/>
            </p:cNvSpPr>
            <p:nvPr/>
          </p:nvSpPr>
          <p:spPr bwMode="auto">
            <a:xfrm>
              <a:off x="230" y="2851"/>
              <a:ext cx="6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listData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87350" y="407988"/>
            <a:ext cx="8326438" cy="537686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4A16450E-DFFB-44B0-9A1F-9EC72F4631D2}" type="slidenum">
              <a:rPr lang="en-US" altLang="en-US" sz="1400" b="0"/>
              <a:pPr algn="r"/>
              <a:t>40</a:t>
            </a:fld>
            <a:endParaRPr lang="en-US" altLang="en-US" sz="1400" b="0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5416550" y="1682750"/>
            <a:ext cx="3187700" cy="4445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1650" y="544513"/>
            <a:ext cx="8464550" cy="5392737"/>
          </a:xfrm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1800" b="1">
              <a:solidFill>
                <a:srgbClr val="006633"/>
              </a:solidFill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990000"/>
                </a:solidFill>
                <a:latin typeface="Courier New" pitchFamily="49" charset="0"/>
              </a:rPr>
              <a:t>// Member function definitions for class CountedQue</a:t>
            </a:r>
            <a:endParaRPr lang="en-US" altLang="en-US" sz="1800" b="1">
              <a:solidFill>
                <a:srgbClr val="006633"/>
              </a:solidFill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>
              <a:solidFill>
                <a:srgbClr val="990000"/>
              </a:solidFill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3366FF"/>
                </a:solidFill>
                <a:latin typeface="Courier New" pitchFamily="49" charset="0"/>
              </a:rPr>
              <a:t>template&lt;class ItemType&gt;</a:t>
            </a:r>
            <a:r>
              <a:rPr lang="en-US" altLang="en-US" sz="1800" b="1">
                <a:latin typeface="Courier New" pitchFamily="49" charset="0"/>
              </a:rPr>
              <a:t>    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CountedQue</a:t>
            </a:r>
            <a:r>
              <a:rPr lang="en-US" altLang="en-US" sz="1800" b="1">
                <a:solidFill>
                  <a:srgbClr val="3366FF"/>
                </a:solidFill>
                <a:latin typeface="Courier New" pitchFamily="49" charset="0"/>
              </a:rPr>
              <a:t>&lt;ItemType&gt;</a:t>
            </a:r>
            <a:r>
              <a:rPr lang="en-US" altLang="en-US" sz="1800" b="1">
                <a:latin typeface="Courier New" pitchFamily="49" charset="0"/>
              </a:rPr>
              <a:t>::CountedQue( ) : QueType&lt;ItemType&gt;( )</a:t>
            </a:r>
            <a:endParaRPr lang="en-US" altLang="en-US" sz="1800" b="1">
              <a:solidFill>
                <a:srgbClr val="CC0000"/>
              </a:solidFill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length = 0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}</a:t>
            </a:r>
          </a:p>
          <a:p>
            <a:pPr>
              <a:buFont typeface="Monotype Sorts" pitchFamily="2" charset="2"/>
              <a:buNone/>
            </a:pPr>
            <a:endParaRPr lang="en-US" altLang="en-US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 b="1">
              <a:solidFill>
                <a:srgbClr val="3366FF"/>
              </a:solidFill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3366FF"/>
                </a:solidFill>
                <a:latin typeface="Courier New" pitchFamily="49" charset="0"/>
              </a:rPr>
              <a:t>template&lt;class ItemType&gt;</a:t>
            </a:r>
            <a:endParaRPr lang="en-US" altLang="en-US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int CountedQue</a:t>
            </a:r>
            <a:r>
              <a:rPr lang="en-US" altLang="en-US" sz="1800" b="1">
                <a:solidFill>
                  <a:srgbClr val="3366FF"/>
                </a:solidFill>
                <a:latin typeface="Courier New" pitchFamily="49" charset="0"/>
              </a:rPr>
              <a:t>&lt;ItemType&gt;</a:t>
            </a:r>
            <a:r>
              <a:rPr lang="en-US" altLang="en-US" sz="1800" b="1">
                <a:latin typeface="Courier New" pitchFamily="49" charset="0"/>
              </a:rPr>
              <a:t>::LengthIs( ) const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{					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return  length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387350" y="449263"/>
            <a:ext cx="8326438" cy="6173787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93675"/>
            <a:ext cx="8318500" cy="6408738"/>
          </a:xfrm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1800" b="1">
              <a:solidFill>
                <a:srgbClr val="CC3300"/>
              </a:solidFill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3366FF"/>
                </a:solidFill>
                <a:latin typeface="Courier New" pitchFamily="49" charset="0"/>
              </a:rPr>
              <a:t>template&lt;class ItemType&gt;</a:t>
            </a:r>
            <a:endParaRPr lang="en-US" altLang="en-US" sz="800" b="1">
              <a:solidFill>
                <a:srgbClr val="990000"/>
              </a:solidFill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void CountedQue</a:t>
            </a:r>
            <a:r>
              <a:rPr lang="en-US" altLang="en-US" sz="1800" b="1">
                <a:solidFill>
                  <a:srgbClr val="3366FF"/>
                </a:solidFill>
                <a:latin typeface="Courier New" pitchFamily="49" charset="0"/>
              </a:rPr>
              <a:t>&lt;ItemType&gt;</a:t>
            </a:r>
            <a:r>
              <a:rPr lang="en-US" altLang="en-US" sz="1800" b="1">
                <a:latin typeface="Courier New" pitchFamily="49" charset="0"/>
              </a:rPr>
              <a:t>::Enqueue( ItemType newItem )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990000"/>
                </a:solidFill>
                <a:latin typeface="Courier New" pitchFamily="49" charset="0"/>
              </a:rPr>
              <a:t>		// Adds newItem to the rear of the queue.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990000"/>
                </a:solidFill>
                <a:latin typeface="Courier New" pitchFamily="49" charset="0"/>
              </a:rPr>
              <a:t>		// Increments length.</a:t>
            </a:r>
            <a:endParaRPr lang="en-US" altLang="en-US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length++;</a:t>
            </a:r>
          </a:p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QueType&lt;ItemType&gt;::Enqueue( newItem 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}</a:t>
            </a:r>
          </a:p>
          <a:p>
            <a:pPr>
              <a:buFont typeface="Monotype Sorts" pitchFamily="2" charset="2"/>
              <a:buNone/>
            </a:pPr>
            <a:endParaRPr lang="en-US" altLang="en-US" sz="1800" b="1">
              <a:solidFill>
                <a:srgbClr val="CC3300"/>
              </a:solidFill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3366FF"/>
                </a:solidFill>
                <a:latin typeface="Courier New" pitchFamily="49" charset="0"/>
              </a:rPr>
              <a:t>template&lt;class ItemType&gt;</a:t>
            </a:r>
            <a:endParaRPr lang="en-US" altLang="en-US" sz="800" b="1">
              <a:solidFill>
                <a:srgbClr val="990000"/>
              </a:solidFill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void CountedQue</a:t>
            </a:r>
            <a:r>
              <a:rPr lang="en-US" altLang="en-US" sz="1800" b="1">
                <a:solidFill>
                  <a:srgbClr val="3366FF"/>
                </a:solidFill>
                <a:latin typeface="Courier New" pitchFamily="49" charset="0"/>
              </a:rPr>
              <a:t>&lt;ItemType&gt;</a:t>
            </a:r>
            <a:r>
              <a:rPr lang="en-US" altLang="en-US" sz="1800" b="1">
                <a:latin typeface="Courier New" pitchFamily="49" charset="0"/>
              </a:rPr>
              <a:t>::Dequeue(ItemType&amp; item )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990000"/>
                </a:solidFill>
                <a:latin typeface="Courier New" pitchFamily="49" charset="0"/>
              </a:rPr>
              <a:t>		// Removes item from the rear of the queue.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990000"/>
                </a:solidFill>
                <a:latin typeface="Courier New" pitchFamily="49" charset="0"/>
              </a:rPr>
              <a:t>		// Decrements length.</a:t>
            </a:r>
            <a:endParaRPr lang="en-US" altLang="en-US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length--;</a:t>
            </a:r>
          </a:p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QueType&lt;ItemType&gt;::Dequeue( item 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955A79C2-0DBE-4B04-9E55-FBA4F79471B1}" type="slidenum">
              <a:rPr lang="en-US" altLang="en-US" sz="1400" b="0"/>
              <a:pPr algn="r"/>
              <a:t>41</a:t>
            </a:fld>
            <a:endParaRPr lang="en-US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CD64-FF9D-4ACF-AA97-B0707C51E5CE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911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685800"/>
          </a:xfrm>
        </p:spPr>
        <p:txBody>
          <a:bodyPr/>
          <a:lstStyle/>
          <a:p>
            <a:r>
              <a:rPr lang="en-US" altLang="ko-KR">
                <a:ea typeface="굴림" pitchFamily="50" charset="-127"/>
              </a:rPr>
              <a:t>Iterator Class</a:t>
            </a:r>
          </a:p>
        </p:txBody>
      </p:sp>
      <p:sp>
        <p:nvSpPr>
          <p:cNvPr id="911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01000" cy="5029200"/>
          </a:xfrm>
        </p:spPr>
        <p:txBody>
          <a:bodyPr/>
          <a:lstStyle/>
          <a:p>
            <a:r>
              <a:rPr lang="en-US" altLang="ko-KR" sz="2800" dirty="0" smtClean="0">
                <a:ea typeface="굴림" pitchFamily="50" charset="-127"/>
              </a:rPr>
              <a:t>It is designed to scan the list sequentially.</a:t>
            </a:r>
            <a:endParaRPr lang="ko-KR" altLang="en-US" sz="2800" dirty="0">
              <a:ea typeface="굴림" pitchFamily="50" charset="-127"/>
            </a:endParaRPr>
          </a:p>
          <a:p>
            <a:r>
              <a:rPr lang="en-US" altLang="ko-KR" sz="2800" dirty="0" smtClean="0">
                <a:ea typeface="굴림" pitchFamily="50" charset="-127"/>
              </a:rPr>
              <a:t>Up to now, we used the </a:t>
            </a:r>
            <a:r>
              <a:rPr lang="en-US" altLang="ko-KR" sz="2800" dirty="0">
                <a:ea typeface="굴림" pitchFamily="50" charset="-127"/>
              </a:rPr>
              <a:t>member functions ( </a:t>
            </a:r>
            <a:r>
              <a:rPr lang="en-US" altLang="ko-KR" sz="2800" dirty="0" err="1">
                <a:ea typeface="굴림" pitchFamily="50" charset="-127"/>
              </a:rPr>
              <a:t>ResetList</a:t>
            </a:r>
            <a:r>
              <a:rPr lang="en-US" altLang="ko-KR" sz="2800" dirty="0">
                <a:ea typeface="굴림" pitchFamily="50" charset="-127"/>
              </a:rPr>
              <a:t>(), </a:t>
            </a:r>
            <a:r>
              <a:rPr lang="en-US" altLang="ko-KR" sz="2800" dirty="0" err="1">
                <a:ea typeface="굴림" pitchFamily="50" charset="-127"/>
              </a:rPr>
              <a:t>GetNextItem</a:t>
            </a:r>
            <a:r>
              <a:rPr lang="en-US" altLang="ko-KR" sz="2800" dirty="0" smtClean="0">
                <a:ea typeface="굴림" pitchFamily="50" charset="-127"/>
              </a:rPr>
              <a:t>()) and the member variable(</a:t>
            </a:r>
            <a:r>
              <a:rPr lang="en-US" altLang="ko-KR" sz="2800" dirty="0" err="1" smtClean="0">
                <a:ea typeface="굴림" pitchFamily="50" charset="-127"/>
              </a:rPr>
              <a:t>currentPos</a:t>
            </a:r>
            <a:r>
              <a:rPr lang="en-US" altLang="ko-KR" sz="2800" dirty="0" smtClean="0">
                <a:ea typeface="굴림" pitchFamily="50" charset="-127"/>
              </a:rPr>
              <a:t>) of </a:t>
            </a:r>
            <a:r>
              <a:rPr lang="ko-KR" altLang="en-US" sz="2800" dirty="0" smtClean="0">
                <a:ea typeface="굴림" pitchFamily="50" charset="-127"/>
              </a:rPr>
              <a:t> </a:t>
            </a:r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  <a:ea typeface="굴림" pitchFamily="50" charset="-127"/>
              </a:rPr>
              <a:t>List </a:t>
            </a:r>
            <a:r>
              <a:rPr lang="en-US" altLang="ko-KR" sz="2800" dirty="0" smtClean="0">
                <a:solidFill>
                  <a:schemeClr val="accent2">
                    <a:lumMod val="75000"/>
                  </a:schemeClr>
                </a:solidFill>
                <a:ea typeface="굴림" pitchFamily="50" charset="-127"/>
              </a:rPr>
              <a:t>class</a:t>
            </a:r>
            <a:r>
              <a:rPr lang="ko-KR" altLang="en-US" sz="2800" dirty="0" smtClean="0">
                <a:ea typeface="굴림" pitchFamily="50" charset="-127"/>
              </a:rPr>
              <a:t>. </a:t>
            </a:r>
            <a:endParaRPr lang="ko-KR" altLang="en-US" sz="2800" dirty="0">
              <a:ea typeface="굴림" pitchFamily="50" charset="-127"/>
            </a:endParaRPr>
          </a:p>
          <a:p>
            <a:pPr lvl="1"/>
            <a:r>
              <a:rPr lang="en-US" altLang="ko-KR" sz="2400" dirty="0" smtClean="0">
                <a:ea typeface="굴림" pitchFamily="50" charset="-127"/>
              </a:rPr>
              <a:t>Since there is only one pointer to the node, we can not access several nodes simultaneously.</a:t>
            </a:r>
            <a:endParaRPr lang="ko-KR" altLang="en-US" sz="2400" dirty="0">
              <a:ea typeface="굴림" pitchFamily="50" charset="-127"/>
            </a:endParaRPr>
          </a:p>
          <a:p>
            <a:r>
              <a:rPr lang="en-US" altLang="ko-KR" sz="2800" dirty="0">
                <a:ea typeface="굴림" pitchFamily="50" charset="-127"/>
              </a:rPr>
              <a:t>Iterator </a:t>
            </a:r>
            <a:r>
              <a:rPr lang="en-US" altLang="ko-KR" sz="2800" dirty="0" smtClean="0">
                <a:ea typeface="굴림" pitchFamily="50" charset="-127"/>
              </a:rPr>
              <a:t>Class separates the iteration from the </a:t>
            </a:r>
            <a:r>
              <a:rPr lang="en-US" altLang="ko-KR" sz="2800" dirty="0" smtClean="0">
                <a:solidFill>
                  <a:schemeClr val="accent2">
                    <a:lumMod val="75000"/>
                  </a:schemeClr>
                </a:solidFill>
                <a:ea typeface="굴림" pitchFamily="50" charset="-127"/>
              </a:rPr>
              <a:t>List Class</a:t>
            </a:r>
            <a:r>
              <a:rPr lang="ko-KR" altLang="en-US" sz="2800" dirty="0" smtClean="0">
                <a:ea typeface="굴림" pitchFamily="50" charset="-127"/>
              </a:rPr>
              <a:t>.</a:t>
            </a:r>
            <a:endParaRPr lang="ko-KR" altLang="en-US" sz="2800" dirty="0">
              <a:ea typeface="굴림" pitchFamily="50" charset="-127"/>
            </a:endParaRPr>
          </a:p>
          <a:p>
            <a:pPr lvl="1"/>
            <a:r>
              <a:rPr lang="en-US" altLang="ko-KR" sz="2400" dirty="0" smtClean="0">
                <a:ea typeface="굴림" pitchFamily="50" charset="-127"/>
              </a:rPr>
              <a:t>Can access more than one node simultaneously. </a:t>
            </a:r>
            <a:endParaRPr lang="ko-KR" altLang="en-US" sz="2400" dirty="0">
              <a:ea typeface="굴림" pitchFamily="50" charset="-127"/>
            </a:endParaRPr>
          </a:p>
          <a:p>
            <a:pPr lvl="1"/>
            <a:endParaRPr lang="ko-KR" altLang="en-US" sz="2400" dirty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6585-1784-4928-B8AE-10F76A301D2D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6858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Iteration Class </a:t>
            </a:r>
            <a:r>
              <a:rPr lang="en-US" altLang="ko-KR" dirty="0" smtClean="0">
                <a:ea typeface="굴림" pitchFamily="50" charset="-127"/>
              </a:rPr>
              <a:t>Design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980728"/>
            <a:ext cx="7918648" cy="5115272"/>
          </a:xfrm>
        </p:spPr>
        <p:txBody>
          <a:bodyPr/>
          <a:lstStyle/>
          <a:p>
            <a:pPr marL="360363" indent="-360363" algn="just">
              <a:lnSpc>
                <a:spcPct val="90000"/>
              </a:lnSpc>
              <a:buNone/>
            </a:pPr>
            <a:r>
              <a:rPr lang="ko-KR" altLang="en-US" sz="2400" dirty="0" smtClean="0">
                <a:solidFill>
                  <a:srgbClr val="000000"/>
                </a:solidFill>
                <a:ea typeface="굴림" pitchFamily="50" charset="-127"/>
              </a:rPr>
              <a:t>⑴</a:t>
            </a:r>
            <a:r>
              <a:rPr lang="en-US" altLang="ko-KR" sz="2400" dirty="0" smtClean="0">
                <a:solidFill>
                  <a:srgbClr val="000000"/>
                </a:solidFill>
                <a:ea typeface="굴림" pitchFamily="50" charset="-127"/>
              </a:rPr>
              <a:t>Declare </a:t>
            </a:r>
            <a:r>
              <a:rPr lang="en-US" altLang="ko-KR" sz="2400" dirty="0" err="1" smtClean="0">
                <a:solidFill>
                  <a:schemeClr val="accent6"/>
                </a:solidFill>
                <a:ea typeface="굴림" pitchFamily="50" charset="-127"/>
              </a:rPr>
              <a:t>IteratorType</a:t>
            </a:r>
            <a:r>
              <a:rPr lang="en-US" altLang="ko-KR" sz="2400" dirty="0" smtClean="0">
                <a:solidFill>
                  <a:schemeClr val="accent6"/>
                </a:solidFill>
                <a:ea typeface="굴림" pitchFamily="50" charset="-127"/>
              </a:rPr>
              <a:t>&lt;Type&gt;</a:t>
            </a:r>
            <a:r>
              <a:rPr lang="en-US" altLang="ko-KR" sz="2400" dirty="0" smtClean="0">
                <a:solidFill>
                  <a:srgbClr val="000000"/>
                </a:solidFill>
                <a:ea typeface="굴림" pitchFamily="50" charset="-127"/>
              </a:rPr>
              <a:t> as a </a:t>
            </a:r>
            <a:r>
              <a:rPr lang="en-US" altLang="ko-KR" sz="2400" dirty="0" smtClean="0">
                <a:solidFill>
                  <a:srgbClr val="00B050"/>
                </a:solidFill>
                <a:ea typeface="굴림" pitchFamily="50" charset="-127"/>
              </a:rPr>
              <a:t>friend class</a:t>
            </a:r>
            <a:r>
              <a:rPr lang="en-US" altLang="ko-KR" sz="2400" dirty="0" smtClean="0">
                <a:solidFill>
                  <a:srgbClr val="000000"/>
                </a:solidFill>
                <a:ea typeface="굴림" pitchFamily="50" charset="-127"/>
              </a:rPr>
              <a:t> of </a:t>
            </a:r>
            <a:r>
              <a:rPr lang="en-US" altLang="ko-KR" sz="2400" dirty="0" err="1" smtClean="0">
                <a:solidFill>
                  <a:schemeClr val="accent6"/>
                </a:solidFill>
                <a:ea typeface="굴림" pitchFamily="50" charset="-127"/>
              </a:rPr>
              <a:t>ListType</a:t>
            </a:r>
            <a:r>
              <a:rPr lang="en-US" altLang="ko-KR" sz="2400" dirty="0" smtClean="0">
                <a:solidFill>
                  <a:schemeClr val="accent6"/>
                </a:solidFill>
                <a:ea typeface="굴림" pitchFamily="50" charset="-127"/>
              </a:rPr>
              <a:t>&lt;Type&gt;</a:t>
            </a:r>
            <a:r>
              <a:rPr lang="en-US" altLang="ko-KR" sz="2400" dirty="0" smtClean="0">
                <a:solidFill>
                  <a:srgbClr val="000000"/>
                </a:solidFill>
                <a:ea typeface="굴림" pitchFamily="50" charset="-127"/>
              </a:rPr>
              <a:t> and </a:t>
            </a:r>
            <a:r>
              <a:rPr lang="en-US" altLang="ko-KR" sz="2400" dirty="0" err="1" smtClean="0">
                <a:solidFill>
                  <a:schemeClr val="accent6"/>
                </a:solidFill>
                <a:ea typeface="굴림" pitchFamily="50" charset="-127"/>
              </a:rPr>
              <a:t>NodeType</a:t>
            </a:r>
            <a:r>
              <a:rPr lang="en-US" altLang="ko-KR" sz="2400" dirty="0" smtClean="0">
                <a:solidFill>
                  <a:schemeClr val="accent6"/>
                </a:solidFill>
                <a:ea typeface="굴림" pitchFamily="50" charset="-127"/>
              </a:rPr>
              <a:t>&lt;Type&gt;</a:t>
            </a:r>
            <a:r>
              <a:rPr lang="en-US" altLang="ko-KR" sz="2400" dirty="0" smtClean="0">
                <a:solidFill>
                  <a:srgbClr val="000000"/>
                </a:solidFill>
                <a:ea typeface="굴림" pitchFamily="50" charset="-127"/>
              </a:rPr>
              <a:t> to enable </a:t>
            </a:r>
            <a:r>
              <a:rPr lang="en-US" altLang="ko-KR" sz="2400" dirty="0" err="1" smtClean="0">
                <a:solidFill>
                  <a:schemeClr val="accent6"/>
                </a:solidFill>
                <a:ea typeface="굴림" pitchFamily="50" charset="-127"/>
              </a:rPr>
              <a:t>IteratorType</a:t>
            </a:r>
            <a:r>
              <a:rPr lang="en-US" altLang="ko-KR" sz="2400" dirty="0" smtClean="0">
                <a:solidFill>
                  <a:schemeClr val="accent6"/>
                </a:solidFill>
                <a:ea typeface="굴림" pitchFamily="50" charset="-127"/>
              </a:rPr>
              <a:t>&lt;Type&gt; </a:t>
            </a:r>
            <a:r>
              <a:rPr lang="en-US" altLang="ko-KR" sz="2400" dirty="0" smtClean="0">
                <a:solidFill>
                  <a:srgbClr val="000000"/>
                </a:solidFill>
                <a:ea typeface="굴림" pitchFamily="50" charset="-127"/>
              </a:rPr>
              <a:t>access the members of these two classes.</a:t>
            </a:r>
            <a:endParaRPr lang="ko-KR" altLang="en-US" sz="2400" dirty="0">
              <a:solidFill>
                <a:srgbClr val="000000"/>
              </a:solidFill>
              <a:ea typeface="굴림" pitchFamily="50" charset="-127"/>
            </a:endParaRPr>
          </a:p>
          <a:p>
            <a:pPr algn="just">
              <a:lnSpc>
                <a:spcPct val="90000"/>
              </a:lnSpc>
              <a:buNone/>
            </a:pPr>
            <a:r>
              <a:rPr lang="ko-KR" altLang="en-US" sz="2400" dirty="0" smtClean="0">
                <a:solidFill>
                  <a:srgbClr val="000000"/>
                </a:solidFill>
                <a:ea typeface="굴림" pitchFamily="50" charset="-127"/>
              </a:rPr>
              <a:t>⑵</a:t>
            </a:r>
            <a:r>
              <a:rPr lang="en-US" altLang="ko-KR" sz="2400" dirty="0" err="1" smtClean="0">
                <a:solidFill>
                  <a:schemeClr val="accent2">
                    <a:lumMod val="75000"/>
                  </a:schemeClr>
                </a:solidFill>
                <a:ea typeface="굴림" pitchFamily="50" charset="-127"/>
              </a:rPr>
              <a:t>IteratorType</a:t>
            </a:r>
            <a:r>
              <a:rPr lang="en-US" altLang="ko-KR" sz="2400" dirty="0" smtClean="0">
                <a:solidFill>
                  <a:schemeClr val="accent2">
                    <a:lumMod val="75000"/>
                  </a:schemeClr>
                </a:solidFill>
                <a:ea typeface="굴림" pitchFamily="50" charset="-127"/>
              </a:rPr>
              <a:t>&lt;Type&gt; </a:t>
            </a:r>
            <a:r>
              <a:rPr lang="en-US" altLang="ko-KR" sz="2400" dirty="0" smtClean="0">
                <a:solidFill>
                  <a:srgbClr val="000000"/>
                </a:solidFill>
                <a:ea typeface="굴림" pitchFamily="50" charset="-127"/>
              </a:rPr>
              <a:t>includes a reference variable, </a:t>
            </a:r>
            <a:r>
              <a:rPr lang="en-US" altLang="ko-KR" sz="2400" dirty="0" err="1" smtClean="0">
                <a:solidFill>
                  <a:schemeClr val="accent6"/>
                </a:solidFill>
                <a:ea typeface="굴림" pitchFamily="50" charset="-127"/>
              </a:rPr>
              <a:t>listData</a:t>
            </a:r>
            <a:r>
              <a:rPr lang="en-US" altLang="ko-KR" sz="2400" dirty="0" smtClean="0">
                <a:solidFill>
                  <a:srgbClr val="000000"/>
                </a:solidFill>
                <a:ea typeface="굴림" pitchFamily="50" charset="-127"/>
              </a:rPr>
              <a:t>, pointing to the list to be scanned. Variable </a:t>
            </a:r>
            <a:r>
              <a:rPr lang="en-US" altLang="ko-KR" sz="2400" dirty="0" err="1" smtClean="0">
                <a:solidFill>
                  <a:schemeClr val="accent6"/>
                </a:solidFill>
                <a:ea typeface="굴림" pitchFamily="50" charset="-127"/>
              </a:rPr>
              <a:t>listData</a:t>
            </a:r>
            <a:r>
              <a:rPr lang="en-US" altLang="ko-KR" sz="2400" dirty="0" smtClean="0">
                <a:solidFill>
                  <a:srgbClr val="000000"/>
                </a:solidFill>
                <a:ea typeface="굴림" pitchFamily="50" charset="-127"/>
              </a:rPr>
              <a:t> is initialized when the iterator class object is created.</a:t>
            </a:r>
            <a:endParaRPr lang="ko-KR" altLang="en-US" sz="2400" dirty="0">
              <a:solidFill>
                <a:srgbClr val="000000"/>
              </a:solidFill>
              <a:ea typeface="굴림" pitchFamily="50" charset="-127"/>
            </a:endParaRPr>
          </a:p>
          <a:p>
            <a:pPr algn="just">
              <a:lnSpc>
                <a:spcPct val="90000"/>
              </a:lnSpc>
              <a:buNone/>
            </a:pPr>
            <a:r>
              <a:rPr lang="ko-KR" altLang="en-US" sz="2400" dirty="0" smtClean="0">
                <a:solidFill>
                  <a:srgbClr val="000000"/>
                </a:solidFill>
                <a:ea typeface="굴림" pitchFamily="50" charset="-127"/>
              </a:rPr>
              <a:t>⑶</a:t>
            </a:r>
            <a:r>
              <a:rPr lang="en-US" altLang="ko-KR" sz="2400" dirty="0" err="1" smtClean="0">
                <a:solidFill>
                  <a:schemeClr val="accent2">
                    <a:lumMod val="75000"/>
                  </a:schemeClr>
                </a:solidFill>
                <a:ea typeface="굴림" pitchFamily="50" charset="-127"/>
              </a:rPr>
              <a:t>IteratorType</a:t>
            </a:r>
            <a:r>
              <a:rPr lang="en-US" altLang="ko-KR" sz="2400" dirty="0" smtClean="0">
                <a:solidFill>
                  <a:schemeClr val="accent2">
                    <a:lumMod val="75000"/>
                  </a:schemeClr>
                </a:solidFill>
                <a:ea typeface="굴림" pitchFamily="50" charset="-127"/>
              </a:rPr>
              <a:t>&lt;Type&gt;</a:t>
            </a:r>
            <a:r>
              <a:rPr lang="en-US" altLang="ko-KR" sz="2400" dirty="0" smtClean="0">
                <a:solidFill>
                  <a:srgbClr val="000000"/>
                </a:solidFill>
                <a:ea typeface="굴림" pitchFamily="50" charset="-127"/>
              </a:rPr>
              <a:t> includes a private data member </a:t>
            </a:r>
            <a:r>
              <a:rPr lang="en-US" altLang="ko-KR" sz="2400" dirty="0" err="1" smtClean="0">
                <a:solidFill>
                  <a:schemeClr val="accent6"/>
                </a:solidFill>
                <a:ea typeface="굴림" pitchFamily="50" charset="-127"/>
              </a:rPr>
              <a:t>currentPos</a:t>
            </a:r>
            <a:r>
              <a:rPr lang="en-US" altLang="ko-KR" sz="2400" dirty="0" smtClean="0">
                <a:solidFill>
                  <a:srgbClr val="000000"/>
                </a:solidFill>
                <a:ea typeface="굴림" pitchFamily="50" charset="-127"/>
              </a:rPr>
              <a:t> pointing to a node in the list.</a:t>
            </a:r>
            <a:r>
              <a:rPr lang="ko-KR" altLang="en-US" sz="2400" dirty="0" smtClean="0">
                <a:solidFill>
                  <a:srgbClr val="000000"/>
                </a:solidFill>
                <a:ea typeface="굴림" pitchFamily="50" charset="-127"/>
              </a:rPr>
              <a:t> </a:t>
            </a:r>
            <a:endParaRPr lang="ko-KR" altLang="en-US" sz="2400" dirty="0">
              <a:solidFill>
                <a:srgbClr val="000000"/>
              </a:solidFill>
              <a:ea typeface="굴림" pitchFamily="50" charset="-127"/>
            </a:endParaRPr>
          </a:p>
          <a:p>
            <a:pPr algn="just">
              <a:lnSpc>
                <a:spcPct val="90000"/>
              </a:lnSpc>
              <a:buNone/>
            </a:pPr>
            <a:r>
              <a:rPr lang="ko-KR" altLang="en-US" sz="2400" dirty="0" smtClean="0">
                <a:solidFill>
                  <a:srgbClr val="000000"/>
                </a:solidFill>
                <a:ea typeface="굴림" pitchFamily="50" charset="-127"/>
              </a:rPr>
              <a:t>⑷</a:t>
            </a:r>
            <a:r>
              <a:rPr lang="en-US" altLang="ko-KR" sz="2400" dirty="0" err="1" smtClean="0">
                <a:solidFill>
                  <a:schemeClr val="accent2">
                    <a:lumMod val="75000"/>
                  </a:schemeClr>
                </a:solidFill>
                <a:ea typeface="굴림" pitchFamily="50" charset="-127"/>
              </a:rPr>
              <a:t>IteratorType</a:t>
            </a:r>
            <a:r>
              <a:rPr lang="en-US" altLang="ko-KR" sz="2400" dirty="0" smtClean="0">
                <a:solidFill>
                  <a:schemeClr val="accent2">
                    <a:lumMod val="75000"/>
                  </a:schemeClr>
                </a:solidFill>
                <a:ea typeface="굴림" pitchFamily="50" charset="-127"/>
              </a:rPr>
              <a:t>&lt;Type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ea typeface="굴림" pitchFamily="50" charset="-127"/>
              </a:rPr>
              <a:t>&gt; </a:t>
            </a:r>
            <a:r>
              <a:rPr lang="en-US" altLang="ko-KR" sz="2400" dirty="0" smtClean="0">
                <a:solidFill>
                  <a:srgbClr val="000000"/>
                </a:solidFill>
                <a:ea typeface="굴림" pitchFamily="50" charset="-127"/>
              </a:rPr>
              <a:t>has public member functions including </a:t>
            </a:r>
            <a:r>
              <a:rPr lang="en-US" altLang="ko-KR" sz="2400" dirty="0" err="1" smtClean="0">
                <a:solidFill>
                  <a:srgbClr val="000000"/>
                </a:solidFill>
                <a:ea typeface="굴림" pitchFamily="50" charset="-127"/>
              </a:rPr>
              <a:t>NotNull</a:t>
            </a:r>
            <a:r>
              <a:rPr lang="en-US" altLang="ko-KR" sz="2400" dirty="0">
                <a:solidFill>
                  <a:srgbClr val="000000"/>
                </a:solidFill>
                <a:ea typeface="굴림" pitchFamily="50" charset="-127"/>
              </a:rPr>
              <a:t>(), </a:t>
            </a:r>
            <a:r>
              <a:rPr lang="en-US" altLang="ko-KR" sz="2400" dirty="0" err="1">
                <a:solidFill>
                  <a:srgbClr val="000000"/>
                </a:solidFill>
                <a:ea typeface="굴림" pitchFamily="50" charset="-127"/>
              </a:rPr>
              <a:t>NextNotNull</a:t>
            </a:r>
            <a:r>
              <a:rPr lang="en-US" altLang="ko-KR" sz="2400" dirty="0">
                <a:solidFill>
                  <a:srgbClr val="000000"/>
                </a:solidFill>
                <a:ea typeface="굴림" pitchFamily="50" charset="-127"/>
              </a:rPr>
              <a:t>(), First</a:t>
            </a:r>
            <a:r>
              <a:rPr lang="en-US" altLang="ko-KR" sz="2400" dirty="0" smtClean="0">
                <a:solidFill>
                  <a:srgbClr val="000000"/>
                </a:solidFill>
                <a:ea typeface="굴림" pitchFamily="50" charset="-127"/>
              </a:rPr>
              <a:t>(), and </a:t>
            </a:r>
            <a:r>
              <a:rPr lang="en-US" altLang="ko-KR" sz="2400" dirty="0">
                <a:solidFill>
                  <a:srgbClr val="000000"/>
                </a:solidFill>
                <a:ea typeface="굴림" pitchFamily="50" charset="-127"/>
              </a:rPr>
              <a:t>Next</a:t>
            </a:r>
            <a:r>
              <a:rPr lang="en-US" altLang="ko-KR" sz="2400" dirty="0" smtClean="0">
                <a:solidFill>
                  <a:srgbClr val="000000"/>
                </a:solidFill>
                <a:ea typeface="굴림" pitchFamily="50" charset="-127"/>
              </a:rPr>
              <a:t>(), to access members of the list. </a:t>
            </a:r>
            <a:endParaRPr lang="ko-KR" altLang="en-US" sz="2400" dirty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85B-04A4-4C0E-AC4A-F21C01525B3D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838200"/>
          </a:xfrm>
        </p:spPr>
        <p:txBody>
          <a:bodyPr/>
          <a:lstStyle/>
          <a:p>
            <a:r>
              <a:rPr lang="en-US" altLang="ko-KR">
                <a:ea typeface="굴림" pitchFamily="50" charset="-127"/>
              </a:rPr>
              <a:t>Iterator Class ADT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848600" cy="49530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400" dirty="0">
                <a:solidFill>
                  <a:schemeClr val="accent2"/>
                </a:solidFill>
                <a:ea typeface="바탕" pitchFamily="18" charset="-127"/>
              </a:rPr>
              <a:t>template &lt;class Type&gt;</a:t>
            </a:r>
            <a:r>
              <a:rPr lang="en-US" altLang="ko-KR" sz="2400" dirty="0">
                <a:solidFill>
                  <a:srgbClr val="000000"/>
                </a:solidFill>
                <a:ea typeface="바탕" pitchFamily="18" charset="-127"/>
              </a:rPr>
              <a:t> class </a:t>
            </a:r>
            <a:r>
              <a:rPr lang="en-US" altLang="ko-KR" sz="2400" dirty="0" err="1" smtClean="0">
                <a:solidFill>
                  <a:srgbClr val="000000"/>
                </a:solidFill>
                <a:ea typeface="바탕" pitchFamily="18" charset="-127"/>
              </a:rPr>
              <a:t>IteratorType</a:t>
            </a:r>
            <a:r>
              <a:rPr lang="en-US" altLang="ko-KR" sz="2400" dirty="0" smtClean="0">
                <a:solidFill>
                  <a:srgbClr val="000000"/>
                </a:solidFill>
                <a:ea typeface="바탕" pitchFamily="18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ea typeface="바탕" pitchFamily="18" charset="-127"/>
              </a:rPr>
              <a:t>{ 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400" dirty="0">
                <a:solidFill>
                  <a:srgbClr val="000000"/>
                </a:solidFill>
                <a:ea typeface="바탕" pitchFamily="18" charset="-127"/>
              </a:rPr>
              <a:t>public: 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400" dirty="0">
                <a:solidFill>
                  <a:srgbClr val="000000"/>
                </a:solidFill>
                <a:ea typeface="바탕" pitchFamily="18" charset="-127"/>
              </a:rPr>
              <a:t>   </a:t>
            </a:r>
            <a:r>
              <a:rPr lang="en-US" altLang="ko-KR" sz="2400" dirty="0" err="1" smtClean="0">
                <a:solidFill>
                  <a:srgbClr val="000000"/>
                </a:solidFill>
                <a:ea typeface="바탕" pitchFamily="18" charset="-127"/>
              </a:rPr>
              <a:t>IteratorType</a:t>
            </a:r>
            <a:r>
              <a:rPr lang="en-US" altLang="ko-KR" sz="2400" dirty="0" smtClean="0">
                <a:solidFill>
                  <a:srgbClr val="000000"/>
                </a:solidFill>
                <a:ea typeface="바탕" pitchFamily="18" charset="-127"/>
              </a:rPr>
              <a:t>(</a:t>
            </a:r>
            <a:r>
              <a:rPr lang="en-US" altLang="ko-KR" sz="2400" dirty="0" err="1" smtClean="0">
                <a:solidFill>
                  <a:schemeClr val="accent2"/>
                </a:solidFill>
                <a:ea typeface="바탕" pitchFamily="18" charset="-127"/>
              </a:rPr>
              <a:t>const</a:t>
            </a:r>
            <a:r>
              <a:rPr lang="en-US" altLang="ko-KR" sz="2400" dirty="0" smtClean="0">
                <a:solidFill>
                  <a:srgbClr val="000000"/>
                </a:solidFill>
                <a:ea typeface="바탕" pitchFamily="18" charset="-127"/>
              </a:rPr>
              <a:t> </a:t>
            </a:r>
            <a:r>
              <a:rPr lang="en-US" altLang="ko-KR" sz="2400" dirty="0" err="1" smtClean="0">
                <a:solidFill>
                  <a:srgbClr val="000000"/>
                </a:solidFill>
                <a:ea typeface="바탕" pitchFamily="18" charset="-127"/>
              </a:rPr>
              <a:t>ListType</a:t>
            </a:r>
            <a:r>
              <a:rPr lang="en-US" altLang="ko-KR" sz="2400" dirty="0" smtClean="0">
                <a:solidFill>
                  <a:srgbClr val="000000"/>
                </a:solidFill>
                <a:ea typeface="바탕" pitchFamily="18" charset="-127"/>
              </a:rPr>
              <a:t>&lt;Type</a:t>
            </a:r>
            <a:r>
              <a:rPr lang="en-US" altLang="ko-KR" sz="2400" dirty="0">
                <a:solidFill>
                  <a:srgbClr val="000000"/>
                </a:solidFill>
                <a:ea typeface="바탕" pitchFamily="18" charset="-127"/>
              </a:rPr>
              <a:t>&gt; </a:t>
            </a:r>
            <a:r>
              <a:rPr lang="en-US" altLang="ko-KR" sz="2400" dirty="0" smtClean="0">
                <a:solidFill>
                  <a:srgbClr val="000000"/>
                </a:solidFill>
                <a:ea typeface="바탕" pitchFamily="18" charset="-127"/>
              </a:rPr>
              <a:t>&amp;</a:t>
            </a:r>
            <a:r>
              <a:rPr lang="en-US" altLang="ko-KR" sz="2400" dirty="0" err="1" smtClean="0">
                <a:solidFill>
                  <a:srgbClr val="000000"/>
                </a:solidFill>
                <a:ea typeface="바탕" pitchFamily="18" charset="-127"/>
              </a:rPr>
              <a:t>iList</a:t>
            </a:r>
            <a:r>
              <a:rPr lang="en-US" altLang="ko-KR" sz="2400" dirty="0" smtClean="0">
                <a:solidFill>
                  <a:srgbClr val="000000"/>
                </a:solidFill>
                <a:ea typeface="바탕" pitchFamily="18" charset="-127"/>
              </a:rPr>
              <a:t>): </a:t>
            </a:r>
            <a:r>
              <a:rPr lang="en-US" altLang="ko-KR" sz="2400" dirty="0" err="1" smtClean="0">
                <a:solidFill>
                  <a:srgbClr val="000000"/>
                </a:solidFill>
                <a:ea typeface="바탕" pitchFamily="18" charset="-127"/>
              </a:rPr>
              <a:t>itrlist</a:t>
            </a:r>
            <a:r>
              <a:rPr lang="en-US" altLang="ko-KR" sz="2400" dirty="0" smtClean="0">
                <a:solidFill>
                  <a:srgbClr val="000000"/>
                </a:solidFill>
                <a:ea typeface="바탕" pitchFamily="18" charset="-127"/>
              </a:rPr>
              <a:t>(</a:t>
            </a:r>
            <a:r>
              <a:rPr lang="en-US" altLang="ko-KR" sz="2400" dirty="0" err="1" smtClean="0">
                <a:solidFill>
                  <a:srgbClr val="000000"/>
                </a:solidFill>
                <a:ea typeface="바탕" pitchFamily="18" charset="-127"/>
              </a:rPr>
              <a:t>iList</a:t>
            </a:r>
            <a:r>
              <a:rPr lang="en-US" altLang="ko-KR" sz="2400" dirty="0" smtClean="0">
                <a:solidFill>
                  <a:srgbClr val="000000"/>
                </a:solidFill>
                <a:ea typeface="바탕" pitchFamily="18" charset="-127"/>
              </a:rPr>
              <a:t>), current(</a:t>
            </a:r>
            <a:r>
              <a:rPr lang="en-US" altLang="ko-KR" sz="2400" dirty="0" err="1" smtClean="0">
                <a:solidFill>
                  <a:srgbClr val="000000"/>
                </a:solidFill>
                <a:ea typeface="바탕" pitchFamily="18" charset="-127"/>
              </a:rPr>
              <a:t>iList.listData</a:t>
            </a:r>
            <a:r>
              <a:rPr lang="en-US" altLang="ko-KR" sz="2400" dirty="0" smtClean="0">
                <a:solidFill>
                  <a:srgbClr val="000000"/>
                </a:solidFill>
                <a:ea typeface="바탕" pitchFamily="18" charset="-127"/>
              </a:rPr>
              <a:t>) </a:t>
            </a:r>
            <a:r>
              <a:rPr lang="en-US" altLang="ko-KR" sz="2400" dirty="0">
                <a:solidFill>
                  <a:srgbClr val="000000"/>
                </a:solidFill>
                <a:ea typeface="바탕" pitchFamily="18" charset="-127"/>
              </a:rPr>
              <a:t>{}; 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400" dirty="0">
                <a:solidFill>
                  <a:srgbClr val="000000"/>
                </a:solidFill>
                <a:ea typeface="바탕" pitchFamily="18" charset="-127"/>
              </a:rPr>
              <a:t>    Boolean </a:t>
            </a:r>
            <a:r>
              <a:rPr lang="en-US" altLang="ko-KR" sz="2400" dirty="0" err="1">
                <a:solidFill>
                  <a:srgbClr val="000000"/>
                </a:solidFill>
                <a:ea typeface="바탕" pitchFamily="18" charset="-127"/>
              </a:rPr>
              <a:t>NotNull</a:t>
            </a:r>
            <a:r>
              <a:rPr lang="en-US" altLang="ko-KR" sz="2400" dirty="0">
                <a:solidFill>
                  <a:srgbClr val="000000"/>
                </a:solidFill>
                <a:ea typeface="바탕" pitchFamily="18" charset="-127"/>
              </a:rPr>
              <a:t>(); </a:t>
            </a:r>
            <a:r>
              <a:rPr lang="en-US" altLang="ko-KR" sz="2000" dirty="0">
                <a:solidFill>
                  <a:srgbClr val="006633"/>
                </a:solidFill>
                <a:ea typeface="바탕" pitchFamily="18" charset="-127"/>
              </a:rPr>
              <a:t>// </a:t>
            </a:r>
            <a:r>
              <a:rPr lang="en-US" altLang="ko-KR" sz="2000" dirty="0" smtClean="0">
                <a:solidFill>
                  <a:srgbClr val="006633"/>
                </a:solidFill>
                <a:ea typeface="바탕" pitchFamily="18" charset="-127"/>
              </a:rPr>
              <a:t>Check that the current pointer is not Null</a:t>
            </a:r>
            <a:endParaRPr lang="ko-KR" altLang="en-US" sz="1800" dirty="0">
              <a:solidFill>
                <a:srgbClr val="006633"/>
              </a:solidFill>
              <a:ea typeface="바탕" pitchFamily="18" charset="-127"/>
            </a:endParaRP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400" dirty="0">
                <a:solidFill>
                  <a:srgbClr val="000000"/>
                </a:solidFill>
                <a:ea typeface="바탕" pitchFamily="18" charset="-127"/>
              </a:rPr>
              <a:t>    Boolean </a:t>
            </a:r>
            <a:r>
              <a:rPr lang="en-US" altLang="ko-KR" sz="2400" dirty="0" err="1">
                <a:solidFill>
                  <a:srgbClr val="000000"/>
                </a:solidFill>
                <a:ea typeface="바탕" pitchFamily="18" charset="-127"/>
              </a:rPr>
              <a:t>NextNotNull</a:t>
            </a:r>
            <a:r>
              <a:rPr lang="en-US" altLang="ko-KR" sz="2400" dirty="0">
                <a:solidFill>
                  <a:srgbClr val="000000"/>
                </a:solidFill>
                <a:ea typeface="바탕" pitchFamily="18" charset="-127"/>
              </a:rPr>
              <a:t>(); </a:t>
            </a:r>
            <a:r>
              <a:rPr lang="en-US" altLang="ko-KR" sz="2000" dirty="0">
                <a:solidFill>
                  <a:srgbClr val="006633"/>
                </a:solidFill>
                <a:ea typeface="바탕" pitchFamily="18" charset="-127"/>
              </a:rPr>
              <a:t>// </a:t>
            </a:r>
            <a:r>
              <a:rPr lang="en-US" altLang="ko-KR" sz="2000" dirty="0" smtClean="0">
                <a:solidFill>
                  <a:srgbClr val="006633"/>
                </a:solidFill>
                <a:ea typeface="바탕" pitchFamily="18" charset="-127"/>
              </a:rPr>
              <a:t>Check that next pointer is not null</a:t>
            </a:r>
            <a:endParaRPr lang="ko-KR" altLang="en-US" sz="2400" dirty="0">
              <a:solidFill>
                <a:srgbClr val="006633"/>
              </a:solidFill>
              <a:ea typeface="바탕" pitchFamily="18" charset="-127"/>
            </a:endParaRP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400" dirty="0">
                <a:solidFill>
                  <a:srgbClr val="000000"/>
                </a:solidFill>
                <a:ea typeface="바탕" pitchFamily="18" charset="-127"/>
              </a:rPr>
              <a:t>    void </a:t>
            </a:r>
            <a:r>
              <a:rPr lang="en-US" altLang="ko-KR" sz="2400" dirty="0" err="1">
                <a:solidFill>
                  <a:srgbClr val="000000"/>
                </a:solidFill>
                <a:ea typeface="바탕" pitchFamily="18" charset="-127"/>
              </a:rPr>
              <a:t>ResetList</a:t>
            </a:r>
            <a:r>
              <a:rPr lang="en-US" altLang="ko-KR" sz="2400" dirty="0">
                <a:solidFill>
                  <a:srgbClr val="000000"/>
                </a:solidFill>
                <a:ea typeface="바탕" pitchFamily="18" charset="-127"/>
              </a:rPr>
              <a:t>(); </a:t>
            </a:r>
            <a:r>
              <a:rPr lang="en-US" altLang="ko-KR" sz="2000" dirty="0">
                <a:solidFill>
                  <a:srgbClr val="006633"/>
                </a:solidFill>
                <a:ea typeface="바탕" pitchFamily="18" charset="-127"/>
              </a:rPr>
              <a:t>// </a:t>
            </a:r>
            <a:r>
              <a:rPr lang="en-US" altLang="ko-KR" sz="2000" dirty="0" smtClean="0">
                <a:solidFill>
                  <a:srgbClr val="006633"/>
                </a:solidFill>
                <a:ea typeface="바탕" pitchFamily="18" charset="-127"/>
              </a:rPr>
              <a:t>set the current pointer to the first node 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ko-KR" sz="2000" dirty="0" smtClean="0">
                <a:solidFill>
                  <a:srgbClr val="006600"/>
                </a:solidFill>
                <a:ea typeface="바탕" pitchFamily="18" charset="-127"/>
              </a:rPr>
              <a:t>	</a:t>
            </a:r>
            <a:r>
              <a:rPr lang="ko-KR" altLang="en-US" sz="2000" dirty="0" smtClean="0">
                <a:solidFill>
                  <a:srgbClr val="006600"/>
                </a:solidFill>
                <a:ea typeface="바탕" pitchFamily="18" charset="-127"/>
              </a:rPr>
              <a:t>// </a:t>
            </a:r>
            <a:r>
              <a:rPr lang="en-US" altLang="ko-KR" sz="2000" dirty="0">
                <a:solidFill>
                  <a:srgbClr val="006600"/>
                </a:solidFill>
                <a:ea typeface="바탕" pitchFamily="18" charset="-127"/>
              </a:rPr>
              <a:t>Get the current node</a:t>
            </a:r>
            <a:r>
              <a:rPr lang="ko-KR" altLang="en-US" sz="2400" dirty="0">
                <a:solidFill>
                  <a:srgbClr val="000000"/>
                </a:solidFill>
                <a:ea typeface="바탕" pitchFamily="18" charset="-127"/>
              </a:rPr>
              <a:t> </a:t>
            </a:r>
            <a:r>
              <a:rPr lang="en-US" altLang="ko-KR" sz="2000" dirty="0">
                <a:solidFill>
                  <a:srgbClr val="006600"/>
                </a:solidFill>
                <a:ea typeface="바탕" pitchFamily="18" charset="-127"/>
              </a:rPr>
              <a:t>and update the current pointer</a:t>
            </a:r>
            <a:endParaRPr lang="ko-KR" altLang="en-US" sz="2400" dirty="0">
              <a:solidFill>
                <a:srgbClr val="006600"/>
              </a:solidFill>
              <a:ea typeface="바탕" pitchFamily="18" charset="-127"/>
            </a:endParaRP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400" dirty="0">
                <a:solidFill>
                  <a:srgbClr val="000000"/>
                </a:solidFill>
                <a:ea typeface="바탕" pitchFamily="18" charset="-127"/>
              </a:rPr>
              <a:t>  </a:t>
            </a:r>
            <a:r>
              <a:rPr lang="en-US" altLang="ko-KR" sz="2400" dirty="0" smtClean="0">
                <a:solidFill>
                  <a:srgbClr val="000000"/>
                </a:solidFill>
                <a:ea typeface="바탕" pitchFamily="18" charset="-127"/>
              </a:rPr>
              <a:t>  </a:t>
            </a:r>
            <a:r>
              <a:rPr lang="en-US" altLang="ko-KR" sz="2400" dirty="0" err="1" smtClean="0">
                <a:solidFill>
                  <a:srgbClr val="000000"/>
                </a:solidFill>
                <a:ea typeface="바탕" pitchFamily="18" charset="-127"/>
              </a:rPr>
              <a:t>int</a:t>
            </a:r>
            <a:r>
              <a:rPr lang="en-US" altLang="ko-KR" sz="2400" dirty="0" smtClean="0">
                <a:solidFill>
                  <a:srgbClr val="000000"/>
                </a:solidFill>
                <a:ea typeface="바탕" pitchFamily="18" charset="-127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ea typeface="바탕" pitchFamily="18" charset="-127"/>
              </a:rPr>
              <a:t>GetCurrentItem</a:t>
            </a:r>
            <a:r>
              <a:rPr lang="en-US" altLang="ko-KR" sz="2400" dirty="0">
                <a:solidFill>
                  <a:srgbClr val="000000"/>
                </a:solidFill>
                <a:ea typeface="바탕" pitchFamily="18" charset="-127"/>
              </a:rPr>
              <a:t>(Type item</a:t>
            </a:r>
            <a:r>
              <a:rPr lang="ko-KR" altLang="en-US" sz="2400" dirty="0">
                <a:solidFill>
                  <a:srgbClr val="000000"/>
                </a:solidFill>
                <a:ea typeface="바탕" pitchFamily="18" charset="-127"/>
              </a:rPr>
              <a:t>); 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400" dirty="0">
                <a:solidFill>
                  <a:srgbClr val="000000"/>
                </a:solidFill>
                <a:ea typeface="바탕" pitchFamily="18" charset="-127"/>
              </a:rPr>
              <a:t>private: 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400" dirty="0">
                <a:solidFill>
                  <a:srgbClr val="000000"/>
                </a:solidFill>
                <a:ea typeface="바탕" pitchFamily="18" charset="-127"/>
              </a:rPr>
              <a:t>    </a:t>
            </a:r>
            <a:r>
              <a:rPr lang="en-US" altLang="ko-KR" sz="2400" dirty="0" err="1">
                <a:solidFill>
                  <a:srgbClr val="000000"/>
                </a:solidFill>
                <a:ea typeface="바탕" pitchFamily="18" charset="-127"/>
              </a:rPr>
              <a:t>const</a:t>
            </a:r>
            <a:r>
              <a:rPr lang="en-US" altLang="ko-KR" sz="2400" dirty="0">
                <a:solidFill>
                  <a:srgbClr val="000000"/>
                </a:solidFill>
                <a:ea typeface="바탕" pitchFamily="18" charset="-127"/>
              </a:rPr>
              <a:t> </a:t>
            </a:r>
            <a:r>
              <a:rPr lang="en-US" altLang="ko-KR" sz="2400" dirty="0" err="1" smtClean="0">
                <a:solidFill>
                  <a:srgbClr val="000000"/>
                </a:solidFill>
                <a:ea typeface="바탕" pitchFamily="18" charset="-127"/>
              </a:rPr>
              <a:t>ListType</a:t>
            </a:r>
            <a:r>
              <a:rPr lang="en-US" altLang="ko-KR" sz="2400" dirty="0" smtClean="0">
                <a:solidFill>
                  <a:srgbClr val="000000"/>
                </a:solidFill>
                <a:ea typeface="바탕" pitchFamily="18" charset="-127"/>
              </a:rPr>
              <a:t>&lt;Type</a:t>
            </a:r>
            <a:r>
              <a:rPr lang="en-US" altLang="ko-KR" sz="2400" dirty="0">
                <a:solidFill>
                  <a:srgbClr val="000000"/>
                </a:solidFill>
                <a:ea typeface="바탕" pitchFamily="18" charset="-127"/>
              </a:rPr>
              <a:t>&gt; </a:t>
            </a:r>
            <a:r>
              <a:rPr lang="en-US" altLang="ko-KR" sz="2400" dirty="0" smtClean="0">
                <a:solidFill>
                  <a:srgbClr val="000000"/>
                </a:solidFill>
                <a:ea typeface="바탕" pitchFamily="18" charset="-127"/>
              </a:rPr>
              <a:t>&amp;</a:t>
            </a:r>
            <a:r>
              <a:rPr lang="en-US" altLang="ko-KR" sz="2400" dirty="0" err="1" smtClean="0">
                <a:solidFill>
                  <a:srgbClr val="000000"/>
                </a:solidFill>
                <a:ea typeface="바탕" pitchFamily="18" charset="-127"/>
              </a:rPr>
              <a:t>itrList</a:t>
            </a:r>
            <a:r>
              <a:rPr lang="en-US" altLang="ko-KR" sz="2400" dirty="0">
                <a:solidFill>
                  <a:srgbClr val="000000"/>
                </a:solidFill>
                <a:ea typeface="바탕" pitchFamily="18" charset="-127"/>
              </a:rPr>
              <a:t>; </a:t>
            </a:r>
            <a:r>
              <a:rPr lang="en-US" altLang="ko-KR" sz="2000" dirty="0" smtClean="0">
                <a:solidFill>
                  <a:srgbClr val="006600"/>
                </a:solidFill>
                <a:ea typeface="바탕" pitchFamily="18" charset="-127"/>
              </a:rPr>
              <a:t>//connect </a:t>
            </a:r>
            <a:r>
              <a:rPr lang="en-US" altLang="ko-KR" sz="2000" dirty="0" err="1" smtClean="0">
                <a:solidFill>
                  <a:srgbClr val="006600"/>
                </a:solidFill>
                <a:ea typeface="바탕" pitchFamily="18" charset="-127"/>
              </a:rPr>
              <a:t>itrList</a:t>
            </a:r>
            <a:r>
              <a:rPr lang="en-US" altLang="ko-KR" sz="2000" dirty="0" smtClean="0">
                <a:solidFill>
                  <a:srgbClr val="006600"/>
                </a:solidFill>
                <a:ea typeface="바탕" pitchFamily="18" charset="-127"/>
              </a:rPr>
              <a:t> to the list</a:t>
            </a:r>
            <a:r>
              <a:rPr lang="ko-KR" altLang="en-US" sz="2400" dirty="0" smtClean="0">
                <a:solidFill>
                  <a:srgbClr val="000000"/>
                </a:solidFill>
                <a:ea typeface="바탕" pitchFamily="18" charset="-127"/>
              </a:rPr>
              <a:t> </a:t>
            </a:r>
            <a:endParaRPr lang="ko-KR" altLang="en-US" sz="2400" dirty="0">
              <a:solidFill>
                <a:srgbClr val="000000"/>
              </a:solidFill>
              <a:ea typeface="바탕" pitchFamily="18" charset="-127"/>
            </a:endParaRP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ko-KR" altLang="en-US" sz="2400" dirty="0">
                <a:solidFill>
                  <a:srgbClr val="000000"/>
                </a:solidFill>
                <a:ea typeface="바탕" pitchFamily="18" charset="-127"/>
              </a:rPr>
              <a:t>    </a:t>
            </a:r>
            <a:r>
              <a:rPr lang="en-US" altLang="ko-KR" sz="2400" dirty="0" err="1" smtClean="0">
                <a:solidFill>
                  <a:srgbClr val="000000"/>
                </a:solidFill>
                <a:ea typeface="바탕" pitchFamily="18" charset="-127"/>
              </a:rPr>
              <a:t>NodeType</a:t>
            </a:r>
            <a:r>
              <a:rPr lang="en-US" altLang="ko-KR" sz="2400" dirty="0" smtClean="0">
                <a:solidFill>
                  <a:srgbClr val="000000"/>
                </a:solidFill>
                <a:ea typeface="바탕" pitchFamily="18" charset="-127"/>
              </a:rPr>
              <a:t>&lt;Type</a:t>
            </a:r>
            <a:r>
              <a:rPr lang="en-US" altLang="ko-KR" sz="2400" dirty="0">
                <a:solidFill>
                  <a:srgbClr val="000000"/>
                </a:solidFill>
                <a:ea typeface="바탕" pitchFamily="18" charset="-127"/>
              </a:rPr>
              <a:t>&gt; *current; </a:t>
            </a:r>
            <a:r>
              <a:rPr lang="en-US" altLang="ko-KR" sz="2000" dirty="0" smtClean="0">
                <a:solidFill>
                  <a:srgbClr val="006633"/>
                </a:solidFill>
                <a:ea typeface="바탕" pitchFamily="18" charset="-127"/>
              </a:rPr>
              <a:t>// pointer to current node</a:t>
            </a:r>
            <a:endParaRPr lang="ko-KR" altLang="en-US" sz="2400" dirty="0">
              <a:solidFill>
                <a:srgbClr val="006633"/>
              </a:solidFill>
              <a:ea typeface="바탕" pitchFamily="18" charset="-127"/>
            </a:endParaRP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ko-KR" altLang="en-US" sz="2400" dirty="0">
                <a:solidFill>
                  <a:srgbClr val="000000"/>
                </a:solidFill>
                <a:ea typeface="바탕" pitchFamily="18" charset="-127"/>
              </a:rPr>
              <a:t>};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CF9D-D5A5-4ECA-948B-1B001BB84422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609600"/>
          </a:xfrm>
        </p:spPr>
        <p:txBody>
          <a:bodyPr/>
          <a:lstStyle/>
          <a:p>
            <a:r>
              <a:rPr lang="en-US" altLang="ko-KR" sz="4000">
                <a:ea typeface="굴림" pitchFamily="50" charset="-127"/>
              </a:rPr>
              <a:t>List Class</a:t>
            </a:r>
            <a:r>
              <a:rPr lang="ko-KR" altLang="en-US" sz="4000">
                <a:ea typeface="굴림" pitchFamily="50" charset="-127"/>
              </a:rPr>
              <a:t>와 </a:t>
            </a:r>
            <a:r>
              <a:rPr lang="en-US" altLang="ko-KR" sz="4000">
                <a:ea typeface="굴림" pitchFamily="50" charset="-127"/>
              </a:rPr>
              <a:t>Interator class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7924800" cy="51054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template &lt;class Type&gt; class </a:t>
            </a:r>
            <a:r>
              <a:rPr lang="en-US" altLang="ko-KR" sz="2000" dirty="0" err="1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NodeType</a:t>
            </a:r>
            <a:r>
              <a:rPr lang="en-US" altLang="ko-KR" sz="20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{ 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000" dirty="0" smtClean="0">
                <a:solidFill>
                  <a:schemeClr val="accent2"/>
                </a:solidFill>
                <a:latin typeface="바탕" pitchFamily="18" charset="-127"/>
                <a:ea typeface="바탕" pitchFamily="18" charset="-127"/>
              </a:rPr>
              <a:t>friend </a:t>
            </a:r>
            <a:r>
              <a:rPr lang="en-US" altLang="ko-KR" sz="2000" dirty="0">
                <a:solidFill>
                  <a:schemeClr val="accent2"/>
                </a:solidFill>
                <a:latin typeface="바탕" pitchFamily="18" charset="-127"/>
                <a:ea typeface="바탕" pitchFamily="18" charset="-127"/>
              </a:rPr>
              <a:t>class </a:t>
            </a:r>
            <a:r>
              <a:rPr lang="en-US" altLang="ko-KR" sz="2000" dirty="0" err="1" smtClean="0">
                <a:solidFill>
                  <a:schemeClr val="accent2"/>
                </a:solidFill>
                <a:latin typeface="바탕" pitchFamily="18" charset="-127"/>
                <a:ea typeface="바탕" pitchFamily="18" charset="-127"/>
              </a:rPr>
              <a:t>IteratorType</a:t>
            </a:r>
            <a:r>
              <a:rPr lang="en-US" altLang="ko-KR" sz="2000" dirty="0" smtClean="0">
                <a:solidFill>
                  <a:schemeClr val="accent2"/>
                </a:solidFill>
                <a:latin typeface="바탕" pitchFamily="18" charset="-127"/>
                <a:ea typeface="바탕" pitchFamily="18" charset="-127"/>
              </a:rPr>
              <a:t>&lt;Type</a:t>
            </a:r>
            <a:r>
              <a:rPr lang="en-US" altLang="ko-KR" sz="2000" dirty="0">
                <a:solidFill>
                  <a:schemeClr val="accent2"/>
                </a:solidFill>
                <a:latin typeface="바탕" pitchFamily="18" charset="-127"/>
                <a:ea typeface="바탕" pitchFamily="18" charset="-127"/>
              </a:rPr>
              <a:t>&gt;;</a:t>
            </a:r>
            <a:r>
              <a:rPr lang="en-US" altLang="ko-KR" sz="20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private: 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  <a:latin typeface="Times New Roman"/>
                <a:ea typeface="바탕" pitchFamily="18" charset="-127"/>
              </a:rPr>
              <a:t>        </a:t>
            </a:r>
            <a:r>
              <a:rPr lang="en-US" altLang="ko-KR" sz="20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Type data; 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  <a:latin typeface="Times New Roman"/>
                <a:ea typeface="바탕" pitchFamily="18" charset="-127"/>
              </a:rPr>
              <a:t>        </a:t>
            </a:r>
            <a:r>
              <a:rPr lang="en-US" altLang="ko-KR" sz="2000" dirty="0" err="1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NodeType</a:t>
            </a:r>
            <a:r>
              <a:rPr lang="en-US" altLang="ko-KR" sz="20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*link; 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}; 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template &lt;class Type&gt; class </a:t>
            </a:r>
            <a:r>
              <a:rPr lang="en-US" altLang="ko-KR" sz="2000" dirty="0" err="1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ListType</a:t>
            </a:r>
            <a:r>
              <a:rPr lang="en-US" altLang="ko-KR" sz="20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{ 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바탕" pitchFamily="18" charset="-127"/>
                <a:ea typeface="바탕" pitchFamily="18" charset="-127"/>
              </a:rPr>
              <a:t>friend class </a:t>
            </a:r>
            <a:r>
              <a:rPr lang="en-US" altLang="ko-KR" sz="2000" dirty="0" err="1" smtClean="0">
                <a:solidFill>
                  <a:schemeClr val="accent2"/>
                </a:solidFill>
                <a:latin typeface="바탕" pitchFamily="18" charset="-127"/>
                <a:ea typeface="바탕" pitchFamily="18" charset="-127"/>
              </a:rPr>
              <a:t>IteratorType</a:t>
            </a:r>
            <a:r>
              <a:rPr lang="en-US" altLang="ko-KR" sz="2000" dirty="0" smtClean="0">
                <a:solidFill>
                  <a:schemeClr val="accent2"/>
                </a:solidFill>
                <a:latin typeface="바탕" pitchFamily="18" charset="-127"/>
                <a:ea typeface="바탕" pitchFamily="18" charset="-127"/>
              </a:rPr>
              <a:t>&lt;Type</a:t>
            </a:r>
            <a:r>
              <a:rPr lang="en-US" altLang="ko-KR" sz="2000" dirty="0">
                <a:solidFill>
                  <a:schemeClr val="accent2"/>
                </a:solidFill>
                <a:latin typeface="바탕" pitchFamily="18" charset="-127"/>
                <a:ea typeface="바탕" pitchFamily="18" charset="-127"/>
              </a:rPr>
              <a:t>&gt;; 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public: 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  <a:latin typeface="Times New Roman"/>
                <a:ea typeface="바탕" pitchFamily="18" charset="-127"/>
              </a:rPr>
              <a:t>        </a:t>
            </a:r>
            <a:r>
              <a:rPr lang="en-US" altLang="ko-KR" sz="20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List() </a:t>
            </a:r>
            <a:r>
              <a:rPr lang="en-US" altLang="ko-KR" sz="20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{</a:t>
            </a:r>
            <a:r>
              <a:rPr lang="en-US" altLang="ko-KR" sz="2000" dirty="0" err="1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listData</a:t>
            </a:r>
            <a:r>
              <a:rPr lang="en-US" altLang="ko-KR" sz="20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= 0;}; 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바탕" pitchFamily="18" charset="-127"/>
                <a:ea typeface="바탕" pitchFamily="18" charset="-127"/>
              </a:rPr>
              <a:t>     </a:t>
            </a:r>
            <a:r>
              <a:rPr lang="en-US" altLang="ko-KR" sz="2000" dirty="0">
                <a:solidFill>
                  <a:schemeClr val="accent2"/>
                </a:solidFill>
                <a:latin typeface="Times New Roman"/>
                <a:ea typeface="바탕" pitchFamily="18" charset="-127"/>
              </a:rPr>
              <a:t>…</a:t>
            </a:r>
            <a:r>
              <a:rPr lang="en-US" altLang="ko-KR" sz="2000" dirty="0">
                <a:solidFill>
                  <a:schemeClr val="accent2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ko-KR" altLang="en-US" sz="2000" dirty="0">
                <a:solidFill>
                  <a:schemeClr val="accent2"/>
                </a:solidFill>
                <a:latin typeface="바탕" pitchFamily="18" charset="-127"/>
                <a:ea typeface="바탕" pitchFamily="18" charset="-127"/>
              </a:rPr>
              <a:t>기타 연산자들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private: 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  <a:latin typeface="Times New Roman"/>
                <a:ea typeface="바탕" pitchFamily="18" charset="-127"/>
              </a:rPr>
              <a:t>        </a:t>
            </a:r>
            <a:r>
              <a:rPr lang="en-US" altLang="ko-KR" sz="2000" dirty="0" err="1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NodeType</a:t>
            </a:r>
            <a:r>
              <a:rPr lang="en-US" altLang="ko-KR" sz="20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&lt;Type</a:t>
            </a:r>
            <a:r>
              <a:rPr lang="en-US" altLang="ko-KR" sz="20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&gt; </a:t>
            </a:r>
            <a:r>
              <a:rPr lang="en-US" altLang="ko-KR" sz="20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*</a:t>
            </a:r>
            <a:r>
              <a:rPr lang="en-US" altLang="ko-KR" sz="2000" dirty="0" err="1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listData</a:t>
            </a:r>
            <a:r>
              <a:rPr lang="en-US" altLang="ko-KR" sz="20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; </a:t>
            </a:r>
            <a:endParaRPr lang="en-US" altLang="ko-KR" sz="2000" dirty="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}; </a:t>
            </a:r>
            <a:r>
              <a:rPr lang="en-US" altLang="ko-KR" sz="2000" dirty="0">
                <a:solidFill>
                  <a:srgbClr val="000000"/>
                </a:solidFill>
                <a:ea typeface="한컴바탕" pitchFamily="18" charset="-127"/>
                <a:cs typeface="한컴바탕" pitchFamily="18" charset="-127"/>
              </a:rPr>
              <a:t/>
            </a:r>
            <a:br>
              <a:rPr lang="en-US" altLang="ko-KR" sz="2000" dirty="0">
                <a:solidFill>
                  <a:srgbClr val="000000"/>
                </a:solidFill>
                <a:ea typeface="한컴바탕" pitchFamily="18" charset="-127"/>
                <a:cs typeface="한컴바탕" pitchFamily="18" charset="-127"/>
              </a:rPr>
            </a:br>
            <a:endParaRPr lang="en-US" altLang="ko-KR" sz="2000" dirty="0">
              <a:solidFill>
                <a:srgbClr val="000000"/>
              </a:solidFill>
              <a:ea typeface="한컴바탕" pitchFamily="18" charset="-127"/>
              <a:cs typeface="한컴바탕" pitchFamily="18" charset="-127"/>
            </a:endParaRPr>
          </a:p>
          <a:p>
            <a:pPr>
              <a:lnSpc>
                <a:spcPct val="90000"/>
              </a:lnSpc>
            </a:pPr>
            <a:endParaRPr lang="ko-KR" altLang="en-US" sz="2000" dirty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2538-0E9D-4729-8B79-8DB55E1AF49B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762000"/>
          </a:xfrm>
        </p:spPr>
        <p:txBody>
          <a:bodyPr/>
          <a:lstStyle/>
          <a:p>
            <a:r>
              <a:rPr lang="en-US" altLang="ko-KR" sz="4000" dirty="0" smtClean="0">
                <a:ea typeface="굴림" pitchFamily="50" charset="-127"/>
              </a:rPr>
              <a:t>Definition of Member functions</a:t>
            </a:r>
            <a:r>
              <a:rPr lang="ko-KR" altLang="en-US" sz="4000" dirty="0" smtClean="0">
                <a:ea typeface="굴림" pitchFamily="50" charset="-127"/>
              </a:rPr>
              <a:t> </a:t>
            </a:r>
            <a:endParaRPr lang="ko-KR" altLang="en-US" sz="4000" dirty="0">
              <a:ea typeface="굴림" pitchFamily="50" charset="-127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924800" cy="48768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400" dirty="0">
                <a:solidFill>
                  <a:schemeClr val="accent2"/>
                </a:solidFill>
                <a:latin typeface="바탕" pitchFamily="18" charset="-127"/>
                <a:ea typeface="바탕" pitchFamily="18" charset="-127"/>
              </a:rPr>
              <a:t>// </a:t>
            </a:r>
            <a:r>
              <a:rPr lang="en-US" altLang="ko-KR" sz="2400" dirty="0" smtClean="0">
                <a:solidFill>
                  <a:schemeClr val="accent2"/>
                </a:solidFill>
                <a:latin typeface="바탕" pitchFamily="18" charset="-127"/>
                <a:ea typeface="바탕" pitchFamily="18" charset="-127"/>
              </a:rPr>
              <a:t>Check that current pointer is not null</a:t>
            </a:r>
            <a:endParaRPr lang="ko-KR" altLang="en-US" sz="2400" dirty="0">
              <a:solidFill>
                <a:schemeClr val="accent2"/>
              </a:solidFill>
              <a:latin typeface="바탕" pitchFamily="18" charset="-127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4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template &lt;class Type&gt;</a:t>
            </a:r>
            <a:endParaRPr lang="ko-KR" altLang="en-US" sz="2400" dirty="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4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Boolean </a:t>
            </a:r>
            <a:r>
              <a:rPr lang="en-US" altLang="ko-KR" sz="2400" dirty="0" err="1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IteratorType</a:t>
            </a:r>
            <a:r>
              <a:rPr lang="en-US" altLang="ko-KR" sz="24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&lt;Type</a:t>
            </a:r>
            <a:r>
              <a:rPr lang="en-US" altLang="ko-KR" sz="24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&gt;::</a:t>
            </a:r>
            <a:r>
              <a:rPr lang="en-US" altLang="ko-KR" sz="2400" dirty="0" err="1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NotNull</a:t>
            </a:r>
            <a:r>
              <a:rPr lang="en-US" altLang="ko-KR" sz="24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() { 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400" dirty="0">
                <a:solidFill>
                  <a:srgbClr val="000000"/>
                </a:solidFill>
                <a:latin typeface="Times New Roman"/>
                <a:ea typeface="바탕" pitchFamily="18" charset="-127"/>
              </a:rPr>
              <a:t>        </a:t>
            </a:r>
            <a:r>
              <a:rPr lang="en-US" altLang="ko-KR" sz="24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if(current) return TRUE; 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400" dirty="0">
                <a:solidFill>
                  <a:srgbClr val="000000"/>
                </a:solidFill>
                <a:latin typeface="Times New Roman"/>
                <a:ea typeface="바탕" pitchFamily="18" charset="-127"/>
              </a:rPr>
              <a:t>        </a:t>
            </a:r>
            <a:r>
              <a:rPr lang="en-US" altLang="ko-KR" sz="24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else return FALSE; 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4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} 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400" dirty="0">
                <a:solidFill>
                  <a:schemeClr val="accent2"/>
                </a:solidFill>
                <a:latin typeface="바탕" pitchFamily="18" charset="-127"/>
                <a:ea typeface="바탕" pitchFamily="18" charset="-127"/>
              </a:rPr>
              <a:t> // </a:t>
            </a:r>
            <a:r>
              <a:rPr lang="en-US" altLang="ko-KR" sz="2400" dirty="0" smtClean="0">
                <a:solidFill>
                  <a:schemeClr val="accent2"/>
                </a:solidFill>
                <a:latin typeface="바탕" pitchFamily="18" charset="-127"/>
                <a:ea typeface="바탕" pitchFamily="18" charset="-127"/>
              </a:rPr>
              <a:t>check that the next node is not null</a:t>
            </a:r>
            <a:r>
              <a:rPr lang="ko-KR" altLang="en-US" sz="2400" dirty="0" smtClean="0">
                <a:solidFill>
                  <a:schemeClr val="accent2"/>
                </a:solidFill>
                <a:latin typeface="바탕" pitchFamily="18" charset="-127"/>
                <a:ea typeface="바탕" pitchFamily="18" charset="-127"/>
              </a:rPr>
              <a:t>.</a:t>
            </a:r>
            <a:r>
              <a:rPr lang="ko-KR" altLang="en-US" sz="24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endParaRPr lang="ko-KR" altLang="en-US" sz="2400" dirty="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4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template &lt;class Type&gt;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4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Boolean </a:t>
            </a:r>
            <a:r>
              <a:rPr lang="en-US" altLang="ko-KR" sz="2400" dirty="0" err="1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IteratorType</a:t>
            </a:r>
            <a:r>
              <a:rPr lang="en-US" altLang="ko-KR" sz="24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&lt;Type</a:t>
            </a:r>
            <a:r>
              <a:rPr lang="en-US" altLang="ko-KR" sz="24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&gt;::</a:t>
            </a:r>
            <a:r>
              <a:rPr lang="en-US" altLang="ko-KR" sz="2400" dirty="0" err="1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NextNotNull</a:t>
            </a:r>
            <a:r>
              <a:rPr lang="en-US" altLang="ko-KR" sz="24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() { 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400" dirty="0">
                <a:solidFill>
                  <a:srgbClr val="000000"/>
                </a:solidFill>
                <a:latin typeface="Times New Roman"/>
                <a:ea typeface="바탕" pitchFamily="18" charset="-127"/>
              </a:rPr>
              <a:t>        </a:t>
            </a:r>
            <a:r>
              <a:rPr lang="en-US" altLang="ko-KR" sz="24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if(current &amp;&amp; current-&gt;next) return TRUE; 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400" dirty="0">
                <a:solidFill>
                  <a:srgbClr val="000000"/>
                </a:solidFill>
                <a:latin typeface="Times New Roman"/>
                <a:ea typeface="바탕" pitchFamily="18" charset="-127"/>
              </a:rPr>
              <a:t>        </a:t>
            </a:r>
            <a:r>
              <a:rPr lang="en-US" altLang="ko-KR" sz="24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else return FALSE; 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4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ECEC-3C88-4D36-A872-7F9A2FB5C1DB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762000"/>
          </a:xfrm>
        </p:spPr>
        <p:txBody>
          <a:bodyPr/>
          <a:lstStyle/>
          <a:p>
            <a:r>
              <a:rPr lang="en-US" altLang="ko-KR" sz="4000" dirty="0" err="1" smtClean="0">
                <a:ea typeface="굴림" pitchFamily="50" charset="-127"/>
              </a:rPr>
              <a:t>Defintion</a:t>
            </a:r>
            <a:r>
              <a:rPr lang="en-US" altLang="ko-KR" sz="4000" dirty="0" smtClean="0">
                <a:ea typeface="굴림" pitchFamily="50" charset="-127"/>
              </a:rPr>
              <a:t> of Member Functions</a:t>
            </a:r>
            <a:endParaRPr lang="ko-KR" altLang="en-US" sz="4000" dirty="0">
              <a:ea typeface="굴림" pitchFamily="50" charset="-127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01000" cy="53340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바탕" pitchFamily="18" charset="-127"/>
                <a:ea typeface="바탕" pitchFamily="18" charset="-127"/>
              </a:rPr>
              <a:t>// </a:t>
            </a:r>
            <a:r>
              <a:rPr lang="en-US" altLang="ko-KR" sz="2000" dirty="0" smtClean="0">
                <a:solidFill>
                  <a:schemeClr val="accent2"/>
                </a:solidFill>
                <a:latin typeface="바탕" pitchFamily="18" charset="-127"/>
                <a:ea typeface="바탕" pitchFamily="18" charset="-127"/>
              </a:rPr>
              <a:t>let </a:t>
            </a:r>
            <a:r>
              <a:rPr lang="en-US" altLang="ko-KR" sz="2000" b="1" dirty="0" smtClean="0">
                <a:solidFill>
                  <a:schemeClr val="accent2"/>
                </a:solidFill>
                <a:latin typeface="바탕" pitchFamily="18" charset="-127"/>
                <a:ea typeface="바탕" pitchFamily="18" charset="-127"/>
              </a:rPr>
              <a:t>current</a:t>
            </a:r>
            <a:r>
              <a:rPr lang="ko-KR" altLang="en-US" sz="2000" dirty="0" smtClean="0">
                <a:solidFill>
                  <a:schemeClr val="accent2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000" dirty="0" smtClean="0">
                <a:solidFill>
                  <a:schemeClr val="accent2"/>
                </a:solidFill>
                <a:latin typeface="바탕" pitchFamily="18" charset="-127"/>
                <a:ea typeface="바탕" pitchFamily="18" charset="-127"/>
              </a:rPr>
              <a:t>point to the first node of the list</a:t>
            </a:r>
            <a:endParaRPr lang="ko-KR" altLang="en-US" sz="2000" dirty="0">
              <a:solidFill>
                <a:schemeClr val="accent2"/>
              </a:solidFill>
              <a:latin typeface="바탕" pitchFamily="18" charset="-127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template &lt;class Type&gt; 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void </a:t>
            </a:r>
            <a:r>
              <a:rPr lang="en-US" altLang="ko-KR" sz="2000" dirty="0" err="1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IteratorType</a:t>
            </a:r>
            <a:r>
              <a:rPr lang="en-US" altLang="ko-KR" sz="20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&lt;Type</a:t>
            </a:r>
            <a:r>
              <a:rPr lang="en-US" altLang="ko-KR" sz="20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&gt;::</a:t>
            </a:r>
            <a:r>
              <a:rPr lang="en-US" altLang="ko-KR" sz="2000" dirty="0" err="1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ResetList</a:t>
            </a:r>
            <a:r>
              <a:rPr lang="en-US" altLang="ko-KR" sz="20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() { 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	current = </a:t>
            </a:r>
            <a:r>
              <a:rPr lang="en-US" altLang="ko-KR" sz="2000" dirty="0" err="1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itrList.listData</a:t>
            </a:r>
            <a:r>
              <a:rPr lang="en-US" altLang="ko-KR" sz="20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;</a:t>
            </a:r>
            <a:r>
              <a:rPr lang="ko-KR" altLang="en-US" sz="20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endParaRPr lang="ko-KR" altLang="en-US" sz="2000" dirty="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ko-KR" altLang="en-US" sz="20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}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바탕" pitchFamily="18" charset="-127"/>
                <a:ea typeface="바탕" pitchFamily="18" charset="-127"/>
              </a:rPr>
              <a:t>// </a:t>
            </a:r>
            <a:r>
              <a:rPr lang="en-US" altLang="ko-KR" sz="2000" dirty="0" smtClean="0">
                <a:solidFill>
                  <a:schemeClr val="accent2"/>
                </a:solidFill>
                <a:latin typeface="바탕" pitchFamily="18" charset="-127"/>
                <a:ea typeface="바탕" pitchFamily="18" charset="-127"/>
              </a:rPr>
              <a:t>return the record pointed by </a:t>
            </a:r>
            <a:r>
              <a:rPr lang="en-US" altLang="ko-KR" sz="2000" b="1" dirty="0" smtClean="0">
                <a:solidFill>
                  <a:schemeClr val="accent2"/>
                </a:solidFill>
                <a:latin typeface="바탕" pitchFamily="18" charset="-127"/>
                <a:ea typeface="바탕" pitchFamily="18" charset="-127"/>
              </a:rPr>
              <a:t>current</a:t>
            </a:r>
            <a:r>
              <a:rPr lang="en-US" altLang="ko-KR" sz="2000" dirty="0" smtClean="0">
                <a:solidFill>
                  <a:schemeClr val="accent2"/>
                </a:solidFill>
                <a:latin typeface="바탕" pitchFamily="18" charset="-127"/>
                <a:ea typeface="바탕" pitchFamily="18" charset="-127"/>
              </a:rPr>
              <a:t> pointer. If the current nod is not null, return 1. Otherwise, return 0</a:t>
            </a:r>
            <a:endParaRPr lang="ko-KR" altLang="en-US" sz="2000" dirty="0">
              <a:solidFill>
                <a:schemeClr val="accent2"/>
              </a:solidFill>
              <a:latin typeface="바탕" pitchFamily="18" charset="-127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template &lt;class Type&gt; 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000" dirty="0" err="1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000" dirty="0" err="1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IteratorType</a:t>
            </a:r>
            <a:r>
              <a:rPr lang="en-US" altLang="ko-KR" sz="20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&lt;Type</a:t>
            </a:r>
            <a:r>
              <a:rPr lang="en-US" altLang="ko-KR" sz="20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&gt;::</a:t>
            </a:r>
            <a:r>
              <a:rPr lang="en-US" altLang="ko-KR" sz="2000" dirty="0" err="1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GetCurrentItem</a:t>
            </a:r>
            <a:r>
              <a:rPr lang="en-US" altLang="ko-KR" sz="20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(Type&amp; item</a:t>
            </a:r>
            <a:r>
              <a:rPr lang="ko-KR" altLang="en-US" sz="20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) { 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  <a:latin typeface="Times New Roman"/>
                <a:ea typeface="바탕" pitchFamily="18" charset="-127"/>
              </a:rPr>
              <a:t>        </a:t>
            </a:r>
            <a:r>
              <a:rPr lang="en-US" altLang="ko-KR" sz="20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if(</a:t>
            </a:r>
            <a:r>
              <a:rPr lang="en-US" altLang="ko-KR" sz="2000" dirty="0" err="1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NotNull</a:t>
            </a:r>
            <a:r>
              <a:rPr lang="en-US" altLang="ko-KR" sz="20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()) { 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		 item = current-&gt;data;</a:t>
            </a:r>
            <a:endParaRPr lang="ko-KR" altLang="en-US" sz="2000" dirty="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  <a:latin typeface="Times New Roman"/>
                <a:ea typeface="바탕" pitchFamily="18" charset="-127"/>
              </a:rPr>
              <a:t>                </a:t>
            </a:r>
            <a:r>
              <a:rPr lang="en-US" altLang="ko-KR" sz="20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current = current-&gt;next; 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  <a:latin typeface="Times New Roman"/>
                <a:ea typeface="바탕" pitchFamily="18" charset="-127"/>
              </a:rPr>
              <a:t>                </a:t>
            </a:r>
            <a:r>
              <a:rPr lang="en-US" altLang="ko-KR" sz="20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return 1; 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  <a:latin typeface="Times New Roman"/>
                <a:ea typeface="바탕" pitchFamily="18" charset="-127"/>
              </a:rPr>
              <a:t>        </a:t>
            </a:r>
            <a:r>
              <a:rPr lang="en-US" altLang="ko-KR" sz="20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} 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  <a:latin typeface="Times New Roman"/>
                <a:ea typeface="바탕" pitchFamily="18" charset="-127"/>
              </a:rPr>
              <a:t>        </a:t>
            </a:r>
            <a:r>
              <a:rPr lang="en-US" altLang="ko-KR" sz="20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else return 0; 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}</a:t>
            </a:r>
            <a:endParaRPr lang="ko-KR" altLang="en-US" sz="2400" dirty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B176-C4A6-42EE-AB0C-1A301A978E9C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762000"/>
          </a:xfrm>
        </p:spPr>
        <p:txBody>
          <a:bodyPr/>
          <a:lstStyle/>
          <a:p>
            <a:r>
              <a:rPr lang="en-US" altLang="ko-KR" sz="4000" dirty="0">
                <a:ea typeface="굴림" pitchFamily="50" charset="-127"/>
              </a:rPr>
              <a:t>Iterator </a:t>
            </a:r>
            <a:r>
              <a:rPr lang="en-US" altLang="ko-KR" sz="4000" dirty="0" smtClean="0">
                <a:ea typeface="굴림" pitchFamily="50" charset="-127"/>
              </a:rPr>
              <a:t>Class Example</a:t>
            </a:r>
            <a:endParaRPr lang="ko-KR" altLang="en-US" sz="4000" dirty="0">
              <a:ea typeface="굴림" pitchFamily="50" charset="-127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001000" cy="495300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ko-KR" altLang="en-US" sz="2400" dirty="0">
                <a:solidFill>
                  <a:srgbClr val="006633"/>
                </a:solidFill>
                <a:latin typeface="바탕" pitchFamily="18" charset="-127"/>
                <a:ea typeface="바탕" pitchFamily="18" charset="-127"/>
              </a:rPr>
              <a:t>// </a:t>
            </a:r>
            <a:r>
              <a:rPr lang="en-US" altLang="ko-KR" sz="2400" dirty="0" smtClean="0">
                <a:solidFill>
                  <a:srgbClr val="006633"/>
                </a:solidFill>
                <a:latin typeface="바탕" pitchFamily="18" charset="-127"/>
                <a:ea typeface="바탕" pitchFamily="18" charset="-127"/>
              </a:rPr>
              <a:t>sum up all the values in the list</a:t>
            </a:r>
            <a:endParaRPr lang="ko-KR" altLang="en-US" sz="2400" dirty="0">
              <a:solidFill>
                <a:srgbClr val="006633"/>
              </a:solidFill>
              <a:latin typeface="바탕" pitchFamily="18" charset="-127"/>
              <a:ea typeface="바탕" pitchFamily="18" charset="-127"/>
            </a:endParaRPr>
          </a:p>
          <a:p>
            <a:pPr algn="just">
              <a:buFont typeface="Monotype Sorts" pitchFamily="2" charset="2"/>
              <a:buNone/>
            </a:pPr>
            <a:r>
              <a:rPr lang="en-US" altLang="ko-KR" sz="2400" dirty="0" err="1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int</a:t>
            </a:r>
            <a:r>
              <a:rPr lang="en-US" altLang="ko-KR" sz="24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sum(</a:t>
            </a:r>
            <a:r>
              <a:rPr lang="en-US" altLang="ko-KR" sz="2400" dirty="0" err="1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const</a:t>
            </a:r>
            <a:r>
              <a:rPr lang="en-US" altLang="ko-KR" sz="24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List&lt;</a:t>
            </a:r>
            <a:r>
              <a:rPr lang="en-US" altLang="ko-KR" sz="2400" dirty="0" err="1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int</a:t>
            </a:r>
            <a:r>
              <a:rPr lang="en-US" altLang="ko-KR" sz="24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&gt;&amp; </a:t>
            </a:r>
            <a:r>
              <a:rPr lang="en-US" altLang="ko-KR" sz="24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list) </a:t>
            </a:r>
            <a:endParaRPr lang="en-US" altLang="ko-KR" sz="2400" dirty="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  <a:p>
            <a:pPr algn="just">
              <a:buFont typeface="Monotype Sorts" pitchFamily="2" charset="2"/>
              <a:buNone/>
            </a:pPr>
            <a:r>
              <a:rPr lang="en-US" altLang="ko-KR" sz="24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{ </a:t>
            </a:r>
          </a:p>
          <a:p>
            <a:pPr algn="just">
              <a:buFont typeface="Monotype Sorts" pitchFamily="2" charset="2"/>
              <a:buNone/>
            </a:pPr>
            <a:r>
              <a:rPr lang="en-US" altLang="ko-KR" sz="24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	Iterator </a:t>
            </a:r>
            <a:r>
              <a:rPr lang="en-US" altLang="ko-KR" sz="2400" dirty="0" err="1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iter</a:t>
            </a:r>
            <a:r>
              <a:rPr lang="en-US" altLang="ko-KR" sz="24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(list);</a:t>
            </a:r>
            <a:endParaRPr lang="en-US" altLang="ko-KR" sz="2400" dirty="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  <a:p>
            <a:pPr algn="just">
              <a:buFont typeface="Monotype Sorts" pitchFamily="2" charset="2"/>
              <a:buNone/>
            </a:pPr>
            <a:r>
              <a:rPr lang="en-US" altLang="ko-KR" sz="24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	</a:t>
            </a:r>
            <a:r>
              <a:rPr lang="en-US" altLang="ko-KR" sz="2400" dirty="0" err="1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int</a:t>
            </a:r>
            <a:r>
              <a:rPr lang="en-US" altLang="ko-KR" sz="24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sum=0;</a:t>
            </a:r>
          </a:p>
          <a:p>
            <a:pPr algn="just">
              <a:buFont typeface="Monotype Sorts" pitchFamily="2" charset="2"/>
              <a:buNone/>
            </a:pPr>
            <a:endParaRPr lang="en-US" altLang="ko-KR" sz="2400" dirty="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  <a:p>
            <a:pPr algn="just">
              <a:buFont typeface="Monotype Sorts" pitchFamily="2" charset="2"/>
              <a:buNone/>
            </a:pPr>
            <a:r>
              <a:rPr lang="en-US" altLang="ko-KR" sz="24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	</a:t>
            </a:r>
            <a:r>
              <a:rPr lang="en-US" altLang="ko-KR" sz="2400" dirty="0" err="1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iter.ResetList</a:t>
            </a:r>
            <a:r>
              <a:rPr lang="en-US" altLang="ko-KR" sz="24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();</a:t>
            </a:r>
          </a:p>
          <a:p>
            <a:pPr algn="just">
              <a:buFont typeface="Monotype Sorts" pitchFamily="2" charset="2"/>
              <a:buNone/>
            </a:pPr>
            <a:r>
              <a:rPr lang="en-US" altLang="ko-KR" sz="24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	while (</a:t>
            </a:r>
            <a:r>
              <a:rPr lang="en-US" altLang="ko-KR" sz="2400" dirty="0" err="1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iter.GetCurrentItem</a:t>
            </a:r>
            <a:r>
              <a:rPr lang="en-US" altLang="ko-KR" sz="24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(item))</a:t>
            </a:r>
          </a:p>
          <a:p>
            <a:pPr algn="just">
              <a:buFont typeface="Monotype Sorts" pitchFamily="2" charset="2"/>
              <a:buNone/>
            </a:pPr>
            <a:r>
              <a:rPr lang="en-US" altLang="ko-KR" sz="24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		sum += item;</a:t>
            </a:r>
          </a:p>
          <a:p>
            <a:pPr algn="just">
              <a:buFont typeface="Monotype Sorts" pitchFamily="2" charset="2"/>
              <a:buNone/>
            </a:pPr>
            <a:r>
              <a:rPr lang="en-US" altLang="ko-KR" sz="24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} </a:t>
            </a:r>
          </a:p>
          <a:p>
            <a:pPr>
              <a:buFont typeface="Monotype Sorts" pitchFamily="2" charset="2"/>
              <a:buNone/>
            </a:pPr>
            <a:endParaRPr lang="ko-KR" altLang="en-US" sz="2400" dirty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5FBB-583F-4108-B52B-B0591C1DD31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7453313" y="4410075"/>
            <a:ext cx="922337" cy="5619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6122988" y="4410075"/>
            <a:ext cx="922337" cy="5667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835525" y="4410075"/>
            <a:ext cx="922338" cy="5667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525838" y="4410075"/>
            <a:ext cx="922337" cy="5619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195513" y="4410075"/>
            <a:ext cx="922337" cy="5667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378075" y="4468813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‘A’           ‘C’           ‘F’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6099175" y="4468813"/>
            <a:ext cx="2249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  ‘T’            ‘Z’  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1412875" y="4410075"/>
            <a:ext cx="207963" cy="546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flipV="1">
            <a:off x="1524000" y="4719638"/>
            <a:ext cx="614363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2833688" y="4430713"/>
            <a:ext cx="0" cy="549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4164013" y="4425950"/>
            <a:ext cx="0" cy="54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5473700" y="4425950"/>
            <a:ext cx="0" cy="549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6761163" y="4430713"/>
            <a:ext cx="0" cy="549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8091488" y="4425950"/>
            <a:ext cx="0" cy="54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3006725" y="4775200"/>
            <a:ext cx="4435475" cy="4763"/>
            <a:chOff x="1894" y="3008"/>
            <a:chExt cx="2794" cy="3"/>
          </a:xfrm>
        </p:grpSpPr>
        <p:sp>
          <p:nvSpPr>
            <p:cNvPr id="10256" name="Line 16"/>
            <p:cNvSpPr>
              <a:spLocks noChangeShapeType="1"/>
            </p:cNvSpPr>
            <p:nvPr/>
          </p:nvSpPr>
          <p:spPr bwMode="auto">
            <a:xfrm>
              <a:off x="2709" y="3008"/>
              <a:ext cx="33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7" name="Line 17"/>
            <p:cNvSpPr>
              <a:spLocks noChangeShapeType="1"/>
            </p:cNvSpPr>
            <p:nvPr/>
          </p:nvSpPr>
          <p:spPr bwMode="auto">
            <a:xfrm flipV="1">
              <a:off x="3574" y="3008"/>
              <a:ext cx="298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8" name="Line 18"/>
            <p:cNvSpPr>
              <a:spLocks noChangeShapeType="1"/>
            </p:cNvSpPr>
            <p:nvPr/>
          </p:nvSpPr>
          <p:spPr bwMode="auto">
            <a:xfrm flipV="1">
              <a:off x="4390" y="3008"/>
              <a:ext cx="298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auto">
            <a:xfrm flipV="1">
              <a:off x="1894" y="3008"/>
              <a:ext cx="298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6361113" y="4433888"/>
            <a:ext cx="0" cy="544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>
            <a:off x="7732713" y="4433888"/>
            <a:ext cx="0" cy="544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5065713" y="4433888"/>
            <a:ext cx="0" cy="544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3770313" y="4433888"/>
            <a:ext cx="0" cy="544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5" name="Line 25"/>
          <p:cNvSpPr>
            <a:spLocks noChangeShapeType="1"/>
          </p:cNvSpPr>
          <p:nvPr/>
        </p:nvSpPr>
        <p:spPr bwMode="auto">
          <a:xfrm>
            <a:off x="2474913" y="4433888"/>
            <a:ext cx="0" cy="544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270" name="Group 30"/>
          <p:cNvGrpSpPr>
            <a:grpSpLocks/>
          </p:cNvGrpSpPr>
          <p:nvPr/>
        </p:nvGrpSpPr>
        <p:grpSpPr bwMode="auto">
          <a:xfrm>
            <a:off x="3159125" y="4567238"/>
            <a:ext cx="4435475" cy="4762"/>
            <a:chOff x="1990" y="2877"/>
            <a:chExt cx="2794" cy="3"/>
          </a:xfrm>
        </p:grpSpPr>
        <p:sp>
          <p:nvSpPr>
            <p:cNvPr id="10266" name="Line 26"/>
            <p:cNvSpPr>
              <a:spLocks noChangeShapeType="1"/>
            </p:cNvSpPr>
            <p:nvPr/>
          </p:nvSpPr>
          <p:spPr bwMode="auto">
            <a:xfrm flipH="1" flipV="1">
              <a:off x="2806" y="2877"/>
              <a:ext cx="298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67" name="Line 27"/>
            <p:cNvSpPr>
              <a:spLocks noChangeShapeType="1"/>
            </p:cNvSpPr>
            <p:nvPr/>
          </p:nvSpPr>
          <p:spPr bwMode="auto">
            <a:xfrm flipH="1" flipV="1">
              <a:off x="1990" y="2877"/>
              <a:ext cx="298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68" name="Line 28"/>
            <p:cNvSpPr>
              <a:spLocks noChangeShapeType="1"/>
            </p:cNvSpPr>
            <p:nvPr/>
          </p:nvSpPr>
          <p:spPr bwMode="auto">
            <a:xfrm flipH="1" flipV="1">
              <a:off x="4486" y="2877"/>
              <a:ext cx="298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69" name="Line 29"/>
            <p:cNvSpPr>
              <a:spLocks noChangeShapeType="1"/>
            </p:cNvSpPr>
            <p:nvPr/>
          </p:nvSpPr>
          <p:spPr bwMode="auto">
            <a:xfrm flipH="1">
              <a:off x="3600" y="2877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271" name="Rectangle 31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1219200"/>
          </a:xfrm>
          <a:ln/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/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>
                <a:solidFill>
                  <a:srgbClr val="660066"/>
                </a:solidFill>
              </a:rPr>
              <a:t>What is a Doubly Linked List?</a:t>
            </a:r>
          </a:p>
        </p:txBody>
      </p:sp>
      <p:sp useBgFill="1">
        <p:nvSpPr>
          <p:cNvPr id="10272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914400" y="1908175"/>
            <a:ext cx="7696200" cy="1762125"/>
          </a:xfrm>
          <a:ln/>
        </p:spPr>
        <p:txBody>
          <a:bodyPr/>
          <a:lstStyle/>
          <a:p>
            <a:r>
              <a:rPr lang="en-US" altLang="en-US" sz="2800" b="1"/>
              <a:t>A doubly linked list is a list in which </a:t>
            </a:r>
            <a:r>
              <a:rPr lang="en-US" altLang="en-US" sz="2800" b="1">
                <a:solidFill>
                  <a:srgbClr val="990066"/>
                </a:solidFill>
              </a:rPr>
              <a:t>each node is linked to both its successor and its predecessor.</a:t>
            </a:r>
            <a:r>
              <a:rPr lang="en-US" altLang="en-US">
                <a:solidFill>
                  <a:srgbClr val="990066"/>
                </a:solidFill>
              </a:rPr>
              <a:t> </a:t>
            </a:r>
          </a:p>
          <a:p>
            <a:pPr>
              <a:buFont typeface="Monotype Sorts" pitchFamily="2" charset="2"/>
              <a:buNone/>
            </a:pPr>
            <a:endParaRPr lang="en-US" altLang="en-US" sz="1600"/>
          </a:p>
          <a:p>
            <a:pPr>
              <a:buFont typeface="Monotype Sorts" pitchFamily="2" charset="2"/>
              <a:buNone/>
            </a:pPr>
            <a:endParaRPr lang="en-US" altLang="en-US" sz="1600"/>
          </a:p>
        </p:txBody>
      </p:sp>
      <p:sp>
        <p:nvSpPr>
          <p:cNvPr id="10273" name="Rectangle 33"/>
          <p:cNvSpPr>
            <a:spLocks noChangeArrowheads="1"/>
          </p:cNvSpPr>
          <p:nvPr/>
        </p:nvSpPr>
        <p:spPr bwMode="auto">
          <a:xfrm>
            <a:off x="342900" y="4525963"/>
            <a:ext cx="110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listData</a:t>
            </a:r>
          </a:p>
        </p:txBody>
      </p:sp>
      <p:sp>
        <p:nvSpPr>
          <p:cNvPr id="10274" name="Line 34"/>
          <p:cNvSpPr>
            <a:spLocks noChangeShapeType="1"/>
          </p:cNvSpPr>
          <p:nvPr/>
        </p:nvSpPr>
        <p:spPr bwMode="auto">
          <a:xfrm flipH="1">
            <a:off x="2209800" y="4419600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5" name="Line 35"/>
          <p:cNvSpPr>
            <a:spLocks noChangeShapeType="1"/>
          </p:cNvSpPr>
          <p:nvPr/>
        </p:nvSpPr>
        <p:spPr bwMode="auto">
          <a:xfrm flipH="1">
            <a:off x="8077200" y="4419600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F4D5-9BA1-41F4-B53E-94E2B24E8C4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47650" y="1616075"/>
            <a:ext cx="8691563" cy="314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552450" y="209550"/>
            <a:ext cx="8191500" cy="1143000"/>
          </a:xfrm>
          <a:noFill/>
          <a:ln/>
        </p:spPr>
        <p:txBody>
          <a:bodyPr/>
          <a:lstStyle/>
          <a:p>
            <a:r>
              <a:rPr lang="en-US" altLang="en-US"/>
              <a:t>Each node contains two pointers 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27025" y="1836738"/>
            <a:ext cx="860742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>
                <a:solidFill>
                  <a:schemeClr val="accent2"/>
                </a:solidFill>
              </a:rPr>
              <a:t>template&lt; class  ItemType &gt;</a:t>
            </a:r>
            <a:endParaRPr lang="en-US" altLang="en-US" sz="2400"/>
          </a:p>
          <a:p>
            <a:r>
              <a:rPr lang="en-US" altLang="en-US" sz="2400"/>
              <a:t>struct   NodeType  {</a:t>
            </a:r>
            <a:r>
              <a:rPr lang="en-US" altLang="en-US" sz="2800"/>
              <a:t>   </a:t>
            </a:r>
          </a:p>
          <a:p>
            <a:endParaRPr lang="en-US" altLang="en-US" sz="900">
              <a:solidFill>
                <a:srgbClr val="A50021"/>
              </a:solidFill>
            </a:endParaRPr>
          </a:p>
          <a:p>
            <a:r>
              <a:rPr lang="en-US" altLang="en-US" sz="2400"/>
              <a:t>    ItemType     info;</a:t>
            </a:r>
            <a:r>
              <a:rPr lang="en-US" altLang="en-US" sz="2800"/>
              <a:t>   		  </a:t>
            </a:r>
            <a:r>
              <a:rPr lang="en-US" altLang="en-US" sz="2400" i="1">
                <a:solidFill>
                  <a:srgbClr val="A50021"/>
                </a:solidFill>
              </a:rPr>
              <a:t>// Data member</a:t>
            </a:r>
          </a:p>
          <a:p>
            <a:r>
              <a:rPr lang="en-US" altLang="en-US" sz="2400" i="1">
                <a:solidFill>
                  <a:srgbClr val="A50021"/>
                </a:solidFill>
              </a:rPr>
              <a:t> </a:t>
            </a:r>
            <a:r>
              <a:rPr lang="en-US" altLang="en-US" sz="2400"/>
              <a:t>   NodeType&lt;ItemType&gt;*  back;</a:t>
            </a:r>
            <a:r>
              <a:rPr lang="en-US" altLang="en-US" sz="2800"/>
              <a:t>  </a:t>
            </a:r>
            <a:r>
              <a:rPr lang="en-US" altLang="en-US" sz="2400" i="1">
                <a:solidFill>
                  <a:srgbClr val="A50021"/>
                </a:solidFill>
              </a:rPr>
              <a:t>// Pointer to predecessor</a:t>
            </a:r>
            <a:r>
              <a:rPr lang="en-US" altLang="en-US" sz="2400"/>
              <a:t> </a:t>
            </a:r>
          </a:p>
          <a:p>
            <a:r>
              <a:rPr lang="en-US" altLang="en-US" sz="2400"/>
              <a:t>    NodeType&lt;ItemType&gt;*  next;  </a:t>
            </a:r>
            <a:r>
              <a:rPr lang="en-US" altLang="en-US" sz="2400" i="1">
                <a:solidFill>
                  <a:srgbClr val="A50021"/>
                </a:solidFill>
              </a:rPr>
              <a:t>// Pointer to successor</a:t>
            </a:r>
          </a:p>
          <a:p>
            <a:endParaRPr lang="en-US" altLang="en-US" sz="1000" i="1">
              <a:solidFill>
                <a:srgbClr val="A50021"/>
              </a:solidFill>
            </a:endParaRPr>
          </a:p>
          <a:p>
            <a:r>
              <a:rPr lang="en-US" altLang="en-US" sz="2400"/>
              <a:t>};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330450" y="5207000"/>
            <a:ext cx="4521200" cy="5969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330450" y="5207000"/>
            <a:ext cx="4521200" cy="596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3665538" y="52197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5614988" y="520065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2352675" y="5870575"/>
            <a:ext cx="4378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0">
                <a:latin typeface="Arial Black" pitchFamily="34" charset="0"/>
              </a:rPr>
              <a:t> </a:t>
            </a:r>
            <a:r>
              <a:rPr lang="en-US" altLang="en-US" sz="2400">
                <a:latin typeface="Arial Black" pitchFamily="34" charset="0"/>
              </a:rPr>
              <a:t>.</a:t>
            </a:r>
            <a:r>
              <a:rPr lang="en-US" altLang="en-US" sz="1000" b="0">
                <a:latin typeface="Arial Black" pitchFamily="34" charset="0"/>
              </a:rPr>
              <a:t> </a:t>
            </a:r>
            <a:r>
              <a:rPr lang="en-US" altLang="en-US" sz="2400"/>
              <a:t>back         </a:t>
            </a:r>
            <a:r>
              <a:rPr lang="en-US" altLang="en-US" sz="2400">
                <a:latin typeface="Arial Black" pitchFamily="34" charset="0"/>
              </a:rPr>
              <a:t>.</a:t>
            </a:r>
            <a:r>
              <a:rPr lang="en-US" altLang="en-US" sz="1000" b="0">
                <a:latin typeface="Arial Black" pitchFamily="34" charset="0"/>
              </a:rPr>
              <a:t> </a:t>
            </a:r>
            <a:r>
              <a:rPr lang="en-US" altLang="en-US" sz="2400"/>
              <a:t>info            </a:t>
            </a:r>
            <a:r>
              <a:rPr lang="en-US" altLang="en-US" sz="2400">
                <a:latin typeface="Arial Black" pitchFamily="34" charset="0"/>
              </a:rPr>
              <a:t>.</a:t>
            </a:r>
            <a:r>
              <a:rPr lang="en-US" altLang="en-US" sz="1000" b="0">
                <a:latin typeface="Arial Black" pitchFamily="34" charset="0"/>
              </a:rPr>
              <a:t> </a:t>
            </a:r>
            <a:r>
              <a:rPr lang="en-US" altLang="en-US" sz="2400"/>
              <a:t>next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2403475" y="5253038"/>
            <a:ext cx="4330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CC0000"/>
                </a:solidFill>
              </a:rPr>
              <a:t> 3000 </a:t>
            </a:r>
            <a:r>
              <a:rPr lang="en-US" altLang="en-US" sz="2400"/>
              <a:t>           </a:t>
            </a:r>
            <a:r>
              <a:rPr lang="en-US" altLang="en-US" sz="2800"/>
              <a:t>‘A’</a:t>
            </a:r>
            <a:r>
              <a:rPr lang="en-US" altLang="en-US" sz="2400"/>
              <a:t>            </a:t>
            </a:r>
            <a:r>
              <a:rPr lang="en-US" altLang="en-US" sz="2400">
                <a:solidFill>
                  <a:srgbClr val="CC0000"/>
                </a:solidFill>
              </a:rPr>
              <a:t> 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36A2-DAC2-4286-B6F9-79C30C8F355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1219200"/>
          </a:xfrm>
          <a:ln/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/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 sz="3600">
                <a:solidFill>
                  <a:srgbClr val="660066"/>
                </a:solidFill>
              </a:rPr>
              <a:t>What are Header and Trailer Nodes?</a:t>
            </a:r>
          </a:p>
        </p:txBody>
      </p:sp>
      <p:sp useBgFill="1"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150" y="1841500"/>
            <a:ext cx="7696200" cy="2057400"/>
          </a:xfrm>
          <a:ln/>
        </p:spPr>
        <p:txBody>
          <a:bodyPr/>
          <a:lstStyle/>
          <a:p>
            <a:r>
              <a:rPr lang="en-US" altLang="en-US" sz="2400" b="1"/>
              <a:t>A Header Node is a node at the beginning of a list that contains a key value smaller than any possible key.</a:t>
            </a:r>
            <a:endParaRPr lang="en-US" altLang="en-US" sz="2800" b="1"/>
          </a:p>
          <a:p>
            <a:r>
              <a:rPr lang="en-US" altLang="en-US" sz="2400" b="1"/>
              <a:t>A Trailer Node is a node at the end of a list that contains a key larger than any possible key.</a:t>
            </a:r>
            <a:endParaRPr lang="en-US" altLang="en-US"/>
          </a:p>
          <a:p>
            <a:pPr>
              <a:buSzPct val="60000"/>
            </a:pPr>
            <a:r>
              <a:rPr lang="en-US" altLang="en-US" sz="2400" b="1"/>
              <a:t>Both header and trailer are </a:t>
            </a:r>
            <a:r>
              <a:rPr lang="en-US" altLang="en-US" sz="2400" b="1">
                <a:solidFill>
                  <a:srgbClr val="990066"/>
                </a:solidFill>
              </a:rPr>
              <a:t>placeholding nodes</a:t>
            </a:r>
            <a:r>
              <a:rPr lang="en-US" altLang="en-US" sz="2400" b="1"/>
              <a:t> used to simplify list processing.</a:t>
            </a:r>
            <a:endParaRPr lang="en-US" altLang="en-US"/>
          </a:p>
          <a:p>
            <a:pPr>
              <a:buFont typeface="Monotype Sorts" pitchFamily="2" charset="2"/>
              <a:buNone/>
            </a:pPr>
            <a:endParaRPr lang="en-US" altLang="en-US" sz="1600"/>
          </a:p>
          <a:p>
            <a:pPr>
              <a:buFont typeface="Monotype Sorts" pitchFamily="2" charset="2"/>
              <a:buNone/>
            </a:pPr>
            <a:endParaRPr lang="en-US" altLang="en-US" sz="160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412875" y="5059363"/>
            <a:ext cx="292100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 flipV="1">
            <a:off x="1524000" y="5319713"/>
            <a:ext cx="614363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2314" name="Group 26"/>
          <p:cNvGrpSpPr>
            <a:grpSpLocks/>
          </p:cNvGrpSpPr>
          <p:nvPr/>
        </p:nvGrpSpPr>
        <p:grpSpPr bwMode="auto">
          <a:xfrm>
            <a:off x="2195513" y="5010150"/>
            <a:ext cx="6635750" cy="569913"/>
            <a:chOff x="1383" y="3156"/>
            <a:chExt cx="4180" cy="359"/>
          </a:xfrm>
        </p:grpSpPr>
        <p:sp>
          <p:nvSpPr>
            <p:cNvPr id="12294" name="Line 6"/>
            <p:cNvSpPr>
              <a:spLocks noChangeShapeType="1"/>
            </p:cNvSpPr>
            <p:nvPr/>
          </p:nvSpPr>
          <p:spPr bwMode="auto">
            <a:xfrm>
              <a:off x="1815" y="3169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2304" name="Group 16"/>
            <p:cNvGrpSpPr>
              <a:grpSpLocks/>
            </p:cNvGrpSpPr>
            <p:nvPr/>
          </p:nvGrpSpPr>
          <p:grpSpPr bwMode="auto">
            <a:xfrm>
              <a:off x="1383" y="3156"/>
              <a:ext cx="2410" cy="357"/>
              <a:chOff x="1383" y="3156"/>
              <a:chExt cx="2410" cy="357"/>
            </a:xfrm>
          </p:grpSpPr>
          <p:sp>
            <p:nvSpPr>
              <p:cNvPr id="12295" name="Rectangle 7"/>
              <p:cNvSpPr>
                <a:spLocks noChangeArrowheads="1"/>
              </p:cNvSpPr>
              <p:nvPr/>
            </p:nvSpPr>
            <p:spPr bwMode="auto">
              <a:xfrm>
                <a:off x="1383" y="3156"/>
                <a:ext cx="624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12299" name="Group 11"/>
              <p:cNvGrpSpPr>
                <a:grpSpLocks/>
              </p:cNvGrpSpPr>
              <p:nvPr/>
            </p:nvGrpSpPr>
            <p:grpSpPr bwMode="auto">
              <a:xfrm>
                <a:off x="1922" y="3156"/>
                <a:ext cx="985" cy="354"/>
                <a:chOff x="1922" y="3156"/>
                <a:chExt cx="985" cy="354"/>
              </a:xfrm>
            </p:grpSpPr>
            <p:sp>
              <p:nvSpPr>
                <p:cNvPr id="12296" name="Line 8"/>
                <p:cNvSpPr>
                  <a:spLocks noChangeShapeType="1"/>
                </p:cNvSpPr>
                <p:nvPr/>
              </p:nvSpPr>
              <p:spPr bwMode="auto">
                <a:xfrm>
                  <a:off x="1922" y="3336"/>
                  <a:ext cx="358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2297" name="Rectangle 9"/>
                <p:cNvSpPr>
                  <a:spLocks noChangeArrowheads="1"/>
                </p:cNvSpPr>
                <p:nvPr/>
              </p:nvSpPr>
              <p:spPr bwMode="auto">
                <a:xfrm>
                  <a:off x="2283" y="3156"/>
                  <a:ext cx="624" cy="35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2298" name="Line 10"/>
                <p:cNvSpPr>
                  <a:spLocks noChangeShapeType="1"/>
                </p:cNvSpPr>
                <p:nvPr/>
              </p:nvSpPr>
              <p:spPr bwMode="auto">
                <a:xfrm>
                  <a:off x="2715" y="3166"/>
                  <a:ext cx="0" cy="3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2303" name="Group 15"/>
              <p:cNvGrpSpPr>
                <a:grpSpLocks/>
              </p:cNvGrpSpPr>
              <p:nvPr/>
            </p:nvGrpSpPr>
            <p:grpSpPr bwMode="auto">
              <a:xfrm>
                <a:off x="2807" y="3156"/>
                <a:ext cx="986" cy="357"/>
                <a:chOff x="2807" y="3156"/>
                <a:chExt cx="986" cy="357"/>
              </a:xfrm>
            </p:grpSpPr>
            <p:sp>
              <p:nvSpPr>
                <p:cNvPr id="12300" name="Line 12"/>
                <p:cNvSpPr>
                  <a:spLocks noChangeShapeType="1"/>
                </p:cNvSpPr>
                <p:nvPr/>
              </p:nvSpPr>
              <p:spPr bwMode="auto">
                <a:xfrm>
                  <a:off x="2807" y="3338"/>
                  <a:ext cx="358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2301" name="Rectangle 13"/>
                <p:cNvSpPr>
                  <a:spLocks noChangeArrowheads="1"/>
                </p:cNvSpPr>
                <p:nvPr/>
              </p:nvSpPr>
              <p:spPr bwMode="auto">
                <a:xfrm>
                  <a:off x="3168" y="3156"/>
                  <a:ext cx="625" cy="357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2302" name="Line 14"/>
                <p:cNvSpPr>
                  <a:spLocks noChangeShapeType="1"/>
                </p:cNvSpPr>
                <p:nvPr/>
              </p:nvSpPr>
              <p:spPr bwMode="auto">
                <a:xfrm>
                  <a:off x="3600" y="3166"/>
                  <a:ext cx="0" cy="34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2305" name="Line 17"/>
            <p:cNvSpPr>
              <a:spLocks noChangeShapeType="1"/>
            </p:cNvSpPr>
            <p:nvPr/>
          </p:nvSpPr>
          <p:spPr bwMode="auto">
            <a:xfrm>
              <a:off x="1820" y="3171"/>
              <a:ext cx="0" cy="3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06" name="Line 18"/>
            <p:cNvSpPr>
              <a:spLocks noChangeShapeType="1"/>
            </p:cNvSpPr>
            <p:nvPr/>
          </p:nvSpPr>
          <p:spPr bwMode="auto">
            <a:xfrm>
              <a:off x="4471" y="3169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07" name="Rectangle 19"/>
            <p:cNvSpPr>
              <a:spLocks noChangeArrowheads="1"/>
            </p:cNvSpPr>
            <p:nvPr/>
          </p:nvSpPr>
          <p:spPr bwMode="auto">
            <a:xfrm>
              <a:off x="4039" y="3156"/>
              <a:ext cx="624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2311" name="Group 23"/>
            <p:cNvGrpSpPr>
              <a:grpSpLocks/>
            </p:cNvGrpSpPr>
            <p:nvPr/>
          </p:nvGrpSpPr>
          <p:grpSpPr bwMode="auto">
            <a:xfrm>
              <a:off x="4577" y="3156"/>
              <a:ext cx="986" cy="354"/>
              <a:chOff x="4577" y="3156"/>
              <a:chExt cx="986" cy="354"/>
            </a:xfrm>
          </p:grpSpPr>
          <p:sp>
            <p:nvSpPr>
              <p:cNvPr id="12308" name="Line 20"/>
              <p:cNvSpPr>
                <a:spLocks noChangeShapeType="1"/>
              </p:cNvSpPr>
              <p:nvPr/>
            </p:nvSpPr>
            <p:spPr bwMode="auto">
              <a:xfrm>
                <a:off x="4577" y="3336"/>
                <a:ext cx="359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309" name="Rectangle 21"/>
              <p:cNvSpPr>
                <a:spLocks noChangeArrowheads="1"/>
              </p:cNvSpPr>
              <p:nvPr/>
            </p:nvSpPr>
            <p:spPr bwMode="auto">
              <a:xfrm>
                <a:off x="4939" y="3156"/>
                <a:ext cx="624" cy="35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310" name="Line 22"/>
              <p:cNvSpPr>
                <a:spLocks noChangeShapeType="1"/>
              </p:cNvSpPr>
              <p:nvPr/>
            </p:nvSpPr>
            <p:spPr bwMode="auto">
              <a:xfrm>
                <a:off x="5371" y="3166"/>
                <a:ext cx="0" cy="34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2312" name="Line 24"/>
            <p:cNvSpPr>
              <a:spLocks noChangeShapeType="1"/>
            </p:cNvSpPr>
            <p:nvPr/>
          </p:nvSpPr>
          <p:spPr bwMode="auto">
            <a:xfrm flipV="1">
              <a:off x="3736" y="3351"/>
              <a:ext cx="320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13" name="Line 25"/>
            <p:cNvSpPr>
              <a:spLocks noChangeShapeType="1"/>
            </p:cNvSpPr>
            <p:nvPr/>
          </p:nvSpPr>
          <p:spPr bwMode="auto">
            <a:xfrm>
              <a:off x="4458" y="3171"/>
              <a:ext cx="0" cy="3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365125" y="5126038"/>
            <a:ext cx="110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listData</a:t>
            </a:r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2141538" y="5019675"/>
            <a:ext cx="64722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INT_MIN</a:t>
            </a:r>
            <a:r>
              <a:rPr lang="en-US" altLang="en-US" sz="2400"/>
              <a:t>             5              8             13      </a:t>
            </a:r>
            <a:r>
              <a:rPr lang="en-US" altLang="en-US" sz="2800"/>
              <a:t> </a:t>
            </a:r>
            <a:r>
              <a:rPr lang="en-US" altLang="en-US" sz="2400"/>
              <a:t>    </a:t>
            </a:r>
            <a:r>
              <a:rPr lang="en-US" altLang="en-US" sz="1200"/>
              <a:t>INT_MAX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5472" name="Ink 10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43288" y="608013"/>
              <a:ext cx="1587" cy="49212"/>
            </p14:xfrm>
          </p:contentPart>
        </mc:Choice>
        <mc:Fallback xmlns="">
          <p:pic>
            <p:nvPicPr>
              <p:cNvPr id="105472" name="Ink 10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2026" y="598673"/>
                <a:ext cx="84111" cy="6789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200C-7E3D-4B8A-8D61-C47E8E5FCE4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0" y="152400"/>
            <a:ext cx="8763000" cy="1219200"/>
          </a:xfrm>
          <a:ln/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/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>
                <a:solidFill>
                  <a:srgbClr val="660066"/>
                </a:solidFill>
              </a:rPr>
              <a:t>Recall Definition of Stack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09750"/>
            <a:ext cx="7696200" cy="4114800"/>
          </a:xfrm>
          <a:noFill/>
          <a:ln/>
        </p:spPr>
        <p:txBody>
          <a:bodyPr/>
          <a:lstStyle/>
          <a:p>
            <a:r>
              <a:rPr lang="en-US" altLang="en-US" sz="2800" b="1" i="1">
                <a:solidFill>
                  <a:srgbClr val="660066"/>
                </a:solidFill>
              </a:rPr>
              <a:t>Logical (or ADT) level:</a:t>
            </a:r>
            <a:r>
              <a:rPr lang="en-US" altLang="en-US" sz="2800" b="1"/>
              <a:t>  </a:t>
            </a:r>
            <a:r>
              <a:rPr lang="en-US" altLang="en-US"/>
              <a:t>A stack is an ordered group of </a:t>
            </a:r>
            <a:r>
              <a:rPr lang="en-US" altLang="en-US">
                <a:solidFill>
                  <a:srgbClr val="990066"/>
                </a:solidFill>
              </a:rPr>
              <a:t>homogeneous items</a:t>
            </a:r>
            <a:r>
              <a:rPr lang="en-US" altLang="en-US"/>
              <a:t> (elements), in which the removal and addition of stack items can take place only at the top of the stack. </a:t>
            </a: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SzPct val="60000"/>
            </a:pPr>
            <a:r>
              <a:rPr lang="en-US" altLang="en-US"/>
              <a:t>A stack is a </a:t>
            </a:r>
            <a:r>
              <a:rPr lang="en-US" altLang="en-US">
                <a:solidFill>
                  <a:srgbClr val="990066"/>
                </a:solidFill>
              </a:rPr>
              <a:t>LIFO</a:t>
            </a:r>
            <a:r>
              <a:rPr lang="en-US" altLang="en-US"/>
              <a:t> “last in, first out” structure.</a:t>
            </a:r>
          </a:p>
          <a:p>
            <a:pPr>
              <a:buFont typeface="Monotype Sorts" pitchFamily="2" charset="2"/>
              <a:buNone/>
            </a:pPr>
            <a:endParaRPr lang="en-US" altLang="en-US" sz="1600"/>
          </a:p>
          <a:p>
            <a:pPr>
              <a:buFont typeface="Monotype Sorts" pitchFamily="2" charset="2"/>
              <a:buNone/>
            </a:pP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10600" cy="1219200"/>
          </a:xfrm>
          <a:noFill/>
          <a:ln/>
        </p:spPr>
        <p:txBody>
          <a:bodyPr/>
          <a:lstStyle/>
          <a:p>
            <a:r>
              <a:rPr lang="en-US" altLang="en-US"/>
              <a:t>Stack ADT Operations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790700"/>
            <a:ext cx="8439150" cy="4476750"/>
          </a:xfrm>
          <a:noFill/>
          <a:ln/>
        </p:spPr>
        <p:txBody>
          <a:bodyPr/>
          <a:lstStyle/>
          <a:p>
            <a:pPr>
              <a:buClr>
                <a:schemeClr val="folHlink"/>
              </a:buClr>
            </a:pPr>
            <a:r>
              <a:rPr lang="en-US" altLang="en-US" sz="2400" b="1">
                <a:solidFill>
                  <a:srgbClr val="990066"/>
                </a:solidFill>
              </a:rPr>
              <a:t>MakeEmpty</a:t>
            </a:r>
            <a:r>
              <a:rPr lang="en-US" altLang="en-US" sz="2400" b="1"/>
              <a:t> -- Sets stack to an empty state.</a:t>
            </a:r>
            <a:r>
              <a:rPr lang="en-US" altLang="en-US" sz="1000"/>
              <a:t>	 			 		</a:t>
            </a:r>
            <a:endParaRPr lang="en-US" altLang="en-US"/>
          </a:p>
          <a:p>
            <a:pPr>
              <a:buClr>
                <a:schemeClr val="folHlink"/>
              </a:buClr>
            </a:pPr>
            <a:r>
              <a:rPr lang="en-US" altLang="en-US" sz="2400" b="1">
                <a:solidFill>
                  <a:srgbClr val="990066"/>
                </a:solidFill>
              </a:rPr>
              <a:t>IsEmpty</a:t>
            </a:r>
            <a:r>
              <a:rPr lang="en-US" altLang="en-US" sz="2400" b="1"/>
              <a:t> -- Determines whether the stack is currently empty.</a:t>
            </a:r>
            <a:r>
              <a:rPr lang="en-US" altLang="en-US"/>
              <a:t>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000"/>
              <a:t>				 </a:t>
            </a:r>
            <a:endParaRPr lang="en-US" altLang="en-US"/>
          </a:p>
          <a:p>
            <a:pPr>
              <a:buClr>
                <a:schemeClr val="folHlink"/>
              </a:buClr>
            </a:pPr>
            <a:r>
              <a:rPr lang="en-US" altLang="en-US" sz="2400" b="1">
                <a:solidFill>
                  <a:srgbClr val="990066"/>
                </a:solidFill>
              </a:rPr>
              <a:t>IsFull</a:t>
            </a:r>
            <a:r>
              <a:rPr lang="en-US" altLang="en-US" sz="2400" b="1"/>
              <a:t> -- Determines whether the stack is currently full.</a:t>
            </a:r>
            <a:r>
              <a:rPr lang="en-US" altLang="en-US" sz="2400"/>
              <a:t> </a:t>
            </a:r>
            <a:r>
              <a:rPr lang="en-US" altLang="en-US" sz="1000"/>
              <a:t>			</a:t>
            </a:r>
            <a:endParaRPr lang="en-US" altLang="en-US"/>
          </a:p>
          <a:p>
            <a:pPr>
              <a:buClr>
                <a:schemeClr val="folHlink"/>
              </a:buClr>
            </a:pPr>
            <a:r>
              <a:rPr lang="en-US" altLang="en-US" sz="2400" b="1">
                <a:solidFill>
                  <a:srgbClr val="990066"/>
                </a:solidFill>
              </a:rPr>
              <a:t>Push (ItemType  newItem) </a:t>
            </a:r>
            <a:r>
              <a:rPr lang="en-US" altLang="en-US" sz="2400" b="1"/>
              <a:t>-- Adds newItem to the top of the stack.</a:t>
            </a:r>
            <a:r>
              <a:rPr lang="en-US" altLang="en-US" sz="2800" b="1"/>
              <a:t> </a:t>
            </a:r>
            <a:r>
              <a:rPr lang="en-US" altLang="en-US" sz="1400"/>
              <a:t>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000"/>
              <a:t>			</a:t>
            </a:r>
            <a:r>
              <a:rPr lang="en-US" altLang="en-US" sz="2800" b="1"/>
              <a:t> </a:t>
            </a:r>
          </a:p>
          <a:p>
            <a:pPr>
              <a:buClr>
                <a:schemeClr val="folHlink"/>
              </a:buClr>
            </a:pPr>
            <a:r>
              <a:rPr lang="en-US" altLang="en-US" sz="2400" b="1">
                <a:solidFill>
                  <a:srgbClr val="990066"/>
                </a:solidFill>
              </a:rPr>
              <a:t>Pop (ItemType&amp;  item)</a:t>
            </a:r>
            <a:r>
              <a:rPr lang="en-US" altLang="en-US" sz="2400" b="1"/>
              <a:t> -- Removes the item at the top of the stack and returns it in item.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C9A10D8E-B5B9-475D-99AF-2CC1CFD86CF5}" type="slidenum">
              <a:rPr lang="en-US" altLang="en-US" sz="1400" b="0"/>
              <a:pPr algn="r"/>
              <a:t>9</a:t>
            </a:fld>
            <a:endParaRPr lang="en-US" altLang="en-US" sz="1400" b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CCFFCC"/>
      </a:lt1>
      <a:dk2>
        <a:srgbClr val="660066"/>
      </a:dk2>
      <a:lt2>
        <a:srgbClr val="FFFFCC"/>
      </a:lt2>
      <a:accent1>
        <a:srgbClr val="FFCC00"/>
      </a:accent1>
      <a:accent2>
        <a:srgbClr val="3333CC"/>
      </a:accent2>
      <a:accent3>
        <a:srgbClr val="E2FFE2"/>
      </a:accent3>
      <a:accent4>
        <a:srgbClr val="000000"/>
      </a:accent4>
      <a:accent5>
        <a:srgbClr val="FFE2AA"/>
      </a:accent5>
      <a:accent6>
        <a:srgbClr val="2D2DB9"/>
      </a:accent6>
      <a:hlink>
        <a:srgbClr val="FFCC00"/>
      </a:hlink>
      <a:folHlink>
        <a:srgbClr val="006666"/>
      </a:folHlink>
    </a:clrScheme>
    <a:fontScheme name="Double Lin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3827</TotalTime>
  <Words>2257</Words>
  <Application>Microsoft Office PowerPoint</Application>
  <PresentationFormat>On-screen Show (4:3)</PresentationFormat>
  <Paragraphs>666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1" baseType="lpstr">
      <vt:lpstr>Monotype Sorts</vt:lpstr>
      <vt:lpstr>굴림</vt:lpstr>
      <vt:lpstr>바탕</vt:lpstr>
      <vt:lpstr>한컴바탕</vt:lpstr>
      <vt:lpstr>Arial</vt:lpstr>
      <vt:lpstr>Arial Black</vt:lpstr>
      <vt:lpstr>Arial Rounded MT Bold</vt:lpstr>
      <vt:lpstr>Book Antiqua</vt:lpstr>
      <vt:lpstr>Bookman Old Style</vt:lpstr>
      <vt:lpstr>Courier New</vt:lpstr>
      <vt:lpstr>Times New Roman</vt:lpstr>
      <vt:lpstr>Wingdings</vt:lpstr>
      <vt:lpstr>Double Lines</vt:lpstr>
      <vt:lpstr>PowerPoint Presentation</vt:lpstr>
      <vt:lpstr>ADT Sorted List Operations</vt:lpstr>
      <vt:lpstr>  </vt:lpstr>
      <vt:lpstr> What is a Circular Linked List?</vt:lpstr>
      <vt:lpstr> What is a Doubly Linked List?</vt:lpstr>
      <vt:lpstr>Each node contains two pointers </vt:lpstr>
      <vt:lpstr> What are Header and Trailer Nodes?</vt:lpstr>
      <vt:lpstr> Recall Definition of Stack</vt:lpstr>
      <vt:lpstr>Stack ADT Operations</vt:lpstr>
      <vt:lpstr>  </vt:lpstr>
      <vt:lpstr>  What happens . . .</vt:lpstr>
      <vt:lpstr>Passing a class object by value</vt:lpstr>
      <vt:lpstr>  Pass by value makes a shallow copy </vt:lpstr>
      <vt:lpstr> Shallow Copy vs. Deep Copy </vt:lpstr>
      <vt:lpstr> What’s the difference?</vt:lpstr>
      <vt:lpstr>  Making a deep copy </vt:lpstr>
      <vt:lpstr>Suppose MyFunction Uses Pop</vt:lpstr>
      <vt:lpstr>  MyStack.topPtr is left dangling </vt:lpstr>
      <vt:lpstr>  MyStack.topPtr is left dangling </vt:lpstr>
      <vt:lpstr> As a result . . .</vt:lpstr>
      <vt:lpstr> More about copy constructors</vt:lpstr>
      <vt:lpstr> Copy Constructor</vt:lpstr>
      <vt:lpstr>PowerPoint Presentation</vt:lpstr>
      <vt:lpstr>Classes with Data Member Pointers Need</vt:lpstr>
      <vt:lpstr>PowerPoint Presentation</vt:lpstr>
      <vt:lpstr> What about the assignment operator?</vt:lpstr>
      <vt:lpstr>PowerPoint Presentation</vt:lpstr>
      <vt:lpstr>C++ Operator Overloading Guides</vt:lpstr>
      <vt:lpstr>Using Overloaded Binary operator+ </vt:lpstr>
      <vt:lpstr> Composition (containment)</vt:lpstr>
      <vt:lpstr>PowerPoint Presentation</vt:lpstr>
      <vt:lpstr>  </vt:lpstr>
      <vt:lpstr> Inheritance</vt:lpstr>
      <vt:lpstr> Recall Definition of Queue</vt:lpstr>
      <vt:lpstr>Queue ADT Operations</vt:lpstr>
      <vt:lpstr>class QueType&lt;char&gt;</vt:lpstr>
      <vt:lpstr>PowerPoint Presentation</vt:lpstr>
      <vt:lpstr>PowerPoint Presentation</vt:lpstr>
      <vt:lpstr>class CountedQue&lt;char&gt; q</vt:lpstr>
      <vt:lpstr>PowerPoint Presentation</vt:lpstr>
      <vt:lpstr>PowerPoint Presentation</vt:lpstr>
      <vt:lpstr>Iterator Class</vt:lpstr>
      <vt:lpstr>Iteration Class Design</vt:lpstr>
      <vt:lpstr>Iterator Class ADT</vt:lpstr>
      <vt:lpstr>List Class와 Interator class</vt:lpstr>
      <vt:lpstr>Definition of Member functions </vt:lpstr>
      <vt:lpstr>Defintion of Member Functions</vt:lpstr>
      <vt:lpstr>Iterator Class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Sylvia Sorkin</dc:creator>
  <cp:lastModifiedBy>chae oksam</cp:lastModifiedBy>
  <cp:revision>385</cp:revision>
  <cp:lastPrinted>1998-09-30T17:55:20Z</cp:lastPrinted>
  <dcterms:created xsi:type="dcterms:W3CDTF">1995-05-28T16:12:40Z</dcterms:created>
  <dcterms:modified xsi:type="dcterms:W3CDTF">2018-10-03T15:19:05Z</dcterms:modified>
</cp:coreProperties>
</file>