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318" r:id="rId5"/>
    <p:sldId id="266" r:id="rId6"/>
    <p:sldId id="300" r:id="rId7"/>
    <p:sldId id="297" r:id="rId8"/>
    <p:sldId id="267" r:id="rId9"/>
    <p:sldId id="399" r:id="rId10"/>
    <p:sldId id="342" r:id="rId11"/>
    <p:sldId id="353" r:id="rId12"/>
    <p:sldId id="400" r:id="rId13"/>
    <p:sldId id="306" r:id="rId14"/>
    <p:sldId id="401" r:id="rId15"/>
    <p:sldId id="291" r:id="rId16"/>
    <p:sldId id="402" r:id="rId17"/>
    <p:sldId id="393" r:id="rId18"/>
    <p:sldId id="307" r:id="rId19"/>
    <p:sldId id="296" r:id="rId20"/>
    <p:sldId id="377" r:id="rId21"/>
    <p:sldId id="397" r:id="rId22"/>
    <p:sldId id="379" r:id="rId23"/>
    <p:sldId id="313" r:id="rId24"/>
    <p:sldId id="394" r:id="rId25"/>
    <p:sldId id="384" r:id="rId26"/>
    <p:sldId id="388" r:id="rId27"/>
    <p:sldId id="389" r:id="rId28"/>
    <p:sldId id="390" r:id="rId29"/>
    <p:sldId id="385" r:id="rId30"/>
    <p:sldId id="386" r:id="rId31"/>
    <p:sldId id="387" r:id="rId32"/>
    <p:sldId id="391" r:id="rId33"/>
    <p:sldId id="404" r:id="rId34"/>
    <p:sldId id="405" r:id="rId35"/>
    <p:sldId id="403" r:id="rId36"/>
    <p:sldId id="360" r:id="rId37"/>
    <p:sldId id="395" r:id="rId38"/>
    <p:sldId id="295" r:id="rId39"/>
    <p:sldId id="407" r:id="rId40"/>
    <p:sldId id="409" r:id="rId41"/>
    <p:sldId id="410" r:id="rId42"/>
    <p:sldId id="408" r:id="rId43"/>
    <p:sldId id="39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990033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990033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990000"/>
    <a:srgbClr val="FFFF66"/>
    <a:srgbClr val="339933"/>
    <a:srgbClr val="CC0000"/>
    <a:srgbClr val="008080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6" autoAdjust="0"/>
    <p:restoredTop sz="77943" autoAdjust="0"/>
  </p:normalViewPr>
  <p:slideViewPr>
    <p:cSldViewPr>
      <p:cViewPr varScale="1">
        <p:scale>
          <a:sx n="99" d="100"/>
          <a:sy n="99" d="100"/>
        </p:scale>
        <p:origin x="-234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859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</a:defRPr>
            </a:lvl1pPr>
          </a:lstStyle>
          <a:p>
            <a:fld id="{5E51448A-7B5A-40E9-B8C3-9D045F2B9C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11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A8781-476C-4B1D-9EB5-EE81847D2A8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74A84-693D-45CF-9CAC-B7789FBEFA1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30211-A240-4C68-BE22-9A182344174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64755-743D-4258-AF42-4655D532532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FA3D9-445F-440E-8259-BF0A53F01F6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2956-D5A3-4794-BB96-BC1278ACCB5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순환을 이용한 함수들은 순환대신에 </a:t>
            </a:r>
            <a:r>
              <a:rPr lang="en-US" altLang="ko-KR">
                <a:ea typeface="굴림" pitchFamily="50" charset="-127"/>
              </a:rPr>
              <a:t>loop</a:t>
            </a:r>
            <a:r>
              <a:rPr lang="ko-KR" altLang="en-US">
                <a:ea typeface="굴림" pitchFamily="50" charset="-127"/>
              </a:rPr>
              <a:t>를 사용하는 </a:t>
            </a:r>
            <a:r>
              <a:rPr lang="en-US" altLang="ko-KR">
                <a:ea typeface="굴림" pitchFamily="50" charset="-127"/>
              </a:rPr>
              <a:t>iteration</a:t>
            </a:r>
            <a:r>
              <a:rPr lang="ko-KR" altLang="en-US">
                <a:ea typeface="굴림" pitchFamily="50" charset="-127"/>
              </a:rPr>
              <a:t>을 이용하여 작성될 수 있다.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순환해가 가장 자연스러운 문제가 있는데 많은 경우에 포인터 변수를 사용할 때 발생한다.</a:t>
            </a:r>
            <a:r>
              <a:rPr lang="en-US" altLang="ko-KR">
                <a:ea typeface="굴림" pitchFamily="50" charset="-127"/>
              </a:rPr>
              <a:t>pass by value</a:t>
            </a:r>
            <a:r>
              <a:rPr lang="ko-KR" altLang="en-US">
                <a:ea typeface="굴림" pitchFamily="50" charset="-127"/>
              </a:rPr>
              <a:t>를 사용할 때는 </a:t>
            </a:r>
            <a:r>
              <a:rPr lang="en-US" altLang="ko-KR">
                <a:ea typeface="굴림" pitchFamily="50" charset="-127"/>
              </a:rPr>
              <a:t>overhead</a:t>
            </a:r>
            <a:r>
              <a:rPr lang="ko-KR" altLang="en-US">
                <a:ea typeface="굴림" pitchFamily="50" charset="-127"/>
              </a:rPr>
              <a:t>가 크다.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AC079-ACAB-4D3F-AE5B-265F2F22974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C33F6-BB2E-4563-898A-59742BD6373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singly linked list</a:t>
            </a:r>
            <a:r>
              <a:rPr lang="ko-KR" altLang="en-US">
                <a:ea typeface="굴림" pitchFamily="50" charset="-127"/>
              </a:rPr>
              <a:t>에서 역 순으로 출력하기 위해서는 </a:t>
            </a:r>
          </a:p>
          <a:p>
            <a:pPr lvl="1">
              <a:buFontTx/>
              <a:buChar char="-"/>
            </a:pPr>
            <a:r>
              <a:rPr lang="en-US" altLang="en-US">
                <a:ea typeface="굴림" pitchFamily="50" charset="-127"/>
              </a:rPr>
              <a:t>Stack</a:t>
            </a:r>
            <a:r>
              <a:rPr lang="ko-KR" altLang="en-US">
                <a:ea typeface="굴림" pitchFamily="50" charset="-127"/>
              </a:rPr>
              <a:t>을 이용한 방법: 처음부터 노드를 </a:t>
            </a:r>
            <a:r>
              <a:rPr lang="en-US" altLang="ko-KR">
                <a:ea typeface="굴림" pitchFamily="50" charset="-127"/>
              </a:rPr>
              <a:t>stack</a:t>
            </a:r>
            <a:r>
              <a:rPr lang="ko-KR" altLang="en-US">
                <a:ea typeface="굴림" pitchFamily="50" charset="-127"/>
              </a:rPr>
              <a:t>에 저장하고 </a:t>
            </a:r>
            <a:r>
              <a:rPr lang="en-US" altLang="ko-KR">
                <a:ea typeface="굴림" pitchFamily="50" charset="-127"/>
              </a:rPr>
              <a:t>end node</a:t>
            </a:r>
            <a:r>
              <a:rPr lang="ko-KR" altLang="en-US">
                <a:ea typeface="굴림" pitchFamily="50" charset="-127"/>
              </a:rPr>
              <a:t>에 도달하면 </a:t>
            </a:r>
            <a:r>
              <a:rPr lang="en-US" altLang="ko-KR">
                <a:ea typeface="굴림" pitchFamily="50" charset="-127"/>
              </a:rPr>
              <a:t>stack</a:t>
            </a:r>
            <a:r>
              <a:rPr lang="ko-KR" altLang="en-US">
                <a:ea typeface="굴림" pitchFamily="50" charset="-127"/>
              </a:rPr>
              <a:t>에서 꺼내어 출력한다.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순환함수를 이용한 방법: 매개변수로 전달된 리스트가 </a:t>
            </a:r>
            <a:r>
              <a:rPr lang="en-US" altLang="ko-KR">
                <a:ea typeface="굴림" pitchFamily="50" charset="-127"/>
              </a:rPr>
              <a:t>Null</a:t>
            </a:r>
            <a:r>
              <a:rPr lang="ko-KR" altLang="en-US">
                <a:ea typeface="굴림" pitchFamily="50" charset="-127"/>
              </a:rPr>
              <a:t>이 아니면  첫번째를 제외한 부리스트를 매개변수로 순환함수를 호출하고 첫번째 노드를 출력한다.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E11FA-64D2-49DE-8146-E3DB59117E4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리스트를 받아서 첫번째 노드와 나머지 리스트로 구분한다.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나머지 리스트를 가지고 호출하고 첫번째 노드를 출력한다.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Base case</a:t>
            </a:r>
            <a:r>
              <a:rPr lang="ko-KR" altLang="en-US">
                <a:ea typeface="굴림" pitchFamily="50" charset="-127"/>
              </a:rPr>
              <a:t>는 함수로 전달된 리스트가 0개의 요소를 가질 때이다.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80D0E-ADED-44AF-9F9F-BF5021127E4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D5CAB-C603-4F76-A069-B3EC9A92737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정렬된 배열과 배열의 시작과 끝을 매개변수로 받는다.</a:t>
            </a:r>
          </a:p>
          <a:p>
            <a:pPr lvl="1"/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519D4-3135-4F6B-B4BA-520D85A28BF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재귀함수 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문제 해결을 위해서 자신을 호출하는 함수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주의 사항: 끝 없는 함수 호출을 막아야 한다.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FFC90-10AA-424A-B418-BDA963748A7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8D399-DE89-491C-8512-3EF49AAA198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F1CBC-D73B-4F6E-9AD3-5F3EB4C560C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함수가 호출될 때,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현재 상태를 보존하기 위한 정보가 </a:t>
            </a:r>
            <a:r>
              <a:rPr lang="en-US" altLang="ko-KR">
                <a:ea typeface="굴림" pitchFamily="50" charset="-127"/>
              </a:rPr>
              <a:t>stack</a:t>
            </a:r>
            <a:r>
              <a:rPr lang="ko-KR" altLang="en-US">
                <a:ea typeface="굴림" pitchFamily="50" charset="-127"/>
              </a:rPr>
              <a:t>에 저장된다. 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제어가 호출되는 블록에서 함수의 코드로 전달된다. 함수수행후 호출부로 되돌아오기 위해서는 </a:t>
            </a:r>
            <a:r>
              <a:rPr lang="en-US" altLang="ko-KR">
                <a:ea typeface="굴림" pitchFamily="50" charset="-127"/>
              </a:rPr>
              <a:t>return address</a:t>
            </a:r>
            <a:r>
              <a:rPr lang="ko-KR" altLang="en-US">
                <a:ea typeface="굴림" pitchFamily="50" charset="-127"/>
              </a:rPr>
              <a:t>가 </a:t>
            </a:r>
            <a:r>
              <a:rPr lang="en-US" altLang="ko-KR">
                <a:ea typeface="굴림" pitchFamily="50" charset="-127"/>
              </a:rPr>
              <a:t>run time stack</a:t>
            </a:r>
            <a:r>
              <a:rPr lang="ko-KR" altLang="en-US">
                <a:ea typeface="굴림" pitchFamily="50" charset="-127"/>
              </a:rPr>
              <a:t>에 저장된다.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호출부에서 자료를 함수로  전달하게 위해서는 매개변수를 </a:t>
            </a:r>
            <a:r>
              <a:rPr lang="en-US" altLang="ko-KR">
                <a:ea typeface="굴림" pitchFamily="50" charset="-127"/>
              </a:rPr>
              <a:t>stack</a:t>
            </a:r>
            <a:r>
              <a:rPr lang="ko-KR" altLang="en-US">
                <a:ea typeface="굴림" pitchFamily="50" charset="-127"/>
              </a:rPr>
              <a:t>에 저장한다.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함수내에서 사용하는 </a:t>
            </a:r>
            <a:r>
              <a:rPr lang="en-US" altLang="ko-KR">
                <a:ea typeface="굴림" pitchFamily="50" charset="-127"/>
              </a:rPr>
              <a:t>local </a:t>
            </a:r>
            <a:r>
              <a:rPr lang="ko-KR" altLang="en-US">
                <a:ea typeface="굴림" pitchFamily="50" charset="-127"/>
              </a:rPr>
              <a:t>변수도 </a:t>
            </a:r>
            <a:r>
              <a:rPr lang="en-US" altLang="ko-KR">
                <a:ea typeface="굴림" pitchFamily="50" charset="-127"/>
              </a:rPr>
              <a:t>stack</a:t>
            </a:r>
            <a:r>
              <a:rPr lang="ko-KR" altLang="en-US">
                <a:ea typeface="굴림" pitchFamily="50" charset="-127"/>
              </a:rPr>
              <a:t>에 저장된다. 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함수 수행이 끝나면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수행결과를 리턴하기 위해서 결과가 </a:t>
            </a:r>
            <a:r>
              <a:rPr lang="en-US" altLang="ko-KR">
                <a:ea typeface="굴림" pitchFamily="50" charset="-127"/>
              </a:rPr>
              <a:t>stack</a:t>
            </a:r>
            <a:r>
              <a:rPr lang="ko-KR" altLang="en-US">
                <a:ea typeface="굴림" pitchFamily="50" charset="-127"/>
              </a:rPr>
              <a:t>저장된다. 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레지스터에 내용을 복원하고 리턴 </a:t>
            </a:r>
            <a:r>
              <a:rPr lang="en-US" altLang="ko-KR">
                <a:ea typeface="굴림" pitchFamily="50" charset="-127"/>
              </a:rPr>
              <a:t>Address</a:t>
            </a:r>
            <a:r>
              <a:rPr lang="ko-KR" altLang="en-US">
                <a:ea typeface="굴림" pitchFamily="50" charset="-127"/>
              </a:rPr>
              <a:t>를 이용하여 호출부로 회귀한다.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14C1C-AEF9-4EE1-8278-30F7DD0A680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B1443-6458-4D7B-8CF9-826BE1DCBE7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4F35C-E6AD-4444-A8F4-A323E4EE5AA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F2E38-9E59-4E4D-9CE9-97BF1118D72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7566F-1E7C-40DC-B47B-FBC0CD1FEAA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C847F-9AEA-4E86-899A-9376DF4FE52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D4FD0-3CE4-435F-8AAD-3BA835B9604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1BD68-AF50-4B34-9632-662D2B2B5BF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순환해 구하기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연속적인  순환호출은 해답이 알려진 상황에 접근하게 해야 한다.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해가 알려진 상황(</a:t>
            </a:r>
            <a:r>
              <a:rPr lang="en-US" altLang="ko-KR">
                <a:ea typeface="굴림" pitchFamily="50" charset="-127"/>
              </a:rPr>
              <a:t>Base case)</a:t>
            </a:r>
            <a:r>
              <a:rPr lang="ko-KR" altLang="en-US">
                <a:ea typeface="굴림" pitchFamily="50" charset="-127"/>
              </a:rPr>
              <a:t>에 도달하면 거기서 부터 역으로 회귀하면서 단계적으로 해를 구한다.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Base case</a:t>
            </a:r>
            <a:r>
              <a:rPr lang="ko-KR" altLang="en-US">
                <a:ea typeface="굴림" pitchFamily="50" charset="-127"/>
              </a:rPr>
              <a:t>에 도달하도록 연속적으로 순환호출을 수행하는 것을 </a:t>
            </a:r>
            <a:r>
              <a:rPr lang="en-US" altLang="ko-KR">
                <a:ea typeface="굴림" pitchFamily="50" charset="-127"/>
              </a:rPr>
              <a:t>general case</a:t>
            </a:r>
            <a:r>
              <a:rPr lang="ko-KR" altLang="en-US">
                <a:ea typeface="굴림" pitchFamily="50" charset="-127"/>
              </a:rPr>
              <a:t>라 한다.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각 순환알고리즘은 순환적인 </a:t>
            </a:r>
            <a:r>
              <a:rPr lang="en-US" altLang="ko-KR">
                <a:ea typeface="굴림" pitchFamily="50" charset="-127"/>
              </a:rPr>
              <a:t>general case </a:t>
            </a:r>
            <a:r>
              <a:rPr lang="ko-KR" altLang="en-US">
                <a:ea typeface="굴림" pitchFamily="50" charset="-127"/>
              </a:rPr>
              <a:t>뿐만 아니라 적어도 하나의 </a:t>
            </a:r>
            <a:r>
              <a:rPr lang="en-US" altLang="ko-KR">
                <a:ea typeface="굴림" pitchFamily="50" charset="-127"/>
              </a:rPr>
              <a:t>base case</a:t>
            </a:r>
            <a:r>
              <a:rPr lang="ko-KR" altLang="en-US">
                <a:ea typeface="굴림" pitchFamily="50" charset="-127"/>
              </a:rPr>
              <a:t>를 가져야 한다. </a:t>
            </a:r>
          </a:p>
          <a:p>
            <a:pPr>
              <a:buFontTx/>
              <a:buChar char="-"/>
            </a:pP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9FDD6-D505-4717-8B0C-04AAF3CCB9C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8EF90-002F-40B1-B20C-3308D5390C2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DFA92-517B-4069-8BD9-4D24AE337C1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하나의 순환호출을 가지며 이 순환호출이 함수의 마지막 </a:t>
            </a:r>
            <a:r>
              <a:rPr lang="en-US" altLang="ko-KR">
                <a:ea typeface="굴림" pitchFamily="50" charset="-127"/>
              </a:rPr>
              <a:t>statement</a:t>
            </a:r>
            <a:r>
              <a:rPr lang="ko-KR" altLang="en-US">
                <a:ea typeface="굴림" pitchFamily="50" charset="-127"/>
              </a:rPr>
              <a:t>인 경우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Tail recursion</a:t>
            </a:r>
            <a:r>
              <a:rPr lang="ko-KR" altLang="en-US">
                <a:ea typeface="굴림" pitchFamily="50" charset="-127"/>
              </a:rPr>
              <a:t>은 </a:t>
            </a:r>
            <a:r>
              <a:rPr lang="en-US" altLang="ko-KR">
                <a:ea typeface="굴림" pitchFamily="50" charset="-127"/>
              </a:rPr>
              <a:t>iteration</a:t>
            </a:r>
            <a:r>
              <a:rPr lang="ko-KR" altLang="en-US">
                <a:ea typeface="굴림" pitchFamily="50" charset="-127"/>
              </a:rPr>
              <a:t>으로 대치될 수 있다.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33B34-3E8D-4C94-944C-3281BD4F920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리스트의 </a:t>
            </a:r>
            <a:r>
              <a:rPr lang="en-US" altLang="ko-KR">
                <a:ea typeface="굴림" pitchFamily="50" charset="-127"/>
              </a:rPr>
              <a:t>startIndex</a:t>
            </a:r>
            <a:r>
              <a:rPr lang="ko-KR" altLang="en-US">
                <a:ea typeface="굴림" pitchFamily="50" charset="-127"/>
              </a:rPr>
              <a:t>에서 끝 사이에 </a:t>
            </a:r>
            <a:r>
              <a:rPr lang="en-US" altLang="ko-KR">
                <a:ea typeface="굴림" pitchFamily="50" charset="-127"/>
              </a:rPr>
              <a:t>value</a:t>
            </a:r>
            <a:r>
              <a:rPr lang="ko-KR" altLang="en-US">
                <a:ea typeface="굴림" pitchFamily="50" charset="-127"/>
              </a:rPr>
              <a:t>가 있는지를 확인. 존재하면 </a:t>
            </a:r>
            <a:r>
              <a:rPr lang="en-US" altLang="ko-KR">
                <a:ea typeface="굴림" pitchFamily="50" charset="-127"/>
              </a:rPr>
              <a:t>True</a:t>
            </a:r>
            <a:r>
              <a:rPr lang="ko-KR" altLang="en-US">
                <a:ea typeface="굴림" pitchFamily="50" charset="-127"/>
              </a:rPr>
              <a:t>를 없으며 </a:t>
            </a:r>
            <a:r>
              <a:rPr lang="en-US" altLang="ko-KR">
                <a:ea typeface="굴림" pitchFamily="50" charset="-127"/>
              </a:rPr>
              <a:t>false</a:t>
            </a:r>
            <a:r>
              <a:rPr lang="ko-KR" altLang="en-US">
                <a:ea typeface="굴림" pitchFamily="50" charset="-127"/>
              </a:rPr>
              <a:t>를 리턴</a:t>
            </a:r>
          </a:p>
          <a:p>
            <a:pPr>
              <a:buFontTx/>
              <a:buChar char="-"/>
            </a:pP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B9199-BEB6-4D27-98FD-CB2E0C88F04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45060-BA41-4B73-AEF7-3F012A1528F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언제 순환해를 사용하는가?</a:t>
            </a:r>
          </a:p>
          <a:p>
            <a:pPr lvl="1">
              <a:buFontTx/>
              <a:buChar char="-"/>
            </a:pPr>
            <a:r>
              <a:rPr lang="en-US" altLang="en-US">
                <a:ea typeface="굴림" pitchFamily="50" charset="-127"/>
              </a:rPr>
              <a:t>Overhead</a:t>
            </a:r>
            <a:r>
              <a:rPr lang="ko-KR" altLang="en-US">
                <a:ea typeface="굴림" pitchFamily="50" charset="-127"/>
              </a:rPr>
              <a:t>가 적을 때. 즉 순환호출의 깊이가 얕을 때.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비순환버전과 비슷한 양의 작업이 소요될 때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비순환해보다 개념적으로 간단하고 코드가 짧을 때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2F04F-EE6D-40B4-857C-B503584BB8D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-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6A50D-4DFC-4940-92AB-D4FC4CAC2C7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F598B-E9D7-43F9-9E16-4183F7B643A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E7C8F-957A-470C-A0AA-993B1A5A7BC2}" type="slidenum">
              <a:rPr lang="en-US" altLang="en-US">
                <a:solidFill>
                  <a:prstClr val="black"/>
                </a:solidFill>
              </a:rPr>
              <a:pPr/>
              <a:t>39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5AD2A-736A-47C5-9CE0-21338AAD73D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대부분의 순환함수들을 위한 일반적인 포멧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If </a:t>
            </a:r>
            <a:r>
              <a:rPr lang="ko-KR" altLang="en-US">
                <a:ea typeface="굴림" pitchFamily="50" charset="-127"/>
              </a:rPr>
              <a:t>순환이 끝나는 조건(</a:t>
            </a:r>
            <a:r>
              <a:rPr lang="en-US" altLang="ko-KR">
                <a:ea typeface="굴림" pitchFamily="50" charset="-127"/>
              </a:rPr>
              <a:t>base case)</a:t>
            </a:r>
            <a:r>
              <a:rPr lang="ko-KR" altLang="en-US">
                <a:ea typeface="굴림" pitchFamily="50" charset="-127"/>
              </a:rPr>
              <a:t>테스트 가  </a:t>
            </a:r>
            <a:r>
              <a:rPr lang="en-US" altLang="ko-KR">
                <a:ea typeface="굴림" pitchFamily="50" charset="-127"/>
              </a:rPr>
              <a:t>TRUE </a:t>
            </a:r>
            <a:r>
              <a:rPr lang="ko-KR" altLang="en-US">
                <a:ea typeface="굴림" pitchFamily="50" charset="-127"/>
              </a:rPr>
              <a:t>이면 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해를 리턴하는 </a:t>
            </a:r>
            <a:r>
              <a:rPr lang="en-US" altLang="ko-KR">
                <a:ea typeface="굴림" pitchFamily="50" charset="-127"/>
              </a:rPr>
              <a:t>statement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FALSE </a:t>
            </a:r>
            <a:r>
              <a:rPr lang="ko-KR" altLang="en-US">
                <a:ea typeface="굴림" pitchFamily="50" charset="-127"/>
              </a:rPr>
              <a:t>이면 </a:t>
            </a:r>
          </a:p>
          <a:p>
            <a:pPr lvl="1">
              <a:buFontTx/>
              <a:buChar char="-"/>
            </a:pPr>
            <a:r>
              <a:rPr lang="ko-KR" altLang="en-US">
                <a:ea typeface="굴림" pitchFamily="50" charset="-127"/>
              </a:rPr>
              <a:t>순환호출</a:t>
            </a:r>
          </a:p>
          <a:p>
            <a:pPr lvl="1">
              <a:buFontTx/>
              <a:buChar char="-"/>
            </a:pPr>
            <a:endParaRPr lang="ko-KR" altLang="en-US">
              <a:ea typeface="굴림" pitchFamily="50" charset="-127"/>
            </a:endParaRPr>
          </a:p>
          <a:p>
            <a:pPr>
              <a:buFontTx/>
              <a:buChar char="-"/>
            </a:pP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36426-CBB7-48A0-980E-4528816769F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E3289-8D54-451E-980F-2A95BA83D5F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8B20A-6457-48C8-8E5B-D247DEAC974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- </a:t>
            </a:r>
            <a:r>
              <a:rPr lang="ko-KR" altLang="en-US">
                <a:ea typeface="굴림" pitchFamily="50" charset="-127"/>
              </a:rPr>
              <a:t>계승을 구할 때 해가 알려진 경우는? </a:t>
            </a:r>
            <a:r>
              <a:rPr lang="ko-KR" altLang="en-US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>
                <a:ea typeface="굴림" pitchFamily="50" charset="-127"/>
                <a:sym typeface="Wingdings" pitchFamily="2" charset="2"/>
              </a:rPr>
              <a:t>Base Case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E17AF-31D1-4F07-B534-4DD684D097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66D94-12A9-4E98-B9F9-B2E6B5392CD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10011-2C58-4C0F-99B1-BCF3DEBCC0A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굴림" pitchFamily="50" charset="-127"/>
              </a:rPr>
              <a:t>순환 함수를 확인하는  </a:t>
            </a:r>
            <a:r>
              <a:rPr lang="en-US" altLang="ko-KR">
                <a:ea typeface="굴림" pitchFamily="50" charset="-127"/>
              </a:rPr>
              <a:t>Three-Question Method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함수를 나가는 비순환적인 길이 있는가? 즉 순환이 끝나는 조건이 있는가?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각 순환함수호출이 </a:t>
            </a:r>
            <a:r>
              <a:rPr lang="en-US" altLang="ko-KR">
                <a:ea typeface="굴림" pitchFamily="50" charset="-127"/>
              </a:rPr>
              <a:t>base case</a:t>
            </a:r>
            <a:r>
              <a:rPr lang="ko-KR" altLang="en-US">
                <a:ea typeface="굴림" pitchFamily="50" charset="-127"/>
              </a:rPr>
              <a:t>로 인도할 수 있도록 원래문제를 좀더 작은 </a:t>
            </a:r>
            <a:r>
              <a:rPr lang="en-US" altLang="ko-KR">
                <a:ea typeface="굴림" pitchFamily="50" charset="-127"/>
              </a:rPr>
              <a:t>case</a:t>
            </a:r>
            <a:r>
              <a:rPr lang="ko-KR" altLang="en-US">
                <a:ea typeface="굴림" pitchFamily="50" charset="-127"/>
              </a:rPr>
              <a:t>로 분할해 가는가?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각 순환호출이 정확하게 동작한다고 가정했을 때, 전체 함수가 정확하게 동작하는가?</a:t>
            </a:r>
          </a:p>
          <a:p>
            <a:pPr>
              <a:buFontTx/>
              <a:buChar char="-"/>
            </a:pP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4279E-7EF1-4393-B92E-4A57525EDF5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AFF0C2-2857-46B7-A6A1-10946137C7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3372C-8D20-4005-88D8-BCDBB5CC6D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93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0CF1F-6962-4CB2-B483-5DCFA0A728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00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C9F841-50C1-4A7A-8BEE-2F59A2F3DB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766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F7BA5-54A2-4F43-8583-75DE63808C3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6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980BE-5C7E-478A-BA7F-92A2BD283B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7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63A3C-B2A2-4F0B-95BC-13A75953EC2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6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5C20A-3F31-48CC-AB0F-1571155C43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8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2A8ED-9EB0-4A26-B3FB-6CED521DDB2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34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16F38-630D-47E9-AF18-D5904CB83E3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92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1F19C-B931-47FA-B9FC-1065F622E4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8CE6E-C0B9-4474-BEB7-3505F3970E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88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F4EA0-390C-4464-AD80-9887A9CAE2E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58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97ED9-D678-4F51-AF56-8FE7E803840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09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64537-956D-4507-B404-7B28482F757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7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6E11A-79FE-4AB9-8194-ED214CC48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72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5E036-4E07-46EE-9BD7-71BBDD077C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19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A847A-B900-4A1B-971B-A6083B71A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99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482DB-C5FF-4847-B38E-F1FB68D797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30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8F8A9-302D-4807-BE55-8129966EC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60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0AE10-8196-465F-A5B1-A2F7A56F9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51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C5C9C-1801-40BA-B656-749EBD189E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7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63BFC3FE-E746-458E-A4DC-4663B76AB4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en-US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en-US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09EB4E7-7707-446D-BA48-704E9C5E44E0}" type="slidenum">
              <a:rPr lang="en-US" altLang="en-US">
                <a:solidFill>
                  <a:srgbClr val="000000"/>
                </a:solidFill>
                <a:ea typeface="굴림" pitchFamily="50" charset="-127"/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5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AFBF-0E08-46ED-B10E-D72021A1912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47700" y="1905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en-US" sz="4400">
                <a:solidFill>
                  <a:srgbClr val="660066"/>
                </a:solidFill>
                <a:latin typeface="Book Antiqua" pitchFamily="18" charset="0"/>
              </a:rPr>
              <a:t>C++ Plus Data Structures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8600" y="3427413"/>
            <a:ext cx="8610600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Nell Dale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David Teague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rgbClr val="990066"/>
                </a:solidFill>
              </a:rPr>
              <a:t>Chapter 7</a:t>
            </a:r>
            <a:endParaRPr lang="en-US" altLang="en-US" sz="3200">
              <a:solidFill>
                <a:schemeClr val="tx1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altLang="en-US" sz="3200">
                <a:solidFill>
                  <a:schemeClr val="tx1"/>
                </a:solidFill>
              </a:rPr>
              <a:t>Programming with Recursion</a:t>
            </a:r>
          </a:p>
          <a:p>
            <a:pPr marL="342900" indent="-342900" algn="ctr">
              <a:spcBef>
                <a:spcPct val="20000"/>
              </a:spcBef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1963" y="463550"/>
            <a:ext cx="8218487" cy="5168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0988"/>
            <a:ext cx="7467600" cy="51292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008080"/>
                </a:solidFill>
              </a:rPr>
              <a:t>// Recursive definition of power function</a:t>
            </a:r>
            <a:r>
              <a:rPr lang="en-US" altLang="en-US" sz="20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int  Power (  int   x,   int   n )</a:t>
            </a:r>
            <a:r>
              <a:rPr lang="en-US" altLang="en-US" sz="2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	//  Pre:     n &gt;= 0.   x, n are not both zero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9933"/>
                </a:solidFill>
              </a:rPr>
              <a:t>	//  Post:   Function value = x raised to the power n.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if  ( n == 0 )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return  1; 		</a:t>
            </a:r>
            <a:r>
              <a:rPr lang="en-US" altLang="en-US" sz="2000" b="1" i="1">
                <a:solidFill>
                  <a:srgbClr val="CC0000"/>
                </a:solidFill>
              </a:rPr>
              <a:t>//  base case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else                                            </a:t>
            </a:r>
            <a:r>
              <a:rPr lang="en-US" altLang="en-US" sz="2000" b="1" i="1">
                <a:solidFill>
                  <a:srgbClr val="CC0000"/>
                </a:solidFill>
              </a:rPr>
              <a:t>// general case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return (  x * Power ( x , n-1 )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</a:t>
            </a: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98525" y="5897563"/>
            <a:ext cx="7142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990000"/>
                </a:solidFill>
              </a:rPr>
              <a:t>Of course, an alternative would have been to use looping </a:t>
            </a:r>
          </a:p>
          <a:p>
            <a:r>
              <a:rPr lang="en-US" altLang="en-US">
                <a:solidFill>
                  <a:srgbClr val="990000"/>
                </a:solidFill>
              </a:rPr>
              <a:t>instead of a recursive call in the function body.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8A201DD4-E0BA-4BFF-9155-0BE0BA8A7E91}" type="slidenum">
              <a:rPr lang="en-US" altLang="en-US" sz="1400" b="0">
                <a:solidFill>
                  <a:schemeClr val="tx1"/>
                </a:solidFill>
              </a:rPr>
              <a:pPr algn="r"/>
              <a:t>10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1DCA-A18A-4AEF-9559-D1270FFE232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19163" y="1606550"/>
            <a:ext cx="7380287" cy="4178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467600" cy="39624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struct  ListType</a:t>
            </a: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int  length ;	  </a:t>
            </a:r>
            <a:r>
              <a:rPr lang="en-US" altLang="en-US" sz="2000" b="1">
                <a:solidFill>
                  <a:srgbClr val="CC0000"/>
                </a:solidFill>
              </a:rPr>
              <a:t>// number of elements in the list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4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int  info[ MAX_ITEMS ]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;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ListType   list ;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4000">
                <a:latin typeface="Courier New" pitchFamily="49" charset="0"/>
              </a:rPr>
              <a:t>struct ListType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82A2-369D-419D-8B39-FF7C5CBBCB6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rgbClr val="A50021"/>
                </a:solidFill>
              </a:rPr>
              <a:t>Recursive function to determine if value is in list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638300"/>
            <a:ext cx="8096250" cy="40005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PROTOTYPE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bool  ValueInList( ListType  list ,  int  value ,  int  startIndex ) ;</a:t>
            </a:r>
            <a:endParaRPr lang="en-US" altLang="en-US" sz="2400" b="1"/>
          </a:p>
          <a:p>
            <a:pPr>
              <a:buFont typeface="Monotype Sorts" pitchFamily="2" charset="2"/>
              <a:buNone/>
            </a:pPr>
            <a:endParaRPr lang="en-US" altLang="en-US" sz="1200" b="1"/>
          </a:p>
          <a:p>
            <a:pPr>
              <a:buFont typeface="Monotype Sorts" pitchFamily="2" charset="2"/>
              <a:buNone/>
            </a:pPr>
            <a:endParaRPr lang="en-US" altLang="en-US" sz="20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     </a:t>
            </a:r>
          </a:p>
          <a:p>
            <a:pPr>
              <a:buFont typeface="Monotype Sorts" pitchFamily="2" charset="2"/>
              <a:buNone/>
            </a:pPr>
            <a:endParaRPr lang="en-US" altLang="en-US" sz="2000" b="1"/>
          </a:p>
          <a:p>
            <a:pPr>
              <a:buFont typeface="Monotype Sorts" pitchFamily="2" charset="2"/>
              <a:buNone/>
            </a:pPr>
            <a:endParaRPr lang="en-US" altLang="en-US" sz="2000" b="1"/>
          </a:p>
          <a:p>
            <a:pPr>
              <a:buFont typeface="Monotype Sorts" pitchFamily="2" charset="2"/>
              <a:buNone/>
            </a:pPr>
            <a:r>
              <a:rPr lang="en-US" altLang="en-US" sz="1400" b="1"/>
              <a:t>	 </a:t>
            </a:r>
          </a:p>
          <a:p>
            <a:pPr>
              <a:buFont typeface="Monotype Sorts" pitchFamily="2" charset="2"/>
              <a:buNone/>
            </a:pPr>
            <a:endParaRPr lang="en-US" altLang="en-US" sz="20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  Already searched 		          Needs to be searched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</a:t>
            </a:r>
          </a:p>
        </p:txBody>
      </p:sp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406400" y="3295650"/>
            <a:ext cx="8369300" cy="1036638"/>
            <a:chOff x="256" y="2076"/>
            <a:chExt cx="5272" cy="653"/>
          </a:xfrm>
        </p:grpSpPr>
        <p:grpSp>
          <p:nvGrpSpPr>
            <p:cNvPr id="16394" name="Group 10"/>
            <p:cNvGrpSpPr>
              <a:grpSpLocks/>
            </p:cNvGrpSpPr>
            <p:nvPr/>
          </p:nvGrpSpPr>
          <p:grpSpPr bwMode="auto">
            <a:xfrm>
              <a:off x="256" y="2076"/>
              <a:ext cx="2844" cy="653"/>
              <a:chOff x="256" y="2076"/>
              <a:chExt cx="2844" cy="653"/>
            </a:xfrm>
          </p:grpSpPr>
          <p:grpSp>
            <p:nvGrpSpPr>
              <p:cNvPr id="16391" name="Group 7"/>
              <p:cNvGrpSpPr>
                <a:grpSpLocks/>
              </p:cNvGrpSpPr>
              <p:nvPr/>
            </p:nvGrpSpPr>
            <p:grpSpPr bwMode="auto">
              <a:xfrm>
                <a:off x="256" y="2080"/>
                <a:ext cx="2844" cy="649"/>
                <a:chOff x="256" y="2080"/>
                <a:chExt cx="2844" cy="649"/>
              </a:xfrm>
            </p:grpSpPr>
            <p:sp>
              <p:nvSpPr>
                <p:cNvPr id="16388" name="Rectangle 4"/>
                <p:cNvSpPr>
                  <a:spLocks noChangeArrowheads="1"/>
                </p:cNvSpPr>
                <p:nvPr/>
              </p:nvSpPr>
              <p:spPr bwMode="auto">
                <a:xfrm>
                  <a:off x="256" y="2080"/>
                  <a:ext cx="2632" cy="32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389" name="Rectangle 5"/>
                <p:cNvSpPr>
                  <a:spLocks noChangeArrowheads="1"/>
                </p:cNvSpPr>
                <p:nvPr/>
              </p:nvSpPr>
              <p:spPr bwMode="auto">
                <a:xfrm>
                  <a:off x="386" y="2114"/>
                  <a:ext cx="235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tx1"/>
                      </a:solidFill>
                    </a:rPr>
                    <a:t>74         36        . . .        95</a:t>
                  </a:r>
                </a:p>
              </p:txBody>
            </p:sp>
            <p:sp>
              <p:nvSpPr>
                <p:cNvPr id="16390" name="Rectangle 6"/>
                <p:cNvSpPr>
                  <a:spLocks noChangeArrowheads="1"/>
                </p:cNvSpPr>
                <p:nvPr/>
              </p:nvSpPr>
              <p:spPr bwMode="auto">
                <a:xfrm>
                  <a:off x="290" y="2479"/>
                  <a:ext cx="281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>
                      <a:solidFill>
                        <a:srgbClr val="993300"/>
                      </a:solidFill>
                    </a:rPr>
                    <a:t>list[0]        [1]                   [startIndex]</a:t>
                  </a:r>
                </a:p>
              </p:txBody>
            </p:sp>
          </p:grpSp>
          <p:sp>
            <p:nvSpPr>
              <p:cNvPr id="16392" name="Line 8"/>
              <p:cNvSpPr>
                <a:spLocks noChangeShapeType="1"/>
              </p:cNvSpPr>
              <p:nvPr/>
            </p:nvSpPr>
            <p:spPr bwMode="auto">
              <a:xfrm>
                <a:off x="924" y="207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93" name="Line 9"/>
              <p:cNvSpPr>
                <a:spLocks noChangeShapeType="1"/>
              </p:cNvSpPr>
              <p:nvPr/>
            </p:nvSpPr>
            <p:spPr bwMode="auto">
              <a:xfrm>
                <a:off x="2220" y="207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2896" y="2076"/>
              <a:ext cx="2632" cy="653"/>
              <a:chOff x="2896" y="2076"/>
              <a:chExt cx="2632" cy="653"/>
            </a:xfrm>
          </p:grpSpPr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896" y="2080"/>
                <a:ext cx="2632" cy="649"/>
                <a:chOff x="2896" y="2080"/>
                <a:chExt cx="2632" cy="649"/>
              </a:xfrm>
            </p:grpSpPr>
            <p:sp>
              <p:nvSpPr>
                <p:cNvPr id="16395" name="Rectangle 11"/>
                <p:cNvSpPr>
                  <a:spLocks noChangeArrowheads="1"/>
                </p:cNvSpPr>
                <p:nvPr/>
              </p:nvSpPr>
              <p:spPr bwMode="auto">
                <a:xfrm>
                  <a:off x="2896" y="2080"/>
                  <a:ext cx="2632" cy="32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39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6" y="2114"/>
                  <a:ext cx="235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tx1"/>
                      </a:solidFill>
                    </a:rPr>
                    <a:t>75         29        47        . . .</a:t>
                  </a:r>
                </a:p>
              </p:txBody>
            </p:sp>
            <p:sp>
              <p:nvSpPr>
                <p:cNvPr id="16397" name="Rectangle 13"/>
                <p:cNvSpPr>
                  <a:spLocks noChangeArrowheads="1"/>
                </p:cNvSpPr>
                <p:nvPr/>
              </p:nvSpPr>
              <p:spPr bwMode="auto">
                <a:xfrm>
                  <a:off x="2930" y="2479"/>
                  <a:ext cx="20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>
                      <a:solidFill>
                        <a:srgbClr val="993300"/>
                      </a:solidFill>
                    </a:rPr>
                    <a:t>                           [length -1]</a:t>
                  </a:r>
                </a:p>
              </p:txBody>
            </p:sp>
          </p:grp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>
                <a:off x="3564" y="207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>
                <a:off x="4860" y="207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724650" y="32956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533650" y="32956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5" name="Freeform 21"/>
          <p:cNvSpPr>
            <a:spLocks/>
          </p:cNvSpPr>
          <p:nvPr/>
        </p:nvSpPr>
        <p:spPr bwMode="auto">
          <a:xfrm>
            <a:off x="411163" y="4500563"/>
            <a:ext cx="3070225" cy="369887"/>
          </a:xfrm>
          <a:custGeom>
            <a:avLst/>
            <a:gdLst>
              <a:gd name="T0" fmla="*/ 0 w 1934"/>
              <a:gd name="T1" fmla="*/ 25 h 233"/>
              <a:gd name="T2" fmla="*/ 52 w 1934"/>
              <a:gd name="T3" fmla="*/ 92 h 233"/>
              <a:gd name="T4" fmla="*/ 184 w 1934"/>
              <a:gd name="T5" fmla="*/ 123 h 233"/>
              <a:gd name="T6" fmla="*/ 279 w 1934"/>
              <a:gd name="T7" fmla="*/ 118 h 233"/>
              <a:gd name="T8" fmla="*/ 314 w 1934"/>
              <a:gd name="T9" fmla="*/ 105 h 233"/>
              <a:gd name="T10" fmla="*/ 350 w 1934"/>
              <a:gd name="T11" fmla="*/ 105 h 233"/>
              <a:gd name="T12" fmla="*/ 420 w 1934"/>
              <a:gd name="T13" fmla="*/ 103 h 233"/>
              <a:gd name="T14" fmla="*/ 454 w 1934"/>
              <a:gd name="T15" fmla="*/ 88 h 233"/>
              <a:gd name="T16" fmla="*/ 490 w 1934"/>
              <a:gd name="T17" fmla="*/ 87 h 233"/>
              <a:gd name="T18" fmla="*/ 526 w 1934"/>
              <a:gd name="T19" fmla="*/ 85 h 233"/>
              <a:gd name="T20" fmla="*/ 561 w 1934"/>
              <a:gd name="T21" fmla="*/ 85 h 233"/>
              <a:gd name="T22" fmla="*/ 608 w 1934"/>
              <a:gd name="T23" fmla="*/ 82 h 233"/>
              <a:gd name="T24" fmla="*/ 645 w 1934"/>
              <a:gd name="T25" fmla="*/ 81 h 233"/>
              <a:gd name="T26" fmla="*/ 680 w 1934"/>
              <a:gd name="T27" fmla="*/ 81 h 233"/>
              <a:gd name="T28" fmla="*/ 716 w 1934"/>
              <a:gd name="T29" fmla="*/ 80 h 233"/>
              <a:gd name="T30" fmla="*/ 753 w 1934"/>
              <a:gd name="T31" fmla="*/ 101 h 233"/>
              <a:gd name="T32" fmla="*/ 777 w 1934"/>
              <a:gd name="T33" fmla="*/ 149 h 233"/>
              <a:gd name="T34" fmla="*/ 791 w 1934"/>
              <a:gd name="T35" fmla="*/ 195 h 233"/>
              <a:gd name="T36" fmla="*/ 792 w 1934"/>
              <a:gd name="T37" fmla="*/ 232 h 233"/>
              <a:gd name="T38" fmla="*/ 839 w 1934"/>
              <a:gd name="T39" fmla="*/ 194 h 233"/>
              <a:gd name="T40" fmla="*/ 861 w 1934"/>
              <a:gd name="T41" fmla="*/ 170 h 233"/>
              <a:gd name="T42" fmla="*/ 885 w 1934"/>
              <a:gd name="T43" fmla="*/ 133 h 233"/>
              <a:gd name="T44" fmla="*/ 919 w 1934"/>
              <a:gd name="T45" fmla="*/ 109 h 233"/>
              <a:gd name="T46" fmla="*/ 955 w 1934"/>
              <a:gd name="T47" fmla="*/ 108 h 233"/>
              <a:gd name="T48" fmla="*/ 989 w 1934"/>
              <a:gd name="T49" fmla="*/ 117 h 233"/>
              <a:gd name="T50" fmla="*/ 1072 w 1934"/>
              <a:gd name="T51" fmla="*/ 114 h 233"/>
              <a:gd name="T52" fmla="*/ 1110 w 1934"/>
              <a:gd name="T53" fmla="*/ 136 h 233"/>
              <a:gd name="T54" fmla="*/ 1158 w 1934"/>
              <a:gd name="T55" fmla="*/ 136 h 233"/>
              <a:gd name="T56" fmla="*/ 1239 w 1934"/>
              <a:gd name="T57" fmla="*/ 132 h 233"/>
              <a:gd name="T58" fmla="*/ 1274 w 1934"/>
              <a:gd name="T59" fmla="*/ 121 h 233"/>
              <a:gd name="T60" fmla="*/ 1321 w 1934"/>
              <a:gd name="T61" fmla="*/ 129 h 233"/>
              <a:gd name="T62" fmla="*/ 1356 w 1934"/>
              <a:gd name="T63" fmla="*/ 128 h 233"/>
              <a:gd name="T64" fmla="*/ 1394 w 1934"/>
              <a:gd name="T65" fmla="*/ 140 h 233"/>
              <a:gd name="T66" fmla="*/ 1440 w 1934"/>
              <a:gd name="T67" fmla="*/ 137 h 233"/>
              <a:gd name="T68" fmla="*/ 1475 w 1934"/>
              <a:gd name="T69" fmla="*/ 136 h 233"/>
              <a:gd name="T70" fmla="*/ 1511 w 1934"/>
              <a:gd name="T71" fmla="*/ 124 h 233"/>
              <a:gd name="T72" fmla="*/ 1546 w 1934"/>
              <a:gd name="T73" fmla="*/ 121 h 233"/>
              <a:gd name="T74" fmla="*/ 1581 w 1934"/>
              <a:gd name="T75" fmla="*/ 120 h 233"/>
              <a:gd name="T76" fmla="*/ 1664 w 1934"/>
              <a:gd name="T77" fmla="*/ 105 h 233"/>
              <a:gd name="T78" fmla="*/ 1758 w 1934"/>
              <a:gd name="T79" fmla="*/ 103 h 233"/>
              <a:gd name="T80" fmla="*/ 1804 w 1934"/>
              <a:gd name="T81" fmla="*/ 102 h 233"/>
              <a:gd name="T82" fmla="*/ 1840 w 1934"/>
              <a:gd name="T83" fmla="*/ 99 h 233"/>
              <a:gd name="T84" fmla="*/ 1876 w 1934"/>
              <a:gd name="T85" fmla="*/ 99 h 233"/>
              <a:gd name="T86" fmla="*/ 1911 w 1934"/>
              <a:gd name="T87" fmla="*/ 73 h 233"/>
              <a:gd name="T88" fmla="*/ 1921 w 1934"/>
              <a:gd name="T89" fmla="*/ 38 h 233"/>
              <a:gd name="T90" fmla="*/ 1933 w 1934"/>
              <a:gd name="T91" fmla="*/ 0 h 233"/>
              <a:gd name="T92" fmla="*/ 1920 w 1934"/>
              <a:gd name="T93" fmla="*/ 8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34" h="233">
                <a:moveTo>
                  <a:pt x="0" y="25"/>
                </a:moveTo>
                <a:lnTo>
                  <a:pt x="52" y="92"/>
                </a:lnTo>
                <a:lnTo>
                  <a:pt x="184" y="123"/>
                </a:lnTo>
                <a:lnTo>
                  <a:pt x="279" y="118"/>
                </a:lnTo>
                <a:lnTo>
                  <a:pt x="314" y="105"/>
                </a:lnTo>
                <a:lnTo>
                  <a:pt x="350" y="105"/>
                </a:lnTo>
                <a:lnTo>
                  <a:pt x="420" y="103"/>
                </a:lnTo>
                <a:lnTo>
                  <a:pt x="454" y="88"/>
                </a:lnTo>
                <a:lnTo>
                  <a:pt x="490" y="87"/>
                </a:lnTo>
                <a:lnTo>
                  <a:pt x="526" y="85"/>
                </a:lnTo>
                <a:lnTo>
                  <a:pt x="561" y="85"/>
                </a:lnTo>
                <a:lnTo>
                  <a:pt x="608" y="82"/>
                </a:lnTo>
                <a:lnTo>
                  <a:pt x="645" y="81"/>
                </a:lnTo>
                <a:lnTo>
                  <a:pt x="680" y="81"/>
                </a:lnTo>
                <a:lnTo>
                  <a:pt x="716" y="80"/>
                </a:lnTo>
                <a:lnTo>
                  <a:pt x="753" y="101"/>
                </a:lnTo>
                <a:lnTo>
                  <a:pt x="777" y="149"/>
                </a:lnTo>
                <a:lnTo>
                  <a:pt x="791" y="195"/>
                </a:lnTo>
                <a:lnTo>
                  <a:pt x="792" y="232"/>
                </a:lnTo>
                <a:lnTo>
                  <a:pt x="839" y="194"/>
                </a:lnTo>
                <a:lnTo>
                  <a:pt x="861" y="170"/>
                </a:lnTo>
                <a:lnTo>
                  <a:pt x="885" y="133"/>
                </a:lnTo>
                <a:lnTo>
                  <a:pt x="919" y="109"/>
                </a:lnTo>
                <a:lnTo>
                  <a:pt x="955" y="108"/>
                </a:lnTo>
                <a:lnTo>
                  <a:pt x="989" y="117"/>
                </a:lnTo>
                <a:lnTo>
                  <a:pt x="1072" y="114"/>
                </a:lnTo>
                <a:lnTo>
                  <a:pt x="1110" y="136"/>
                </a:lnTo>
                <a:lnTo>
                  <a:pt x="1158" y="136"/>
                </a:lnTo>
                <a:lnTo>
                  <a:pt x="1239" y="132"/>
                </a:lnTo>
                <a:lnTo>
                  <a:pt x="1274" y="121"/>
                </a:lnTo>
                <a:lnTo>
                  <a:pt x="1321" y="129"/>
                </a:lnTo>
                <a:lnTo>
                  <a:pt x="1356" y="128"/>
                </a:lnTo>
                <a:lnTo>
                  <a:pt x="1394" y="140"/>
                </a:lnTo>
                <a:lnTo>
                  <a:pt x="1440" y="137"/>
                </a:lnTo>
                <a:lnTo>
                  <a:pt x="1475" y="136"/>
                </a:lnTo>
                <a:lnTo>
                  <a:pt x="1511" y="124"/>
                </a:lnTo>
                <a:lnTo>
                  <a:pt x="1546" y="121"/>
                </a:lnTo>
                <a:lnTo>
                  <a:pt x="1581" y="120"/>
                </a:lnTo>
                <a:lnTo>
                  <a:pt x="1664" y="105"/>
                </a:lnTo>
                <a:lnTo>
                  <a:pt x="1758" y="103"/>
                </a:lnTo>
                <a:lnTo>
                  <a:pt x="1804" y="102"/>
                </a:lnTo>
                <a:lnTo>
                  <a:pt x="1840" y="99"/>
                </a:lnTo>
                <a:lnTo>
                  <a:pt x="1876" y="99"/>
                </a:lnTo>
                <a:lnTo>
                  <a:pt x="1911" y="73"/>
                </a:lnTo>
                <a:lnTo>
                  <a:pt x="1921" y="38"/>
                </a:lnTo>
                <a:lnTo>
                  <a:pt x="1933" y="0"/>
                </a:lnTo>
                <a:lnTo>
                  <a:pt x="1920" y="8"/>
                </a:lnTo>
              </a:path>
            </a:pathLst>
          </a:custGeom>
          <a:noFill/>
          <a:ln w="12700" cap="rnd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6" name="Freeform 22"/>
          <p:cNvSpPr>
            <a:spLocks/>
          </p:cNvSpPr>
          <p:nvPr/>
        </p:nvSpPr>
        <p:spPr bwMode="auto">
          <a:xfrm>
            <a:off x="4679950" y="4500563"/>
            <a:ext cx="3070225" cy="369887"/>
          </a:xfrm>
          <a:custGeom>
            <a:avLst/>
            <a:gdLst>
              <a:gd name="T0" fmla="*/ 0 w 1934"/>
              <a:gd name="T1" fmla="*/ 25 h 233"/>
              <a:gd name="T2" fmla="*/ 52 w 1934"/>
              <a:gd name="T3" fmla="*/ 92 h 233"/>
              <a:gd name="T4" fmla="*/ 184 w 1934"/>
              <a:gd name="T5" fmla="*/ 123 h 233"/>
              <a:gd name="T6" fmla="*/ 279 w 1934"/>
              <a:gd name="T7" fmla="*/ 118 h 233"/>
              <a:gd name="T8" fmla="*/ 314 w 1934"/>
              <a:gd name="T9" fmla="*/ 105 h 233"/>
              <a:gd name="T10" fmla="*/ 350 w 1934"/>
              <a:gd name="T11" fmla="*/ 105 h 233"/>
              <a:gd name="T12" fmla="*/ 420 w 1934"/>
              <a:gd name="T13" fmla="*/ 103 h 233"/>
              <a:gd name="T14" fmla="*/ 454 w 1934"/>
              <a:gd name="T15" fmla="*/ 88 h 233"/>
              <a:gd name="T16" fmla="*/ 490 w 1934"/>
              <a:gd name="T17" fmla="*/ 87 h 233"/>
              <a:gd name="T18" fmla="*/ 526 w 1934"/>
              <a:gd name="T19" fmla="*/ 85 h 233"/>
              <a:gd name="T20" fmla="*/ 561 w 1934"/>
              <a:gd name="T21" fmla="*/ 85 h 233"/>
              <a:gd name="T22" fmla="*/ 608 w 1934"/>
              <a:gd name="T23" fmla="*/ 82 h 233"/>
              <a:gd name="T24" fmla="*/ 645 w 1934"/>
              <a:gd name="T25" fmla="*/ 81 h 233"/>
              <a:gd name="T26" fmla="*/ 680 w 1934"/>
              <a:gd name="T27" fmla="*/ 81 h 233"/>
              <a:gd name="T28" fmla="*/ 716 w 1934"/>
              <a:gd name="T29" fmla="*/ 80 h 233"/>
              <a:gd name="T30" fmla="*/ 753 w 1934"/>
              <a:gd name="T31" fmla="*/ 101 h 233"/>
              <a:gd name="T32" fmla="*/ 777 w 1934"/>
              <a:gd name="T33" fmla="*/ 149 h 233"/>
              <a:gd name="T34" fmla="*/ 791 w 1934"/>
              <a:gd name="T35" fmla="*/ 195 h 233"/>
              <a:gd name="T36" fmla="*/ 792 w 1934"/>
              <a:gd name="T37" fmla="*/ 232 h 233"/>
              <a:gd name="T38" fmla="*/ 839 w 1934"/>
              <a:gd name="T39" fmla="*/ 194 h 233"/>
              <a:gd name="T40" fmla="*/ 861 w 1934"/>
              <a:gd name="T41" fmla="*/ 170 h 233"/>
              <a:gd name="T42" fmla="*/ 885 w 1934"/>
              <a:gd name="T43" fmla="*/ 133 h 233"/>
              <a:gd name="T44" fmla="*/ 919 w 1934"/>
              <a:gd name="T45" fmla="*/ 109 h 233"/>
              <a:gd name="T46" fmla="*/ 955 w 1934"/>
              <a:gd name="T47" fmla="*/ 108 h 233"/>
              <a:gd name="T48" fmla="*/ 989 w 1934"/>
              <a:gd name="T49" fmla="*/ 117 h 233"/>
              <a:gd name="T50" fmla="*/ 1072 w 1934"/>
              <a:gd name="T51" fmla="*/ 114 h 233"/>
              <a:gd name="T52" fmla="*/ 1110 w 1934"/>
              <a:gd name="T53" fmla="*/ 136 h 233"/>
              <a:gd name="T54" fmla="*/ 1158 w 1934"/>
              <a:gd name="T55" fmla="*/ 136 h 233"/>
              <a:gd name="T56" fmla="*/ 1239 w 1934"/>
              <a:gd name="T57" fmla="*/ 132 h 233"/>
              <a:gd name="T58" fmla="*/ 1274 w 1934"/>
              <a:gd name="T59" fmla="*/ 121 h 233"/>
              <a:gd name="T60" fmla="*/ 1321 w 1934"/>
              <a:gd name="T61" fmla="*/ 129 h 233"/>
              <a:gd name="T62" fmla="*/ 1356 w 1934"/>
              <a:gd name="T63" fmla="*/ 128 h 233"/>
              <a:gd name="T64" fmla="*/ 1394 w 1934"/>
              <a:gd name="T65" fmla="*/ 140 h 233"/>
              <a:gd name="T66" fmla="*/ 1440 w 1934"/>
              <a:gd name="T67" fmla="*/ 137 h 233"/>
              <a:gd name="T68" fmla="*/ 1475 w 1934"/>
              <a:gd name="T69" fmla="*/ 136 h 233"/>
              <a:gd name="T70" fmla="*/ 1511 w 1934"/>
              <a:gd name="T71" fmla="*/ 124 h 233"/>
              <a:gd name="T72" fmla="*/ 1546 w 1934"/>
              <a:gd name="T73" fmla="*/ 121 h 233"/>
              <a:gd name="T74" fmla="*/ 1581 w 1934"/>
              <a:gd name="T75" fmla="*/ 120 h 233"/>
              <a:gd name="T76" fmla="*/ 1664 w 1934"/>
              <a:gd name="T77" fmla="*/ 105 h 233"/>
              <a:gd name="T78" fmla="*/ 1758 w 1934"/>
              <a:gd name="T79" fmla="*/ 103 h 233"/>
              <a:gd name="T80" fmla="*/ 1804 w 1934"/>
              <a:gd name="T81" fmla="*/ 102 h 233"/>
              <a:gd name="T82" fmla="*/ 1840 w 1934"/>
              <a:gd name="T83" fmla="*/ 99 h 233"/>
              <a:gd name="T84" fmla="*/ 1876 w 1934"/>
              <a:gd name="T85" fmla="*/ 99 h 233"/>
              <a:gd name="T86" fmla="*/ 1911 w 1934"/>
              <a:gd name="T87" fmla="*/ 73 h 233"/>
              <a:gd name="T88" fmla="*/ 1921 w 1934"/>
              <a:gd name="T89" fmla="*/ 38 h 233"/>
              <a:gd name="T90" fmla="*/ 1933 w 1934"/>
              <a:gd name="T91" fmla="*/ 0 h 233"/>
              <a:gd name="T92" fmla="*/ 1920 w 1934"/>
              <a:gd name="T93" fmla="*/ 8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34" h="233">
                <a:moveTo>
                  <a:pt x="0" y="25"/>
                </a:moveTo>
                <a:lnTo>
                  <a:pt x="52" y="92"/>
                </a:lnTo>
                <a:lnTo>
                  <a:pt x="184" y="123"/>
                </a:lnTo>
                <a:lnTo>
                  <a:pt x="279" y="118"/>
                </a:lnTo>
                <a:lnTo>
                  <a:pt x="314" y="105"/>
                </a:lnTo>
                <a:lnTo>
                  <a:pt x="350" y="105"/>
                </a:lnTo>
                <a:lnTo>
                  <a:pt x="420" y="103"/>
                </a:lnTo>
                <a:lnTo>
                  <a:pt x="454" y="88"/>
                </a:lnTo>
                <a:lnTo>
                  <a:pt x="490" y="87"/>
                </a:lnTo>
                <a:lnTo>
                  <a:pt x="526" y="85"/>
                </a:lnTo>
                <a:lnTo>
                  <a:pt x="561" y="85"/>
                </a:lnTo>
                <a:lnTo>
                  <a:pt x="608" y="82"/>
                </a:lnTo>
                <a:lnTo>
                  <a:pt x="645" y="81"/>
                </a:lnTo>
                <a:lnTo>
                  <a:pt x="680" y="81"/>
                </a:lnTo>
                <a:lnTo>
                  <a:pt x="716" y="80"/>
                </a:lnTo>
                <a:lnTo>
                  <a:pt x="753" y="101"/>
                </a:lnTo>
                <a:lnTo>
                  <a:pt x="777" y="149"/>
                </a:lnTo>
                <a:lnTo>
                  <a:pt x="791" y="195"/>
                </a:lnTo>
                <a:lnTo>
                  <a:pt x="792" y="232"/>
                </a:lnTo>
                <a:lnTo>
                  <a:pt x="839" y="194"/>
                </a:lnTo>
                <a:lnTo>
                  <a:pt x="861" y="170"/>
                </a:lnTo>
                <a:lnTo>
                  <a:pt x="885" y="133"/>
                </a:lnTo>
                <a:lnTo>
                  <a:pt x="919" y="109"/>
                </a:lnTo>
                <a:lnTo>
                  <a:pt x="955" y="108"/>
                </a:lnTo>
                <a:lnTo>
                  <a:pt x="989" y="117"/>
                </a:lnTo>
                <a:lnTo>
                  <a:pt x="1072" y="114"/>
                </a:lnTo>
                <a:lnTo>
                  <a:pt x="1110" y="136"/>
                </a:lnTo>
                <a:lnTo>
                  <a:pt x="1158" y="136"/>
                </a:lnTo>
                <a:lnTo>
                  <a:pt x="1239" y="132"/>
                </a:lnTo>
                <a:lnTo>
                  <a:pt x="1274" y="121"/>
                </a:lnTo>
                <a:lnTo>
                  <a:pt x="1321" y="129"/>
                </a:lnTo>
                <a:lnTo>
                  <a:pt x="1356" y="128"/>
                </a:lnTo>
                <a:lnTo>
                  <a:pt x="1394" y="140"/>
                </a:lnTo>
                <a:lnTo>
                  <a:pt x="1440" y="137"/>
                </a:lnTo>
                <a:lnTo>
                  <a:pt x="1475" y="136"/>
                </a:lnTo>
                <a:lnTo>
                  <a:pt x="1511" y="124"/>
                </a:lnTo>
                <a:lnTo>
                  <a:pt x="1546" y="121"/>
                </a:lnTo>
                <a:lnTo>
                  <a:pt x="1581" y="120"/>
                </a:lnTo>
                <a:lnTo>
                  <a:pt x="1664" y="105"/>
                </a:lnTo>
                <a:lnTo>
                  <a:pt x="1758" y="103"/>
                </a:lnTo>
                <a:lnTo>
                  <a:pt x="1804" y="102"/>
                </a:lnTo>
                <a:lnTo>
                  <a:pt x="1840" y="99"/>
                </a:lnTo>
                <a:lnTo>
                  <a:pt x="1876" y="99"/>
                </a:lnTo>
                <a:lnTo>
                  <a:pt x="1911" y="73"/>
                </a:lnTo>
                <a:lnTo>
                  <a:pt x="1921" y="38"/>
                </a:lnTo>
                <a:lnTo>
                  <a:pt x="1933" y="0"/>
                </a:lnTo>
                <a:lnTo>
                  <a:pt x="1920" y="8"/>
                </a:lnTo>
              </a:path>
            </a:pathLst>
          </a:custGeom>
          <a:noFill/>
          <a:ln w="12700" cap="rnd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565525" y="4678363"/>
            <a:ext cx="13414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index </a:t>
            </a:r>
          </a:p>
          <a:p>
            <a:r>
              <a:rPr lang="en-US" altLang="en-US"/>
              <a:t>     of</a:t>
            </a:r>
          </a:p>
          <a:p>
            <a:r>
              <a:rPr lang="en-US" altLang="en-US"/>
              <a:t> current</a:t>
            </a:r>
          </a:p>
          <a:p>
            <a:r>
              <a:rPr lang="en-US" altLang="en-US"/>
              <a:t>element</a:t>
            </a:r>
          </a:p>
          <a:p>
            <a:r>
              <a:rPr lang="en-US" altLang="en-US"/>
              <a:t>     to </a:t>
            </a:r>
          </a:p>
          <a:p>
            <a:r>
              <a:rPr lang="en-US" altLang="en-US"/>
              <a:t>examine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34950" y="539750"/>
            <a:ext cx="8674100" cy="5930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05850" cy="5943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/>
              <a:t>bool   ValueInList (   ListType  list ,	 int  value ,  int  startIndex  )</a:t>
            </a:r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Font typeface="Monotype Sorts" pitchFamily="2" charset="2"/>
              <a:buNone/>
            </a:pPr>
            <a:r>
              <a:rPr lang="en-US" altLang="en-US" sz="2000" b="1" i="1"/>
              <a:t>//    Searches list for value between positions startIndex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/>
              <a:t>//    and  list.length-1</a:t>
            </a:r>
            <a:endParaRPr lang="en-US" altLang="en-US" sz="2400" b="1" i="1"/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//    Pre:   list.info[ startIndex ] . . list.info[ list.length - 1 ]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// 		  contain values to be searched</a:t>
            </a:r>
            <a:endParaRPr lang="en-US" altLang="en-US" sz="2000" b="1" i="1">
              <a:solidFill>
                <a:srgbClr val="0066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//   Post:  Function value =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//	     ( value exists in list.info[ startIndex ] . . list.info[ list.length - 1 ] )</a:t>
            </a:r>
            <a:endParaRPr lang="en-US" altLang="en-US" sz="2400" b="1" i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     if  ( list.info[startIndex] == value )		</a:t>
            </a:r>
            <a:r>
              <a:rPr lang="en-US" altLang="en-US" sz="2000" b="1" i="1">
                <a:solidFill>
                  <a:srgbClr val="990000"/>
                </a:solidFill>
              </a:rPr>
              <a:t>// one base case</a:t>
            </a:r>
            <a:r>
              <a:rPr lang="en-US" altLang="en-US" sz="2000" b="1"/>
              <a:t>		return  true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    else  if  (startIndex == list.length -1 ) 	</a:t>
            </a:r>
            <a:r>
              <a:rPr lang="en-US" altLang="en-US" sz="2000" b="1" i="1">
                <a:solidFill>
                  <a:srgbClr val="990000"/>
                </a:solidFill>
              </a:rPr>
              <a:t>// another base case</a:t>
            </a:r>
            <a:endParaRPr lang="en-US" altLang="en-US" sz="20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	return  false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else			 			</a:t>
            </a:r>
            <a:r>
              <a:rPr lang="en-US" altLang="en-US" sz="2000" b="1" i="1">
                <a:solidFill>
                  <a:srgbClr val="A50021"/>
                </a:solidFill>
              </a:rPr>
              <a:t>// general case</a:t>
            </a:r>
            <a:r>
              <a:rPr lang="en-US" altLang="en-US" sz="2000" b="1"/>
              <a:t>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	return ValueInList( list, value, startIndex + 1 )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ACCB286A-2C80-43D5-8FBF-CFD7866F83AB}" type="slidenum">
              <a:rPr lang="en-US" altLang="en-US" sz="1400" b="0">
                <a:solidFill>
                  <a:schemeClr val="tx1"/>
                </a:solidFill>
              </a:rPr>
              <a:pPr algn="r"/>
              <a:t>13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C672-5A05-40B1-AE4E-18154358D65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“Why use recursion?”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93725" y="2179638"/>
            <a:ext cx="778827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800">
                <a:solidFill>
                  <a:schemeClr val="tx1"/>
                </a:solidFill>
              </a:rPr>
              <a:t>Those examples could have been written without recursion, using iteration instead.  The iterative solution uses a loop, and the recursive solution uses an if statement.</a:t>
            </a:r>
            <a:endParaRPr lang="en-US" altLang="en-US" sz="3200">
              <a:solidFill>
                <a:schemeClr val="tx1"/>
              </a:solidFill>
            </a:endParaRPr>
          </a:p>
          <a:p>
            <a:endParaRPr lang="en-US" altLang="en-US" sz="2400" b="0">
              <a:solidFill>
                <a:schemeClr val="tx1"/>
              </a:solidFill>
            </a:endParaRPr>
          </a:p>
          <a:p>
            <a:r>
              <a:rPr lang="en-US" altLang="en-US" sz="2400">
                <a:solidFill>
                  <a:schemeClr val="tx1"/>
                </a:solidFill>
              </a:rPr>
              <a:t>However, for certain problems the recursive solution is the most natural solution.  This often occurs when pointer variables are used.</a:t>
            </a:r>
            <a:r>
              <a:rPr lang="en-US" altLang="en-US" sz="2400" b="0">
                <a:solidFill>
                  <a:schemeClr val="tx1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A097-B1BA-4F10-B2B2-E8E3ABE2A91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66763" y="1606550"/>
            <a:ext cx="7380287" cy="5016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6629400" cy="48006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struct  NodeType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int  info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NodeType*  next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class  SortedType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public 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.  .  .	  	</a:t>
            </a:r>
            <a:r>
              <a:rPr lang="en-US" altLang="en-US" sz="2000" b="1">
                <a:solidFill>
                  <a:srgbClr val="CC0000"/>
                </a:solidFill>
              </a:rPr>
              <a:t>// member function prototypes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4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private 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NodeType*  listData 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;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4000">
                <a:latin typeface="Courier New" pitchFamily="49" charset="0"/>
              </a:rPr>
              <a:t>struct ListType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04D7-361F-43B8-B3FD-15D509D424C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762000"/>
          </a:xfrm>
          <a:noFill/>
          <a:ln/>
        </p:spPr>
        <p:txBody>
          <a:bodyPr/>
          <a:lstStyle/>
          <a:p>
            <a:r>
              <a:rPr lang="en-US" altLang="en-US">
                <a:latin typeface="Courier New" pitchFamily="49" charset="0"/>
              </a:rPr>
              <a:t>RevPrint(listData);</a:t>
            </a:r>
            <a:r>
              <a:rPr lang="en-US" altLang="en-US"/>
              <a:t>       </a:t>
            </a:r>
          </a:p>
        </p:txBody>
      </p:sp>
      <p:grpSp>
        <p:nvGrpSpPr>
          <p:cNvPr id="20520" name="Group 40"/>
          <p:cNvGrpSpPr>
            <a:grpSpLocks/>
          </p:cNvGrpSpPr>
          <p:nvPr/>
        </p:nvGrpSpPr>
        <p:grpSpPr bwMode="auto">
          <a:xfrm>
            <a:off x="692150" y="2971800"/>
            <a:ext cx="8147050" cy="2713038"/>
            <a:chOff x="436" y="1872"/>
            <a:chExt cx="5132" cy="1709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855" y="1872"/>
              <a:ext cx="4384" cy="329"/>
              <a:chOff x="855" y="1872"/>
              <a:chExt cx="4384" cy="329"/>
            </a:xfrm>
          </p:grpSpPr>
          <p:grpSp>
            <p:nvGrpSpPr>
              <p:cNvPr id="20498" name="Group 18"/>
              <p:cNvGrpSpPr>
                <a:grpSpLocks/>
              </p:cNvGrpSpPr>
              <p:nvPr/>
            </p:nvGrpSpPr>
            <p:grpSpPr bwMode="auto">
              <a:xfrm>
                <a:off x="855" y="1872"/>
                <a:ext cx="4384" cy="329"/>
                <a:chOff x="855" y="1872"/>
                <a:chExt cx="4384" cy="329"/>
              </a:xfrm>
            </p:grpSpPr>
            <p:grpSp>
              <p:nvGrpSpPr>
                <p:cNvPr id="20485" name="Group 5"/>
                <p:cNvGrpSpPr>
                  <a:grpSpLocks/>
                </p:cNvGrpSpPr>
                <p:nvPr/>
              </p:nvGrpSpPr>
              <p:grpSpPr bwMode="auto">
                <a:xfrm>
                  <a:off x="855" y="1872"/>
                  <a:ext cx="697" cy="329"/>
                  <a:chOff x="855" y="1872"/>
                  <a:chExt cx="697" cy="329"/>
                </a:xfrm>
              </p:grpSpPr>
              <p:sp>
                <p:nvSpPr>
                  <p:cNvPr id="20483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1877"/>
                    <a:ext cx="697" cy="320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84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390" y="1872"/>
                    <a:ext cx="0" cy="32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0488" name="Group 8"/>
                <p:cNvGrpSpPr>
                  <a:grpSpLocks/>
                </p:cNvGrpSpPr>
                <p:nvPr/>
              </p:nvGrpSpPr>
              <p:grpSpPr bwMode="auto">
                <a:xfrm>
                  <a:off x="1808" y="1872"/>
                  <a:ext cx="696" cy="329"/>
                  <a:chOff x="1808" y="1872"/>
                  <a:chExt cx="696" cy="329"/>
                </a:xfrm>
              </p:grpSpPr>
              <p:sp>
                <p:nvSpPr>
                  <p:cNvPr id="2048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808" y="1877"/>
                    <a:ext cx="696" cy="320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8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343" y="1872"/>
                    <a:ext cx="0" cy="32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0491" name="Group 11"/>
                <p:cNvGrpSpPr>
                  <a:grpSpLocks/>
                </p:cNvGrpSpPr>
                <p:nvPr/>
              </p:nvGrpSpPr>
              <p:grpSpPr bwMode="auto">
                <a:xfrm>
                  <a:off x="2719" y="1872"/>
                  <a:ext cx="697" cy="329"/>
                  <a:chOff x="2719" y="1872"/>
                  <a:chExt cx="697" cy="329"/>
                </a:xfrm>
              </p:grpSpPr>
              <p:sp>
                <p:nvSpPr>
                  <p:cNvPr id="2048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719" y="1877"/>
                    <a:ext cx="697" cy="320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9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254" y="1872"/>
                    <a:ext cx="0" cy="32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0494" name="Group 14"/>
                <p:cNvGrpSpPr>
                  <a:grpSpLocks/>
                </p:cNvGrpSpPr>
                <p:nvPr/>
              </p:nvGrpSpPr>
              <p:grpSpPr bwMode="auto">
                <a:xfrm>
                  <a:off x="3631" y="1872"/>
                  <a:ext cx="696" cy="329"/>
                  <a:chOff x="3631" y="1872"/>
                  <a:chExt cx="696" cy="329"/>
                </a:xfrm>
              </p:grpSpPr>
              <p:sp>
                <p:nvSpPr>
                  <p:cNvPr id="2049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1877"/>
                    <a:ext cx="696" cy="320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9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66" y="1872"/>
                    <a:ext cx="0" cy="32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0497" name="Group 17"/>
                <p:cNvGrpSpPr>
                  <a:grpSpLocks/>
                </p:cNvGrpSpPr>
                <p:nvPr/>
              </p:nvGrpSpPr>
              <p:grpSpPr bwMode="auto">
                <a:xfrm>
                  <a:off x="4542" y="1872"/>
                  <a:ext cx="697" cy="329"/>
                  <a:chOff x="4542" y="1872"/>
                  <a:chExt cx="697" cy="329"/>
                </a:xfrm>
              </p:grpSpPr>
              <p:sp>
                <p:nvSpPr>
                  <p:cNvPr id="2049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542" y="1877"/>
                    <a:ext cx="697" cy="320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9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77" y="1872"/>
                    <a:ext cx="0" cy="32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20499" name="Line 19"/>
              <p:cNvSpPr>
                <a:spLocks noChangeShapeType="1"/>
              </p:cNvSpPr>
              <p:nvPr/>
            </p:nvSpPr>
            <p:spPr bwMode="auto">
              <a:xfrm>
                <a:off x="1467" y="2037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>
                <a:off x="2410" y="2037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>
                <a:off x="3312" y="2037"/>
                <a:ext cx="3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>
                <a:off x="4217" y="2037"/>
                <a:ext cx="3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506" name="Group 26"/>
            <p:cNvGrpSpPr>
              <a:grpSpLocks/>
            </p:cNvGrpSpPr>
            <p:nvPr/>
          </p:nvGrpSpPr>
          <p:grpSpPr bwMode="auto">
            <a:xfrm>
              <a:off x="436" y="1876"/>
              <a:ext cx="428" cy="328"/>
              <a:chOff x="436" y="1876"/>
              <a:chExt cx="428" cy="328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436" y="1876"/>
                <a:ext cx="184" cy="32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528" y="201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950" y="1939"/>
              <a:ext cx="39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A                   B                   C                 D                  E</a:t>
              </a:r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flipH="1">
              <a:off x="5088" y="1872"/>
              <a:ext cx="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511" name="Group 31"/>
            <p:cNvGrpSpPr>
              <a:grpSpLocks/>
            </p:cNvGrpSpPr>
            <p:nvPr/>
          </p:nvGrpSpPr>
          <p:grpSpPr bwMode="auto">
            <a:xfrm>
              <a:off x="1824" y="2373"/>
              <a:ext cx="3457" cy="364"/>
              <a:chOff x="1824" y="2373"/>
              <a:chExt cx="3457" cy="364"/>
            </a:xfrm>
          </p:grpSpPr>
          <p:sp>
            <p:nvSpPr>
              <p:cNvPr id="20509" name="Freeform 29"/>
              <p:cNvSpPr>
                <a:spLocks/>
              </p:cNvSpPr>
              <p:nvPr/>
            </p:nvSpPr>
            <p:spPr bwMode="auto">
              <a:xfrm>
                <a:off x="1824" y="2373"/>
                <a:ext cx="1771" cy="363"/>
              </a:xfrm>
              <a:custGeom>
                <a:avLst/>
                <a:gdLst>
                  <a:gd name="T0" fmla="*/ 0 w 1771"/>
                  <a:gd name="T1" fmla="*/ 28 h 363"/>
                  <a:gd name="T2" fmla="*/ 52 w 1771"/>
                  <a:gd name="T3" fmla="*/ 0 h 363"/>
                  <a:gd name="T4" fmla="*/ 52 w 1771"/>
                  <a:gd name="T5" fmla="*/ 12 h 363"/>
                  <a:gd name="T6" fmla="*/ 52 w 1771"/>
                  <a:gd name="T7" fmla="*/ 50 h 363"/>
                  <a:gd name="T8" fmla="*/ 100 w 1771"/>
                  <a:gd name="T9" fmla="*/ 78 h 363"/>
                  <a:gd name="T10" fmla="*/ 100 w 1771"/>
                  <a:gd name="T11" fmla="*/ 94 h 363"/>
                  <a:gd name="T12" fmla="*/ 126 w 1771"/>
                  <a:gd name="T13" fmla="*/ 103 h 363"/>
                  <a:gd name="T14" fmla="*/ 158 w 1771"/>
                  <a:gd name="T15" fmla="*/ 122 h 363"/>
                  <a:gd name="T16" fmla="*/ 189 w 1771"/>
                  <a:gd name="T17" fmla="*/ 151 h 363"/>
                  <a:gd name="T18" fmla="*/ 237 w 1771"/>
                  <a:gd name="T19" fmla="*/ 160 h 363"/>
                  <a:gd name="T20" fmla="*/ 300 w 1771"/>
                  <a:gd name="T21" fmla="*/ 179 h 363"/>
                  <a:gd name="T22" fmla="*/ 363 w 1771"/>
                  <a:gd name="T23" fmla="*/ 188 h 363"/>
                  <a:gd name="T24" fmla="*/ 410 w 1771"/>
                  <a:gd name="T25" fmla="*/ 188 h 363"/>
                  <a:gd name="T26" fmla="*/ 553 w 1771"/>
                  <a:gd name="T27" fmla="*/ 217 h 363"/>
                  <a:gd name="T28" fmla="*/ 632 w 1771"/>
                  <a:gd name="T29" fmla="*/ 217 h 363"/>
                  <a:gd name="T30" fmla="*/ 679 w 1771"/>
                  <a:gd name="T31" fmla="*/ 220 h 363"/>
                  <a:gd name="T32" fmla="*/ 805 w 1771"/>
                  <a:gd name="T33" fmla="*/ 229 h 363"/>
                  <a:gd name="T34" fmla="*/ 869 w 1771"/>
                  <a:gd name="T35" fmla="*/ 239 h 363"/>
                  <a:gd name="T36" fmla="*/ 916 w 1771"/>
                  <a:gd name="T37" fmla="*/ 239 h 363"/>
                  <a:gd name="T38" fmla="*/ 1074 w 1771"/>
                  <a:gd name="T39" fmla="*/ 239 h 363"/>
                  <a:gd name="T40" fmla="*/ 1106 w 1771"/>
                  <a:gd name="T41" fmla="*/ 239 h 363"/>
                  <a:gd name="T42" fmla="*/ 1137 w 1771"/>
                  <a:gd name="T43" fmla="*/ 245 h 363"/>
                  <a:gd name="T44" fmla="*/ 1185 w 1771"/>
                  <a:gd name="T45" fmla="*/ 245 h 363"/>
                  <a:gd name="T46" fmla="*/ 1206 w 1771"/>
                  <a:gd name="T47" fmla="*/ 245 h 363"/>
                  <a:gd name="T48" fmla="*/ 1232 w 1771"/>
                  <a:gd name="T49" fmla="*/ 239 h 363"/>
                  <a:gd name="T50" fmla="*/ 1327 w 1771"/>
                  <a:gd name="T51" fmla="*/ 245 h 363"/>
                  <a:gd name="T52" fmla="*/ 1348 w 1771"/>
                  <a:gd name="T53" fmla="*/ 248 h 363"/>
                  <a:gd name="T54" fmla="*/ 1411 w 1771"/>
                  <a:gd name="T55" fmla="*/ 258 h 363"/>
                  <a:gd name="T56" fmla="*/ 1475 w 1771"/>
                  <a:gd name="T57" fmla="*/ 264 h 363"/>
                  <a:gd name="T58" fmla="*/ 1554 w 1771"/>
                  <a:gd name="T59" fmla="*/ 267 h 363"/>
                  <a:gd name="T60" fmla="*/ 1585 w 1771"/>
                  <a:gd name="T61" fmla="*/ 286 h 363"/>
                  <a:gd name="T62" fmla="*/ 1611 w 1771"/>
                  <a:gd name="T63" fmla="*/ 302 h 363"/>
                  <a:gd name="T64" fmla="*/ 1675 w 1771"/>
                  <a:gd name="T65" fmla="*/ 311 h 363"/>
                  <a:gd name="T66" fmla="*/ 1690 w 1771"/>
                  <a:gd name="T67" fmla="*/ 339 h 363"/>
                  <a:gd name="T68" fmla="*/ 1696 w 1771"/>
                  <a:gd name="T69" fmla="*/ 352 h 363"/>
                  <a:gd name="T70" fmla="*/ 1727 w 1771"/>
                  <a:gd name="T71" fmla="*/ 362 h 363"/>
                  <a:gd name="T72" fmla="*/ 1770 w 1771"/>
                  <a:gd name="T73" fmla="*/ 33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71" h="363">
                    <a:moveTo>
                      <a:pt x="0" y="28"/>
                    </a:moveTo>
                    <a:lnTo>
                      <a:pt x="52" y="0"/>
                    </a:lnTo>
                    <a:lnTo>
                      <a:pt x="52" y="12"/>
                    </a:lnTo>
                    <a:lnTo>
                      <a:pt x="52" y="50"/>
                    </a:lnTo>
                    <a:lnTo>
                      <a:pt x="100" y="78"/>
                    </a:lnTo>
                    <a:lnTo>
                      <a:pt x="100" y="94"/>
                    </a:lnTo>
                    <a:lnTo>
                      <a:pt x="126" y="103"/>
                    </a:lnTo>
                    <a:lnTo>
                      <a:pt x="158" y="122"/>
                    </a:lnTo>
                    <a:lnTo>
                      <a:pt x="189" y="151"/>
                    </a:lnTo>
                    <a:lnTo>
                      <a:pt x="237" y="160"/>
                    </a:lnTo>
                    <a:lnTo>
                      <a:pt x="300" y="179"/>
                    </a:lnTo>
                    <a:lnTo>
                      <a:pt x="363" y="188"/>
                    </a:lnTo>
                    <a:lnTo>
                      <a:pt x="410" y="188"/>
                    </a:lnTo>
                    <a:lnTo>
                      <a:pt x="553" y="217"/>
                    </a:lnTo>
                    <a:lnTo>
                      <a:pt x="632" y="217"/>
                    </a:lnTo>
                    <a:lnTo>
                      <a:pt x="679" y="220"/>
                    </a:lnTo>
                    <a:lnTo>
                      <a:pt x="805" y="229"/>
                    </a:lnTo>
                    <a:lnTo>
                      <a:pt x="869" y="239"/>
                    </a:lnTo>
                    <a:lnTo>
                      <a:pt x="916" y="239"/>
                    </a:lnTo>
                    <a:lnTo>
                      <a:pt x="1074" y="239"/>
                    </a:lnTo>
                    <a:lnTo>
                      <a:pt x="1106" y="239"/>
                    </a:lnTo>
                    <a:lnTo>
                      <a:pt x="1137" y="245"/>
                    </a:lnTo>
                    <a:lnTo>
                      <a:pt x="1185" y="245"/>
                    </a:lnTo>
                    <a:lnTo>
                      <a:pt x="1206" y="245"/>
                    </a:lnTo>
                    <a:lnTo>
                      <a:pt x="1232" y="239"/>
                    </a:lnTo>
                    <a:lnTo>
                      <a:pt x="1327" y="245"/>
                    </a:lnTo>
                    <a:lnTo>
                      <a:pt x="1348" y="248"/>
                    </a:lnTo>
                    <a:lnTo>
                      <a:pt x="1411" y="258"/>
                    </a:lnTo>
                    <a:lnTo>
                      <a:pt x="1475" y="264"/>
                    </a:lnTo>
                    <a:lnTo>
                      <a:pt x="1554" y="267"/>
                    </a:lnTo>
                    <a:lnTo>
                      <a:pt x="1585" y="286"/>
                    </a:lnTo>
                    <a:lnTo>
                      <a:pt x="1611" y="302"/>
                    </a:lnTo>
                    <a:lnTo>
                      <a:pt x="1675" y="311"/>
                    </a:lnTo>
                    <a:lnTo>
                      <a:pt x="1690" y="339"/>
                    </a:lnTo>
                    <a:lnTo>
                      <a:pt x="1696" y="352"/>
                    </a:lnTo>
                    <a:lnTo>
                      <a:pt x="1727" y="362"/>
                    </a:lnTo>
                    <a:lnTo>
                      <a:pt x="1770" y="33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10" name="Freeform 30"/>
              <p:cNvSpPr>
                <a:spLocks/>
              </p:cNvSpPr>
              <p:nvPr/>
            </p:nvSpPr>
            <p:spPr bwMode="auto">
              <a:xfrm>
                <a:off x="3510" y="2374"/>
                <a:ext cx="1771" cy="363"/>
              </a:xfrm>
              <a:custGeom>
                <a:avLst/>
                <a:gdLst>
                  <a:gd name="T0" fmla="*/ 1770 w 1771"/>
                  <a:gd name="T1" fmla="*/ 28 h 363"/>
                  <a:gd name="T2" fmla="*/ 1717 w 1771"/>
                  <a:gd name="T3" fmla="*/ 0 h 363"/>
                  <a:gd name="T4" fmla="*/ 1717 w 1771"/>
                  <a:gd name="T5" fmla="*/ 12 h 363"/>
                  <a:gd name="T6" fmla="*/ 1717 w 1771"/>
                  <a:gd name="T7" fmla="*/ 50 h 363"/>
                  <a:gd name="T8" fmla="*/ 1669 w 1771"/>
                  <a:gd name="T9" fmla="*/ 78 h 363"/>
                  <a:gd name="T10" fmla="*/ 1669 w 1771"/>
                  <a:gd name="T11" fmla="*/ 94 h 363"/>
                  <a:gd name="T12" fmla="*/ 1643 w 1771"/>
                  <a:gd name="T13" fmla="*/ 103 h 363"/>
                  <a:gd name="T14" fmla="*/ 1611 w 1771"/>
                  <a:gd name="T15" fmla="*/ 122 h 363"/>
                  <a:gd name="T16" fmla="*/ 1580 w 1771"/>
                  <a:gd name="T17" fmla="*/ 151 h 363"/>
                  <a:gd name="T18" fmla="*/ 1532 w 1771"/>
                  <a:gd name="T19" fmla="*/ 160 h 363"/>
                  <a:gd name="T20" fmla="*/ 1469 w 1771"/>
                  <a:gd name="T21" fmla="*/ 179 h 363"/>
                  <a:gd name="T22" fmla="*/ 1406 w 1771"/>
                  <a:gd name="T23" fmla="*/ 188 h 363"/>
                  <a:gd name="T24" fmla="*/ 1359 w 1771"/>
                  <a:gd name="T25" fmla="*/ 188 h 363"/>
                  <a:gd name="T26" fmla="*/ 1216 w 1771"/>
                  <a:gd name="T27" fmla="*/ 217 h 363"/>
                  <a:gd name="T28" fmla="*/ 1137 w 1771"/>
                  <a:gd name="T29" fmla="*/ 217 h 363"/>
                  <a:gd name="T30" fmla="*/ 1090 w 1771"/>
                  <a:gd name="T31" fmla="*/ 220 h 363"/>
                  <a:gd name="T32" fmla="*/ 964 w 1771"/>
                  <a:gd name="T33" fmla="*/ 229 h 363"/>
                  <a:gd name="T34" fmla="*/ 900 w 1771"/>
                  <a:gd name="T35" fmla="*/ 239 h 363"/>
                  <a:gd name="T36" fmla="*/ 853 w 1771"/>
                  <a:gd name="T37" fmla="*/ 239 h 363"/>
                  <a:gd name="T38" fmla="*/ 695 w 1771"/>
                  <a:gd name="T39" fmla="*/ 239 h 363"/>
                  <a:gd name="T40" fmla="*/ 663 w 1771"/>
                  <a:gd name="T41" fmla="*/ 239 h 363"/>
                  <a:gd name="T42" fmla="*/ 632 w 1771"/>
                  <a:gd name="T43" fmla="*/ 245 h 363"/>
                  <a:gd name="T44" fmla="*/ 584 w 1771"/>
                  <a:gd name="T45" fmla="*/ 245 h 363"/>
                  <a:gd name="T46" fmla="*/ 563 w 1771"/>
                  <a:gd name="T47" fmla="*/ 245 h 363"/>
                  <a:gd name="T48" fmla="*/ 537 w 1771"/>
                  <a:gd name="T49" fmla="*/ 239 h 363"/>
                  <a:gd name="T50" fmla="*/ 442 w 1771"/>
                  <a:gd name="T51" fmla="*/ 245 h 363"/>
                  <a:gd name="T52" fmla="*/ 421 w 1771"/>
                  <a:gd name="T53" fmla="*/ 248 h 363"/>
                  <a:gd name="T54" fmla="*/ 358 w 1771"/>
                  <a:gd name="T55" fmla="*/ 258 h 363"/>
                  <a:gd name="T56" fmla="*/ 295 w 1771"/>
                  <a:gd name="T57" fmla="*/ 264 h 363"/>
                  <a:gd name="T58" fmla="*/ 215 w 1771"/>
                  <a:gd name="T59" fmla="*/ 267 h 363"/>
                  <a:gd name="T60" fmla="*/ 184 w 1771"/>
                  <a:gd name="T61" fmla="*/ 286 h 363"/>
                  <a:gd name="T62" fmla="*/ 158 w 1771"/>
                  <a:gd name="T63" fmla="*/ 302 h 363"/>
                  <a:gd name="T64" fmla="*/ 94 w 1771"/>
                  <a:gd name="T65" fmla="*/ 311 h 363"/>
                  <a:gd name="T66" fmla="*/ 79 w 1771"/>
                  <a:gd name="T67" fmla="*/ 339 h 363"/>
                  <a:gd name="T68" fmla="*/ 73 w 1771"/>
                  <a:gd name="T69" fmla="*/ 352 h 363"/>
                  <a:gd name="T70" fmla="*/ 42 w 1771"/>
                  <a:gd name="T71" fmla="*/ 362 h 363"/>
                  <a:gd name="T72" fmla="*/ 0 w 1771"/>
                  <a:gd name="T73" fmla="*/ 33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71" h="363">
                    <a:moveTo>
                      <a:pt x="1770" y="28"/>
                    </a:moveTo>
                    <a:lnTo>
                      <a:pt x="1717" y="0"/>
                    </a:lnTo>
                    <a:lnTo>
                      <a:pt x="1717" y="12"/>
                    </a:lnTo>
                    <a:lnTo>
                      <a:pt x="1717" y="50"/>
                    </a:lnTo>
                    <a:lnTo>
                      <a:pt x="1669" y="78"/>
                    </a:lnTo>
                    <a:lnTo>
                      <a:pt x="1669" y="94"/>
                    </a:lnTo>
                    <a:lnTo>
                      <a:pt x="1643" y="103"/>
                    </a:lnTo>
                    <a:lnTo>
                      <a:pt x="1611" y="122"/>
                    </a:lnTo>
                    <a:lnTo>
                      <a:pt x="1580" y="151"/>
                    </a:lnTo>
                    <a:lnTo>
                      <a:pt x="1532" y="160"/>
                    </a:lnTo>
                    <a:lnTo>
                      <a:pt x="1469" y="179"/>
                    </a:lnTo>
                    <a:lnTo>
                      <a:pt x="1406" y="188"/>
                    </a:lnTo>
                    <a:lnTo>
                      <a:pt x="1359" y="188"/>
                    </a:lnTo>
                    <a:lnTo>
                      <a:pt x="1216" y="217"/>
                    </a:lnTo>
                    <a:lnTo>
                      <a:pt x="1137" y="217"/>
                    </a:lnTo>
                    <a:lnTo>
                      <a:pt x="1090" y="220"/>
                    </a:lnTo>
                    <a:lnTo>
                      <a:pt x="964" y="229"/>
                    </a:lnTo>
                    <a:lnTo>
                      <a:pt x="900" y="239"/>
                    </a:lnTo>
                    <a:lnTo>
                      <a:pt x="853" y="239"/>
                    </a:lnTo>
                    <a:lnTo>
                      <a:pt x="695" y="239"/>
                    </a:lnTo>
                    <a:lnTo>
                      <a:pt x="663" y="239"/>
                    </a:lnTo>
                    <a:lnTo>
                      <a:pt x="632" y="245"/>
                    </a:lnTo>
                    <a:lnTo>
                      <a:pt x="584" y="245"/>
                    </a:lnTo>
                    <a:lnTo>
                      <a:pt x="563" y="245"/>
                    </a:lnTo>
                    <a:lnTo>
                      <a:pt x="537" y="239"/>
                    </a:lnTo>
                    <a:lnTo>
                      <a:pt x="442" y="245"/>
                    </a:lnTo>
                    <a:lnTo>
                      <a:pt x="421" y="248"/>
                    </a:lnTo>
                    <a:lnTo>
                      <a:pt x="358" y="258"/>
                    </a:lnTo>
                    <a:lnTo>
                      <a:pt x="295" y="264"/>
                    </a:lnTo>
                    <a:lnTo>
                      <a:pt x="215" y="267"/>
                    </a:lnTo>
                    <a:lnTo>
                      <a:pt x="184" y="286"/>
                    </a:lnTo>
                    <a:lnTo>
                      <a:pt x="158" y="302"/>
                    </a:lnTo>
                    <a:lnTo>
                      <a:pt x="94" y="311"/>
                    </a:lnTo>
                    <a:lnTo>
                      <a:pt x="79" y="339"/>
                    </a:lnTo>
                    <a:lnTo>
                      <a:pt x="73" y="352"/>
                    </a:lnTo>
                    <a:lnTo>
                      <a:pt x="42" y="362"/>
                    </a:lnTo>
                    <a:lnTo>
                      <a:pt x="0" y="33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514" name="Group 34"/>
            <p:cNvGrpSpPr>
              <a:grpSpLocks/>
            </p:cNvGrpSpPr>
            <p:nvPr/>
          </p:nvGrpSpPr>
          <p:grpSpPr bwMode="auto">
            <a:xfrm>
              <a:off x="816" y="2373"/>
              <a:ext cx="797" cy="348"/>
              <a:chOff x="816" y="2373"/>
              <a:chExt cx="797" cy="348"/>
            </a:xfrm>
          </p:grpSpPr>
          <p:sp>
            <p:nvSpPr>
              <p:cNvPr id="20512" name="Freeform 32"/>
              <p:cNvSpPr>
                <a:spLocks/>
              </p:cNvSpPr>
              <p:nvPr/>
            </p:nvSpPr>
            <p:spPr bwMode="auto">
              <a:xfrm>
                <a:off x="816" y="2373"/>
                <a:ext cx="409" cy="348"/>
              </a:xfrm>
              <a:custGeom>
                <a:avLst/>
                <a:gdLst>
                  <a:gd name="T0" fmla="*/ 0 w 409"/>
                  <a:gd name="T1" fmla="*/ 27 h 348"/>
                  <a:gd name="T2" fmla="*/ 12 w 409"/>
                  <a:gd name="T3" fmla="*/ 0 h 348"/>
                  <a:gd name="T4" fmla="*/ 12 w 409"/>
                  <a:gd name="T5" fmla="*/ 12 h 348"/>
                  <a:gd name="T6" fmla="*/ 12 w 409"/>
                  <a:gd name="T7" fmla="*/ 48 h 348"/>
                  <a:gd name="T8" fmla="*/ 23 w 409"/>
                  <a:gd name="T9" fmla="*/ 75 h 348"/>
                  <a:gd name="T10" fmla="*/ 23 w 409"/>
                  <a:gd name="T11" fmla="*/ 90 h 348"/>
                  <a:gd name="T12" fmla="*/ 29 w 409"/>
                  <a:gd name="T13" fmla="*/ 99 h 348"/>
                  <a:gd name="T14" fmla="*/ 36 w 409"/>
                  <a:gd name="T15" fmla="*/ 117 h 348"/>
                  <a:gd name="T16" fmla="*/ 43 w 409"/>
                  <a:gd name="T17" fmla="*/ 144 h 348"/>
                  <a:gd name="T18" fmla="*/ 54 w 409"/>
                  <a:gd name="T19" fmla="*/ 153 h 348"/>
                  <a:gd name="T20" fmla="*/ 69 w 409"/>
                  <a:gd name="T21" fmla="*/ 171 h 348"/>
                  <a:gd name="T22" fmla="*/ 83 w 409"/>
                  <a:gd name="T23" fmla="*/ 181 h 348"/>
                  <a:gd name="T24" fmla="*/ 94 w 409"/>
                  <a:gd name="T25" fmla="*/ 181 h 348"/>
                  <a:gd name="T26" fmla="*/ 127 w 409"/>
                  <a:gd name="T27" fmla="*/ 208 h 348"/>
                  <a:gd name="T28" fmla="*/ 145 w 409"/>
                  <a:gd name="T29" fmla="*/ 208 h 348"/>
                  <a:gd name="T30" fmla="*/ 156 w 409"/>
                  <a:gd name="T31" fmla="*/ 211 h 348"/>
                  <a:gd name="T32" fmla="*/ 185 w 409"/>
                  <a:gd name="T33" fmla="*/ 220 h 348"/>
                  <a:gd name="T34" fmla="*/ 200 w 409"/>
                  <a:gd name="T35" fmla="*/ 229 h 348"/>
                  <a:gd name="T36" fmla="*/ 211 w 409"/>
                  <a:gd name="T37" fmla="*/ 229 h 348"/>
                  <a:gd name="T38" fmla="*/ 247 w 409"/>
                  <a:gd name="T39" fmla="*/ 229 h 348"/>
                  <a:gd name="T40" fmla="*/ 255 w 409"/>
                  <a:gd name="T41" fmla="*/ 229 h 348"/>
                  <a:gd name="T42" fmla="*/ 262 w 409"/>
                  <a:gd name="T43" fmla="*/ 235 h 348"/>
                  <a:gd name="T44" fmla="*/ 273 w 409"/>
                  <a:gd name="T45" fmla="*/ 235 h 348"/>
                  <a:gd name="T46" fmla="*/ 278 w 409"/>
                  <a:gd name="T47" fmla="*/ 235 h 348"/>
                  <a:gd name="T48" fmla="*/ 284 w 409"/>
                  <a:gd name="T49" fmla="*/ 229 h 348"/>
                  <a:gd name="T50" fmla="*/ 306 w 409"/>
                  <a:gd name="T51" fmla="*/ 235 h 348"/>
                  <a:gd name="T52" fmla="*/ 310 w 409"/>
                  <a:gd name="T53" fmla="*/ 238 h 348"/>
                  <a:gd name="T54" fmla="*/ 325 w 409"/>
                  <a:gd name="T55" fmla="*/ 247 h 348"/>
                  <a:gd name="T56" fmla="*/ 340 w 409"/>
                  <a:gd name="T57" fmla="*/ 253 h 348"/>
                  <a:gd name="T58" fmla="*/ 358 w 409"/>
                  <a:gd name="T59" fmla="*/ 256 h 348"/>
                  <a:gd name="T60" fmla="*/ 365 w 409"/>
                  <a:gd name="T61" fmla="*/ 274 h 348"/>
                  <a:gd name="T62" fmla="*/ 371 w 409"/>
                  <a:gd name="T63" fmla="*/ 289 h 348"/>
                  <a:gd name="T64" fmla="*/ 386 w 409"/>
                  <a:gd name="T65" fmla="*/ 298 h 348"/>
                  <a:gd name="T66" fmla="*/ 389 w 409"/>
                  <a:gd name="T67" fmla="*/ 325 h 348"/>
                  <a:gd name="T68" fmla="*/ 391 w 409"/>
                  <a:gd name="T69" fmla="*/ 337 h 348"/>
                  <a:gd name="T70" fmla="*/ 398 w 409"/>
                  <a:gd name="T71" fmla="*/ 347 h 348"/>
                  <a:gd name="T72" fmla="*/ 408 w 409"/>
                  <a:gd name="T73" fmla="*/ 316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9" h="348">
                    <a:moveTo>
                      <a:pt x="0" y="27"/>
                    </a:moveTo>
                    <a:lnTo>
                      <a:pt x="12" y="0"/>
                    </a:lnTo>
                    <a:lnTo>
                      <a:pt x="12" y="12"/>
                    </a:lnTo>
                    <a:lnTo>
                      <a:pt x="12" y="48"/>
                    </a:lnTo>
                    <a:lnTo>
                      <a:pt x="23" y="75"/>
                    </a:lnTo>
                    <a:lnTo>
                      <a:pt x="23" y="90"/>
                    </a:lnTo>
                    <a:lnTo>
                      <a:pt x="29" y="99"/>
                    </a:lnTo>
                    <a:lnTo>
                      <a:pt x="36" y="117"/>
                    </a:lnTo>
                    <a:lnTo>
                      <a:pt x="43" y="144"/>
                    </a:lnTo>
                    <a:lnTo>
                      <a:pt x="54" y="153"/>
                    </a:lnTo>
                    <a:lnTo>
                      <a:pt x="69" y="171"/>
                    </a:lnTo>
                    <a:lnTo>
                      <a:pt x="83" y="181"/>
                    </a:lnTo>
                    <a:lnTo>
                      <a:pt x="94" y="181"/>
                    </a:lnTo>
                    <a:lnTo>
                      <a:pt x="127" y="208"/>
                    </a:lnTo>
                    <a:lnTo>
                      <a:pt x="145" y="208"/>
                    </a:lnTo>
                    <a:lnTo>
                      <a:pt x="156" y="211"/>
                    </a:lnTo>
                    <a:lnTo>
                      <a:pt x="185" y="220"/>
                    </a:lnTo>
                    <a:lnTo>
                      <a:pt x="200" y="229"/>
                    </a:lnTo>
                    <a:lnTo>
                      <a:pt x="211" y="229"/>
                    </a:lnTo>
                    <a:lnTo>
                      <a:pt x="247" y="229"/>
                    </a:lnTo>
                    <a:lnTo>
                      <a:pt x="255" y="229"/>
                    </a:lnTo>
                    <a:lnTo>
                      <a:pt x="262" y="235"/>
                    </a:lnTo>
                    <a:lnTo>
                      <a:pt x="273" y="235"/>
                    </a:lnTo>
                    <a:lnTo>
                      <a:pt x="278" y="235"/>
                    </a:lnTo>
                    <a:lnTo>
                      <a:pt x="284" y="229"/>
                    </a:lnTo>
                    <a:lnTo>
                      <a:pt x="306" y="235"/>
                    </a:lnTo>
                    <a:lnTo>
                      <a:pt x="310" y="238"/>
                    </a:lnTo>
                    <a:lnTo>
                      <a:pt x="325" y="247"/>
                    </a:lnTo>
                    <a:lnTo>
                      <a:pt x="340" y="253"/>
                    </a:lnTo>
                    <a:lnTo>
                      <a:pt x="358" y="256"/>
                    </a:lnTo>
                    <a:lnTo>
                      <a:pt x="365" y="274"/>
                    </a:lnTo>
                    <a:lnTo>
                      <a:pt x="371" y="289"/>
                    </a:lnTo>
                    <a:lnTo>
                      <a:pt x="386" y="298"/>
                    </a:lnTo>
                    <a:lnTo>
                      <a:pt x="389" y="325"/>
                    </a:lnTo>
                    <a:lnTo>
                      <a:pt x="391" y="337"/>
                    </a:lnTo>
                    <a:lnTo>
                      <a:pt x="398" y="347"/>
                    </a:lnTo>
                    <a:lnTo>
                      <a:pt x="408" y="31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13" name="Freeform 33"/>
              <p:cNvSpPr>
                <a:spLocks/>
              </p:cNvSpPr>
              <p:nvPr/>
            </p:nvSpPr>
            <p:spPr bwMode="auto">
              <a:xfrm>
                <a:off x="1204" y="2373"/>
                <a:ext cx="409" cy="348"/>
              </a:xfrm>
              <a:custGeom>
                <a:avLst/>
                <a:gdLst>
                  <a:gd name="T0" fmla="*/ 408 w 409"/>
                  <a:gd name="T1" fmla="*/ 27 h 348"/>
                  <a:gd name="T2" fmla="*/ 395 w 409"/>
                  <a:gd name="T3" fmla="*/ 0 h 348"/>
                  <a:gd name="T4" fmla="*/ 395 w 409"/>
                  <a:gd name="T5" fmla="*/ 12 h 348"/>
                  <a:gd name="T6" fmla="*/ 395 w 409"/>
                  <a:gd name="T7" fmla="*/ 48 h 348"/>
                  <a:gd name="T8" fmla="*/ 384 w 409"/>
                  <a:gd name="T9" fmla="*/ 75 h 348"/>
                  <a:gd name="T10" fmla="*/ 384 w 409"/>
                  <a:gd name="T11" fmla="*/ 90 h 348"/>
                  <a:gd name="T12" fmla="*/ 378 w 409"/>
                  <a:gd name="T13" fmla="*/ 99 h 348"/>
                  <a:gd name="T14" fmla="*/ 371 w 409"/>
                  <a:gd name="T15" fmla="*/ 117 h 348"/>
                  <a:gd name="T16" fmla="*/ 364 w 409"/>
                  <a:gd name="T17" fmla="*/ 144 h 348"/>
                  <a:gd name="T18" fmla="*/ 353 w 409"/>
                  <a:gd name="T19" fmla="*/ 153 h 348"/>
                  <a:gd name="T20" fmla="*/ 338 w 409"/>
                  <a:gd name="T21" fmla="*/ 171 h 348"/>
                  <a:gd name="T22" fmla="*/ 324 w 409"/>
                  <a:gd name="T23" fmla="*/ 181 h 348"/>
                  <a:gd name="T24" fmla="*/ 313 w 409"/>
                  <a:gd name="T25" fmla="*/ 181 h 348"/>
                  <a:gd name="T26" fmla="*/ 280 w 409"/>
                  <a:gd name="T27" fmla="*/ 208 h 348"/>
                  <a:gd name="T28" fmla="*/ 262 w 409"/>
                  <a:gd name="T29" fmla="*/ 208 h 348"/>
                  <a:gd name="T30" fmla="*/ 251 w 409"/>
                  <a:gd name="T31" fmla="*/ 211 h 348"/>
                  <a:gd name="T32" fmla="*/ 222 w 409"/>
                  <a:gd name="T33" fmla="*/ 220 h 348"/>
                  <a:gd name="T34" fmla="*/ 207 w 409"/>
                  <a:gd name="T35" fmla="*/ 229 h 348"/>
                  <a:gd name="T36" fmla="*/ 196 w 409"/>
                  <a:gd name="T37" fmla="*/ 229 h 348"/>
                  <a:gd name="T38" fmla="*/ 160 w 409"/>
                  <a:gd name="T39" fmla="*/ 229 h 348"/>
                  <a:gd name="T40" fmla="*/ 153 w 409"/>
                  <a:gd name="T41" fmla="*/ 229 h 348"/>
                  <a:gd name="T42" fmla="*/ 145 w 409"/>
                  <a:gd name="T43" fmla="*/ 235 h 348"/>
                  <a:gd name="T44" fmla="*/ 134 w 409"/>
                  <a:gd name="T45" fmla="*/ 235 h 348"/>
                  <a:gd name="T46" fmla="*/ 129 w 409"/>
                  <a:gd name="T47" fmla="*/ 235 h 348"/>
                  <a:gd name="T48" fmla="*/ 123 w 409"/>
                  <a:gd name="T49" fmla="*/ 229 h 348"/>
                  <a:gd name="T50" fmla="*/ 102 w 409"/>
                  <a:gd name="T51" fmla="*/ 235 h 348"/>
                  <a:gd name="T52" fmla="*/ 97 w 409"/>
                  <a:gd name="T53" fmla="*/ 238 h 348"/>
                  <a:gd name="T54" fmla="*/ 82 w 409"/>
                  <a:gd name="T55" fmla="*/ 247 h 348"/>
                  <a:gd name="T56" fmla="*/ 68 w 409"/>
                  <a:gd name="T57" fmla="*/ 253 h 348"/>
                  <a:gd name="T58" fmla="*/ 49 w 409"/>
                  <a:gd name="T59" fmla="*/ 256 h 348"/>
                  <a:gd name="T60" fmla="*/ 42 w 409"/>
                  <a:gd name="T61" fmla="*/ 274 h 348"/>
                  <a:gd name="T62" fmla="*/ 36 w 409"/>
                  <a:gd name="T63" fmla="*/ 289 h 348"/>
                  <a:gd name="T64" fmla="*/ 21 w 409"/>
                  <a:gd name="T65" fmla="*/ 298 h 348"/>
                  <a:gd name="T66" fmla="*/ 18 w 409"/>
                  <a:gd name="T67" fmla="*/ 325 h 348"/>
                  <a:gd name="T68" fmla="*/ 17 w 409"/>
                  <a:gd name="T69" fmla="*/ 337 h 348"/>
                  <a:gd name="T70" fmla="*/ 9 w 409"/>
                  <a:gd name="T71" fmla="*/ 347 h 348"/>
                  <a:gd name="T72" fmla="*/ 0 w 409"/>
                  <a:gd name="T73" fmla="*/ 316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9" h="348">
                    <a:moveTo>
                      <a:pt x="408" y="27"/>
                    </a:moveTo>
                    <a:lnTo>
                      <a:pt x="395" y="0"/>
                    </a:lnTo>
                    <a:lnTo>
                      <a:pt x="395" y="12"/>
                    </a:lnTo>
                    <a:lnTo>
                      <a:pt x="395" y="48"/>
                    </a:lnTo>
                    <a:lnTo>
                      <a:pt x="384" y="75"/>
                    </a:lnTo>
                    <a:lnTo>
                      <a:pt x="384" y="90"/>
                    </a:lnTo>
                    <a:lnTo>
                      <a:pt x="378" y="99"/>
                    </a:lnTo>
                    <a:lnTo>
                      <a:pt x="371" y="117"/>
                    </a:lnTo>
                    <a:lnTo>
                      <a:pt x="364" y="144"/>
                    </a:lnTo>
                    <a:lnTo>
                      <a:pt x="353" y="153"/>
                    </a:lnTo>
                    <a:lnTo>
                      <a:pt x="338" y="171"/>
                    </a:lnTo>
                    <a:lnTo>
                      <a:pt x="324" y="181"/>
                    </a:lnTo>
                    <a:lnTo>
                      <a:pt x="313" y="181"/>
                    </a:lnTo>
                    <a:lnTo>
                      <a:pt x="280" y="208"/>
                    </a:lnTo>
                    <a:lnTo>
                      <a:pt x="262" y="208"/>
                    </a:lnTo>
                    <a:lnTo>
                      <a:pt x="251" y="211"/>
                    </a:lnTo>
                    <a:lnTo>
                      <a:pt x="222" y="220"/>
                    </a:lnTo>
                    <a:lnTo>
                      <a:pt x="207" y="229"/>
                    </a:lnTo>
                    <a:lnTo>
                      <a:pt x="196" y="229"/>
                    </a:lnTo>
                    <a:lnTo>
                      <a:pt x="160" y="229"/>
                    </a:lnTo>
                    <a:lnTo>
                      <a:pt x="153" y="229"/>
                    </a:lnTo>
                    <a:lnTo>
                      <a:pt x="145" y="235"/>
                    </a:lnTo>
                    <a:lnTo>
                      <a:pt x="134" y="235"/>
                    </a:lnTo>
                    <a:lnTo>
                      <a:pt x="129" y="235"/>
                    </a:lnTo>
                    <a:lnTo>
                      <a:pt x="123" y="229"/>
                    </a:lnTo>
                    <a:lnTo>
                      <a:pt x="102" y="235"/>
                    </a:lnTo>
                    <a:lnTo>
                      <a:pt x="97" y="238"/>
                    </a:lnTo>
                    <a:lnTo>
                      <a:pt x="82" y="247"/>
                    </a:lnTo>
                    <a:lnTo>
                      <a:pt x="68" y="253"/>
                    </a:lnTo>
                    <a:lnTo>
                      <a:pt x="49" y="256"/>
                    </a:lnTo>
                    <a:lnTo>
                      <a:pt x="42" y="274"/>
                    </a:lnTo>
                    <a:lnTo>
                      <a:pt x="36" y="289"/>
                    </a:lnTo>
                    <a:lnTo>
                      <a:pt x="21" y="298"/>
                    </a:lnTo>
                    <a:lnTo>
                      <a:pt x="18" y="325"/>
                    </a:lnTo>
                    <a:lnTo>
                      <a:pt x="17" y="337"/>
                    </a:lnTo>
                    <a:lnTo>
                      <a:pt x="9" y="347"/>
                    </a:lnTo>
                    <a:lnTo>
                      <a:pt x="0" y="31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 useBgFill="1">
          <p:nvSpPr>
            <p:cNvPr id="20515" name="Oval 35"/>
            <p:cNvSpPr>
              <a:spLocks noChangeArrowheads="1"/>
            </p:cNvSpPr>
            <p:nvPr/>
          </p:nvSpPr>
          <p:spPr bwMode="auto">
            <a:xfrm>
              <a:off x="5184" y="2256"/>
              <a:ext cx="384" cy="192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20516" name="Oval 36"/>
            <p:cNvSpPr>
              <a:spLocks noChangeArrowheads="1"/>
            </p:cNvSpPr>
            <p:nvPr/>
          </p:nvSpPr>
          <p:spPr bwMode="auto">
            <a:xfrm>
              <a:off x="1536" y="2256"/>
              <a:ext cx="384" cy="192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20517" name="Oval 37"/>
            <p:cNvSpPr>
              <a:spLocks noChangeArrowheads="1"/>
            </p:cNvSpPr>
            <p:nvPr/>
          </p:nvSpPr>
          <p:spPr bwMode="auto">
            <a:xfrm>
              <a:off x="576" y="2256"/>
              <a:ext cx="384" cy="192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1814" y="2803"/>
              <a:ext cx="3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FIRST, print out this section of list, backwards</a:t>
              </a:r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662" y="3139"/>
              <a:ext cx="10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</a:rPr>
                <a:t>THEN, print</a:t>
              </a:r>
            </a:p>
            <a:p>
              <a:r>
                <a:rPr lang="en-US" altLang="en-US">
                  <a:solidFill>
                    <a:schemeClr val="tx2"/>
                  </a:solidFill>
                </a:rPr>
                <a:t> this element</a:t>
              </a:r>
            </a:p>
          </p:txBody>
        </p:sp>
      </p:grp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212725" y="2316163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listData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C7E6-CF0D-46D1-8F96-0938149B636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848600" cy="1028700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rgbClr val="A50021"/>
                </a:solidFill>
              </a:rPr>
              <a:t>Base Case and General Case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67650" cy="48577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/>
              <a:t>A base case may be a solution in terms of a “smaller” list.  Certainly for a list with 0 elements, there is no more processing to do.</a:t>
            </a:r>
            <a:endParaRPr lang="en-US" altLang="en-US" sz="1400" b="1"/>
          </a:p>
          <a:p>
            <a:pPr>
              <a:buFont typeface="Monotype Sorts" pitchFamily="2" charset="2"/>
              <a:buNone/>
            </a:pPr>
            <a:endParaRPr lang="en-US" altLang="en-US" sz="14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Our general case needs to bring us closer to the base case situation.  That is, the number of list elements to be processed decreases by 1 with each recursive call.  By printing one element in the general case, and also processing the smaller remaining list, we will eventually reach the situation where 0 list elements are left to be processed.</a:t>
            </a:r>
          </a:p>
          <a:p>
            <a:pPr>
              <a:buFont typeface="Monotype Sorts" pitchFamily="2" charset="2"/>
              <a:buNone/>
            </a:pPr>
            <a:endParaRPr lang="en-US" altLang="en-US" sz="14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In the general case, we will print the elements of the smaller remaining list in reverse order, and then print the current pointed to element.</a:t>
            </a:r>
          </a:p>
          <a:p>
            <a:pPr>
              <a:buFont typeface="Monotype Sorts" pitchFamily="2" charset="2"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8D0B-D8E4-4824-9849-B93D40B1B97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11150" y="1606550"/>
            <a:ext cx="8597900" cy="5016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4000"/>
              <a:t>Using recursion with a linked list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9100" y="1676400"/>
            <a:ext cx="8591550" cy="49720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/>
              <a:t>void   RevPrint ( NodeType*   listPtr )</a:t>
            </a:r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006600"/>
                </a:solidFill>
              </a:rPr>
              <a:t>//   Pre:   listPtr points to an element of a list.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//  Post:  all elements of list pointed to by listPtr have been printed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//             out in reverse order.</a:t>
            </a:r>
            <a:endParaRPr lang="en-US" altLang="en-US" sz="2400" b="1" i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     if  ( listPtr != NULL )			</a:t>
            </a:r>
            <a:r>
              <a:rPr lang="en-US" altLang="en-US" sz="2000" b="1" i="1"/>
              <a:t>// general case</a:t>
            </a:r>
            <a:r>
              <a:rPr lang="en-US" altLang="en-US" sz="2000" b="1"/>
              <a:t>	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   RevPrint ( listPtr-&gt; next ) ; 	         </a:t>
            </a:r>
            <a:r>
              <a:rPr lang="en-US" altLang="en-US" sz="2000" b="1" i="1">
                <a:solidFill>
                  <a:srgbClr val="A50021"/>
                </a:solidFill>
              </a:rPr>
              <a:t>//  process the rest</a:t>
            </a:r>
            <a:endParaRPr lang="en-US" altLang="en-US" sz="20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   std::cout  &lt;&lt;  listPtr-&gt;info   &lt;&lt;  endl ;     </a:t>
            </a:r>
            <a:r>
              <a:rPr lang="en-US" altLang="en-US" sz="2000" b="1" i="1">
                <a:solidFill>
                  <a:srgbClr val="A50021"/>
                </a:solidFill>
              </a:rPr>
              <a:t>// then print  this elemen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}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</a:t>
            </a:r>
            <a:r>
              <a:rPr lang="en-US" altLang="en-US" sz="2000" b="1" i="1"/>
              <a:t>// Base case : if the list is empty, do nothing</a:t>
            </a:r>
            <a:endParaRPr lang="en-US" altLang="en-US" sz="20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26A6CE85-0960-489B-93EA-5EA6F85AA3B4}" type="slidenum">
              <a:rPr lang="en-US" altLang="en-US" sz="1400" b="0">
                <a:solidFill>
                  <a:schemeClr val="tx1"/>
                </a:solidFill>
              </a:rPr>
              <a:pPr algn="r"/>
              <a:t>18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5A2A-4327-4A10-82AF-FE6DB78C95B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  <a:noFill/>
          <a:ln/>
        </p:spPr>
        <p:txBody>
          <a:bodyPr/>
          <a:lstStyle/>
          <a:p>
            <a:r>
              <a:rPr lang="en-US" altLang="en-US"/>
              <a:t>Function  </a:t>
            </a:r>
            <a:r>
              <a:rPr lang="en-US" altLang="en-US">
                <a:latin typeface="Courier New" pitchFamily="49" charset="0"/>
              </a:rPr>
              <a:t>BinarySearch( )</a:t>
            </a:r>
            <a:r>
              <a:rPr lang="en-US" altLang="en-US"/>
              <a:t>     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90600" y="1979613"/>
            <a:ext cx="7239000" cy="335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BinarySearch</a:t>
            </a:r>
            <a:r>
              <a:rPr lang="en-US" altLang="en-US" sz="2400">
                <a:solidFill>
                  <a:schemeClr val="tx1"/>
                </a:solidFill>
              </a:rPr>
              <a:t> takes </a:t>
            </a:r>
            <a:r>
              <a:rPr lang="en-US" altLang="en-US" sz="2400">
                <a:solidFill>
                  <a:srgbClr val="990000"/>
                </a:solidFill>
              </a:rPr>
              <a:t>sorted</a:t>
            </a:r>
            <a:r>
              <a:rPr lang="en-US" altLang="en-US" sz="2400">
                <a:solidFill>
                  <a:schemeClr val="tx1"/>
                </a:solidFill>
              </a:rPr>
              <a:t> array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info</a:t>
            </a:r>
            <a:r>
              <a:rPr lang="en-US" altLang="en-US" sz="2400">
                <a:solidFill>
                  <a:schemeClr val="tx1"/>
                </a:solidFill>
                <a:latin typeface="Times New Roman" charset="0"/>
              </a:rPr>
              <a:t>,</a:t>
            </a:r>
            <a:r>
              <a:rPr lang="en-US" altLang="en-US" sz="2400">
                <a:solidFill>
                  <a:schemeClr val="tx1"/>
                </a:solidFill>
              </a:rPr>
              <a:t> and two subscripts,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fromLoc</a:t>
            </a:r>
            <a:r>
              <a:rPr lang="en-US" altLang="en-US" sz="2400">
                <a:solidFill>
                  <a:schemeClr val="tx1"/>
                </a:solidFill>
              </a:rPr>
              <a:t> and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toLoc</a:t>
            </a:r>
            <a:r>
              <a:rPr lang="en-US" altLang="en-US" sz="2400">
                <a:solidFill>
                  <a:schemeClr val="tx1"/>
                </a:solidFill>
              </a:rPr>
              <a:t>, and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item </a:t>
            </a:r>
            <a:r>
              <a:rPr lang="en-US" altLang="en-US" sz="2400">
                <a:solidFill>
                  <a:schemeClr val="tx1"/>
                </a:solidFill>
              </a:rPr>
              <a:t>as arguments.  It returns false if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item</a:t>
            </a:r>
            <a:r>
              <a:rPr lang="en-US" altLang="en-US" sz="2400">
                <a:solidFill>
                  <a:schemeClr val="tx1"/>
                </a:solidFill>
              </a:rPr>
              <a:t> is not found in the elements </a:t>
            </a: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info[fromLoc…toLoc]</a:t>
            </a:r>
            <a:r>
              <a:rPr lang="en-US" altLang="en-US" sz="2400">
                <a:solidFill>
                  <a:schemeClr val="tx1"/>
                </a:solidFill>
              </a:rPr>
              <a:t>.   Otherwise, it returns true.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240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BinarySearch</a:t>
            </a:r>
            <a:r>
              <a:rPr lang="en-US" altLang="en-US" sz="2400">
                <a:solidFill>
                  <a:schemeClr val="tx1"/>
                </a:solidFill>
              </a:rPr>
              <a:t> can be written using iteration, or using recursion. </a:t>
            </a:r>
          </a:p>
          <a:p>
            <a:pPr marL="342900" indent="-342900">
              <a:spcBef>
                <a:spcPct val="20000"/>
              </a:spcBef>
            </a:pPr>
            <a:endParaRPr lang="en-US" altLang="en-US" sz="120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A680-4DDA-403A-94B0-B4EB27F2CC2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Recursive Function Call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467600" cy="4495800"/>
          </a:xfrm>
          <a:noFill/>
          <a:ln/>
        </p:spPr>
        <p:txBody>
          <a:bodyPr/>
          <a:lstStyle/>
          <a:p>
            <a:r>
              <a:rPr lang="en-US" altLang="en-US" sz="2800" b="1"/>
              <a:t>A </a:t>
            </a:r>
            <a:r>
              <a:rPr lang="en-US" altLang="en-US" sz="2800" b="1">
                <a:solidFill>
                  <a:srgbClr val="CC3300"/>
                </a:solidFill>
              </a:rPr>
              <a:t>recursive call</a:t>
            </a:r>
            <a:r>
              <a:rPr lang="en-US" altLang="en-US" sz="2800" b="1"/>
              <a:t> is a function call in which the called function is the same as the one making the call.</a:t>
            </a:r>
            <a:endParaRPr lang="en-US" altLang="en-US" b="1"/>
          </a:p>
          <a:p>
            <a:pPr>
              <a:buFont typeface="Monotype Sorts" pitchFamily="2" charset="2"/>
              <a:buNone/>
            </a:pPr>
            <a:r>
              <a:rPr lang="en-US" altLang="en-US" sz="2000"/>
              <a:t> </a:t>
            </a:r>
            <a:endParaRPr lang="en-US" altLang="en-US" sz="1800"/>
          </a:p>
          <a:p>
            <a:r>
              <a:rPr lang="en-US" altLang="en-US" sz="2800" b="1"/>
              <a:t>In other words, </a:t>
            </a:r>
            <a:r>
              <a:rPr lang="en-US" altLang="en-US" sz="2800" b="1" i="1"/>
              <a:t>recursion occurs when a function calls itself!</a:t>
            </a:r>
            <a:r>
              <a:rPr lang="en-US" altLang="en-US" sz="280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r>
              <a:rPr lang="en-US" altLang="en-US" sz="2800" b="1"/>
              <a:t>We must avoid making an infinite sequence of function calls (infinite recursion).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1731-928C-475F-B3E0-BC728F313EA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20750" y="2520950"/>
            <a:ext cx="8064500" cy="151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534400" cy="762000"/>
          </a:xfrm>
          <a:noFill/>
          <a:ln/>
        </p:spPr>
        <p:txBody>
          <a:bodyPr/>
          <a:lstStyle/>
          <a:p>
            <a:r>
              <a:rPr lang="en-US" altLang="en-US" sz="2800">
                <a:latin typeface="Courier New" pitchFamily="49" charset="0"/>
              </a:rPr>
              <a:t>found = BinarySearch(info, 25, 0, 14 );</a:t>
            </a:r>
            <a:r>
              <a:rPr lang="en-US" altLang="en-US" sz="3200"/>
              <a:t>       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914400" y="32004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5181600" y="1143000"/>
            <a:ext cx="914400" cy="609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6934200" y="1143000"/>
            <a:ext cx="914400" cy="609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6019800" y="1143000"/>
            <a:ext cx="914400" cy="60960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1149350" y="56451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4502150" y="3435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6711950" y="41211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7245350" y="53403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7854950" y="4730750"/>
            <a:ext cx="520700" cy="5207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38113" y="1782763"/>
            <a:ext cx="8937625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				           </a:t>
            </a:r>
            <a:r>
              <a:rPr lang="en-US" altLang="en-US">
                <a:solidFill>
                  <a:srgbClr val="990000"/>
                </a:solidFill>
              </a:rPr>
              <a:t>item     fromLoc     toLoc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indexes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            0     1     2     3     4     5      6      7      8      9     10    11    12    13    14  </a:t>
            </a:r>
          </a:p>
          <a:p>
            <a:endParaRPr lang="en-US" altLang="en-US" sz="1800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info </a:t>
            </a:r>
          </a:p>
          <a:p>
            <a:r>
              <a:rPr lang="en-US" altLang="en-US">
                <a:solidFill>
                  <a:schemeClr val="tx1"/>
                </a:solidFill>
              </a:rPr>
              <a:t>            0     2     4     6     8    10    12    14    16    18    20    22    24    26    28</a:t>
            </a:r>
          </a:p>
          <a:p>
            <a:r>
              <a:rPr lang="en-US" altLang="en-US">
                <a:solidFill>
                  <a:schemeClr val="tx1"/>
                </a:solidFill>
              </a:rPr>
              <a:t>					 </a:t>
            </a:r>
          </a:p>
          <a:p>
            <a:r>
              <a:rPr lang="en-US" altLang="en-US">
                <a:solidFill>
                  <a:schemeClr val="tx1"/>
                </a:solidFill>
              </a:rPr>
              <a:t>                                                                      16    18    20    22    24    26    28</a:t>
            </a:r>
          </a:p>
          <a:p>
            <a:r>
              <a:rPr lang="en-US" altLang="en-US">
                <a:solidFill>
                  <a:schemeClr val="tx1"/>
                </a:solidFill>
              </a:rPr>
              <a:t> </a:t>
            </a:r>
          </a:p>
          <a:p>
            <a:r>
              <a:rPr lang="en-US" altLang="en-US">
                <a:solidFill>
                  <a:schemeClr val="tx1"/>
                </a:solidFill>
              </a:rPr>
              <a:t>					                                     24    26    28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						                        24   </a:t>
            </a:r>
          </a:p>
          <a:p>
            <a:r>
              <a:rPr lang="en-US" altLang="en-US">
                <a:solidFill>
                  <a:srgbClr val="990000"/>
                </a:solidFill>
              </a:rPr>
              <a:t>NOTE:           denotes element examined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685213" cy="6348413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// Recursive definition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template&lt;class  ItemType&gt;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bool  BinarySearch   (  ItemType  info[ ] ,  ItemType  item ,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                                      </a:t>
            </a:r>
            <a:r>
              <a:rPr lang="en-US" altLang="en-US" sz="2000" b="1"/>
              <a:t> int   fromLoc ,  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 int  toLoc )</a:t>
            </a:r>
            <a:r>
              <a:rPr lang="en-US" altLang="en-US" sz="2000" b="1">
                <a:solidFill>
                  <a:schemeClr val="tx2"/>
                </a:solidFill>
              </a:rPr>
              <a:t> </a:t>
            </a:r>
            <a:r>
              <a:rPr lang="en-US" altLang="en-US" sz="1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990000"/>
                </a:solidFill>
              </a:rPr>
              <a:t>	//    Pre:   info [ fromLoc . . toLoc ] sorted in ascending order</a:t>
            </a:r>
            <a:r>
              <a:rPr lang="en-US" altLang="en-US" sz="2000" b="1" i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	//    Post:   Function value =  ( item  in info [ fromLoc . . toLoc] )</a:t>
            </a:r>
            <a:r>
              <a:rPr lang="en-US" altLang="en-US" sz="18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		int  mid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if  ( fromLoc &gt; toLoc ) 	                 </a:t>
            </a:r>
            <a:r>
              <a:rPr lang="en-US" altLang="en-US" sz="2000" b="1" i="1">
                <a:solidFill>
                  <a:srgbClr val="CC0000"/>
                </a:solidFill>
              </a:rPr>
              <a:t>//  base case -- not found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return  false ;                   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else 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         mid = ( fromLoc + toLoc ) / 2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8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         if ( info [ mid ] == item )      </a:t>
            </a:r>
            <a:r>
              <a:rPr lang="en-US" altLang="en-US" sz="2000" b="1" i="1">
                <a:solidFill>
                  <a:srgbClr val="CC0000"/>
                </a:solidFill>
              </a:rPr>
              <a:t>// base case-- found at mid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   return  true 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        else  if ( item &lt; info [ mid ] )     </a:t>
            </a:r>
            <a:r>
              <a:rPr lang="en-US" altLang="en-US" sz="2000" b="1" i="1">
                <a:solidFill>
                  <a:srgbClr val="CC0000"/>
                </a:solidFill>
              </a:rPr>
              <a:t>	 //  search lower half 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                return BinarySearch ( info, item, fromLoc, mid-1 )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        else 	                          	</a:t>
            </a:r>
            <a:r>
              <a:rPr lang="en-US" altLang="en-US" sz="2000" b="1" i="1">
                <a:solidFill>
                  <a:srgbClr val="CC0000"/>
                </a:solidFill>
              </a:rPr>
              <a:t>// search upper half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   return  BinarySearch( info, item, mid + 1, toLoc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D799FAF5-AFBE-42E7-AD99-BBBA22DF05B6}" type="slidenum">
              <a:rPr lang="en-US" altLang="en-US" sz="1400" b="0">
                <a:solidFill>
                  <a:schemeClr val="tx1"/>
                </a:solidFill>
              </a:rPr>
              <a:pPr algn="r"/>
              <a:t>21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371B-F53F-4DBB-A304-C04483EECF8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When a function is called...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419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A </a:t>
            </a:r>
            <a:r>
              <a:rPr lang="en-US" altLang="en-US" sz="2800" b="1">
                <a:solidFill>
                  <a:srgbClr val="990000"/>
                </a:solidFill>
              </a:rPr>
              <a:t>transfer of control</a:t>
            </a:r>
            <a:r>
              <a:rPr lang="en-US" altLang="en-US" sz="2800" b="1"/>
              <a:t> occurs from the calling block to the code of the function.  It is necessary  that there be a return to the correct place in the calling block after the function code is executed.  This correct place is called the </a:t>
            </a:r>
            <a:r>
              <a:rPr lang="en-US" altLang="en-US" sz="2800" b="1">
                <a:solidFill>
                  <a:srgbClr val="990000"/>
                </a:solidFill>
              </a:rPr>
              <a:t>return address</a:t>
            </a:r>
            <a:r>
              <a:rPr lang="en-US" altLang="en-US" sz="2800" b="1"/>
              <a:t>.</a:t>
            </a:r>
            <a:endParaRPr lang="en-US" altLang="en-US" sz="1200" b="1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2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When any function is called, the </a:t>
            </a:r>
            <a:r>
              <a:rPr lang="en-US" altLang="en-US" sz="2800" b="1">
                <a:solidFill>
                  <a:srgbClr val="990000"/>
                </a:solidFill>
              </a:rPr>
              <a:t>run-time stack</a:t>
            </a:r>
            <a:r>
              <a:rPr lang="en-US" altLang="en-US" sz="2800" b="1"/>
              <a:t> is used.  On this stack is placed an </a:t>
            </a:r>
            <a:r>
              <a:rPr lang="en-US" altLang="en-US" sz="2800" b="1">
                <a:solidFill>
                  <a:srgbClr val="990000"/>
                </a:solidFill>
              </a:rPr>
              <a:t>activation record(stack frame)</a:t>
            </a:r>
            <a:r>
              <a:rPr lang="en-US" altLang="en-US" sz="2800" b="1"/>
              <a:t> for the function call.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1652-A496-4189-8303-51BCFC21067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Stack Activation Frames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20000" cy="4724400"/>
          </a:xfrm>
          <a:noFill/>
          <a:ln/>
        </p:spPr>
        <p:txBody>
          <a:bodyPr/>
          <a:lstStyle/>
          <a:p>
            <a:r>
              <a:rPr lang="en-US" altLang="en-US" sz="2400" b="1"/>
              <a:t>The </a:t>
            </a:r>
            <a:r>
              <a:rPr lang="en-US" altLang="en-US" sz="2400" b="1">
                <a:solidFill>
                  <a:srgbClr val="990000"/>
                </a:solidFill>
              </a:rPr>
              <a:t>activation record</a:t>
            </a:r>
            <a:r>
              <a:rPr lang="en-US" altLang="en-US" sz="2400" b="1"/>
              <a:t> stores the return address for this function call, and also the parameters, local variables, and the function’s return value,  if non-void.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r>
              <a:rPr lang="en-US" altLang="en-US" sz="2400" b="1"/>
              <a:t>The activation record for a particular function call is </a:t>
            </a:r>
            <a:r>
              <a:rPr lang="en-US" altLang="en-US" sz="2400" b="1">
                <a:solidFill>
                  <a:srgbClr val="990000"/>
                </a:solidFill>
              </a:rPr>
              <a:t>popped off the run-time stack</a:t>
            </a:r>
            <a:r>
              <a:rPr lang="en-US" altLang="en-US" sz="2400" b="1"/>
              <a:t> when the final closing brace in the function code is reached, or when a return statement is reached in the function code.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r>
              <a:rPr lang="en-US" altLang="en-US" sz="2400" b="1"/>
              <a:t>At this time the function’s return value, if non-void, is brought back to the calling block return address for use there.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61963" y="463550"/>
            <a:ext cx="8218487" cy="6083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0988"/>
            <a:ext cx="8077200" cy="61960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008080"/>
                </a:solidFill>
              </a:rPr>
              <a:t>// Another recursive function</a:t>
            </a:r>
            <a:r>
              <a:rPr lang="en-US" altLang="en-US" sz="20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int  Func   (  int   a,   int   b )</a:t>
            </a:r>
            <a:r>
              <a:rPr lang="en-US" altLang="en-US" sz="2000" b="1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>
                <a:solidFill>
                  <a:srgbClr val="CC0000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	//  Pre:    a and  b have been assigned values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>
                <a:solidFill>
                  <a:srgbClr val="009999"/>
                </a:solidFill>
              </a:rPr>
              <a:t>	//  Post:   Function value = ??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int  result;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		if  ( b == 0 ) 	                     </a:t>
            </a:r>
            <a:r>
              <a:rPr lang="en-US" altLang="en-US" sz="2000" b="1" i="1">
                <a:solidFill>
                  <a:srgbClr val="CC0000"/>
                </a:solidFill>
              </a:rPr>
              <a:t>//  base case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result = 0;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else    if  ( b &gt; 0 )                   </a:t>
            </a:r>
            <a:r>
              <a:rPr lang="en-US" altLang="en-US" sz="2000" b="1" i="1">
                <a:solidFill>
                  <a:srgbClr val="CC0000"/>
                </a:solidFill>
              </a:rPr>
              <a:t>//  first  general  case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result = a +  Func ( a , b - 1 ) ) ;   </a:t>
            </a:r>
            <a:r>
              <a:rPr lang="en-US" altLang="en-US" sz="2000" b="1" i="1">
                <a:solidFill>
                  <a:srgbClr val="339933"/>
                </a:solidFill>
              </a:rPr>
              <a:t>// instruction  50</a:t>
            </a:r>
            <a:endParaRPr lang="en-US" altLang="en-US" sz="2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else 			       </a:t>
            </a:r>
            <a:r>
              <a:rPr lang="en-US" altLang="en-US" sz="2000" b="1" i="1">
                <a:solidFill>
                  <a:srgbClr val="CC0000"/>
                </a:solidFill>
              </a:rPr>
              <a:t>//  second general case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			result = Func ( - a , - b ) ;              </a:t>
            </a:r>
            <a:r>
              <a:rPr lang="en-US" altLang="en-US" sz="2000" b="1" i="1">
                <a:solidFill>
                  <a:srgbClr val="339933"/>
                </a:solidFill>
              </a:rPr>
              <a:t>// instruction 70</a:t>
            </a:r>
            <a:endParaRPr lang="en-US" altLang="en-US" sz="2000" b="1">
              <a:solidFill>
                <a:srgbClr val="339933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             return  result;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/>
              <a:t>} 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873F4B63-8662-4718-A8D5-1E3021BDDE55}" type="slidenum">
              <a:rPr lang="en-US" altLang="en-US" sz="1400" b="0">
                <a:solidFill>
                  <a:schemeClr val="tx1"/>
                </a:solidFill>
              </a:rPr>
              <a:pPr algn="r"/>
              <a:t>24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DF1-E15F-4B1A-B8DD-030D3DC95E4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901950" y="4959350"/>
            <a:ext cx="2044700" cy="15113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74725" y="2033588"/>
            <a:ext cx="4283075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</a:t>
            </a: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2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100</a:t>
            </a:r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2895600" y="4953000"/>
            <a:ext cx="2057400" cy="1162050"/>
            <a:chOff x="1824" y="3120"/>
            <a:chExt cx="1296" cy="732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>
              <a:off x="1824" y="385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1824" y="3669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1824" y="348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1824" y="3303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1824" y="3120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70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1066800"/>
          </a:xfrm>
          <a:noFill/>
          <a:ln/>
        </p:spPr>
        <p:txBody>
          <a:bodyPr/>
          <a:lstStyle/>
          <a:p>
            <a:r>
              <a:rPr lang="en-US" altLang="en-US" sz="4000"/>
              <a:t>Run-Time Stack Activation Records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x = Func(5, 2);</a:t>
            </a:r>
            <a:r>
              <a:rPr lang="en-US" altLang="en-US" sz="2400">
                <a:latin typeface="Courier New" pitchFamily="49" charset="0"/>
              </a:rPr>
              <a:t>      </a:t>
            </a:r>
            <a:r>
              <a:rPr lang="en-US" altLang="en-US" sz="2400">
                <a:solidFill>
                  <a:srgbClr val="339933"/>
                </a:solidFill>
                <a:latin typeface="Arial" charset="0"/>
              </a:rPr>
              <a:t>// original call is instruction 100</a:t>
            </a:r>
            <a:r>
              <a:rPr lang="en-US" altLang="en-US" sz="4000">
                <a:latin typeface="Courier New" pitchFamily="49" charset="0"/>
              </a:rPr>
              <a:t> 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9530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895600" y="1752600"/>
            <a:ext cx="0" cy="472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5105400" y="5764213"/>
            <a:ext cx="762000" cy="712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105400" y="5049838"/>
            <a:ext cx="762000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5851525" y="5040313"/>
            <a:ext cx="2908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original call </a:t>
            </a:r>
          </a:p>
          <a:p>
            <a:r>
              <a:rPr lang="en-US" altLang="en-US"/>
              <a:t>at instruction 100 </a:t>
            </a:r>
          </a:p>
          <a:p>
            <a:r>
              <a:rPr lang="en-US" altLang="en-US"/>
              <a:t>pushes on this record </a:t>
            </a:r>
          </a:p>
          <a:p>
            <a:r>
              <a:rPr lang="en-US" altLang="en-US"/>
              <a:t>for Func(5,2)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9092-5D37-43CF-8F1D-5A3C27D923B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901950" y="3511550"/>
            <a:ext cx="2044700" cy="29591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74725" y="2033588"/>
            <a:ext cx="4283075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 1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    50</a:t>
            </a: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5+Func(5,1) =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2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100</a:t>
            </a:r>
          </a:p>
        </p:txBody>
      </p: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2895600" y="4953000"/>
            <a:ext cx="2057400" cy="1162050"/>
            <a:chOff x="1824" y="3120"/>
            <a:chExt cx="1296" cy="732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824" y="385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1824" y="3669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1824" y="348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1824" y="3303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824" y="3120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895600" y="4662488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2895600" y="4371975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895600" y="4086225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895600" y="3795713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49530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895600" y="1752600"/>
            <a:ext cx="0" cy="472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5105400" y="5049838"/>
            <a:ext cx="3328988" cy="1427162"/>
            <a:chOff x="3216" y="3181"/>
            <a:chExt cx="2097" cy="899"/>
          </a:xfrm>
        </p:grpSpPr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 flipV="1">
              <a:off x="3216" y="3631"/>
              <a:ext cx="480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3216" y="3181"/>
              <a:ext cx="48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3686" y="3559"/>
              <a:ext cx="16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record for Func(5,2)</a:t>
              </a:r>
            </a:p>
          </p:txBody>
        </p:sp>
      </p:grpSp>
      <p:sp>
        <p:nvSpPr>
          <p:cNvPr id="30740" name="Line 20"/>
          <p:cNvSpPr>
            <a:spLocks noChangeShapeType="1"/>
          </p:cNvSpPr>
          <p:nvPr/>
        </p:nvSpPr>
        <p:spPr bwMode="auto">
          <a:xfrm flipV="1">
            <a:off x="5181600" y="4267200"/>
            <a:ext cx="762000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5181600" y="3554413"/>
            <a:ext cx="762000" cy="712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5927725" y="3468688"/>
            <a:ext cx="28368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call in Func(5,2) code</a:t>
            </a:r>
          </a:p>
          <a:p>
            <a:r>
              <a:rPr lang="en-US" altLang="en-US"/>
              <a:t>at instruction 50 </a:t>
            </a:r>
          </a:p>
          <a:p>
            <a:r>
              <a:rPr lang="en-US" altLang="en-US"/>
              <a:t>pushes on this record</a:t>
            </a:r>
          </a:p>
          <a:p>
            <a:r>
              <a:rPr lang="en-US" altLang="en-US"/>
              <a:t>for  Func(5,1)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2895600" y="3505200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76200" y="304800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/>
            <a:r>
              <a:rPr lang="en-US" altLang="en-US" sz="4000">
                <a:solidFill>
                  <a:schemeClr val="tx2"/>
                </a:solidFill>
                <a:latin typeface="Times New Roman" charset="0"/>
              </a:rPr>
              <a:t>Run-Time Stack Activation Records</a:t>
            </a:r>
            <a:r>
              <a:rPr lang="en-US" altLang="en-US" sz="2400">
                <a:solidFill>
                  <a:schemeClr val="tx2"/>
                </a:solidFill>
                <a:latin typeface="Times New Roman" charset="0"/>
              </a:rPr>
              <a:t> </a:t>
            </a:r>
            <a:br>
              <a:rPr lang="en-US" altLang="en-US" sz="2400">
                <a:solidFill>
                  <a:schemeClr val="tx2"/>
                </a:solidFill>
                <a:latin typeface="Times New Roman" charset="0"/>
              </a:rPr>
            </a:br>
            <a:r>
              <a:rPr lang="en-US" altLang="en-US" sz="1000">
                <a:solidFill>
                  <a:schemeClr val="tx2"/>
                </a:solidFill>
                <a:latin typeface="Times New Roman" charset="0"/>
              </a:rPr>
              <a:t/>
            </a:r>
            <a:br>
              <a:rPr lang="en-US" altLang="en-US" sz="1000">
                <a:solidFill>
                  <a:schemeClr val="tx2"/>
                </a:solidFill>
                <a:latin typeface="Times New Roman" charset="0"/>
              </a:rPr>
            </a:b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x = Func(5, 2);</a:t>
            </a:r>
            <a:r>
              <a:rPr lang="en-US" altLang="en-US" sz="240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en-US" altLang="en-US" sz="2400">
                <a:solidFill>
                  <a:schemeClr val="tx1"/>
                </a:solidFill>
              </a:rPr>
              <a:t>// original call at instruction 100</a:t>
            </a:r>
            <a:r>
              <a:rPr lang="en-US" altLang="en-US" sz="4000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D2B5-1A6C-44EB-80D1-BB3B5ED5060B}" type="slidenum">
              <a:rPr lang="en-US" altLang="en-US"/>
              <a:pPr/>
              <a:t>27</a:t>
            </a:fld>
            <a:endParaRPr lang="en-US" altLang="en-US"/>
          </a:p>
        </p:txBody>
      </p: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2895600" y="1981200"/>
            <a:ext cx="2057400" cy="4489450"/>
            <a:chOff x="1824" y="1248"/>
            <a:chExt cx="1296" cy="2828"/>
          </a:xfrm>
        </p:grpSpPr>
        <p:sp>
          <p:nvSpPr>
            <p:cNvPr id="31746" name="Rectangle 2"/>
            <p:cNvSpPr>
              <a:spLocks noChangeArrowheads="1"/>
            </p:cNvSpPr>
            <p:nvPr/>
          </p:nvSpPr>
          <p:spPr bwMode="auto">
            <a:xfrm>
              <a:off x="1828" y="1252"/>
              <a:ext cx="1288" cy="282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1752" name="Group 8"/>
            <p:cNvGrpSpPr>
              <a:grpSpLocks/>
            </p:cNvGrpSpPr>
            <p:nvPr/>
          </p:nvGrpSpPr>
          <p:grpSpPr bwMode="auto">
            <a:xfrm>
              <a:off x="1824" y="3120"/>
              <a:ext cx="1296" cy="732"/>
              <a:chOff x="1824" y="3120"/>
              <a:chExt cx="1296" cy="732"/>
            </a:xfrm>
          </p:grpSpPr>
          <p:sp>
            <p:nvSpPr>
              <p:cNvPr id="31747" name="Line 3"/>
              <p:cNvSpPr>
                <a:spLocks noChangeShapeType="1"/>
              </p:cNvSpPr>
              <p:nvPr/>
            </p:nvSpPr>
            <p:spPr bwMode="auto">
              <a:xfrm>
                <a:off x="1824" y="3852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748" name="Line 4"/>
              <p:cNvSpPr>
                <a:spLocks noChangeShapeType="1"/>
              </p:cNvSpPr>
              <p:nvPr/>
            </p:nvSpPr>
            <p:spPr bwMode="auto">
              <a:xfrm>
                <a:off x="1824" y="3669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749" name="Line 5"/>
              <p:cNvSpPr>
                <a:spLocks noChangeShapeType="1"/>
              </p:cNvSpPr>
              <p:nvPr/>
            </p:nvSpPr>
            <p:spPr bwMode="auto">
              <a:xfrm>
                <a:off x="1824" y="3486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750" name="Line 6"/>
              <p:cNvSpPr>
                <a:spLocks noChangeShapeType="1"/>
              </p:cNvSpPr>
              <p:nvPr/>
            </p:nvSpPr>
            <p:spPr bwMode="auto">
              <a:xfrm>
                <a:off x="1824" y="3303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751" name="Line 7"/>
              <p:cNvSpPr>
                <a:spLocks noChangeShapeType="1"/>
              </p:cNvSpPr>
              <p:nvPr/>
            </p:nvSpPr>
            <p:spPr bwMode="auto">
              <a:xfrm>
                <a:off x="1824" y="3120"/>
                <a:ext cx="129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1824" y="2937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824" y="275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1824" y="257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1824" y="2391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1762" name="Group 18"/>
            <p:cNvGrpSpPr>
              <a:grpSpLocks/>
            </p:cNvGrpSpPr>
            <p:nvPr/>
          </p:nvGrpSpPr>
          <p:grpSpPr bwMode="auto">
            <a:xfrm>
              <a:off x="1824" y="1248"/>
              <a:ext cx="1296" cy="732"/>
              <a:chOff x="1824" y="1248"/>
              <a:chExt cx="1296" cy="732"/>
            </a:xfrm>
          </p:grpSpPr>
          <p:sp>
            <p:nvSpPr>
              <p:cNvPr id="31757" name="Line 13"/>
              <p:cNvSpPr>
                <a:spLocks noChangeShapeType="1"/>
              </p:cNvSpPr>
              <p:nvPr/>
            </p:nvSpPr>
            <p:spPr bwMode="auto">
              <a:xfrm>
                <a:off x="1824" y="1980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758" name="Line 14"/>
              <p:cNvSpPr>
                <a:spLocks noChangeShapeType="1"/>
              </p:cNvSpPr>
              <p:nvPr/>
            </p:nvSpPr>
            <p:spPr bwMode="auto">
              <a:xfrm>
                <a:off x="1824" y="1797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759" name="Line 15"/>
              <p:cNvSpPr>
                <a:spLocks noChangeShapeType="1"/>
              </p:cNvSpPr>
              <p:nvPr/>
            </p:nvSpPr>
            <p:spPr bwMode="auto">
              <a:xfrm>
                <a:off x="1824" y="1614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760" name="Line 16"/>
              <p:cNvSpPr>
                <a:spLocks noChangeShapeType="1"/>
              </p:cNvSpPr>
              <p:nvPr/>
            </p:nvSpPr>
            <p:spPr bwMode="auto">
              <a:xfrm>
                <a:off x="1824" y="1431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>
                <a:off x="1824" y="1248"/>
                <a:ext cx="129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974725" y="2033588"/>
            <a:ext cx="4283075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800">
                <a:solidFill>
                  <a:schemeClr val="tx1"/>
                </a:solidFill>
              </a:rPr>
              <a:t>             FCTVAL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 0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   50</a:t>
            </a: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5+Func(5,0) =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 1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    50</a:t>
            </a: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5+Func(5,1) =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2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100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9530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895600" y="1752600"/>
            <a:ext cx="0" cy="472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1770" name="Group 26"/>
          <p:cNvGrpSpPr>
            <a:grpSpLocks/>
          </p:cNvGrpSpPr>
          <p:nvPr/>
        </p:nvGrpSpPr>
        <p:grpSpPr bwMode="auto">
          <a:xfrm>
            <a:off x="5105400" y="5049838"/>
            <a:ext cx="3328988" cy="1427162"/>
            <a:chOff x="3216" y="3181"/>
            <a:chExt cx="2097" cy="899"/>
          </a:xfrm>
        </p:grpSpPr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V="1">
              <a:off x="3216" y="3631"/>
              <a:ext cx="480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3216" y="3181"/>
              <a:ext cx="48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3686" y="3559"/>
              <a:ext cx="16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record for Func(5,2)</a:t>
              </a:r>
            </a:p>
          </p:txBody>
        </p:sp>
      </p:grpSp>
      <p:grpSp>
        <p:nvGrpSpPr>
          <p:cNvPr id="31774" name="Group 30"/>
          <p:cNvGrpSpPr>
            <a:grpSpLocks/>
          </p:cNvGrpSpPr>
          <p:nvPr/>
        </p:nvGrpSpPr>
        <p:grpSpPr bwMode="auto">
          <a:xfrm>
            <a:off x="5181600" y="3554413"/>
            <a:ext cx="3328988" cy="1427162"/>
            <a:chOff x="3264" y="2239"/>
            <a:chExt cx="2097" cy="899"/>
          </a:xfrm>
        </p:grpSpPr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48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3264" y="2239"/>
              <a:ext cx="480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3734" y="2617"/>
              <a:ext cx="16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record for Func(5,1)</a:t>
              </a:r>
            </a:p>
          </p:txBody>
        </p:sp>
      </p:grp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5181600" y="2770188"/>
            <a:ext cx="762000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5181600" y="2057400"/>
            <a:ext cx="762000" cy="712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5927725" y="1893888"/>
            <a:ext cx="2908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call in Func(5,1) code</a:t>
            </a:r>
          </a:p>
          <a:p>
            <a:r>
              <a:rPr lang="en-US" altLang="en-US"/>
              <a:t>at instruction 50</a:t>
            </a:r>
          </a:p>
          <a:p>
            <a:r>
              <a:rPr lang="en-US" altLang="en-US"/>
              <a:t>pushes on this record </a:t>
            </a:r>
          </a:p>
          <a:p>
            <a:r>
              <a:rPr lang="en-US" altLang="en-US"/>
              <a:t>for Func(5,0)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2895600" y="3505200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9" name="Rectangle 3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1066800"/>
          </a:xfrm>
          <a:noFill/>
          <a:ln/>
        </p:spPr>
        <p:txBody>
          <a:bodyPr/>
          <a:lstStyle/>
          <a:p>
            <a:r>
              <a:rPr lang="en-US" altLang="en-US" sz="4000"/>
              <a:t>Run-Time Stack Activation Records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x = Func(5, 2);</a:t>
            </a:r>
            <a:r>
              <a:rPr lang="en-US" altLang="en-US" sz="2400">
                <a:latin typeface="Courier New" pitchFamily="49" charset="0"/>
              </a:rPr>
              <a:t>      </a:t>
            </a: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// original call at instruction 100</a:t>
            </a:r>
            <a:r>
              <a:rPr lang="en-US" altLang="en-US" sz="40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6032-C23E-4E2A-A6D2-DA49F09D4026}" type="slidenum">
              <a:rPr lang="en-US" altLang="en-US"/>
              <a:pPr/>
              <a:t>28</a:t>
            </a:fld>
            <a:endParaRPr lang="en-US" altLang="en-US"/>
          </a:p>
        </p:txBody>
      </p:sp>
      <p:grpSp>
        <p:nvGrpSpPr>
          <p:cNvPr id="32787" name="Group 19"/>
          <p:cNvGrpSpPr>
            <a:grpSpLocks/>
          </p:cNvGrpSpPr>
          <p:nvPr/>
        </p:nvGrpSpPr>
        <p:grpSpPr bwMode="auto">
          <a:xfrm>
            <a:off x="2895600" y="1981200"/>
            <a:ext cx="2057400" cy="4489450"/>
            <a:chOff x="1824" y="1248"/>
            <a:chExt cx="1296" cy="2828"/>
          </a:xfrm>
        </p:grpSpPr>
        <p:sp>
          <p:nvSpPr>
            <p:cNvPr id="32770" name="Rectangle 2"/>
            <p:cNvSpPr>
              <a:spLocks noChangeArrowheads="1"/>
            </p:cNvSpPr>
            <p:nvPr/>
          </p:nvSpPr>
          <p:spPr bwMode="auto">
            <a:xfrm>
              <a:off x="1828" y="1252"/>
              <a:ext cx="1288" cy="282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824" y="3120"/>
              <a:ext cx="1296" cy="732"/>
              <a:chOff x="1824" y="3120"/>
              <a:chExt cx="1296" cy="732"/>
            </a:xfrm>
          </p:grpSpPr>
          <p:sp>
            <p:nvSpPr>
              <p:cNvPr id="32771" name="Line 3"/>
              <p:cNvSpPr>
                <a:spLocks noChangeShapeType="1"/>
              </p:cNvSpPr>
              <p:nvPr/>
            </p:nvSpPr>
            <p:spPr bwMode="auto">
              <a:xfrm>
                <a:off x="1824" y="3852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72" name="Line 4"/>
              <p:cNvSpPr>
                <a:spLocks noChangeShapeType="1"/>
              </p:cNvSpPr>
              <p:nvPr/>
            </p:nvSpPr>
            <p:spPr bwMode="auto">
              <a:xfrm>
                <a:off x="1824" y="3669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73" name="Line 5"/>
              <p:cNvSpPr>
                <a:spLocks noChangeShapeType="1"/>
              </p:cNvSpPr>
              <p:nvPr/>
            </p:nvSpPr>
            <p:spPr bwMode="auto">
              <a:xfrm>
                <a:off x="1824" y="3486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74" name="Line 6"/>
              <p:cNvSpPr>
                <a:spLocks noChangeShapeType="1"/>
              </p:cNvSpPr>
              <p:nvPr/>
            </p:nvSpPr>
            <p:spPr bwMode="auto">
              <a:xfrm>
                <a:off x="1824" y="3303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75" name="Line 7"/>
              <p:cNvSpPr>
                <a:spLocks noChangeShapeType="1"/>
              </p:cNvSpPr>
              <p:nvPr/>
            </p:nvSpPr>
            <p:spPr bwMode="auto">
              <a:xfrm>
                <a:off x="1824" y="3120"/>
                <a:ext cx="129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824" y="2937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824" y="275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824" y="257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1824" y="2391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2786" name="Group 18"/>
            <p:cNvGrpSpPr>
              <a:grpSpLocks/>
            </p:cNvGrpSpPr>
            <p:nvPr/>
          </p:nvGrpSpPr>
          <p:grpSpPr bwMode="auto">
            <a:xfrm>
              <a:off x="1824" y="1248"/>
              <a:ext cx="1296" cy="732"/>
              <a:chOff x="1824" y="1248"/>
              <a:chExt cx="1296" cy="732"/>
            </a:xfrm>
          </p:grpSpPr>
          <p:sp>
            <p:nvSpPr>
              <p:cNvPr id="32781" name="Line 13"/>
              <p:cNvSpPr>
                <a:spLocks noChangeShapeType="1"/>
              </p:cNvSpPr>
              <p:nvPr/>
            </p:nvSpPr>
            <p:spPr bwMode="auto">
              <a:xfrm>
                <a:off x="1824" y="1980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2" name="Line 14"/>
              <p:cNvSpPr>
                <a:spLocks noChangeShapeType="1"/>
              </p:cNvSpPr>
              <p:nvPr/>
            </p:nvSpPr>
            <p:spPr bwMode="auto">
              <a:xfrm>
                <a:off x="1824" y="1797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3" name="Line 15"/>
              <p:cNvSpPr>
                <a:spLocks noChangeShapeType="1"/>
              </p:cNvSpPr>
              <p:nvPr/>
            </p:nvSpPr>
            <p:spPr bwMode="auto">
              <a:xfrm>
                <a:off x="1824" y="1614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4" name="Line 16"/>
              <p:cNvSpPr>
                <a:spLocks noChangeShapeType="1"/>
              </p:cNvSpPr>
              <p:nvPr/>
            </p:nvSpPr>
            <p:spPr bwMode="auto">
              <a:xfrm>
                <a:off x="1824" y="1431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85" name="Line 17"/>
              <p:cNvSpPr>
                <a:spLocks noChangeShapeType="1"/>
              </p:cNvSpPr>
              <p:nvPr/>
            </p:nvSpPr>
            <p:spPr bwMode="auto">
              <a:xfrm>
                <a:off x="1824" y="1248"/>
                <a:ext cx="129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974725" y="2033588"/>
            <a:ext cx="4283075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800">
                <a:solidFill>
                  <a:schemeClr val="tx1"/>
                </a:solidFill>
              </a:rPr>
              <a:t>             FCTVAL               0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        0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 0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   50</a:t>
            </a: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5+Func(5,0) =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 1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    50</a:t>
            </a: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5+Func(5,1) =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2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100</a:t>
            </a: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49530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2895600" y="1752600"/>
            <a:ext cx="0" cy="472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5105400" y="2057400"/>
            <a:ext cx="3405188" cy="4419600"/>
            <a:chOff x="3216" y="1296"/>
            <a:chExt cx="2145" cy="2784"/>
          </a:xfrm>
        </p:grpSpPr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3216" y="3181"/>
              <a:ext cx="2097" cy="899"/>
              <a:chOff x="3216" y="3181"/>
              <a:chExt cx="2097" cy="899"/>
            </a:xfrm>
          </p:grpSpPr>
          <p:sp>
            <p:nvSpPr>
              <p:cNvPr id="32791" name="Line 23"/>
              <p:cNvSpPr>
                <a:spLocks noChangeShapeType="1"/>
              </p:cNvSpPr>
              <p:nvPr/>
            </p:nvSpPr>
            <p:spPr bwMode="auto">
              <a:xfrm flipV="1">
                <a:off x="3216" y="3631"/>
                <a:ext cx="480" cy="4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92" name="Line 24"/>
              <p:cNvSpPr>
                <a:spLocks noChangeShapeType="1"/>
              </p:cNvSpPr>
              <p:nvPr/>
            </p:nvSpPr>
            <p:spPr bwMode="auto">
              <a:xfrm>
                <a:off x="3216" y="3181"/>
                <a:ext cx="48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93" name="Rectangle 25"/>
              <p:cNvSpPr>
                <a:spLocks noChangeArrowheads="1"/>
              </p:cNvSpPr>
              <p:nvPr/>
            </p:nvSpPr>
            <p:spPr bwMode="auto">
              <a:xfrm>
                <a:off x="3686" y="3559"/>
                <a:ext cx="16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/>
                  <a:t>record for Func(5,2)</a:t>
                </a:r>
              </a:p>
            </p:txBody>
          </p:sp>
        </p:grpSp>
        <p:grpSp>
          <p:nvGrpSpPr>
            <p:cNvPr id="32798" name="Group 30"/>
            <p:cNvGrpSpPr>
              <a:grpSpLocks/>
            </p:cNvGrpSpPr>
            <p:nvPr/>
          </p:nvGrpSpPr>
          <p:grpSpPr bwMode="auto">
            <a:xfrm>
              <a:off x="3264" y="2239"/>
              <a:ext cx="2097" cy="899"/>
              <a:chOff x="3264" y="2239"/>
              <a:chExt cx="2097" cy="899"/>
            </a:xfrm>
          </p:grpSpPr>
          <p:sp>
            <p:nvSpPr>
              <p:cNvPr id="32795" name="Line 27"/>
              <p:cNvSpPr>
                <a:spLocks noChangeShapeType="1"/>
              </p:cNvSpPr>
              <p:nvPr/>
            </p:nvSpPr>
            <p:spPr bwMode="auto">
              <a:xfrm flipV="1">
                <a:off x="3264" y="2688"/>
                <a:ext cx="48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96" name="Line 28"/>
              <p:cNvSpPr>
                <a:spLocks noChangeShapeType="1"/>
              </p:cNvSpPr>
              <p:nvPr/>
            </p:nvSpPr>
            <p:spPr bwMode="auto">
              <a:xfrm>
                <a:off x="3264" y="2239"/>
                <a:ext cx="480" cy="4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797" name="Rectangle 29"/>
              <p:cNvSpPr>
                <a:spLocks noChangeArrowheads="1"/>
              </p:cNvSpPr>
              <p:nvPr/>
            </p:nvSpPr>
            <p:spPr bwMode="auto">
              <a:xfrm>
                <a:off x="3734" y="2617"/>
                <a:ext cx="16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/>
                  <a:t>record for Func(5,1)</a:t>
                </a:r>
              </a:p>
            </p:txBody>
          </p:sp>
        </p:grpSp>
        <p:grpSp>
          <p:nvGrpSpPr>
            <p:cNvPr id="32802" name="Group 34"/>
            <p:cNvGrpSpPr>
              <a:grpSpLocks/>
            </p:cNvGrpSpPr>
            <p:nvPr/>
          </p:nvGrpSpPr>
          <p:grpSpPr bwMode="auto">
            <a:xfrm>
              <a:off x="3264" y="1296"/>
              <a:ext cx="2097" cy="1011"/>
              <a:chOff x="3264" y="1296"/>
              <a:chExt cx="2097" cy="1011"/>
            </a:xfrm>
          </p:grpSpPr>
          <p:sp>
            <p:nvSpPr>
              <p:cNvPr id="32799" name="Line 31"/>
              <p:cNvSpPr>
                <a:spLocks noChangeShapeType="1"/>
              </p:cNvSpPr>
              <p:nvPr/>
            </p:nvSpPr>
            <p:spPr bwMode="auto">
              <a:xfrm flipV="1">
                <a:off x="3264" y="1745"/>
                <a:ext cx="48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00" name="Line 32"/>
              <p:cNvSpPr>
                <a:spLocks noChangeShapeType="1"/>
              </p:cNvSpPr>
              <p:nvPr/>
            </p:nvSpPr>
            <p:spPr bwMode="auto">
              <a:xfrm>
                <a:off x="3264" y="1296"/>
                <a:ext cx="480" cy="4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801" name="Rectangle 33"/>
              <p:cNvSpPr>
                <a:spLocks noChangeArrowheads="1"/>
              </p:cNvSpPr>
              <p:nvPr/>
            </p:nvSpPr>
            <p:spPr bwMode="auto">
              <a:xfrm>
                <a:off x="3734" y="1673"/>
                <a:ext cx="1627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/>
                  <a:t>record for Func(5,0)</a:t>
                </a:r>
              </a:p>
              <a:p>
                <a:r>
                  <a:rPr lang="en-US" altLang="en-US"/>
                  <a:t>is popped first </a:t>
                </a:r>
              </a:p>
              <a:p>
                <a:r>
                  <a:rPr lang="en-US" altLang="en-US"/>
                  <a:t>with its FCTVAL</a:t>
                </a:r>
              </a:p>
            </p:txBody>
          </p:sp>
        </p:grpSp>
      </p:grp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2895600" y="3505200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05" name="Arc 37"/>
          <p:cNvSpPr>
            <a:spLocks/>
          </p:cNvSpPr>
          <p:nvPr/>
        </p:nvSpPr>
        <p:spPr bwMode="auto">
          <a:xfrm>
            <a:off x="3810000" y="2209800"/>
            <a:ext cx="382588" cy="1714500"/>
          </a:xfrm>
          <a:custGeom>
            <a:avLst/>
            <a:gdLst>
              <a:gd name="G0" fmla="+- 90 0 0"/>
              <a:gd name="G1" fmla="+- 21600 0 0"/>
              <a:gd name="G2" fmla="+- 21600 0 0"/>
              <a:gd name="T0" fmla="*/ 0 w 21690"/>
              <a:gd name="T1" fmla="*/ 0 h 25571"/>
              <a:gd name="T2" fmla="*/ 21322 w 21690"/>
              <a:gd name="T3" fmla="*/ 25571 h 25571"/>
              <a:gd name="T4" fmla="*/ 90 w 21690"/>
              <a:gd name="T5" fmla="*/ 21600 h 25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0" h="25571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cubicBezTo>
                  <a:pt x="21690" y="22932"/>
                  <a:pt x="21566" y="24261"/>
                  <a:pt x="21321" y="25570"/>
                </a:cubicBezTo>
              </a:path>
              <a:path w="21690" h="25571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cubicBezTo>
                  <a:pt x="21690" y="22932"/>
                  <a:pt x="21566" y="24261"/>
                  <a:pt x="21321" y="2557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rgbClr val="CC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06" name="Rectangle 38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1066800"/>
          </a:xfrm>
          <a:noFill/>
          <a:ln/>
        </p:spPr>
        <p:txBody>
          <a:bodyPr/>
          <a:lstStyle/>
          <a:p>
            <a:r>
              <a:rPr lang="en-US" altLang="en-US" sz="4000"/>
              <a:t>Run-Time Stack Activation Records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x = Func(5, 2);</a:t>
            </a:r>
            <a:r>
              <a:rPr lang="en-US" altLang="en-US" sz="2400">
                <a:latin typeface="Courier New" pitchFamily="49" charset="0"/>
              </a:rPr>
              <a:t>      </a:t>
            </a: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// original call at instruction 100</a:t>
            </a:r>
            <a:r>
              <a:rPr lang="en-US" altLang="en-US" sz="40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178A-AE5C-4135-80DA-B13B58840AD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901950" y="3511550"/>
            <a:ext cx="2044700" cy="29591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74725" y="2033588"/>
            <a:ext cx="4283075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5+Func(5,0) = 5+ 0                         	          b               1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    50</a:t>
            </a: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   5+Func(5,1) = ?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2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100</a:t>
            </a:r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2895600" y="4953000"/>
            <a:ext cx="2057400" cy="1162050"/>
            <a:chOff x="1824" y="3120"/>
            <a:chExt cx="1296" cy="732"/>
          </a:xfrm>
        </p:grpSpPr>
        <p:sp>
          <p:nvSpPr>
            <p:cNvPr id="33796" name="Line 4"/>
            <p:cNvSpPr>
              <a:spLocks noChangeShapeType="1"/>
            </p:cNvSpPr>
            <p:nvPr/>
          </p:nvSpPr>
          <p:spPr bwMode="auto">
            <a:xfrm>
              <a:off x="1824" y="385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1824" y="3669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1824" y="348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1824" y="3303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1824" y="3120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2895600" y="4662488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2895600" y="4371975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895600" y="4086225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895600" y="3795713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49530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895600" y="1752600"/>
            <a:ext cx="0" cy="472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3811" name="Group 19"/>
          <p:cNvGrpSpPr>
            <a:grpSpLocks/>
          </p:cNvGrpSpPr>
          <p:nvPr/>
        </p:nvGrpSpPr>
        <p:grpSpPr bwMode="auto">
          <a:xfrm>
            <a:off x="5105400" y="5049838"/>
            <a:ext cx="3328988" cy="1427162"/>
            <a:chOff x="3216" y="3181"/>
            <a:chExt cx="2097" cy="899"/>
          </a:xfrm>
        </p:grpSpPr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V="1">
              <a:off x="3216" y="3631"/>
              <a:ext cx="480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3216" y="3181"/>
              <a:ext cx="48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686" y="3559"/>
              <a:ext cx="16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record for Func(5,2)</a:t>
              </a:r>
            </a:p>
          </p:txBody>
        </p:sp>
      </p:grpSp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5181600" y="3554413"/>
            <a:ext cx="3328988" cy="1606550"/>
            <a:chOff x="3264" y="2239"/>
            <a:chExt cx="2097" cy="1012"/>
          </a:xfrm>
        </p:grpSpPr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V="1">
              <a:off x="3264" y="2688"/>
              <a:ext cx="48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3264" y="2239"/>
              <a:ext cx="480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3734" y="2617"/>
              <a:ext cx="162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record for Func(5,1)</a:t>
              </a:r>
            </a:p>
            <a:p>
              <a:r>
                <a:rPr lang="en-US" altLang="en-US"/>
                <a:t>is popped next</a:t>
              </a:r>
            </a:p>
            <a:p>
              <a:r>
                <a:rPr lang="en-US" altLang="en-US"/>
                <a:t>with its FCTVAL</a:t>
              </a:r>
            </a:p>
          </p:txBody>
        </p:sp>
      </p:grp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2895600" y="3505200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7" name="Arc 25"/>
          <p:cNvSpPr>
            <a:spLocks/>
          </p:cNvSpPr>
          <p:nvPr/>
        </p:nvSpPr>
        <p:spPr bwMode="auto">
          <a:xfrm>
            <a:off x="3886200" y="3657600"/>
            <a:ext cx="382588" cy="1714500"/>
          </a:xfrm>
          <a:custGeom>
            <a:avLst/>
            <a:gdLst>
              <a:gd name="G0" fmla="+- 90 0 0"/>
              <a:gd name="G1" fmla="+- 21600 0 0"/>
              <a:gd name="G2" fmla="+- 21600 0 0"/>
              <a:gd name="T0" fmla="*/ 0 w 21690"/>
              <a:gd name="T1" fmla="*/ 0 h 25571"/>
              <a:gd name="T2" fmla="*/ 21322 w 21690"/>
              <a:gd name="T3" fmla="*/ 25571 h 25571"/>
              <a:gd name="T4" fmla="*/ 90 w 21690"/>
              <a:gd name="T5" fmla="*/ 21600 h 25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0" h="25571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cubicBezTo>
                  <a:pt x="21690" y="22932"/>
                  <a:pt x="21566" y="24261"/>
                  <a:pt x="21321" y="25570"/>
                </a:cubicBezTo>
              </a:path>
              <a:path w="21690" h="25571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cubicBezTo>
                  <a:pt x="21690" y="22932"/>
                  <a:pt x="21566" y="24261"/>
                  <a:pt x="21321" y="2557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rgbClr val="CC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18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1066800"/>
          </a:xfrm>
          <a:noFill/>
          <a:ln/>
        </p:spPr>
        <p:txBody>
          <a:bodyPr/>
          <a:lstStyle/>
          <a:p>
            <a:r>
              <a:rPr lang="en-US" altLang="en-US" sz="4000"/>
              <a:t>Run-Time Stack Activation Records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1000"/>
              <a:t/>
            </a:r>
            <a:br>
              <a:rPr lang="en-US" altLang="en-US" sz="1000"/>
            </a:b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x = Func(5, 2);</a:t>
            </a:r>
            <a:r>
              <a:rPr lang="en-US" altLang="en-US" sz="2400">
                <a:latin typeface="Courier New" pitchFamily="49" charset="0"/>
              </a:rPr>
              <a:t>      </a:t>
            </a: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// original call at instruction 100</a:t>
            </a:r>
            <a:r>
              <a:rPr lang="en-US" altLang="en-US" sz="40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F43D-72B7-4EE2-924E-BCABC81E34C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Finding a Recursive Solution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724400"/>
          </a:xfrm>
          <a:noFill/>
          <a:ln/>
        </p:spPr>
        <p:txBody>
          <a:bodyPr/>
          <a:lstStyle/>
          <a:p>
            <a:r>
              <a:rPr lang="en-US" altLang="en-US" sz="2800"/>
              <a:t>Each successive recursive call should bring you closer to a situation in which the answer is known.</a:t>
            </a:r>
          </a:p>
          <a:p>
            <a:pPr>
              <a:buFont typeface="Monotype Sorts" pitchFamily="2" charset="2"/>
              <a:buNone/>
            </a:pPr>
            <a:endParaRPr lang="en-US" altLang="en-US" sz="1000"/>
          </a:p>
          <a:p>
            <a:r>
              <a:rPr lang="en-US" altLang="en-US" sz="2800"/>
              <a:t>A case for which the answer is known (and can be expressed without recursion) is called a </a:t>
            </a:r>
            <a:r>
              <a:rPr lang="en-US" altLang="en-US" sz="2800">
                <a:solidFill>
                  <a:srgbClr val="CC3300"/>
                </a:solidFill>
              </a:rPr>
              <a:t>base case.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endParaRPr lang="en-US" altLang="en-US" sz="1000"/>
          </a:p>
          <a:p>
            <a:r>
              <a:rPr lang="en-US" altLang="en-US" sz="2800"/>
              <a:t>Each recursive</a:t>
            </a:r>
            <a:r>
              <a:rPr lang="en-US" altLang="en-US"/>
              <a:t> </a:t>
            </a:r>
            <a:r>
              <a:rPr lang="en-US" altLang="en-US" sz="2800"/>
              <a:t>algorithm must have at least one base case, as well as the </a:t>
            </a:r>
            <a:r>
              <a:rPr lang="en-US" altLang="en-US" sz="2800">
                <a:solidFill>
                  <a:srgbClr val="CC0000"/>
                </a:solidFill>
              </a:rPr>
              <a:t>general</a:t>
            </a:r>
            <a:r>
              <a:rPr lang="en-US" altLang="en-US" sz="2800"/>
              <a:t> (recursive) case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3A2F-9B5B-4D4B-80AF-3EB1461CC76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01950" y="4959350"/>
            <a:ext cx="2044700" cy="15113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74725" y="2033588"/>
            <a:ext cx="4283075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</a:t>
            </a: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800">
              <a:solidFill>
                <a:schemeClr val="tx1"/>
              </a:solidFill>
            </a:endParaRPr>
          </a:p>
          <a:p>
            <a:r>
              <a:rPr lang="en-US" altLang="en-US" sz="1800">
                <a:solidFill>
                  <a:schemeClr val="tx1"/>
                </a:solidFill>
              </a:rPr>
              <a:t>             FCTVAL              10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result    5+Func(5,1) = 5+5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b              2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                        a              5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Return Address          100</a:t>
            </a:r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2895600" y="4953000"/>
            <a:ext cx="2057400" cy="1162050"/>
            <a:chOff x="1824" y="3120"/>
            <a:chExt cx="1296" cy="732"/>
          </a:xfrm>
        </p:grpSpPr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1824" y="385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>
              <a:off x="1824" y="3669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1824" y="348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824" y="3303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824" y="3120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1066800"/>
          </a:xfrm>
          <a:noFill/>
          <a:ln/>
        </p:spPr>
        <p:txBody>
          <a:bodyPr/>
          <a:lstStyle/>
          <a:p>
            <a:r>
              <a:rPr lang="en-US" altLang="en-US" sz="4000"/>
              <a:t>Run-Time Stack Activation Records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>
                <a:solidFill>
                  <a:schemeClr val="tx1"/>
                </a:solidFill>
                <a:latin typeface="Courier New" pitchFamily="49" charset="0"/>
              </a:rPr>
              <a:t>x = Func(5, 2);</a:t>
            </a:r>
            <a:r>
              <a:rPr lang="en-US" altLang="en-US" sz="2400">
                <a:latin typeface="Courier New" pitchFamily="49" charset="0"/>
              </a:rPr>
              <a:t>      </a:t>
            </a: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// original call at line 100</a:t>
            </a:r>
            <a:r>
              <a:rPr lang="en-US" altLang="en-US" sz="4000">
                <a:latin typeface="Courier New" pitchFamily="49" charset="0"/>
              </a:rPr>
              <a:t> 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4953000" y="1828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2895600" y="1752600"/>
            <a:ext cx="0" cy="472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832" name="Group 16"/>
          <p:cNvGrpSpPr>
            <a:grpSpLocks/>
          </p:cNvGrpSpPr>
          <p:nvPr/>
        </p:nvGrpSpPr>
        <p:grpSpPr bwMode="auto">
          <a:xfrm>
            <a:off x="5105400" y="5049838"/>
            <a:ext cx="3328988" cy="1606550"/>
            <a:chOff x="3216" y="3181"/>
            <a:chExt cx="2097" cy="1012"/>
          </a:xfrm>
        </p:grpSpPr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V="1">
              <a:off x="3216" y="3631"/>
              <a:ext cx="480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3216" y="3181"/>
              <a:ext cx="48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3686" y="3559"/>
              <a:ext cx="162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record for Func(5,2)</a:t>
              </a:r>
            </a:p>
            <a:p>
              <a:r>
                <a:rPr lang="en-US" altLang="en-US"/>
                <a:t>is popped last</a:t>
              </a:r>
            </a:p>
            <a:p>
              <a:r>
                <a:rPr lang="en-US" altLang="en-US"/>
                <a:t>with its FCTVAL</a:t>
              </a:r>
            </a:p>
          </p:txBody>
        </p:sp>
      </p:grpSp>
      <p:sp>
        <p:nvSpPr>
          <p:cNvPr id="34833" name="Arc 17"/>
          <p:cNvSpPr>
            <a:spLocks/>
          </p:cNvSpPr>
          <p:nvPr/>
        </p:nvSpPr>
        <p:spPr bwMode="auto">
          <a:xfrm>
            <a:off x="2668588" y="1219200"/>
            <a:ext cx="1066800" cy="38862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rgbClr val="CC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2CA5-9032-4AF4-9D0E-211597A4FC3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696200" cy="762000"/>
          </a:xfrm>
          <a:noFill/>
          <a:ln/>
        </p:spPr>
        <p:txBody>
          <a:bodyPr/>
          <a:lstStyle/>
          <a:p>
            <a:r>
              <a:rPr lang="en-US" altLang="en-US"/>
              <a:t>Show Activation Records for these calls      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7213"/>
            <a:ext cx="7543800" cy="404018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x = Func( - 5,  - 3 );</a:t>
            </a:r>
          </a:p>
          <a:p>
            <a:pPr>
              <a:buFont typeface="Monotype Sorts" pitchFamily="2" charset="2"/>
              <a:buNone/>
            </a:pPr>
            <a:endParaRPr lang="en-US" altLang="en-US" sz="1800" b="1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x = Func( 5, - 3 );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What operation does Func(a, b) simulate?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77F-2CB6-4871-84EA-C0133A78135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Tail Recursion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6858000" cy="3505200"/>
          </a:xfrm>
          <a:noFill/>
          <a:ln/>
        </p:spPr>
        <p:txBody>
          <a:bodyPr/>
          <a:lstStyle/>
          <a:p>
            <a:r>
              <a:rPr lang="en-US" altLang="en-US" sz="2800" b="1"/>
              <a:t>The case in which a function contains only a single recursive call and it is the last statement to be executed in the function.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2400"/>
          </a:p>
          <a:p>
            <a:r>
              <a:rPr lang="en-US" altLang="en-US" sz="2800" b="1">
                <a:solidFill>
                  <a:srgbClr val="008080"/>
                </a:solidFill>
              </a:rPr>
              <a:t>Tail recursion can be replaced by iteration</a:t>
            </a:r>
            <a:r>
              <a:rPr lang="en-US" altLang="en-US" sz="2800" b="1"/>
              <a:t> to remove recursion from the solution as in the next example.</a:t>
            </a:r>
            <a:r>
              <a:rPr lang="en-US" altLang="en-US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34950" y="234950"/>
            <a:ext cx="8674100" cy="6235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381000"/>
            <a:ext cx="8591550" cy="49720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339933"/>
                </a:solidFill>
              </a:rPr>
              <a:t>// USES TAIL RECURSION</a:t>
            </a:r>
            <a:endParaRPr lang="en-US" altLang="en-US" sz="2000" b="1"/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bool   ValueInList ( ListType  list ,  int  value ,  int  startIndex  )</a:t>
            </a:r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Font typeface="Monotype Sorts" pitchFamily="2" charset="2"/>
              <a:buNone/>
            </a:pPr>
            <a:r>
              <a:rPr lang="en-US" altLang="en-US" sz="2000" b="1" i="1"/>
              <a:t>//    Searches list for value between positions startIndex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/>
              <a:t>//    and  list.length-1</a:t>
            </a:r>
            <a:endParaRPr lang="en-US" altLang="en-US" sz="2400" b="1" i="1"/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//    Pre:   list.info[ startIndex ] . . list.info[ list.length - 1 ]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// 		  contain values to be searched</a:t>
            </a:r>
            <a:endParaRPr lang="en-US" altLang="en-US" sz="2000" b="1" i="1">
              <a:solidFill>
                <a:srgbClr val="0066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//   Post:  Function value =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//	     ( value exists in list.info[ startIndex ] . . list.info[ list.length - 1 ] )</a:t>
            </a:r>
            <a:endParaRPr lang="en-US" altLang="en-US" sz="2400" b="1" i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     if  ( list.info[startIndex] == value )		</a:t>
            </a:r>
            <a:r>
              <a:rPr lang="en-US" altLang="en-US" sz="2000" b="1" i="1">
                <a:solidFill>
                  <a:srgbClr val="990000"/>
                </a:solidFill>
              </a:rPr>
              <a:t>// one base case</a:t>
            </a:r>
            <a:r>
              <a:rPr lang="en-US" altLang="en-US" sz="2000" b="1"/>
              <a:t>		return  true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    else  if  (startIndex == list.length -1 ) 	</a:t>
            </a:r>
            <a:r>
              <a:rPr lang="en-US" altLang="en-US" sz="2000" b="1" i="1">
                <a:solidFill>
                  <a:srgbClr val="990000"/>
                </a:solidFill>
              </a:rPr>
              <a:t>// another base case</a:t>
            </a:r>
            <a:endParaRPr lang="en-US" altLang="en-US" sz="20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	return  false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else			 			</a:t>
            </a:r>
            <a:r>
              <a:rPr lang="en-US" altLang="en-US" sz="2000" b="1" i="1">
                <a:solidFill>
                  <a:srgbClr val="A50021"/>
                </a:solidFill>
              </a:rPr>
              <a:t>// general case</a:t>
            </a:r>
            <a:r>
              <a:rPr lang="en-US" altLang="en-US" sz="2000" b="1"/>
              <a:t>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	return ValueInList( list, value, startIndex + 1 )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BC3FE2A4-B337-4906-8731-D6ECB3084EC8}" type="slidenum">
              <a:rPr lang="en-US" altLang="en-US" sz="1400" b="0">
                <a:solidFill>
                  <a:schemeClr val="tx1"/>
                </a:solidFill>
              </a:rPr>
              <a:pPr algn="r"/>
              <a:t>33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34950" y="311150"/>
            <a:ext cx="8674100" cy="6235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381000"/>
            <a:ext cx="8591550" cy="558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339933"/>
                </a:solidFill>
              </a:rPr>
              <a:t>// ITERATIVE SOLUTION</a:t>
            </a:r>
            <a:endParaRPr lang="en-US" altLang="en-US" sz="2000" b="1"/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bool   ValueInList (  ListType  list ,   int  value ,  int  startIndex  )</a:t>
            </a:r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Font typeface="Monotype Sorts" pitchFamily="2" charset="2"/>
              <a:buNone/>
            </a:pPr>
            <a:r>
              <a:rPr lang="en-US" altLang="en-US" sz="2000" b="1" i="1"/>
              <a:t>//    Searches list for value between positions startIndex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/>
              <a:t>//    and  list.length-1</a:t>
            </a:r>
            <a:endParaRPr lang="en-US" altLang="en-US" sz="2400" b="1" i="1"/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//    Pre:   list.info[ startIndex ] . . list.info[ list.length - 1 ]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chemeClr val="folHlink"/>
                </a:solidFill>
              </a:rPr>
              <a:t>// 		  contain values to be searched</a:t>
            </a:r>
            <a:endParaRPr lang="en-US" altLang="en-US" sz="2000" b="1" i="1">
              <a:solidFill>
                <a:srgbClr val="0066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//   Post:  Function value =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 i="1">
                <a:solidFill>
                  <a:srgbClr val="CC0000"/>
                </a:solidFill>
              </a:rPr>
              <a:t>//	     ( value exists in list.info[ startIndex ] . . list.info[ list.length - 1 ] )</a:t>
            </a:r>
            <a:endParaRPr lang="en-US" altLang="en-US" sz="2400" b="1" i="1"/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{   bool   found  =  false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     while  ( !found  &amp;&amp;  startIndex &lt; list.length ) </a:t>
            </a:r>
            <a:endParaRPr lang="en-US" altLang="en-US" sz="2000" b="1" i="1">
              <a:solidFill>
                <a:srgbClr val="99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{</a:t>
            </a:r>
            <a:r>
              <a:rPr lang="en-US" altLang="en-US" sz="2000" b="1" i="1">
                <a:solidFill>
                  <a:srgbClr val="990000"/>
                </a:solidFill>
              </a:rPr>
              <a:t>  	</a:t>
            </a:r>
            <a:r>
              <a:rPr lang="en-US" altLang="en-US" sz="2000" b="1"/>
              <a:t>if ( value == list.info[ startIndex ] 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    			found = true 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	else	startIndex++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	return  found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6C241414-A0E5-46C8-B8CD-750B41BF48D9}" type="slidenum">
              <a:rPr lang="en-US" altLang="en-US" sz="1400" b="0">
                <a:solidFill>
                  <a:schemeClr val="tx1"/>
                </a:solidFill>
              </a:rPr>
              <a:pPr algn="r"/>
              <a:t>34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A971-99DD-454B-BF52-5F216F31BBB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762000"/>
          </a:xfrm>
          <a:noFill/>
          <a:ln/>
        </p:spPr>
        <p:txBody>
          <a:bodyPr/>
          <a:lstStyle/>
          <a:p>
            <a:r>
              <a:rPr lang="en-US" altLang="en-US"/>
              <a:t>Use a recursive solution when: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1013"/>
            <a:ext cx="7772400" cy="4497387"/>
          </a:xfrm>
          <a:noFill/>
          <a:ln/>
        </p:spPr>
        <p:txBody>
          <a:bodyPr/>
          <a:lstStyle/>
          <a:p>
            <a:r>
              <a:rPr lang="en-US" altLang="en-US" sz="2400" b="1"/>
              <a:t>The depth of recursive calls is relatively “shallow” compared to the size of the problem.</a:t>
            </a: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200" b="1"/>
          </a:p>
          <a:p>
            <a:r>
              <a:rPr lang="en-US" altLang="en-US" sz="2400" b="1"/>
              <a:t>The recursive version does about the same amount of work as the nonrecursive version.</a:t>
            </a:r>
          </a:p>
          <a:p>
            <a:pPr>
              <a:buFont typeface="Monotype Sorts" pitchFamily="2" charset="2"/>
              <a:buNone/>
            </a:pPr>
            <a:endParaRPr lang="en-US" altLang="en-US" sz="1200" b="1"/>
          </a:p>
          <a:p>
            <a:r>
              <a:rPr lang="en-US" altLang="en-US" sz="2400" b="1"/>
              <a:t>The recursive version is shorter and simpler than the nonrecursive solution. </a:t>
            </a:r>
          </a:p>
        </p:txBody>
      </p:sp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615950" y="5035550"/>
            <a:ext cx="7759700" cy="901700"/>
            <a:chOff x="388" y="3172"/>
            <a:chExt cx="4888" cy="568"/>
          </a:xfrm>
        </p:grpSpPr>
        <p:sp>
          <p:nvSpPr>
            <p:cNvPr id="39940" name="Oval 4"/>
            <p:cNvSpPr>
              <a:spLocks noChangeArrowheads="1"/>
            </p:cNvSpPr>
            <p:nvPr/>
          </p:nvSpPr>
          <p:spPr bwMode="auto">
            <a:xfrm>
              <a:off x="388" y="3172"/>
              <a:ext cx="1522" cy="56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2071" y="3172"/>
              <a:ext cx="1522" cy="56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3754" y="3172"/>
              <a:ext cx="1522" cy="56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93725" y="5287963"/>
            <a:ext cx="719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SHALLOW DEPTH           EFFICIENCY                   CLARITY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810-151E-4289-89E5-9243C712C8A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1066800"/>
          </a:xfrm>
          <a:noFill/>
          <a:ln/>
        </p:spPr>
        <p:txBody>
          <a:bodyPr/>
          <a:lstStyle/>
          <a:p>
            <a:r>
              <a:rPr lang="en-US" altLang="en-US"/>
              <a:t>Using quick sort algorithm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2362200" y="2590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3816350" y="1911350"/>
            <a:ext cx="1587500" cy="1435100"/>
            <a:chOff x="2404" y="1204"/>
            <a:chExt cx="1000" cy="904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2740" y="120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2692" y="1252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2644" y="1300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596" y="1348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548" y="1396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500" y="144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2452" y="1492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2404" y="1540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362200" y="2590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0976" name="Group 16"/>
          <p:cNvGrpSpPr>
            <a:grpSpLocks/>
          </p:cNvGrpSpPr>
          <p:nvPr/>
        </p:nvGrpSpPr>
        <p:grpSpPr bwMode="auto">
          <a:xfrm>
            <a:off x="5257800" y="2590800"/>
            <a:ext cx="1371600" cy="533400"/>
            <a:chOff x="3312" y="1632"/>
            <a:chExt cx="864" cy="336"/>
          </a:xfrm>
        </p:grpSpPr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312" y="163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4176" y="163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83" name="Group 23"/>
          <p:cNvGrpSpPr>
            <a:grpSpLocks/>
          </p:cNvGrpSpPr>
          <p:nvPr/>
        </p:nvGrpSpPr>
        <p:grpSpPr bwMode="auto">
          <a:xfrm>
            <a:off x="6102350" y="3054350"/>
            <a:ext cx="1435100" cy="1282700"/>
            <a:chOff x="3844" y="1924"/>
            <a:chExt cx="904" cy="808"/>
          </a:xfrm>
        </p:grpSpPr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4084" y="192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4036" y="1972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3988" y="2020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3940" y="2068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3892" y="2116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3844" y="216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89" name="Group 29"/>
          <p:cNvGrpSpPr>
            <a:grpSpLocks/>
          </p:cNvGrpSpPr>
          <p:nvPr/>
        </p:nvGrpSpPr>
        <p:grpSpPr bwMode="auto">
          <a:xfrm>
            <a:off x="1682750" y="3054350"/>
            <a:ext cx="1358900" cy="1206500"/>
            <a:chOff x="1060" y="1924"/>
            <a:chExt cx="856" cy="760"/>
          </a:xfrm>
        </p:grpSpPr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1252" y="1924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1204" y="1972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6" name="Rectangle 26"/>
            <p:cNvSpPr>
              <a:spLocks noChangeArrowheads="1"/>
            </p:cNvSpPr>
            <p:nvPr/>
          </p:nvSpPr>
          <p:spPr bwMode="auto">
            <a:xfrm>
              <a:off x="1156" y="2020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1108" y="2068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8" name="Rectangle 28"/>
            <p:cNvSpPr>
              <a:spLocks noChangeArrowheads="1"/>
            </p:cNvSpPr>
            <p:nvPr/>
          </p:nvSpPr>
          <p:spPr bwMode="auto">
            <a:xfrm>
              <a:off x="1060" y="2116"/>
              <a:ext cx="664" cy="56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1009" name="Group 49"/>
          <p:cNvGrpSpPr>
            <a:grpSpLocks/>
          </p:cNvGrpSpPr>
          <p:nvPr/>
        </p:nvGrpSpPr>
        <p:grpSpPr bwMode="auto">
          <a:xfrm>
            <a:off x="539750" y="4502150"/>
            <a:ext cx="7912100" cy="1130300"/>
            <a:chOff x="340" y="2836"/>
            <a:chExt cx="4984" cy="712"/>
          </a:xfrm>
        </p:grpSpPr>
        <p:grpSp>
          <p:nvGrpSpPr>
            <p:cNvPr id="40993" name="Group 33"/>
            <p:cNvGrpSpPr>
              <a:grpSpLocks/>
            </p:cNvGrpSpPr>
            <p:nvPr/>
          </p:nvGrpSpPr>
          <p:grpSpPr bwMode="auto">
            <a:xfrm>
              <a:off x="340" y="2836"/>
              <a:ext cx="760" cy="664"/>
              <a:chOff x="340" y="2836"/>
              <a:chExt cx="760" cy="664"/>
            </a:xfrm>
          </p:grpSpPr>
          <p:sp>
            <p:nvSpPr>
              <p:cNvPr id="40990" name="Rectangle 30"/>
              <p:cNvSpPr>
                <a:spLocks noChangeArrowheads="1"/>
              </p:cNvSpPr>
              <p:nvPr/>
            </p:nvSpPr>
            <p:spPr bwMode="auto">
              <a:xfrm>
                <a:off x="436" y="2836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1" name="Rectangle 31"/>
              <p:cNvSpPr>
                <a:spLocks noChangeArrowheads="1"/>
              </p:cNvSpPr>
              <p:nvPr/>
            </p:nvSpPr>
            <p:spPr bwMode="auto">
              <a:xfrm>
                <a:off x="388" y="2884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2" name="Rectangle 32"/>
              <p:cNvSpPr>
                <a:spLocks noChangeArrowheads="1"/>
              </p:cNvSpPr>
              <p:nvPr/>
            </p:nvSpPr>
            <p:spPr bwMode="auto">
              <a:xfrm>
                <a:off x="340" y="2932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0998" name="Group 38"/>
            <p:cNvGrpSpPr>
              <a:grpSpLocks/>
            </p:cNvGrpSpPr>
            <p:nvPr/>
          </p:nvGrpSpPr>
          <p:grpSpPr bwMode="auto">
            <a:xfrm>
              <a:off x="3220" y="2836"/>
              <a:ext cx="808" cy="712"/>
              <a:chOff x="3220" y="2836"/>
              <a:chExt cx="808" cy="712"/>
            </a:xfrm>
          </p:grpSpPr>
          <p:sp>
            <p:nvSpPr>
              <p:cNvPr id="40994" name="Rectangle 34"/>
              <p:cNvSpPr>
                <a:spLocks noChangeArrowheads="1"/>
              </p:cNvSpPr>
              <p:nvPr/>
            </p:nvSpPr>
            <p:spPr bwMode="auto">
              <a:xfrm>
                <a:off x="3364" y="2836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5" name="Rectangle 35"/>
              <p:cNvSpPr>
                <a:spLocks noChangeArrowheads="1"/>
              </p:cNvSpPr>
              <p:nvPr/>
            </p:nvSpPr>
            <p:spPr bwMode="auto">
              <a:xfrm>
                <a:off x="3316" y="2884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6" name="Rectangle 36"/>
              <p:cNvSpPr>
                <a:spLocks noChangeArrowheads="1"/>
              </p:cNvSpPr>
              <p:nvPr/>
            </p:nvSpPr>
            <p:spPr bwMode="auto">
              <a:xfrm>
                <a:off x="3268" y="2932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997" name="Rectangle 37"/>
              <p:cNvSpPr>
                <a:spLocks noChangeArrowheads="1"/>
              </p:cNvSpPr>
              <p:nvPr/>
            </p:nvSpPr>
            <p:spPr bwMode="auto">
              <a:xfrm>
                <a:off x="3220" y="2980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003" name="Group 43"/>
            <p:cNvGrpSpPr>
              <a:grpSpLocks/>
            </p:cNvGrpSpPr>
            <p:nvPr/>
          </p:nvGrpSpPr>
          <p:grpSpPr bwMode="auto">
            <a:xfrm>
              <a:off x="1780" y="2836"/>
              <a:ext cx="808" cy="712"/>
              <a:chOff x="1780" y="2836"/>
              <a:chExt cx="808" cy="712"/>
            </a:xfrm>
          </p:grpSpPr>
          <p:sp>
            <p:nvSpPr>
              <p:cNvPr id="40999" name="Rectangle 39"/>
              <p:cNvSpPr>
                <a:spLocks noChangeArrowheads="1"/>
              </p:cNvSpPr>
              <p:nvPr/>
            </p:nvSpPr>
            <p:spPr bwMode="auto">
              <a:xfrm>
                <a:off x="1924" y="2836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00" name="Rectangle 40"/>
              <p:cNvSpPr>
                <a:spLocks noChangeArrowheads="1"/>
              </p:cNvSpPr>
              <p:nvPr/>
            </p:nvSpPr>
            <p:spPr bwMode="auto">
              <a:xfrm>
                <a:off x="1876" y="2884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01" name="Rectangle 41"/>
              <p:cNvSpPr>
                <a:spLocks noChangeArrowheads="1"/>
              </p:cNvSpPr>
              <p:nvPr/>
            </p:nvSpPr>
            <p:spPr bwMode="auto">
              <a:xfrm>
                <a:off x="1828" y="2932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02" name="Rectangle 42"/>
              <p:cNvSpPr>
                <a:spLocks noChangeArrowheads="1"/>
              </p:cNvSpPr>
              <p:nvPr/>
            </p:nvSpPr>
            <p:spPr bwMode="auto">
              <a:xfrm>
                <a:off x="1780" y="2980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008" name="Group 48"/>
            <p:cNvGrpSpPr>
              <a:grpSpLocks/>
            </p:cNvGrpSpPr>
            <p:nvPr/>
          </p:nvGrpSpPr>
          <p:grpSpPr bwMode="auto">
            <a:xfrm>
              <a:off x="4516" y="2836"/>
              <a:ext cx="808" cy="712"/>
              <a:chOff x="4516" y="2836"/>
              <a:chExt cx="808" cy="712"/>
            </a:xfrm>
          </p:grpSpPr>
          <p:sp>
            <p:nvSpPr>
              <p:cNvPr id="41004" name="Rectangle 44"/>
              <p:cNvSpPr>
                <a:spLocks noChangeArrowheads="1"/>
              </p:cNvSpPr>
              <p:nvPr/>
            </p:nvSpPr>
            <p:spPr bwMode="auto">
              <a:xfrm>
                <a:off x="4660" y="2836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05" name="Rectangle 45"/>
              <p:cNvSpPr>
                <a:spLocks noChangeArrowheads="1"/>
              </p:cNvSpPr>
              <p:nvPr/>
            </p:nvSpPr>
            <p:spPr bwMode="auto">
              <a:xfrm>
                <a:off x="4612" y="2884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06" name="Rectangle 46"/>
              <p:cNvSpPr>
                <a:spLocks noChangeArrowheads="1"/>
              </p:cNvSpPr>
              <p:nvPr/>
            </p:nvSpPr>
            <p:spPr bwMode="auto">
              <a:xfrm>
                <a:off x="4564" y="2932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07" name="Rectangle 47"/>
              <p:cNvSpPr>
                <a:spLocks noChangeArrowheads="1"/>
              </p:cNvSpPr>
              <p:nvPr/>
            </p:nvSpPr>
            <p:spPr bwMode="auto">
              <a:xfrm>
                <a:off x="4516" y="2980"/>
                <a:ext cx="664" cy="568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1022" name="Group 62"/>
          <p:cNvGrpSpPr>
            <a:grpSpLocks/>
          </p:cNvGrpSpPr>
          <p:nvPr/>
        </p:nvGrpSpPr>
        <p:grpSpPr bwMode="auto">
          <a:xfrm>
            <a:off x="914400" y="3962400"/>
            <a:ext cx="7086600" cy="533400"/>
            <a:chOff x="576" y="2496"/>
            <a:chExt cx="4464" cy="336"/>
          </a:xfrm>
        </p:grpSpPr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4560" y="2496"/>
              <a:ext cx="480" cy="336"/>
              <a:chOff x="4560" y="2496"/>
              <a:chExt cx="480" cy="336"/>
            </a:xfrm>
          </p:grpSpPr>
          <p:sp>
            <p:nvSpPr>
              <p:cNvPr id="41010" name="Line 50"/>
              <p:cNvSpPr>
                <a:spLocks noChangeShapeType="1"/>
              </p:cNvSpPr>
              <p:nvPr/>
            </p:nvSpPr>
            <p:spPr bwMode="auto">
              <a:xfrm>
                <a:off x="4560" y="249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11" name="Line 51"/>
              <p:cNvSpPr>
                <a:spLocks noChangeShapeType="1"/>
              </p:cNvSpPr>
              <p:nvPr/>
            </p:nvSpPr>
            <p:spPr bwMode="auto">
              <a:xfrm>
                <a:off x="5040" y="249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015" name="Group 55"/>
            <p:cNvGrpSpPr>
              <a:grpSpLocks/>
            </p:cNvGrpSpPr>
            <p:nvPr/>
          </p:nvGrpSpPr>
          <p:grpSpPr bwMode="auto">
            <a:xfrm>
              <a:off x="1776" y="2496"/>
              <a:ext cx="480" cy="336"/>
              <a:chOff x="1776" y="2496"/>
              <a:chExt cx="480" cy="336"/>
            </a:xfrm>
          </p:grpSpPr>
          <p:sp>
            <p:nvSpPr>
              <p:cNvPr id="41013" name="Line 53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14" name="Line 54"/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018" name="Group 58"/>
            <p:cNvGrpSpPr>
              <a:grpSpLocks/>
            </p:cNvGrpSpPr>
            <p:nvPr/>
          </p:nvGrpSpPr>
          <p:grpSpPr bwMode="auto">
            <a:xfrm>
              <a:off x="3360" y="2496"/>
              <a:ext cx="480" cy="336"/>
              <a:chOff x="3360" y="2496"/>
              <a:chExt cx="480" cy="336"/>
            </a:xfrm>
          </p:grpSpPr>
          <p:sp>
            <p:nvSpPr>
              <p:cNvPr id="41016" name="Line 56"/>
              <p:cNvSpPr>
                <a:spLocks noChangeShapeType="1"/>
              </p:cNvSpPr>
              <p:nvPr/>
            </p:nvSpPr>
            <p:spPr bwMode="auto">
              <a:xfrm flipH="1">
                <a:off x="3360" y="249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17" name="Line 57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576" y="2496"/>
              <a:ext cx="480" cy="336"/>
              <a:chOff x="576" y="2496"/>
              <a:chExt cx="480" cy="336"/>
            </a:xfrm>
          </p:grpSpPr>
          <p:sp>
            <p:nvSpPr>
              <p:cNvPr id="41019" name="Line 59"/>
              <p:cNvSpPr>
                <a:spLocks noChangeShapeType="1"/>
              </p:cNvSpPr>
              <p:nvPr/>
            </p:nvSpPr>
            <p:spPr bwMode="auto">
              <a:xfrm flipH="1">
                <a:off x="576" y="249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020" name="Line 60"/>
              <p:cNvSpPr>
                <a:spLocks noChangeShapeType="1"/>
              </p:cNvSpPr>
              <p:nvPr/>
            </p:nvSpPr>
            <p:spPr bwMode="auto">
              <a:xfrm>
                <a:off x="576" y="249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1023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565150" y="2563813"/>
            <a:ext cx="8426450" cy="315118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/>
              <a:t>                                       A . . Z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         A . . L                                           M . . Z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A . . F                 G . . L                 M . . R              S . . Z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78B5-FA40-4A06-A4DA-734C75BFD3F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Before call to function Split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7788" y="5408613"/>
            <a:ext cx="790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</a:rPr>
              <a:t>    values[first] 					                               [last]</a:t>
            </a:r>
          </a:p>
        </p:txBody>
      </p:sp>
      <p:grpSp>
        <p:nvGrpSpPr>
          <p:cNvPr id="41997" name="Group 13"/>
          <p:cNvGrpSpPr>
            <a:grpSpLocks/>
          </p:cNvGrpSpPr>
          <p:nvPr/>
        </p:nvGrpSpPr>
        <p:grpSpPr bwMode="auto">
          <a:xfrm>
            <a:off x="768350" y="4572000"/>
            <a:ext cx="7378700" cy="609600"/>
            <a:chOff x="484" y="2880"/>
            <a:chExt cx="4648" cy="384"/>
          </a:xfrm>
        </p:grpSpPr>
        <p:grpSp>
          <p:nvGrpSpPr>
            <p:cNvPr id="41993" name="Group 9"/>
            <p:cNvGrpSpPr>
              <a:grpSpLocks/>
            </p:cNvGrpSpPr>
            <p:nvPr/>
          </p:nvGrpSpPr>
          <p:grpSpPr bwMode="auto">
            <a:xfrm>
              <a:off x="484" y="2880"/>
              <a:ext cx="2880" cy="384"/>
              <a:chOff x="484" y="2880"/>
              <a:chExt cx="2880" cy="384"/>
            </a:xfrm>
          </p:grpSpPr>
          <p:sp>
            <p:nvSpPr>
              <p:cNvPr id="41988" name="Rectangle 4"/>
              <p:cNvSpPr>
                <a:spLocks noChangeArrowheads="1"/>
              </p:cNvSpPr>
              <p:nvPr/>
            </p:nvSpPr>
            <p:spPr bwMode="auto">
              <a:xfrm>
                <a:off x="484" y="2884"/>
                <a:ext cx="2880" cy="37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89" name="Line 5"/>
              <p:cNvSpPr>
                <a:spLocks noChangeShapeType="1"/>
              </p:cNvSpPr>
              <p:nvPr/>
            </p:nvSpPr>
            <p:spPr bwMode="auto">
              <a:xfrm>
                <a:off x="1045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90" name="Line 6"/>
              <p:cNvSpPr>
                <a:spLocks noChangeShapeType="1"/>
              </p:cNvSpPr>
              <p:nvPr/>
            </p:nvSpPr>
            <p:spPr bwMode="auto">
              <a:xfrm>
                <a:off x="1608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91" name="Line 7"/>
              <p:cNvSpPr>
                <a:spLocks noChangeShapeType="1"/>
              </p:cNvSpPr>
              <p:nvPr/>
            </p:nvSpPr>
            <p:spPr bwMode="auto">
              <a:xfrm>
                <a:off x="2173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992" name="Line 8"/>
              <p:cNvSpPr>
                <a:spLocks noChangeShapeType="1"/>
              </p:cNvSpPr>
              <p:nvPr/>
            </p:nvSpPr>
            <p:spPr bwMode="auto">
              <a:xfrm>
                <a:off x="2770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3372" y="2884"/>
              <a:ext cx="1760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>
              <a:off x="3934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4498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99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3657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				</a:t>
            </a:r>
            <a:r>
              <a:rPr lang="en-US" altLang="en-US" sz="2800" b="1"/>
              <a:t>splitVal = 9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       GOAL:  place  splitVal in its proper position with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		       all values less than or equal to splitVal on its left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		       and all larger values on its right</a:t>
            </a:r>
          </a:p>
          <a:p>
            <a:pPr>
              <a:buFont typeface="Monotype Sorts" pitchFamily="2" charset="2"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1800" b="1" i="1"/>
          </a:p>
          <a:p>
            <a:pPr>
              <a:buFont typeface="Monotype Sorts" pitchFamily="2" charset="2"/>
              <a:buNone/>
            </a:pPr>
            <a:r>
              <a:rPr lang="en-US" altLang="en-US" sz="2400" b="1" i="1"/>
              <a:t>     9       20         6        10       14       3       60      11  </a:t>
            </a:r>
          </a:p>
          <a:p>
            <a:pPr>
              <a:buFont typeface="Monotype Sorts" pitchFamily="2" charset="2"/>
              <a:buNone/>
            </a:pPr>
            <a:endParaRPr lang="en-US" altLang="en-US" sz="2400" b="1"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4CB1-4901-4C59-84A7-D5CE10FBCA3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After call to function Split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30188" y="5408613"/>
            <a:ext cx="790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</a:rPr>
              <a:t>    values[first] 	        [splitPoint]			                               [last]</a:t>
            </a:r>
          </a:p>
        </p:txBody>
      </p:sp>
      <p:grpSp>
        <p:nvGrpSpPr>
          <p:cNvPr id="43021" name="Group 13"/>
          <p:cNvGrpSpPr>
            <a:grpSpLocks/>
          </p:cNvGrpSpPr>
          <p:nvPr/>
        </p:nvGrpSpPr>
        <p:grpSpPr bwMode="auto">
          <a:xfrm>
            <a:off x="920750" y="4572000"/>
            <a:ext cx="7378700" cy="609600"/>
            <a:chOff x="580" y="2880"/>
            <a:chExt cx="4648" cy="384"/>
          </a:xfrm>
        </p:grpSpPr>
        <p:grpSp>
          <p:nvGrpSpPr>
            <p:cNvPr id="43017" name="Group 9"/>
            <p:cNvGrpSpPr>
              <a:grpSpLocks/>
            </p:cNvGrpSpPr>
            <p:nvPr/>
          </p:nvGrpSpPr>
          <p:grpSpPr bwMode="auto">
            <a:xfrm>
              <a:off x="580" y="2880"/>
              <a:ext cx="2880" cy="384"/>
              <a:chOff x="580" y="2880"/>
              <a:chExt cx="2880" cy="384"/>
            </a:xfrm>
          </p:grpSpPr>
          <p:sp>
            <p:nvSpPr>
              <p:cNvPr id="43012" name="Rectangle 4"/>
              <p:cNvSpPr>
                <a:spLocks noChangeArrowheads="1"/>
              </p:cNvSpPr>
              <p:nvPr/>
            </p:nvSpPr>
            <p:spPr bwMode="auto">
              <a:xfrm>
                <a:off x="580" y="2884"/>
                <a:ext cx="2880" cy="37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13" name="Line 5"/>
              <p:cNvSpPr>
                <a:spLocks noChangeShapeType="1"/>
              </p:cNvSpPr>
              <p:nvPr/>
            </p:nvSpPr>
            <p:spPr bwMode="auto">
              <a:xfrm>
                <a:off x="1141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14" name="Line 6"/>
              <p:cNvSpPr>
                <a:spLocks noChangeShapeType="1"/>
              </p:cNvSpPr>
              <p:nvPr/>
            </p:nvSpPr>
            <p:spPr bwMode="auto">
              <a:xfrm>
                <a:off x="1704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15" name="Line 7"/>
              <p:cNvSpPr>
                <a:spLocks noChangeShapeType="1"/>
              </p:cNvSpPr>
              <p:nvPr/>
            </p:nvSpPr>
            <p:spPr bwMode="auto">
              <a:xfrm>
                <a:off x="2269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16" name="Line 8"/>
              <p:cNvSpPr>
                <a:spLocks noChangeShapeType="1"/>
              </p:cNvSpPr>
              <p:nvPr/>
            </p:nvSpPr>
            <p:spPr bwMode="auto">
              <a:xfrm>
                <a:off x="2866" y="288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3468" y="2884"/>
              <a:ext cx="1760" cy="37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4030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4594" y="288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3030" name="Group 22"/>
          <p:cNvGrpSpPr>
            <a:grpSpLocks/>
          </p:cNvGrpSpPr>
          <p:nvPr/>
        </p:nvGrpSpPr>
        <p:grpSpPr bwMode="auto">
          <a:xfrm>
            <a:off x="990600" y="3840163"/>
            <a:ext cx="7620000" cy="579437"/>
            <a:chOff x="624" y="2419"/>
            <a:chExt cx="4800" cy="365"/>
          </a:xfrm>
        </p:grpSpPr>
        <p:grpSp>
          <p:nvGrpSpPr>
            <p:cNvPr id="43024" name="Group 16"/>
            <p:cNvGrpSpPr>
              <a:grpSpLocks/>
            </p:cNvGrpSpPr>
            <p:nvPr/>
          </p:nvGrpSpPr>
          <p:grpSpPr bwMode="auto">
            <a:xfrm>
              <a:off x="2256" y="2419"/>
              <a:ext cx="2977" cy="363"/>
              <a:chOff x="2256" y="2419"/>
              <a:chExt cx="2977" cy="363"/>
            </a:xfrm>
          </p:grpSpPr>
          <p:sp>
            <p:nvSpPr>
              <p:cNvPr id="43022" name="Freeform 14"/>
              <p:cNvSpPr>
                <a:spLocks/>
              </p:cNvSpPr>
              <p:nvPr/>
            </p:nvSpPr>
            <p:spPr bwMode="auto">
              <a:xfrm>
                <a:off x="2256" y="2419"/>
                <a:ext cx="1524" cy="363"/>
              </a:xfrm>
              <a:custGeom>
                <a:avLst/>
                <a:gdLst>
                  <a:gd name="T0" fmla="*/ 0 w 1524"/>
                  <a:gd name="T1" fmla="*/ 334 h 363"/>
                  <a:gd name="T2" fmla="*/ 45 w 1524"/>
                  <a:gd name="T3" fmla="*/ 362 h 363"/>
                  <a:gd name="T4" fmla="*/ 45 w 1524"/>
                  <a:gd name="T5" fmla="*/ 350 h 363"/>
                  <a:gd name="T6" fmla="*/ 45 w 1524"/>
                  <a:gd name="T7" fmla="*/ 312 h 363"/>
                  <a:gd name="T8" fmla="*/ 86 w 1524"/>
                  <a:gd name="T9" fmla="*/ 284 h 363"/>
                  <a:gd name="T10" fmla="*/ 86 w 1524"/>
                  <a:gd name="T11" fmla="*/ 268 h 363"/>
                  <a:gd name="T12" fmla="*/ 108 w 1524"/>
                  <a:gd name="T13" fmla="*/ 259 h 363"/>
                  <a:gd name="T14" fmla="*/ 135 w 1524"/>
                  <a:gd name="T15" fmla="*/ 240 h 363"/>
                  <a:gd name="T16" fmla="*/ 163 w 1524"/>
                  <a:gd name="T17" fmla="*/ 211 h 363"/>
                  <a:gd name="T18" fmla="*/ 203 w 1524"/>
                  <a:gd name="T19" fmla="*/ 202 h 363"/>
                  <a:gd name="T20" fmla="*/ 258 w 1524"/>
                  <a:gd name="T21" fmla="*/ 183 h 363"/>
                  <a:gd name="T22" fmla="*/ 312 w 1524"/>
                  <a:gd name="T23" fmla="*/ 174 h 363"/>
                  <a:gd name="T24" fmla="*/ 353 w 1524"/>
                  <a:gd name="T25" fmla="*/ 174 h 363"/>
                  <a:gd name="T26" fmla="*/ 475 w 1524"/>
                  <a:gd name="T27" fmla="*/ 145 h 363"/>
                  <a:gd name="T28" fmla="*/ 543 w 1524"/>
                  <a:gd name="T29" fmla="*/ 145 h 363"/>
                  <a:gd name="T30" fmla="*/ 585 w 1524"/>
                  <a:gd name="T31" fmla="*/ 142 h 363"/>
                  <a:gd name="T32" fmla="*/ 693 w 1524"/>
                  <a:gd name="T33" fmla="*/ 133 h 363"/>
                  <a:gd name="T34" fmla="*/ 747 w 1524"/>
                  <a:gd name="T35" fmla="*/ 123 h 363"/>
                  <a:gd name="T36" fmla="*/ 789 w 1524"/>
                  <a:gd name="T37" fmla="*/ 123 h 363"/>
                  <a:gd name="T38" fmla="*/ 924 w 1524"/>
                  <a:gd name="T39" fmla="*/ 123 h 363"/>
                  <a:gd name="T40" fmla="*/ 951 w 1524"/>
                  <a:gd name="T41" fmla="*/ 123 h 363"/>
                  <a:gd name="T42" fmla="*/ 979 w 1524"/>
                  <a:gd name="T43" fmla="*/ 117 h 363"/>
                  <a:gd name="T44" fmla="*/ 1019 w 1524"/>
                  <a:gd name="T45" fmla="*/ 117 h 363"/>
                  <a:gd name="T46" fmla="*/ 1037 w 1524"/>
                  <a:gd name="T47" fmla="*/ 117 h 363"/>
                  <a:gd name="T48" fmla="*/ 1060 w 1524"/>
                  <a:gd name="T49" fmla="*/ 123 h 363"/>
                  <a:gd name="T50" fmla="*/ 1142 w 1524"/>
                  <a:gd name="T51" fmla="*/ 117 h 363"/>
                  <a:gd name="T52" fmla="*/ 1160 w 1524"/>
                  <a:gd name="T53" fmla="*/ 114 h 363"/>
                  <a:gd name="T54" fmla="*/ 1214 w 1524"/>
                  <a:gd name="T55" fmla="*/ 104 h 363"/>
                  <a:gd name="T56" fmla="*/ 1269 w 1524"/>
                  <a:gd name="T57" fmla="*/ 98 h 363"/>
                  <a:gd name="T58" fmla="*/ 1337 w 1524"/>
                  <a:gd name="T59" fmla="*/ 95 h 363"/>
                  <a:gd name="T60" fmla="*/ 1364 w 1524"/>
                  <a:gd name="T61" fmla="*/ 76 h 363"/>
                  <a:gd name="T62" fmla="*/ 1387 w 1524"/>
                  <a:gd name="T63" fmla="*/ 60 h 363"/>
                  <a:gd name="T64" fmla="*/ 1441 w 1524"/>
                  <a:gd name="T65" fmla="*/ 51 h 363"/>
                  <a:gd name="T66" fmla="*/ 1455 w 1524"/>
                  <a:gd name="T67" fmla="*/ 22 h 363"/>
                  <a:gd name="T68" fmla="*/ 1459 w 1524"/>
                  <a:gd name="T69" fmla="*/ 10 h 363"/>
                  <a:gd name="T70" fmla="*/ 1486 w 1524"/>
                  <a:gd name="T71" fmla="*/ 0 h 363"/>
                  <a:gd name="T72" fmla="*/ 1523 w 1524"/>
                  <a:gd name="T73" fmla="*/ 3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4" h="363">
                    <a:moveTo>
                      <a:pt x="0" y="334"/>
                    </a:moveTo>
                    <a:lnTo>
                      <a:pt x="45" y="362"/>
                    </a:lnTo>
                    <a:lnTo>
                      <a:pt x="45" y="350"/>
                    </a:lnTo>
                    <a:lnTo>
                      <a:pt x="45" y="312"/>
                    </a:lnTo>
                    <a:lnTo>
                      <a:pt x="86" y="284"/>
                    </a:lnTo>
                    <a:lnTo>
                      <a:pt x="86" y="268"/>
                    </a:lnTo>
                    <a:lnTo>
                      <a:pt x="108" y="259"/>
                    </a:lnTo>
                    <a:lnTo>
                      <a:pt x="135" y="240"/>
                    </a:lnTo>
                    <a:lnTo>
                      <a:pt x="163" y="211"/>
                    </a:lnTo>
                    <a:lnTo>
                      <a:pt x="203" y="202"/>
                    </a:lnTo>
                    <a:lnTo>
                      <a:pt x="258" y="183"/>
                    </a:lnTo>
                    <a:lnTo>
                      <a:pt x="312" y="174"/>
                    </a:lnTo>
                    <a:lnTo>
                      <a:pt x="353" y="174"/>
                    </a:lnTo>
                    <a:lnTo>
                      <a:pt x="475" y="145"/>
                    </a:lnTo>
                    <a:lnTo>
                      <a:pt x="543" y="145"/>
                    </a:lnTo>
                    <a:lnTo>
                      <a:pt x="585" y="142"/>
                    </a:lnTo>
                    <a:lnTo>
                      <a:pt x="693" y="133"/>
                    </a:lnTo>
                    <a:lnTo>
                      <a:pt x="747" y="123"/>
                    </a:lnTo>
                    <a:lnTo>
                      <a:pt x="789" y="123"/>
                    </a:lnTo>
                    <a:lnTo>
                      <a:pt x="924" y="123"/>
                    </a:lnTo>
                    <a:lnTo>
                      <a:pt x="951" y="123"/>
                    </a:lnTo>
                    <a:lnTo>
                      <a:pt x="979" y="117"/>
                    </a:lnTo>
                    <a:lnTo>
                      <a:pt x="1019" y="117"/>
                    </a:lnTo>
                    <a:lnTo>
                      <a:pt x="1037" y="117"/>
                    </a:lnTo>
                    <a:lnTo>
                      <a:pt x="1060" y="123"/>
                    </a:lnTo>
                    <a:lnTo>
                      <a:pt x="1142" y="117"/>
                    </a:lnTo>
                    <a:lnTo>
                      <a:pt x="1160" y="114"/>
                    </a:lnTo>
                    <a:lnTo>
                      <a:pt x="1214" y="104"/>
                    </a:lnTo>
                    <a:lnTo>
                      <a:pt x="1269" y="98"/>
                    </a:lnTo>
                    <a:lnTo>
                      <a:pt x="1337" y="95"/>
                    </a:lnTo>
                    <a:lnTo>
                      <a:pt x="1364" y="76"/>
                    </a:lnTo>
                    <a:lnTo>
                      <a:pt x="1387" y="60"/>
                    </a:lnTo>
                    <a:lnTo>
                      <a:pt x="1441" y="51"/>
                    </a:lnTo>
                    <a:lnTo>
                      <a:pt x="1455" y="22"/>
                    </a:lnTo>
                    <a:lnTo>
                      <a:pt x="1459" y="10"/>
                    </a:lnTo>
                    <a:lnTo>
                      <a:pt x="1486" y="0"/>
                    </a:lnTo>
                    <a:lnTo>
                      <a:pt x="1523" y="3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23" name="Freeform 15"/>
              <p:cNvSpPr>
                <a:spLocks/>
              </p:cNvSpPr>
              <p:nvPr/>
            </p:nvSpPr>
            <p:spPr bwMode="auto">
              <a:xfrm>
                <a:off x="3709" y="2419"/>
                <a:ext cx="1524" cy="363"/>
              </a:xfrm>
              <a:custGeom>
                <a:avLst/>
                <a:gdLst>
                  <a:gd name="T0" fmla="*/ 1523 w 1524"/>
                  <a:gd name="T1" fmla="*/ 334 h 363"/>
                  <a:gd name="T2" fmla="*/ 1477 w 1524"/>
                  <a:gd name="T3" fmla="*/ 362 h 363"/>
                  <a:gd name="T4" fmla="*/ 1477 w 1524"/>
                  <a:gd name="T5" fmla="*/ 350 h 363"/>
                  <a:gd name="T6" fmla="*/ 1477 w 1524"/>
                  <a:gd name="T7" fmla="*/ 312 h 363"/>
                  <a:gd name="T8" fmla="*/ 1436 w 1524"/>
                  <a:gd name="T9" fmla="*/ 284 h 363"/>
                  <a:gd name="T10" fmla="*/ 1436 w 1524"/>
                  <a:gd name="T11" fmla="*/ 268 h 363"/>
                  <a:gd name="T12" fmla="*/ 1414 w 1524"/>
                  <a:gd name="T13" fmla="*/ 259 h 363"/>
                  <a:gd name="T14" fmla="*/ 1387 w 1524"/>
                  <a:gd name="T15" fmla="*/ 240 h 363"/>
                  <a:gd name="T16" fmla="*/ 1359 w 1524"/>
                  <a:gd name="T17" fmla="*/ 211 h 363"/>
                  <a:gd name="T18" fmla="*/ 1319 w 1524"/>
                  <a:gd name="T19" fmla="*/ 202 h 363"/>
                  <a:gd name="T20" fmla="*/ 1264 w 1524"/>
                  <a:gd name="T21" fmla="*/ 183 h 363"/>
                  <a:gd name="T22" fmla="*/ 1210 w 1524"/>
                  <a:gd name="T23" fmla="*/ 174 h 363"/>
                  <a:gd name="T24" fmla="*/ 1169 w 1524"/>
                  <a:gd name="T25" fmla="*/ 174 h 363"/>
                  <a:gd name="T26" fmla="*/ 1047 w 1524"/>
                  <a:gd name="T27" fmla="*/ 145 h 363"/>
                  <a:gd name="T28" fmla="*/ 979 w 1524"/>
                  <a:gd name="T29" fmla="*/ 145 h 363"/>
                  <a:gd name="T30" fmla="*/ 937 w 1524"/>
                  <a:gd name="T31" fmla="*/ 142 h 363"/>
                  <a:gd name="T32" fmla="*/ 829 w 1524"/>
                  <a:gd name="T33" fmla="*/ 133 h 363"/>
                  <a:gd name="T34" fmla="*/ 775 w 1524"/>
                  <a:gd name="T35" fmla="*/ 123 h 363"/>
                  <a:gd name="T36" fmla="*/ 733 w 1524"/>
                  <a:gd name="T37" fmla="*/ 123 h 363"/>
                  <a:gd name="T38" fmla="*/ 598 w 1524"/>
                  <a:gd name="T39" fmla="*/ 123 h 363"/>
                  <a:gd name="T40" fmla="*/ 571 w 1524"/>
                  <a:gd name="T41" fmla="*/ 123 h 363"/>
                  <a:gd name="T42" fmla="*/ 543 w 1524"/>
                  <a:gd name="T43" fmla="*/ 117 h 363"/>
                  <a:gd name="T44" fmla="*/ 503 w 1524"/>
                  <a:gd name="T45" fmla="*/ 117 h 363"/>
                  <a:gd name="T46" fmla="*/ 485 w 1524"/>
                  <a:gd name="T47" fmla="*/ 117 h 363"/>
                  <a:gd name="T48" fmla="*/ 462 w 1524"/>
                  <a:gd name="T49" fmla="*/ 123 h 363"/>
                  <a:gd name="T50" fmla="*/ 381 w 1524"/>
                  <a:gd name="T51" fmla="*/ 117 h 363"/>
                  <a:gd name="T52" fmla="*/ 362 w 1524"/>
                  <a:gd name="T53" fmla="*/ 114 h 363"/>
                  <a:gd name="T54" fmla="*/ 308 w 1524"/>
                  <a:gd name="T55" fmla="*/ 104 h 363"/>
                  <a:gd name="T56" fmla="*/ 253 w 1524"/>
                  <a:gd name="T57" fmla="*/ 98 h 363"/>
                  <a:gd name="T58" fmla="*/ 185 w 1524"/>
                  <a:gd name="T59" fmla="*/ 95 h 363"/>
                  <a:gd name="T60" fmla="*/ 158 w 1524"/>
                  <a:gd name="T61" fmla="*/ 76 h 363"/>
                  <a:gd name="T62" fmla="*/ 135 w 1524"/>
                  <a:gd name="T63" fmla="*/ 60 h 363"/>
                  <a:gd name="T64" fmla="*/ 81 w 1524"/>
                  <a:gd name="T65" fmla="*/ 51 h 363"/>
                  <a:gd name="T66" fmla="*/ 67 w 1524"/>
                  <a:gd name="T67" fmla="*/ 23 h 363"/>
                  <a:gd name="T68" fmla="*/ 63 w 1524"/>
                  <a:gd name="T69" fmla="*/ 10 h 363"/>
                  <a:gd name="T70" fmla="*/ 36 w 1524"/>
                  <a:gd name="T71" fmla="*/ 0 h 363"/>
                  <a:gd name="T72" fmla="*/ 0 w 1524"/>
                  <a:gd name="T73" fmla="*/ 3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4" h="363">
                    <a:moveTo>
                      <a:pt x="1523" y="334"/>
                    </a:moveTo>
                    <a:lnTo>
                      <a:pt x="1477" y="362"/>
                    </a:lnTo>
                    <a:lnTo>
                      <a:pt x="1477" y="350"/>
                    </a:lnTo>
                    <a:lnTo>
                      <a:pt x="1477" y="312"/>
                    </a:lnTo>
                    <a:lnTo>
                      <a:pt x="1436" y="284"/>
                    </a:lnTo>
                    <a:lnTo>
                      <a:pt x="1436" y="268"/>
                    </a:lnTo>
                    <a:lnTo>
                      <a:pt x="1414" y="259"/>
                    </a:lnTo>
                    <a:lnTo>
                      <a:pt x="1387" y="240"/>
                    </a:lnTo>
                    <a:lnTo>
                      <a:pt x="1359" y="211"/>
                    </a:lnTo>
                    <a:lnTo>
                      <a:pt x="1319" y="202"/>
                    </a:lnTo>
                    <a:lnTo>
                      <a:pt x="1264" y="183"/>
                    </a:lnTo>
                    <a:lnTo>
                      <a:pt x="1210" y="174"/>
                    </a:lnTo>
                    <a:lnTo>
                      <a:pt x="1169" y="174"/>
                    </a:lnTo>
                    <a:lnTo>
                      <a:pt x="1047" y="145"/>
                    </a:lnTo>
                    <a:lnTo>
                      <a:pt x="979" y="145"/>
                    </a:lnTo>
                    <a:lnTo>
                      <a:pt x="937" y="142"/>
                    </a:lnTo>
                    <a:lnTo>
                      <a:pt x="829" y="133"/>
                    </a:lnTo>
                    <a:lnTo>
                      <a:pt x="775" y="123"/>
                    </a:lnTo>
                    <a:lnTo>
                      <a:pt x="733" y="123"/>
                    </a:lnTo>
                    <a:lnTo>
                      <a:pt x="598" y="123"/>
                    </a:lnTo>
                    <a:lnTo>
                      <a:pt x="571" y="123"/>
                    </a:lnTo>
                    <a:lnTo>
                      <a:pt x="543" y="117"/>
                    </a:lnTo>
                    <a:lnTo>
                      <a:pt x="503" y="117"/>
                    </a:lnTo>
                    <a:lnTo>
                      <a:pt x="485" y="117"/>
                    </a:lnTo>
                    <a:lnTo>
                      <a:pt x="462" y="123"/>
                    </a:lnTo>
                    <a:lnTo>
                      <a:pt x="381" y="117"/>
                    </a:lnTo>
                    <a:lnTo>
                      <a:pt x="362" y="114"/>
                    </a:lnTo>
                    <a:lnTo>
                      <a:pt x="308" y="104"/>
                    </a:lnTo>
                    <a:lnTo>
                      <a:pt x="253" y="98"/>
                    </a:lnTo>
                    <a:lnTo>
                      <a:pt x="185" y="95"/>
                    </a:lnTo>
                    <a:lnTo>
                      <a:pt x="158" y="76"/>
                    </a:lnTo>
                    <a:lnTo>
                      <a:pt x="135" y="60"/>
                    </a:lnTo>
                    <a:lnTo>
                      <a:pt x="81" y="51"/>
                    </a:lnTo>
                    <a:lnTo>
                      <a:pt x="67" y="23"/>
                    </a:lnTo>
                    <a:lnTo>
                      <a:pt x="63" y="10"/>
                    </a:lnTo>
                    <a:lnTo>
                      <a:pt x="36" y="0"/>
                    </a:lnTo>
                    <a:lnTo>
                      <a:pt x="0" y="3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3027" name="Group 19"/>
            <p:cNvGrpSpPr>
              <a:grpSpLocks/>
            </p:cNvGrpSpPr>
            <p:nvPr/>
          </p:nvGrpSpPr>
          <p:grpSpPr bwMode="auto">
            <a:xfrm>
              <a:off x="624" y="2435"/>
              <a:ext cx="1613" cy="349"/>
              <a:chOff x="624" y="2435"/>
              <a:chExt cx="1613" cy="349"/>
            </a:xfrm>
          </p:grpSpPr>
          <p:sp>
            <p:nvSpPr>
              <p:cNvPr id="43025" name="Freeform 17"/>
              <p:cNvSpPr>
                <a:spLocks/>
              </p:cNvSpPr>
              <p:nvPr/>
            </p:nvSpPr>
            <p:spPr bwMode="auto">
              <a:xfrm>
                <a:off x="624" y="2435"/>
                <a:ext cx="827" cy="348"/>
              </a:xfrm>
              <a:custGeom>
                <a:avLst/>
                <a:gdLst>
                  <a:gd name="T0" fmla="*/ 0 w 827"/>
                  <a:gd name="T1" fmla="*/ 320 h 348"/>
                  <a:gd name="T2" fmla="*/ 24 w 827"/>
                  <a:gd name="T3" fmla="*/ 347 h 348"/>
                  <a:gd name="T4" fmla="*/ 24 w 827"/>
                  <a:gd name="T5" fmla="*/ 335 h 348"/>
                  <a:gd name="T6" fmla="*/ 24 w 827"/>
                  <a:gd name="T7" fmla="*/ 299 h 348"/>
                  <a:gd name="T8" fmla="*/ 46 w 827"/>
                  <a:gd name="T9" fmla="*/ 272 h 348"/>
                  <a:gd name="T10" fmla="*/ 46 w 827"/>
                  <a:gd name="T11" fmla="*/ 256 h 348"/>
                  <a:gd name="T12" fmla="*/ 58 w 827"/>
                  <a:gd name="T13" fmla="*/ 247 h 348"/>
                  <a:gd name="T14" fmla="*/ 72 w 827"/>
                  <a:gd name="T15" fmla="*/ 229 h 348"/>
                  <a:gd name="T16" fmla="*/ 89 w 827"/>
                  <a:gd name="T17" fmla="*/ 202 h 348"/>
                  <a:gd name="T18" fmla="*/ 111 w 827"/>
                  <a:gd name="T19" fmla="*/ 193 h 348"/>
                  <a:gd name="T20" fmla="*/ 139 w 827"/>
                  <a:gd name="T21" fmla="*/ 175 h 348"/>
                  <a:gd name="T22" fmla="*/ 170 w 827"/>
                  <a:gd name="T23" fmla="*/ 166 h 348"/>
                  <a:gd name="T24" fmla="*/ 192 w 827"/>
                  <a:gd name="T25" fmla="*/ 166 h 348"/>
                  <a:gd name="T26" fmla="*/ 257 w 827"/>
                  <a:gd name="T27" fmla="*/ 139 h 348"/>
                  <a:gd name="T28" fmla="*/ 295 w 827"/>
                  <a:gd name="T29" fmla="*/ 139 h 348"/>
                  <a:gd name="T30" fmla="*/ 317 w 827"/>
                  <a:gd name="T31" fmla="*/ 136 h 348"/>
                  <a:gd name="T32" fmla="*/ 376 w 827"/>
                  <a:gd name="T33" fmla="*/ 127 h 348"/>
                  <a:gd name="T34" fmla="*/ 404 w 827"/>
                  <a:gd name="T35" fmla="*/ 118 h 348"/>
                  <a:gd name="T36" fmla="*/ 427 w 827"/>
                  <a:gd name="T37" fmla="*/ 118 h 348"/>
                  <a:gd name="T38" fmla="*/ 502 w 827"/>
                  <a:gd name="T39" fmla="*/ 118 h 348"/>
                  <a:gd name="T40" fmla="*/ 516 w 827"/>
                  <a:gd name="T41" fmla="*/ 118 h 348"/>
                  <a:gd name="T42" fmla="*/ 530 w 827"/>
                  <a:gd name="T43" fmla="*/ 112 h 348"/>
                  <a:gd name="T44" fmla="*/ 552 w 827"/>
                  <a:gd name="T45" fmla="*/ 112 h 348"/>
                  <a:gd name="T46" fmla="*/ 562 w 827"/>
                  <a:gd name="T47" fmla="*/ 112 h 348"/>
                  <a:gd name="T48" fmla="*/ 574 w 827"/>
                  <a:gd name="T49" fmla="*/ 118 h 348"/>
                  <a:gd name="T50" fmla="*/ 619 w 827"/>
                  <a:gd name="T51" fmla="*/ 112 h 348"/>
                  <a:gd name="T52" fmla="*/ 629 w 827"/>
                  <a:gd name="T53" fmla="*/ 109 h 348"/>
                  <a:gd name="T54" fmla="*/ 657 w 827"/>
                  <a:gd name="T55" fmla="*/ 100 h 348"/>
                  <a:gd name="T56" fmla="*/ 688 w 827"/>
                  <a:gd name="T57" fmla="*/ 94 h 348"/>
                  <a:gd name="T58" fmla="*/ 724 w 827"/>
                  <a:gd name="T59" fmla="*/ 91 h 348"/>
                  <a:gd name="T60" fmla="*/ 738 w 827"/>
                  <a:gd name="T61" fmla="*/ 72 h 348"/>
                  <a:gd name="T62" fmla="*/ 753 w 827"/>
                  <a:gd name="T63" fmla="*/ 57 h 348"/>
                  <a:gd name="T64" fmla="*/ 781 w 827"/>
                  <a:gd name="T65" fmla="*/ 48 h 348"/>
                  <a:gd name="T66" fmla="*/ 789 w 827"/>
                  <a:gd name="T67" fmla="*/ 21 h 348"/>
                  <a:gd name="T68" fmla="*/ 791 w 827"/>
                  <a:gd name="T69" fmla="*/ 9 h 348"/>
                  <a:gd name="T70" fmla="*/ 805 w 827"/>
                  <a:gd name="T71" fmla="*/ 0 h 348"/>
                  <a:gd name="T72" fmla="*/ 826 w 827"/>
                  <a:gd name="T73" fmla="*/ 3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7" h="348">
                    <a:moveTo>
                      <a:pt x="0" y="320"/>
                    </a:moveTo>
                    <a:lnTo>
                      <a:pt x="24" y="347"/>
                    </a:lnTo>
                    <a:lnTo>
                      <a:pt x="24" y="335"/>
                    </a:lnTo>
                    <a:lnTo>
                      <a:pt x="24" y="299"/>
                    </a:lnTo>
                    <a:lnTo>
                      <a:pt x="46" y="272"/>
                    </a:lnTo>
                    <a:lnTo>
                      <a:pt x="46" y="256"/>
                    </a:lnTo>
                    <a:lnTo>
                      <a:pt x="58" y="247"/>
                    </a:lnTo>
                    <a:lnTo>
                      <a:pt x="72" y="229"/>
                    </a:lnTo>
                    <a:lnTo>
                      <a:pt x="89" y="202"/>
                    </a:lnTo>
                    <a:lnTo>
                      <a:pt x="111" y="193"/>
                    </a:lnTo>
                    <a:lnTo>
                      <a:pt x="139" y="175"/>
                    </a:lnTo>
                    <a:lnTo>
                      <a:pt x="170" y="166"/>
                    </a:lnTo>
                    <a:lnTo>
                      <a:pt x="192" y="166"/>
                    </a:lnTo>
                    <a:lnTo>
                      <a:pt x="257" y="139"/>
                    </a:lnTo>
                    <a:lnTo>
                      <a:pt x="295" y="139"/>
                    </a:lnTo>
                    <a:lnTo>
                      <a:pt x="317" y="136"/>
                    </a:lnTo>
                    <a:lnTo>
                      <a:pt x="376" y="127"/>
                    </a:lnTo>
                    <a:lnTo>
                      <a:pt x="404" y="118"/>
                    </a:lnTo>
                    <a:lnTo>
                      <a:pt x="427" y="118"/>
                    </a:lnTo>
                    <a:lnTo>
                      <a:pt x="502" y="118"/>
                    </a:lnTo>
                    <a:lnTo>
                      <a:pt x="516" y="118"/>
                    </a:lnTo>
                    <a:lnTo>
                      <a:pt x="530" y="112"/>
                    </a:lnTo>
                    <a:lnTo>
                      <a:pt x="552" y="112"/>
                    </a:lnTo>
                    <a:lnTo>
                      <a:pt x="562" y="112"/>
                    </a:lnTo>
                    <a:lnTo>
                      <a:pt x="574" y="118"/>
                    </a:lnTo>
                    <a:lnTo>
                      <a:pt x="619" y="112"/>
                    </a:lnTo>
                    <a:lnTo>
                      <a:pt x="629" y="109"/>
                    </a:lnTo>
                    <a:lnTo>
                      <a:pt x="657" y="100"/>
                    </a:lnTo>
                    <a:lnTo>
                      <a:pt x="688" y="94"/>
                    </a:lnTo>
                    <a:lnTo>
                      <a:pt x="724" y="91"/>
                    </a:lnTo>
                    <a:lnTo>
                      <a:pt x="738" y="72"/>
                    </a:lnTo>
                    <a:lnTo>
                      <a:pt x="753" y="57"/>
                    </a:lnTo>
                    <a:lnTo>
                      <a:pt x="781" y="48"/>
                    </a:lnTo>
                    <a:lnTo>
                      <a:pt x="789" y="21"/>
                    </a:lnTo>
                    <a:lnTo>
                      <a:pt x="791" y="9"/>
                    </a:lnTo>
                    <a:lnTo>
                      <a:pt x="805" y="0"/>
                    </a:lnTo>
                    <a:lnTo>
                      <a:pt x="826" y="3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26" name="Freeform 18"/>
              <p:cNvSpPr>
                <a:spLocks/>
              </p:cNvSpPr>
              <p:nvPr/>
            </p:nvSpPr>
            <p:spPr bwMode="auto">
              <a:xfrm>
                <a:off x="1410" y="2436"/>
                <a:ext cx="827" cy="348"/>
              </a:xfrm>
              <a:custGeom>
                <a:avLst/>
                <a:gdLst>
                  <a:gd name="T0" fmla="*/ 826 w 827"/>
                  <a:gd name="T1" fmla="*/ 320 h 348"/>
                  <a:gd name="T2" fmla="*/ 801 w 827"/>
                  <a:gd name="T3" fmla="*/ 347 h 348"/>
                  <a:gd name="T4" fmla="*/ 801 w 827"/>
                  <a:gd name="T5" fmla="*/ 335 h 348"/>
                  <a:gd name="T6" fmla="*/ 801 w 827"/>
                  <a:gd name="T7" fmla="*/ 299 h 348"/>
                  <a:gd name="T8" fmla="*/ 779 w 827"/>
                  <a:gd name="T9" fmla="*/ 272 h 348"/>
                  <a:gd name="T10" fmla="*/ 779 w 827"/>
                  <a:gd name="T11" fmla="*/ 256 h 348"/>
                  <a:gd name="T12" fmla="*/ 767 w 827"/>
                  <a:gd name="T13" fmla="*/ 247 h 348"/>
                  <a:gd name="T14" fmla="*/ 753 w 827"/>
                  <a:gd name="T15" fmla="*/ 229 h 348"/>
                  <a:gd name="T16" fmla="*/ 736 w 827"/>
                  <a:gd name="T17" fmla="*/ 202 h 348"/>
                  <a:gd name="T18" fmla="*/ 714 w 827"/>
                  <a:gd name="T19" fmla="*/ 193 h 348"/>
                  <a:gd name="T20" fmla="*/ 686 w 827"/>
                  <a:gd name="T21" fmla="*/ 175 h 348"/>
                  <a:gd name="T22" fmla="*/ 655 w 827"/>
                  <a:gd name="T23" fmla="*/ 166 h 348"/>
                  <a:gd name="T24" fmla="*/ 633 w 827"/>
                  <a:gd name="T25" fmla="*/ 166 h 348"/>
                  <a:gd name="T26" fmla="*/ 566 w 827"/>
                  <a:gd name="T27" fmla="*/ 139 h 348"/>
                  <a:gd name="T28" fmla="*/ 530 w 827"/>
                  <a:gd name="T29" fmla="*/ 139 h 348"/>
                  <a:gd name="T30" fmla="*/ 508 w 827"/>
                  <a:gd name="T31" fmla="*/ 136 h 348"/>
                  <a:gd name="T32" fmla="*/ 449 w 827"/>
                  <a:gd name="T33" fmla="*/ 127 h 348"/>
                  <a:gd name="T34" fmla="*/ 421 w 827"/>
                  <a:gd name="T35" fmla="*/ 118 h 348"/>
                  <a:gd name="T36" fmla="*/ 398 w 827"/>
                  <a:gd name="T37" fmla="*/ 118 h 348"/>
                  <a:gd name="T38" fmla="*/ 323 w 827"/>
                  <a:gd name="T39" fmla="*/ 118 h 348"/>
                  <a:gd name="T40" fmla="*/ 309 w 827"/>
                  <a:gd name="T41" fmla="*/ 118 h 348"/>
                  <a:gd name="T42" fmla="*/ 295 w 827"/>
                  <a:gd name="T43" fmla="*/ 112 h 348"/>
                  <a:gd name="T44" fmla="*/ 273 w 827"/>
                  <a:gd name="T45" fmla="*/ 112 h 348"/>
                  <a:gd name="T46" fmla="*/ 263 w 827"/>
                  <a:gd name="T47" fmla="*/ 112 h 348"/>
                  <a:gd name="T48" fmla="*/ 251 w 827"/>
                  <a:gd name="T49" fmla="*/ 118 h 348"/>
                  <a:gd name="T50" fmla="*/ 206 w 827"/>
                  <a:gd name="T51" fmla="*/ 112 h 348"/>
                  <a:gd name="T52" fmla="*/ 196 w 827"/>
                  <a:gd name="T53" fmla="*/ 109 h 348"/>
                  <a:gd name="T54" fmla="*/ 168 w 827"/>
                  <a:gd name="T55" fmla="*/ 100 h 348"/>
                  <a:gd name="T56" fmla="*/ 137 w 827"/>
                  <a:gd name="T57" fmla="*/ 94 h 348"/>
                  <a:gd name="T58" fmla="*/ 101 w 827"/>
                  <a:gd name="T59" fmla="*/ 91 h 348"/>
                  <a:gd name="T60" fmla="*/ 85 w 827"/>
                  <a:gd name="T61" fmla="*/ 72 h 348"/>
                  <a:gd name="T62" fmla="*/ 72 w 827"/>
                  <a:gd name="T63" fmla="*/ 57 h 348"/>
                  <a:gd name="T64" fmla="*/ 44 w 827"/>
                  <a:gd name="T65" fmla="*/ 48 h 348"/>
                  <a:gd name="T66" fmla="*/ 36 w 827"/>
                  <a:gd name="T67" fmla="*/ 21 h 348"/>
                  <a:gd name="T68" fmla="*/ 34 w 827"/>
                  <a:gd name="T69" fmla="*/ 9 h 348"/>
                  <a:gd name="T70" fmla="*/ 20 w 827"/>
                  <a:gd name="T71" fmla="*/ 0 h 348"/>
                  <a:gd name="T72" fmla="*/ 0 w 827"/>
                  <a:gd name="T73" fmla="*/ 3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27" h="348">
                    <a:moveTo>
                      <a:pt x="826" y="320"/>
                    </a:moveTo>
                    <a:lnTo>
                      <a:pt x="801" y="347"/>
                    </a:lnTo>
                    <a:lnTo>
                      <a:pt x="801" y="335"/>
                    </a:lnTo>
                    <a:lnTo>
                      <a:pt x="801" y="299"/>
                    </a:lnTo>
                    <a:lnTo>
                      <a:pt x="779" y="272"/>
                    </a:lnTo>
                    <a:lnTo>
                      <a:pt x="779" y="256"/>
                    </a:lnTo>
                    <a:lnTo>
                      <a:pt x="767" y="247"/>
                    </a:lnTo>
                    <a:lnTo>
                      <a:pt x="753" y="229"/>
                    </a:lnTo>
                    <a:lnTo>
                      <a:pt x="736" y="202"/>
                    </a:lnTo>
                    <a:lnTo>
                      <a:pt x="714" y="193"/>
                    </a:lnTo>
                    <a:lnTo>
                      <a:pt x="686" y="175"/>
                    </a:lnTo>
                    <a:lnTo>
                      <a:pt x="655" y="166"/>
                    </a:lnTo>
                    <a:lnTo>
                      <a:pt x="633" y="166"/>
                    </a:lnTo>
                    <a:lnTo>
                      <a:pt x="566" y="139"/>
                    </a:lnTo>
                    <a:lnTo>
                      <a:pt x="530" y="139"/>
                    </a:lnTo>
                    <a:lnTo>
                      <a:pt x="508" y="136"/>
                    </a:lnTo>
                    <a:lnTo>
                      <a:pt x="449" y="127"/>
                    </a:lnTo>
                    <a:lnTo>
                      <a:pt x="421" y="118"/>
                    </a:lnTo>
                    <a:lnTo>
                      <a:pt x="398" y="118"/>
                    </a:lnTo>
                    <a:lnTo>
                      <a:pt x="323" y="118"/>
                    </a:lnTo>
                    <a:lnTo>
                      <a:pt x="309" y="118"/>
                    </a:lnTo>
                    <a:lnTo>
                      <a:pt x="295" y="112"/>
                    </a:lnTo>
                    <a:lnTo>
                      <a:pt x="273" y="112"/>
                    </a:lnTo>
                    <a:lnTo>
                      <a:pt x="263" y="112"/>
                    </a:lnTo>
                    <a:lnTo>
                      <a:pt x="251" y="118"/>
                    </a:lnTo>
                    <a:lnTo>
                      <a:pt x="206" y="112"/>
                    </a:lnTo>
                    <a:lnTo>
                      <a:pt x="196" y="109"/>
                    </a:lnTo>
                    <a:lnTo>
                      <a:pt x="168" y="100"/>
                    </a:lnTo>
                    <a:lnTo>
                      <a:pt x="137" y="94"/>
                    </a:lnTo>
                    <a:lnTo>
                      <a:pt x="101" y="91"/>
                    </a:lnTo>
                    <a:lnTo>
                      <a:pt x="85" y="72"/>
                    </a:lnTo>
                    <a:lnTo>
                      <a:pt x="72" y="57"/>
                    </a:lnTo>
                    <a:lnTo>
                      <a:pt x="44" y="48"/>
                    </a:lnTo>
                    <a:lnTo>
                      <a:pt x="36" y="21"/>
                    </a:lnTo>
                    <a:lnTo>
                      <a:pt x="34" y="9"/>
                    </a:lnTo>
                    <a:lnTo>
                      <a:pt x="20" y="0"/>
                    </a:lnTo>
                    <a:lnTo>
                      <a:pt x="0" y="3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 useBgFill="1">
          <p:nvSpPr>
            <p:cNvPr id="43028" name="Oval 20"/>
            <p:cNvSpPr>
              <a:spLocks noChangeArrowheads="1"/>
            </p:cNvSpPr>
            <p:nvPr/>
          </p:nvSpPr>
          <p:spPr bwMode="auto">
            <a:xfrm>
              <a:off x="2016" y="2736"/>
              <a:ext cx="432" cy="48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 useBgFill="1">
          <p:nvSpPr>
            <p:cNvPr id="43029" name="Oval 21"/>
            <p:cNvSpPr>
              <a:spLocks noChangeArrowheads="1"/>
            </p:cNvSpPr>
            <p:nvPr/>
          </p:nvSpPr>
          <p:spPr bwMode="auto">
            <a:xfrm>
              <a:off x="4992" y="2736"/>
              <a:ext cx="432" cy="48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303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3657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			      </a:t>
            </a:r>
            <a:r>
              <a:rPr lang="en-US" altLang="en-US" sz="2800" b="1"/>
              <a:t>splitVal = 9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CC0000"/>
                </a:solidFill>
              </a:rPr>
              <a:t>       smaller values	                      larger values</a:t>
            </a:r>
          </a:p>
          <a:p>
            <a:pPr>
              <a:buFont typeface="Monotype Sorts" pitchFamily="2" charset="2"/>
              <a:buNone/>
            </a:pPr>
            <a:endParaRPr lang="en-US" altLang="en-US" sz="2400" b="1" i="1"/>
          </a:p>
          <a:p>
            <a:pPr>
              <a:buFont typeface="Monotype Sorts" pitchFamily="2" charset="2"/>
              <a:buNone/>
            </a:pPr>
            <a:endParaRPr lang="en-US" altLang="en-US" sz="2400" b="1" i="1"/>
          </a:p>
          <a:p>
            <a:pPr>
              <a:buFont typeface="Monotype Sorts" pitchFamily="2" charset="2"/>
              <a:buNone/>
            </a:pPr>
            <a:endParaRPr lang="en-US" altLang="en-US" sz="2400" b="1" i="1"/>
          </a:p>
          <a:p>
            <a:pPr>
              <a:buFont typeface="Monotype Sorts" pitchFamily="2" charset="2"/>
              <a:buNone/>
            </a:pPr>
            <a:r>
              <a:rPr lang="en-US" altLang="en-US" sz="2400" b="1" i="1"/>
              <a:t>     6        3         9        10       14       20       60      11  </a:t>
            </a:r>
          </a:p>
          <a:p>
            <a:pPr>
              <a:buFont typeface="Monotype Sorts" pitchFamily="2" charset="2"/>
              <a:buNone/>
            </a:pPr>
            <a:endParaRPr lang="en-US" altLang="en-US" sz="2400" b="1" i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20A-919F-48BA-A0E9-E2A0723B8256}" type="slidenum">
              <a:rPr lang="en-US" altLang="en-US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09600"/>
          </a:xfrm>
          <a:noFill/>
          <a:ln/>
        </p:spPr>
        <p:txBody>
          <a:bodyPr/>
          <a:lstStyle/>
          <a:p>
            <a:r>
              <a:rPr lang="en-US" altLang="en-US"/>
              <a:t>After call to function Split</a:t>
            </a:r>
          </a:p>
        </p:txBody>
      </p:sp>
      <p:grpSp>
        <p:nvGrpSpPr>
          <p:cNvPr id="172156" name="Group 124"/>
          <p:cNvGrpSpPr>
            <a:grpSpLocks/>
          </p:cNvGrpSpPr>
          <p:nvPr/>
        </p:nvGrpSpPr>
        <p:grpSpPr bwMode="auto">
          <a:xfrm>
            <a:off x="1295400" y="1219200"/>
            <a:ext cx="7467600" cy="3584575"/>
            <a:chOff x="624" y="578"/>
            <a:chExt cx="4704" cy="2258"/>
          </a:xfrm>
        </p:grpSpPr>
        <p:sp useBgFill="1">
          <p:nvSpPr>
            <p:cNvPr id="172053" name="Oval 21"/>
            <p:cNvSpPr>
              <a:spLocks noChangeArrowheads="1"/>
            </p:cNvSpPr>
            <p:nvPr/>
          </p:nvSpPr>
          <p:spPr bwMode="auto">
            <a:xfrm>
              <a:off x="4896" y="2736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 useBgFill="1">
          <p:nvSpPr>
            <p:cNvPr id="172064" name="Oval 32"/>
            <p:cNvSpPr>
              <a:spLocks noChangeArrowheads="1"/>
            </p:cNvSpPr>
            <p:nvPr/>
          </p:nvSpPr>
          <p:spPr bwMode="auto">
            <a:xfrm>
              <a:off x="4359" y="2788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 useBgFill="1">
          <p:nvSpPr>
            <p:cNvPr id="172073" name="Oval 41"/>
            <p:cNvSpPr>
              <a:spLocks noChangeArrowheads="1"/>
            </p:cNvSpPr>
            <p:nvPr/>
          </p:nvSpPr>
          <p:spPr bwMode="auto">
            <a:xfrm>
              <a:off x="2103" y="578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74" name="Rectangle 42"/>
            <p:cNvSpPr>
              <a:spLocks noChangeArrowheads="1"/>
            </p:cNvSpPr>
            <p:nvPr/>
          </p:nvSpPr>
          <p:spPr bwMode="auto">
            <a:xfrm>
              <a:off x="643" y="674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75" name="Rectangle 43"/>
            <p:cNvSpPr>
              <a:spLocks noChangeArrowheads="1"/>
            </p:cNvSpPr>
            <p:nvPr/>
          </p:nvSpPr>
          <p:spPr bwMode="auto">
            <a:xfrm>
              <a:off x="1206" y="678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76" name="Rectangle 44"/>
            <p:cNvSpPr>
              <a:spLocks noChangeArrowheads="1"/>
            </p:cNvSpPr>
            <p:nvPr/>
          </p:nvSpPr>
          <p:spPr bwMode="auto">
            <a:xfrm>
              <a:off x="2334" y="673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77" name="Rectangle 45"/>
            <p:cNvSpPr>
              <a:spLocks noChangeArrowheads="1"/>
            </p:cNvSpPr>
            <p:nvPr/>
          </p:nvSpPr>
          <p:spPr bwMode="auto">
            <a:xfrm>
              <a:off x="1767" y="674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 useBgFill="1">
          <p:nvSpPr>
            <p:cNvPr id="172078" name="Oval 46"/>
            <p:cNvSpPr>
              <a:spLocks noChangeArrowheads="1"/>
            </p:cNvSpPr>
            <p:nvPr/>
          </p:nvSpPr>
          <p:spPr bwMode="auto">
            <a:xfrm>
              <a:off x="4359" y="580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79" name="Rectangle 47"/>
            <p:cNvSpPr>
              <a:spLocks noChangeArrowheads="1"/>
            </p:cNvSpPr>
            <p:nvPr/>
          </p:nvSpPr>
          <p:spPr bwMode="auto">
            <a:xfrm>
              <a:off x="2899" y="676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80" name="Rectangle 48"/>
            <p:cNvSpPr>
              <a:spLocks noChangeArrowheads="1"/>
            </p:cNvSpPr>
            <p:nvPr/>
          </p:nvSpPr>
          <p:spPr bwMode="auto">
            <a:xfrm>
              <a:off x="3462" y="680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81" name="Rectangle 49"/>
            <p:cNvSpPr>
              <a:spLocks noChangeArrowheads="1"/>
            </p:cNvSpPr>
            <p:nvPr/>
          </p:nvSpPr>
          <p:spPr bwMode="auto">
            <a:xfrm>
              <a:off x="4581" y="675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82" name="Rectangle 50"/>
            <p:cNvSpPr>
              <a:spLocks noChangeArrowheads="1"/>
            </p:cNvSpPr>
            <p:nvPr/>
          </p:nvSpPr>
          <p:spPr bwMode="auto">
            <a:xfrm>
              <a:off x="4023" y="676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83" name="Text Box 51"/>
            <p:cNvSpPr txBox="1">
              <a:spLocks noChangeArrowheads="1"/>
            </p:cNvSpPr>
            <p:nvPr/>
          </p:nvSpPr>
          <p:spPr bwMode="auto">
            <a:xfrm>
              <a:off x="624" y="720"/>
              <a:ext cx="45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 b="0">
                  <a:solidFill>
                    <a:srgbClr val="000000"/>
                  </a:solidFill>
                  <a:ea typeface="굴림" pitchFamily="50" charset="-127"/>
                </a:rPr>
                <a:t>   </a:t>
              </a:r>
              <a:r>
                <a:rPr lang="en-US" altLang="en-US" sz="2400" i="1">
                  <a:solidFill>
                    <a:srgbClr val="000000"/>
                  </a:solidFill>
                  <a:ea typeface="굴림" pitchFamily="50" charset="-127"/>
                </a:rPr>
                <a:t>6        3         9        18       14       20       60      11</a:t>
              </a:r>
              <a:r>
                <a:rPr lang="en-US" altLang="en-US" sz="2400" i="1">
                  <a:solidFill>
                    <a:srgbClr val="FFCC00"/>
                  </a:solidFill>
                  <a:ea typeface="굴림" pitchFamily="50" charset="-127"/>
                </a:rPr>
                <a:t> </a:t>
              </a:r>
              <a:endParaRPr lang="ko-KR" altLang="en-US" sz="2400" i="1">
                <a:solidFill>
                  <a:srgbClr val="FFCC00"/>
                </a:solidFill>
                <a:ea typeface="굴림" pitchFamily="50" charset="-127"/>
              </a:endParaRPr>
            </a:p>
          </p:txBody>
        </p:sp>
        <p:sp>
          <p:nvSpPr>
            <p:cNvPr id="172086" name="Rectangle 54"/>
            <p:cNvSpPr>
              <a:spLocks noChangeArrowheads="1"/>
            </p:cNvSpPr>
            <p:nvPr/>
          </p:nvSpPr>
          <p:spPr bwMode="auto">
            <a:xfrm>
              <a:off x="643" y="1250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87" name="Rectangle 55"/>
            <p:cNvSpPr>
              <a:spLocks noChangeArrowheads="1"/>
            </p:cNvSpPr>
            <p:nvPr/>
          </p:nvSpPr>
          <p:spPr bwMode="auto">
            <a:xfrm>
              <a:off x="1206" y="1254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88" name="Rectangle 56"/>
            <p:cNvSpPr>
              <a:spLocks noChangeArrowheads="1"/>
            </p:cNvSpPr>
            <p:nvPr/>
          </p:nvSpPr>
          <p:spPr bwMode="auto">
            <a:xfrm>
              <a:off x="2334" y="1249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89" name="Rectangle 57"/>
            <p:cNvSpPr>
              <a:spLocks noChangeArrowheads="1"/>
            </p:cNvSpPr>
            <p:nvPr/>
          </p:nvSpPr>
          <p:spPr bwMode="auto">
            <a:xfrm>
              <a:off x="1767" y="1250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 useBgFill="1">
          <p:nvSpPr>
            <p:cNvPr id="172090" name="Oval 58"/>
            <p:cNvSpPr>
              <a:spLocks noChangeArrowheads="1"/>
            </p:cNvSpPr>
            <p:nvPr/>
          </p:nvSpPr>
          <p:spPr bwMode="auto">
            <a:xfrm>
              <a:off x="4359" y="1156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91" name="Rectangle 59"/>
            <p:cNvSpPr>
              <a:spLocks noChangeArrowheads="1"/>
            </p:cNvSpPr>
            <p:nvPr/>
          </p:nvSpPr>
          <p:spPr bwMode="auto">
            <a:xfrm>
              <a:off x="2899" y="1252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92" name="Rectangle 60"/>
            <p:cNvSpPr>
              <a:spLocks noChangeArrowheads="1"/>
            </p:cNvSpPr>
            <p:nvPr/>
          </p:nvSpPr>
          <p:spPr bwMode="auto">
            <a:xfrm>
              <a:off x="3462" y="125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93" name="Rectangle 61"/>
            <p:cNvSpPr>
              <a:spLocks noChangeArrowheads="1"/>
            </p:cNvSpPr>
            <p:nvPr/>
          </p:nvSpPr>
          <p:spPr bwMode="auto">
            <a:xfrm>
              <a:off x="4581" y="1251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94" name="Rectangle 62"/>
            <p:cNvSpPr>
              <a:spLocks noChangeArrowheads="1"/>
            </p:cNvSpPr>
            <p:nvPr/>
          </p:nvSpPr>
          <p:spPr bwMode="auto">
            <a:xfrm>
              <a:off x="4023" y="1252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095" name="Text Box 63"/>
            <p:cNvSpPr txBox="1">
              <a:spLocks noChangeArrowheads="1"/>
            </p:cNvSpPr>
            <p:nvPr/>
          </p:nvSpPr>
          <p:spPr bwMode="auto">
            <a:xfrm>
              <a:off x="624" y="1296"/>
              <a:ext cx="45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 b="0">
                  <a:solidFill>
                    <a:srgbClr val="000000"/>
                  </a:solidFill>
                  <a:ea typeface="굴림" pitchFamily="50" charset="-127"/>
                </a:rPr>
                <a:t>   3</a:t>
              </a:r>
              <a:r>
                <a:rPr lang="en-US" altLang="en-US" sz="2400" i="1">
                  <a:solidFill>
                    <a:srgbClr val="000000"/>
                  </a:solidFill>
                  <a:ea typeface="굴림" pitchFamily="50" charset="-127"/>
                </a:rPr>
                <a:t>        6         9        11       14       18       20      60</a:t>
              </a:r>
              <a:r>
                <a:rPr lang="en-US" altLang="en-US" sz="2400" i="1">
                  <a:solidFill>
                    <a:srgbClr val="FFCC00"/>
                  </a:solidFill>
                  <a:ea typeface="굴림" pitchFamily="50" charset="-127"/>
                </a:rPr>
                <a:t> </a:t>
              </a:r>
              <a:endParaRPr lang="ko-KR" altLang="en-US" sz="2400" i="1">
                <a:solidFill>
                  <a:srgbClr val="FFCC00"/>
                </a:solidFill>
                <a:ea typeface="굴림" pitchFamily="50" charset="-127"/>
              </a:endParaRPr>
            </a:p>
          </p:txBody>
        </p:sp>
        <p:sp>
          <p:nvSpPr>
            <p:cNvPr id="172122" name="Rectangle 90"/>
            <p:cNvSpPr>
              <a:spLocks noChangeArrowheads="1"/>
            </p:cNvSpPr>
            <p:nvPr/>
          </p:nvSpPr>
          <p:spPr bwMode="auto">
            <a:xfrm>
              <a:off x="643" y="182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23" name="Rectangle 91"/>
            <p:cNvSpPr>
              <a:spLocks noChangeArrowheads="1"/>
            </p:cNvSpPr>
            <p:nvPr/>
          </p:nvSpPr>
          <p:spPr bwMode="auto">
            <a:xfrm>
              <a:off x="1206" y="1830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24" name="Rectangle 92"/>
            <p:cNvSpPr>
              <a:spLocks noChangeArrowheads="1"/>
            </p:cNvSpPr>
            <p:nvPr/>
          </p:nvSpPr>
          <p:spPr bwMode="auto">
            <a:xfrm>
              <a:off x="2334" y="1825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25" name="Rectangle 93"/>
            <p:cNvSpPr>
              <a:spLocks noChangeArrowheads="1"/>
            </p:cNvSpPr>
            <p:nvPr/>
          </p:nvSpPr>
          <p:spPr bwMode="auto">
            <a:xfrm>
              <a:off x="1767" y="182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 useBgFill="1">
          <p:nvSpPr>
            <p:cNvPr id="172126" name="Oval 94"/>
            <p:cNvSpPr>
              <a:spLocks noChangeArrowheads="1"/>
            </p:cNvSpPr>
            <p:nvPr/>
          </p:nvSpPr>
          <p:spPr bwMode="auto">
            <a:xfrm>
              <a:off x="4359" y="1732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27" name="Rectangle 95"/>
            <p:cNvSpPr>
              <a:spLocks noChangeArrowheads="1"/>
            </p:cNvSpPr>
            <p:nvPr/>
          </p:nvSpPr>
          <p:spPr bwMode="auto">
            <a:xfrm>
              <a:off x="2899" y="1828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28" name="Rectangle 96"/>
            <p:cNvSpPr>
              <a:spLocks noChangeArrowheads="1"/>
            </p:cNvSpPr>
            <p:nvPr/>
          </p:nvSpPr>
          <p:spPr bwMode="auto">
            <a:xfrm>
              <a:off x="3462" y="1832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29" name="Rectangle 97"/>
            <p:cNvSpPr>
              <a:spLocks noChangeArrowheads="1"/>
            </p:cNvSpPr>
            <p:nvPr/>
          </p:nvSpPr>
          <p:spPr bwMode="auto">
            <a:xfrm>
              <a:off x="4581" y="1827"/>
              <a:ext cx="56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30" name="Rectangle 98"/>
            <p:cNvSpPr>
              <a:spLocks noChangeArrowheads="1"/>
            </p:cNvSpPr>
            <p:nvPr/>
          </p:nvSpPr>
          <p:spPr bwMode="auto">
            <a:xfrm>
              <a:off x="4023" y="1828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31" name="Text Box 99"/>
            <p:cNvSpPr txBox="1">
              <a:spLocks noChangeArrowheads="1"/>
            </p:cNvSpPr>
            <p:nvPr/>
          </p:nvSpPr>
          <p:spPr bwMode="auto">
            <a:xfrm>
              <a:off x="624" y="1872"/>
              <a:ext cx="45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 b="0">
                  <a:solidFill>
                    <a:srgbClr val="000000"/>
                  </a:solidFill>
                  <a:ea typeface="굴림" pitchFamily="50" charset="-127"/>
                </a:rPr>
                <a:t>   </a:t>
              </a:r>
              <a:r>
                <a:rPr lang="en-US" altLang="en-US" sz="2400" i="1">
                  <a:solidFill>
                    <a:srgbClr val="000000"/>
                  </a:solidFill>
                  <a:ea typeface="굴림" pitchFamily="50" charset="-127"/>
                </a:rPr>
                <a:t>3        6         9        11       14       18       20      60</a:t>
              </a:r>
              <a:r>
                <a:rPr lang="en-US" altLang="en-US" sz="2400" i="1">
                  <a:solidFill>
                    <a:srgbClr val="FFCC00"/>
                  </a:solidFill>
                  <a:ea typeface="굴림" pitchFamily="50" charset="-127"/>
                </a:rPr>
                <a:t> </a:t>
              </a:r>
              <a:endParaRPr lang="ko-KR" altLang="en-US" sz="2400" i="1">
                <a:solidFill>
                  <a:srgbClr val="FFCC00"/>
                </a:solidFill>
                <a:ea typeface="굴림" pitchFamily="50" charset="-127"/>
              </a:endParaRPr>
            </a:p>
          </p:txBody>
        </p:sp>
        <p:sp>
          <p:nvSpPr>
            <p:cNvPr id="172134" name="Rectangle 102"/>
            <p:cNvSpPr>
              <a:spLocks noChangeArrowheads="1"/>
            </p:cNvSpPr>
            <p:nvPr/>
          </p:nvSpPr>
          <p:spPr bwMode="auto">
            <a:xfrm>
              <a:off x="643" y="2354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35" name="Rectangle 103"/>
            <p:cNvSpPr>
              <a:spLocks noChangeArrowheads="1"/>
            </p:cNvSpPr>
            <p:nvPr/>
          </p:nvSpPr>
          <p:spPr bwMode="auto">
            <a:xfrm>
              <a:off x="1206" y="2358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36" name="Rectangle 104"/>
            <p:cNvSpPr>
              <a:spLocks noChangeArrowheads="1"/>
            </p:cNvSpPr>
            <p:nvPr/>
          </p:nvSpPr>
          <p:spPr bwMode="auto">
            <a:xfrm>
              <a:off x="2334" y="2353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37" name="Rectangle 105"/>
            <p:cNvSpPr>
              <a:spLocks noChangeArrowheads="1"/>
            </p:cNvSpPr>
            <p:nvPr/>
          </p:nvSpPr>
          <p:spPr bwMode="auto">
            <a:xfrm>
              <a:off x="1767" y="2354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 useBgFill="1">
          <p:nvSpPr>
            <p:cNvPr id="172138" name="Oval 106"/>
            <p:cNvSpPr>
              <a:spLocks noChangeArrowheads="1"/>
            </p:cNvSpPr>
            <p:nvPr/>
          </p:nvSpPr>
          <p:spPr bwMode="auto">
            <a:xfrm>
              <a:off x="4359" y="2260"/>
              <a:ext cx="432" cy="48"/>
            </a:xfrm>
            <a:prstGeom prst="ellipse">
              <a:avLst/>
            </a:prstGeom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39" name="Rectangle 107"/>
            <p:cNvSpPr>
              <a:spLocks noChangeArrowheads="1"/>
            </p:cNvSpPr>
            <p:nvPr/>
          </p:nvSpPr>
          <p:spPr bwMode="auto">
            <a:xfrm>
              <a:off x="2899" y="235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40" name="Rectangle 108"/>
            <p:cNvSpPr>
              <a:spLocks noChangeArrowheads="1"/>
            </p:cNvSpPr>
            <p:nvPr/>
          </p:nvSpPr>
          <p:spPr bwMode="auto">
            <a:xfrm>
              <a:off x="3462" y="2360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41" name="Rectangle 109"/>
            <p:cNvSpPr>
              <a:spLocks noChangeArrowheads="1"/>
            </p:cNvSpPr>
            <p:nvPr/>
          </p:nvSpPr>
          <p:spPr bwMode="auto">
            <a:xfrm>
              <a:off x="4581" y="2355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ko-KR" altLang="en-US" sz="2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42" name="Rectangle 110"/>
            <p:cNvSpPr>
              <a:spLocks noChangeArrowheads="1"/>
            </p:cNvSpPr>
            <p:nvPr/>
          </p:nvSpPr>
          <p:spPr bwMode="auto">
            <a:xfrm>
              <a:off x="4023" y="2356"/>
              <a:ext cx="562" cy="38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3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72143" name="Text Box 111"/>
            <p:cNvSpPr txBox="1">
              <a:spLocks noChangeArrowheads="1"/>
            </p:cNvSpPr>
            <p:nvPr/>
          </p:nvSpPr>
          <p:spPr bwMode="auto">
            <a:xfrm>
              <a:off x="624" y="2400"/>
              <a:ext cx="45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400" b="0" dirty="0">
                  <a:solidFill>
                    <a:srgbClr val="000000"/>
                  </a:solidFill>
                  <a:ea typeface="굴림" pitchFamily="50" charset="-127"/>
                </a:rPr>
                <a:t>   </a:t>
              </a:r>
              <a:r>
                <a:rPr lang="en-US" altLang="ko-KR" sz="2400" i="1">
                  <a:solidFill>
                    <a:srgbClr val="000000"/>
                  </a:solidFill>
                  <a:ea typeface="굴림" pitchFamily="50" charset="-127"/>
                </a:rPr>
                <a:t>3</a:t>
              </a:r>
              <a:r>
                <a:rPr lang="en-US" altLang="en-US" sz="2400" i="1" smtClean="0">
                  <a:solidFill>
                    <a:srgbClr val="000000"/>
                  </a:solidFill>
                  <a:ea typeface="굴림" pitchFamily="50" charset="-127"/>
                </a:rPr>
                <a:t>        6        </a:t>
              </a:r>
              <a:r>
                <a:rPr lang="en-US" altLang="en-US" sz="2400" i="1">
                  <a:solidFill>
                    <a:srgbClr val="000000"/>
                  </a:solidFill>
                  <a:ea typeface="굴림" pitchFamily="50" charset="-127"/>
                </a:rPr>
                <a:t>9        11       14       18       20      60</a:t>
              </a:r>
              <a:r>
                <a:rPr lang="en-US" altLang="en-US" sz="2400" i="1">
                  <a:solidFill>
                    <a:srgbClr val="FFCC00"/>
                  </a:solidFill>
                  <a:ea typeface="굴림" pitchFamily="50" charset="-127"/>
                </a:rPr>
                <a:t> </a:t>
              </a:r>
              <a:endParaRPr lang="ko-KR" altLang="en-US" sz="2400" i="1" dirty="0">
                <a:solidFill>
                  <a:srgbClr val="FFCC00"/>
                </a:solidFill>
                <a:ea typeface="굴림" pitchFamily="50" charset="-127"/>
              </a:endParaRPr>
            </a:p>
          </p:txBody>
        </p:sp>
      </p:grpSp>
      <p:sp useBgFill="1">
        <p:nvSpPr>
          <p:cNvPr id="172150" name="Oval 118"/>
          <p:cNvSpPr>
            <a:spLocks noChangeArrowheads="1"/>
          </p:cNvSpPr>
          <p:nvPr/>
        </p:nvSpPr>
        <p:spPr bwMode="auto">
          <a:xfrm>
            <a:off x="6919913" y="5264150"/>
            <a:ext cx="685800" cy="76200"/>
          </a:xfrm>
          <a:prstGeom prst="ellipse">
            <a:avLst/>
          </a:prstGeom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3200">
              <a:solidFill>
                <a:srgbClr val="00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8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937-0EA1-406A-8893-58F9AEFB2D3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7350" y="2063750"/>
            <a:ext cx="8369300" cy="356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General format for</a:t>
            </a:r>
            <a:br>
              <a:rPr lang="en-US" altLang="en-US"/>
            </a:br>
            <a:r>
              <a:rPr lang="en-US" altLang="en-US"/>
              <a:t>many recursive functions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229600" cy="35052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/>
              <a:t> if   (some condition for which answer is known)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							 </a:t>
            </a:r>
            <a:r>
              <a:rPr lang="en-US" altLang="en-US" sz="2800" b="1" i="1">
                <a:solidFill>
                  <a:srgbClr val="CC3300"/>
                </a:solidFill>
              </a:rPr>
              <a:t>// base case</a:t>
            </a:r>
            <a:endParaRPr lang="en-US" altLang="en-US" sz="2800"/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	   solution statement</a:t>
            </a:r>
          </a:p>
          <a:p>
            <a:pPr>
              <a:buFont typeface="Monotype Sorts" pitchFamily="2" charset="2"/>
              <a:buNone/>
            </a:pPr>
            <a:endParaRPr lang="en-US" altLang="en-US" sz="2000"/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 else</a:t>
            </a:r>
            <a:r>
              <a:rPr lang="en-US" altLang="en-US" sz="2800" b="1" i="1">
                <a:solidFill>
                  <a:srgbClr val="FF6633"/>
                </a:solidFill>
              </a:rPr>
              <a:t>				 	          </a:t>
            </a:r>
            <a:r>
              <a:rPr lang="en-US" altLang="en-US" sz="2800" b="1" i="1">
                <a:solidFill>
                  <a:srgbClr val="CC3300"/>
                </a:solidFill>
              </a:rPr>
              <a:t>// general case</a:t>
            </a:r>
            <a:endParaRPr lang="en-US" altLang="en-US" sz="2800" b="1" i="1">
              <a:solidFill>
                <a:srgbClr val="FF6633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2000"/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	   recursive function call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860925" y="6003925"/>
            <a:ext cx="335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990000"/>
                </a:solidFill>
              </a:rPr>
              <a:t>SOME EXAMPLES . . 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Split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Select the first element as a split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Set </a:t>
            </a:r>
            <a:r>
              <a:rPr lang="en-US" altLang="ko-KR" sz="2800" dirty="0" smtClean="0">
                <a:solidFill>
                  <a:srgbClr val="0070C0"/>
                </a:solidFill>
              </a:rPr>
              <a:t>first=1</a:t>
            </a:r>
            <a:r>
              <a:rPr lang="en-US" altLang="ko-KR" sz="2800" dirty="0" smtClean="0"/>
              <a:t> and </a:t>
            </a:r>
            <a:r>
              <a:rPr lang="en-US" altLang="ko-KR" sz="2800" dirty="0" smtClean="0">
                <a:solidFill>
                  <a:srgbClr val="0070C0"/>
                </a:solidFill>
              </a:rPr>
              <a:t>last=length-1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Move first forward until </a:t>
            </a:r>
            <a:r>
              <a:rPr lang="en-US" altLang="ko-KR" sz="2800" dirty="0" smtClean="0">
                <a:solidFill>
                  <a:srgbClr val="0070C0"/>
                </a:solidFill>
              </a:rPr>
              <a:t>value[first]&gt;</a:t>
            </a:r>
            <a:r>
              <a:rPr lang="en-US" altLang="ko-KR" sz="2800" dirty="0" err="1" smtClean="0">
                <a:solidFill>
                  <a:srgbClr val="0070C0"/>
                </a:solidFill>
              </a:rPr>
              <a:t>splitVal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Move last backward until </a:t>
            </a:r>
            <a:r>
              <a:rPr lang="en-US" altLang="ko-KR" sz="2800" dirty="0" smtClean="0">
                <a:solidFill>
                  <a:srgbClr val="0070C0"/>
                </a:solidFill>
              </a:rPr>
              <a:t>value[last]&lt;</a:t>
            </a:r>
            <a:r>
              <a:rPr lang="en-US" altLang="ko-KR" sz="2800" dirty="0" err="1">
                <a:solidFill>
                  <a:srgbClr val="0070C0"/>
                </a:solidFill>
              </a:rPr>
              <a:t>splitVal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Swap value[first] and value[last]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>
                <a:solidFill>
                  <a:srgbClr val="0070C0"/>
                </a:solidFill>
              </a:rPr>
              <a:t>first++, last—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If (</a:t>
            </a:r>
            <a:r>
              <a:rPr lang="en-US" altLang="ko-KR" sz="2800" dirty="0" smtClean="0">
                <a:solidFill>
                  <a:srgbClr val="0070C0"/>
                </a:solidFill>
              </a:rPr>
              <a:t>first&gt;last</a:t>
            </a:r>
            <a:r>
              <a:rPr lang="en-US" altLang="ko-KR" sz="2800" dirty="0" smtClean="0"/>
              <a:t>) break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Otherwise repeat from Step 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BA5-54A2-4F43-8583-75DE63808C39}" type="slidenum">
              <a:rPr lang="en-US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30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B19E-442A-4396-968A-245B67EAD3CF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8382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Split function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162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61963" y="463550"/>
            <a:ext cx="8218487" cy="6235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4788"/>
            <a:ext cx="7924800" cy="512921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 dirty="0">
              <a:solidFill>
                <a:srgbClr val="00808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008080"/>
                </a:solidFill>
              </a:rPr>
              <a:t>// Recursive quick sort algorithm</a:t>
            </a:r>
            <a:endParaRPr lang="en-US" altLang="en-US" sz="2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/>
              <a:t>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8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template &lt;class 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&gt;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void  </a:t>
            </a:r>
            <a:r>
              <a:rPr lang="en-US" altLang="en-US" sz="2000" b="1" dirty="0" err="1"/>
              <a:t>QuickSort</a:t>
            </a:r>
            <a:r>
              <a:rPr lang="en-US" altLang="en-US" sz="2000" b="1" dirty="0"/>
              <a:t>  (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 values[ ] , 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 first ,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 last )</a:t>
            </a:r>
            <a:r>
              <a:rPr lang="en-US" altLang="en-US" sz="20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>
                <a:solidFill>
                  <a:schemeClr val="tx2"/>
                </a:solidFill>
              </a:rPr>
              <a:t>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CC0000"/>
                </a:solidFill>
              </a:rPr>
              <a:t>//  Pre:   first &lt;= last</a:t>
            </a:r>
            <a:endParaRPr lang="en-US" altLang="en-US" sz="2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339933"/>
                </a:solidFill>
              </a:rPr>
              <a:t>//  Post: Sorts array values[ first. .last ] into ascending order</a:t>
            </a:r>
            <a:endParaRPr lang="en-US" altLang="en-US" sz="2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if  ( first &lt; last ) 	                     </a:t>
            </a:r>
            <a:r>
              <a:rPr lang="en-US" altLang="en-US" sz="2000" b="1" i="1" dirty="0">
                <a:solidFill>
                  <a:srgbClr val="CC0000"/>
                </a:solidFill>
              </a:rPr>
              <a:t>//  general case</a:t>
            </a:r>
            <a:endParaRPr lang="en-US" altLang="en-US" sz="2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{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splitPoint</a:t>
            </a:r>
            <a:r>
              <a:rPr lang="en-US" altLang="en-US" sz="2000" b="1" dirty="0"/>
              <a:t>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	Split ( values, first, last, </a:t>
            </a:r>
            <a:r>
              <a:rPr lang="en-US" altLang="en-US" sz="2000" b="1" dirty="0" err="1"/>
              <a:t>splitPoint</a:t>
            </a:r>
            <a:r>
              <a:rPr lang="en-US" altLang="en-US" sz="2000" b="1" dirty="0"/>
              <a:t> ) ;		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	</a:t>
            </a:r>
            <a:r>
              <a:rPr lang="en-US" altLang="en-US" sz="2000" b="1" i="1" dirty="0">
                <a:solidFill>
                  <a:srgbClr val="CC0000"/>
                </a:solidFill>
              </a:rPr>
              <a:t>// values [ first ] . . values[</a:t>
            </a:r>
            <a:r>
              <a:rPr lang="en-US" altLang="en-US" sz="2000" b="1" i="1" dirty="0" err="1">
                <a:solidFill>
                  <a:srgbClr val="CC0000"/>
                </a:solidFill>
              </a:rPr>
              <a:t>splitPoint</a:t>
            </a:r>
            <a:r>
              <a:rPr lang="en-US" altLang="en-US" sz="2000" b="1" i="1" dirty="0">
                <a:solidFill>
                  <a:srgbClr val="CC0000"/>
                </a:solidFill>
              </a:rPr>
              <a:t> - 1 ] &lt;= </a:t>
            </a:r>
            <a:r>
              <a:rPr lang="en-US" altLang="en-US" sz="2000" b="1" i="1" dirty="0" err="1">
                <a:solidFill>
                  <a:srgbClr val="CC0000"/>
                </a:solidFill>
              </a:rPr>
              <a:t>splitVal</a:t>
            </a:r>
            <a:endParaRPr lang="en-US" altLang="en-US" sz="2000" b="1" i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 dirty="0">
                <a:solidFill>
                  <a:srgbClr val="CC0000"/>
                </a:solidFill>
              </a:rPr>
              <a:t>		// values  [ </a:t>
            </a:r>
            <a:r>
              <a:rPr lang="en-US" altLang="en-US" sz="2000" b="1" i="1" dirty="0" err="1">
                <a:solidFill>
                  <a:srgbClr val="CC0000"/>
                </a:solidFill>
              </a:rPr>
              <a:t>splitPoint</a:t>
            </a:r>
            <a:r>
              <a:rPr lang="en-US" altLang="en-US" sz="2000" b="1" i="1" dirty="0">
                <a:solidFill>
                  <a:srgbClr val="CC0000"/>
                </a:solidFill>
              </a:rPr>
              <a:t> ] = </a:t>
            </a:r>
            <a:r>
              <a:rPr lang="en-US" altLang="en-US" sz="2000" b="1" i="1" dirty="0" err="1">
                <a:solidFill>
                  <a:srgbClr val="CC0000"/>
                </a:solidFill>
              </a:rPr>
              <a:t>splitVal</a:t>
            </a:r>
            <a:endParaRPr lang="en-US" altLang="en-US" sz="2000" b="1" i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i="1" dirty="0">
                <a:solidFill>
                  <a:srgbClr val="CC0000"/>
                </a:solidFill>
              </a:rPr>
              <a:t>		// values [ </a:t>
            </a:r>
            <a:r>
              <a:rPr lang="en-US" altLang="en-US" sz="2000" b="1" i="1" dirty="0" err="1">
                <a:solidFill>
                  <a:srgbClr val="CC0000"/>
                </a:solidFill>
              </a:rPr>
              <a:t>splitPoint</a:t>
            </a:r>
            <a:r>
              <a:rPr lang="en-US" altLang="en-US" sz="2000" b="1" i="1" dirty="0">
                <a:solidFill>
                  <a:srgbClr val="CC0000"/>
                </a:solidFill>
              </a:rPr>
              <a:t> + 1 ] . . values[ last ] &gt; </a:t>
            </a:r>
            <a:r>
              <a:rPr lang="en-US" altLang="en-US" sz="2000" b="1" i="1" dirty="0" err="1">
                <a:solidFill>
                  <a:srgbClr val="CC0000"/>
                </a:solidFill>
              </a:rPr>
              <a:t>splitVal</a:t>
            </a:r>
            <a:endParaRPr lang="en-US" altLang="en-US" sz="2000" b="1" i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	</a:t>
            </a:r>
            <a:r>
              <a:rPr lang="en-US" altLang="en-US" sz="2000" b="1" dirty="0" err="1"/>
              <a:t>QuickSort</a:t>
            </a:r>
            <a:r>
              <a:rPr lang="en-US" altLang="en-US" sz="2000" b="1" dirty="0"/>
              <a:t>( values,  first,  </a:t>
            </a:r>
            <a:r>
              <a:rPr lang="en-US" altLang="en-US" sz="2000" b="1" dirty="0" err="1"/>
              <a:t>splitPoint</a:t>
            </a:r>
            <a:r>
              <a:rPr lang="en-US" altLang="en-US" sz="2000" b="1" dirty="0"/>
              <a:t> - 1 ) 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	</a:t>
            </a:r>
            <a:r>
              <a:rPr lang="en-US" altLang="en-US" sz="2000" b="1" dirty="0" err="1"/>
              <a:t>QuickSort</a:t>
            </a:r>
            <a:r>
              <a:rPr lang="en-US" altLang="en-US" sz="2000" b="1" dirty="0"/>
              <a:t>( values,  </a:t>
            </a:r>
            <a:r>
              <a:rPr lang="en-US" altLang="en-US" sz="2000" b="1" dirty="0" err="1"/>
              <a:t>splitPoint</a:t>
            </a:r>
            <a:r>
              <a:rPr lang="en-US" altLang="en-US" sz="2000" b="1" dirty="0"/>
              <a:t> + 1,  last 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	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000" b="1" dirty="0"/>
              <a:t>   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/>
              <a:t>} </a:t>
            </a:r>
            <a:r>
              <a:rPr lang="en-US" altLang="en-US" sz="2000" b="1" i="1" dirty="0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A477927F-631E-4F98-92FF-FA2CDEAA168E}" type="slidenum">
              <a:rPr lang="en-US" altLang="en-US" sz="1400" b="0">
                <a:solidFill>
                  <a:schemeClr val="tx1"/>
                </a:solidFill>
              </a:rPr>
              <a:pPr algn="r"/>
              <a:t>42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43D8-468D-4DE8-A7AA-5A03F947E49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rgbClr val="A50021"/>
                </a:solidFill>
              </a:rPr>
              <a:t>Writing a recursive function to find </a:t>
            </a:r>
            <a:br>
              <a:rPr lang="en-US" altLang="en-US" sz="3600">
                <a:solidFill>
                  <a:srgbClr val="A50021"/>
                </a:solidFill>
              </a:rPr>
            </a:br>
            <a:r>
              <a:rPr lang="en-US" altLang="en-US" sz="3600">
                <a:solidFill>
                  <a:srgbClr val="A50021"/>
                </a:solidFill>
              </a:rPr>
              <a:t>n factorial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620000" cy="47244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    DISCUSSION 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The function call Factorial(4) should have value 24, because that is 4 * 3 * 2 * 1 .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	For a situation in which the answer is known, the value of 0! is 1.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So our </a:t>
            </a:r>
            <a:r>
              <a:rPr lang="en-US" altLang="en-US" sz="2400" b="1">
                <a:solidFill>
                  <a:srgbClr val="990000"/>
                </a:solidFill>
              </a:rPr>
              <a:t>base case</a:t>
            </a:r>
            <a:r>
              <a:rPr lang="en-US" altLang="en-US" sz="2400" b="1"/>
              <a:t> could be along the lines of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       if  ( number == 0 )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			return 1;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D304-C4CE-404E-AA07-F83DB5F4A7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 sz="3600">
                <a:solidFill>
                  <a:srgbClr val="A50021"/>
                </a:solidFill>
              </a:rPr>
              <a:t>Writing a recursive function to find </a:t>
            </a:r>
            <a:br>
              <a:rPr lang="en-US" altLang="en-US" sz="3600">
                <a:solidFill>
                  <a:srgbClr val="A50021"/>
                </a:solidFill>
              </a:rPr>
            </a:br>
            <a:r>
              <a:rPr lang="en-US" altLang="en-US" sz="3600">
                <a:solidFill>
                  <a:srgbClr val="A50021"/>
                </a:solidFill>
              </a:rPr>
              <a:t>Factorial(n)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53400" cy="47244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/>
              <a:t>    Now for the </a:t>
            </a:r>
            <a:r>
              <a:rPr lang="en-US" altLang="en-US" sz="2400" b="1">
                <a:solidFill>
                  <a:srgbClr val="990000"/>
                </a:solidFill>
              </a:rPr>
              <a:t>general case </a:t>
            </a:r>
            <a:r>
              <a:rPr lang="en-US" altLang="en-US" sz="2400" b="1"/>
              <a:t>. . .</a:t>
            </a:r>
          </a:p>
          <a:p>
            <a:pPr>
              <a:buFont typeface="Monotype Sorts" pitchFamily="2" charset="2"/>
              <a:buNone/>
            </a:pPr>
            <a:endParaRPr lang="en-US" altLang="en-US" sz="18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The value of  Factorial(n)  can be written as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n  *  the product of the numbers from (n - 1) to 1,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that is,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		       n   *   (n - 1)  *  .  .  .  *  1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or,         n   *    Factorial(n - 1)</a:t>
            </a:r>
          </a:p>
          <a:p>
            <a:pPr>
              <a:buFont typeface="Monotype Sorts" pitchFamily="2" charset="2"/>
              <a:buNone/>
            </a:pPr>
            <a:endParaRPr lang="en-US" altLang="en-US" sz="18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And notice that the recursive call  Factorial(n - 1) gets us “closer” to the base case of  Factorial(0). 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</p:txBody>
      </p:sp>
      <p:sp>
        <p:nvSpPr>
          <p:cNvPr id="10244" name="Freeform 4"/>
          <p:cNvSpPr>
            <a:spLocks/>
          </p:cNvSpPr>
          <p:nvPr/>
        </p:nvSpPr>
        <p:spPr bwMode="auto">
          <a:xfrm>
            <a:off x="2811463" y="4133850"/>
            <a:ext cx="2843212" cy="341313"/>
          </a:xfrm>
          <a:custGeom>
            <a:avLst/>
            <a:gdLst>
              <a:gd name="T0" fmla="*/ 0 w 1791"/>
              <a:gd name="T1" fmla="*/ 23 h 215"/>
              <a:gd name="T2" fmla="*/ 48 w 1791"/>
              <a:gd name="T3" fmla="*/ 85 h 215"/>
              <a:gd name="T4" fmla="*/ 171 w 1791"/>
              <a:gd name="T5" fmla="*/ 113 h 215"/>
              <a:gd name="T6" fmla="*/ 258 w 1791"/>
              <a:gd name="T7" fmla="*/ 108 h 215"/>
              <a:gd name="T8" fmla="*/ 291 w 1791"/>
              <a:gd name="T9" fmla="*/ 97 h 215"/>
              <a:gd name="T10" fmla="*/ 324 w 1791"/>
              <a:gd name="T11" fmla="*/ 97 h 215"/>
              <a:gd name="T12" fmla="*/ 389 w 1791"/>
              <a:gd name="T13" fmla="*/ 95 h 215"/>
              <a:gd name="T14" fmla="*/ 420 w 1791"/>
              <a:gd name="T15" fmla="*/ 81 h 215"/>
              <a:gd name="T16" fmla="*/ 454 w 1791"/>
              <a:gd name="T17" fmla="*/ 80 h 215"/>
              <a:gd name="T18" fmla="*/ 487 w 1791"/>
              <a:gd name="T19" fmla="*/ 79 h 215"/>
              <a:gd name="T20" fmla="*/ 519 w 1791"/>
              <a:gd name="T21" fmla="*/ 79 h 215"/>
              <a:gd name="T22" fmla="*/ 563 w 1791"/>
              <a:gd name="T23" fmla="*/ 76 h 215"/>
              <a:gd name="T24" fmla="*/ 597 w 1791"/>
              <a:gd name="T25" fmla="*/ 75 h 215"/>
              <a:gd name="T26" fmla="*/ 629 w 1791"/>
              <a:gd name="T27" fmla="*/ 75 h 215"/>
              <a:gd name="T28" fmla="*/ 663 w 1791"/>
              <a:gd name="T29" fmla="*/ 74 h 215"/>
              <a:gd name="T30" fmla="*/ 697 w 1791"/>
              <a:gd name="T31" fmla="*/ 93 h 215"/>
              <a:gd name="T32" fmla="*/ 720 w 1791"/>
              <a:gd name="T33" fmla="*/ 137 h 215"/>
              <a:gd name="T34" fmla="*/ 732 w 1791"/>
              <a:gd name="T35" fmla="*/ 180 h 215"/>
              <a:gd name="T36" fmla="*/ 733 w 1791"/>
              <a:gd name="T37" fmla="*/ 214 h 215"/>
              <a:gd name="T38" fmla="*/ 777 w 1791"/>
              <a:gd name="T39" fmla="*/ 179 h 215"/>
              <a:gd name="T40" fmla="*/ 798 w 1791"/>
              <a:gd name="T41" fmla="*/ 157 h 215"/>
              <a:gd name="T42" fmla="*/ 819 w 1791"/>
              <a:gd name="T43" fmla="*/ 123 h 215"/>
              <a:gd name="T44" fmla="*/ 851 w 1791"/>
              <a:gd name="T45" fmla="*/ 101 h 215"/>
              <a:gd name="T46" fmla="*/ 884 w 1791"/>
              <a:gd name="T47" fmla="*/ 100 h 215"/>
              <a:gd name="T48" fmla="*/ 915 w 1791"/>
              <a:gd name="T49" fmla="*/ 107 h 215"/>
              <a:gd name="T50" fmla="*/ 992 w 1791"/>
              <a:gd name="T51" fmla="*/ 106 h 215"/>
              <a:gd name="T52" fmla="*/ 1028 w 1791"/>
              <a:gd name="T53" fmla="*/ 126 h 215"/>
              <a:gd name="T54" fmla="*/ 1072 w 1791"/>
              <a:gd name="T55" fmla="*/ 126 h 215"/>
              <a:gd name="T56" fmla="*/ 1147 w 1791"/>
              <a:gd name="T57" fmla="*/ 122 h 215"/>
              <a:gd name="T58" fmla="*/ 1180 w 1791"/>
              <a:gd name="T59" fmla="*/ 111 h 215"/>
              <a:gd name="T60" fmla="*/ 1223 w 1791"/>
              <a:gd name="T61" fmla="*/ 119 h 215"/>
              <a:gd name="T62" fmla="*/ 1256 w 1791"/>
              <a:gd name="T63" fmla="*/ 118 h 215"/>
              <a:gd name="T64" fmla="*/ 1291 w 1791"/>
              <a:gd name="T65" fmla="*/ 129 h 215"/>
              <a:gd name="T66" fmla="*/ 1333 w 1791"/>
              <a:gd name="T67" fmla="*/ 127 h 215"/>
              <a:gd name="T68" fmla="*/ 1366 w 1791"/>
              <a:gd name="T69" fmla="*/ 126 h 215"/>
              <a:gd name="T70" fmla="*/ 1399 w 1791"/>
              <a:gd name="T71" fmla="*/ 114 h 215"/>
              <a:gd name="T72" fmla="*/ 1431 w 1791"/>
              <a:gd name="T73" fmla="*/ 111 h 215"/>
              <a:gd name="T74" fmla="*/ 1464 w 1791"/>
              <a:gd name="T75" fmla="*/ 110 h 215"/>
              <a:gd name="T76" fmla="*/ 1541 w 1791"/>
              <a:gd name="T77" fmla="*/ 97 h 215"/>
              <a:gd name="T78" fmla="*/ 1628 w 1791"/>
              <a:gd name="T79" fmla="*/ 95 h 215"/>
              <a:gd name="T80" fmla="*/ 1671 w 1791"/>
              <a:gd name="T81" fmla="*/ 94 h 215"/>
              <a:gd name="T82" fmla="*/ 1704 w 1791"/>
              <a:gd name="T83" fmla="*/ 91 h 215"/>
              <a:gd name="T84" fmla="*/ 1737 w 1791"/>
              <a:gd name="T85" fmla="*/ 91 h 215"/>
              <a:gd name="T86" fmla="*/ 1770 w 1791"/>
              <a:gd name="T87" fmla="*/ 67 h 215"/>
              <a:gd name="T88" fmla="*/ 1779 w 1791"/>
              <a:gd name="T89" fmla="*/ 35 h 215"/>
              <a:gd name="T90" fmla="*/ 1790 w 1791"/>
              <a:gd name="T91" fmla="*/ 0 h 215"/>
              <a:gd name="T92" fmla="*/ 1778 w 1791"/>
              <a:gd name="T93" fmla="*/ 7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91" h="215">
                <a:moveTo>
                  <a:pt x="0" y="23"/>
                </a:moveTo>
                <a:lnTo>
                  <a:pt x="48" y="85"/>
                </a:lnTo>
                <a:lnTo>
                  <a:pt x="171" y="113"/>
                </a:lnTo>
                <a:lnTo>
                  <a:pt x="258" y="108"/>
                </a:lnTo>
                <a:lnTo>
                  <a:pt x="291" y="97"/>
                </a:lnTo>
                <a:lnTo>
                  <a:pt x="324" y="97"/>
                </a:lnTo>
                <a:lnTo>
                  <a:pt x="389" y="95"/>
                </a:lnTo>
                <a:lnTo>
                  <a:pt x="420" y="81"/>
                </a:lnTo>
                <a:lnTo>
                  <a:pt x="454" y="80"/>
                </a:lnTo>
                <a:lnTo>
                  <a:pt x="487" y="79"/>
                </a:lnTo>
                <a:lnTo>
                  <a:pt x="519" y="79"/>
                </a:lnTo>
                <a:lnTo>
                  <a:pt x="563" y="76"/>
                </a:lnTo>
                <a:lnTo>
                  <a:pt x="597" y="75"/>
                </a:lnTo>
                <a:lnTo>
                  <a:pt x="629" y="75"/>
                </a:lnTo>
                <a:lnTo>
                  <a:pt x="663" y="74"/>
                </a:lnTo>
                <a:lnTo>
                  <a:pt x="697" y="93"/>
                </a:lnTo>
                <a:lnTo>
                  <a:pt x="720" y="137"/>
                </a:lnTo>
                <a:lnTo>
                  <a:pt x="732" y="180"/>
                </a:lnTo>
                <a:lnTo>
                  <a:pt x="733" y="214"/>
                </a:lnTo>
                <a:lnTo>
                  <a:pt x="777" y="179"/>
                </a:lnTo>
                <a:lnTo>
                  <a:pt x="798" y="157"/>
                </a:lnTo>
                <a:lnTo>
                  <a:pt x="819" y="123"/>
                </a:lnTo>
                <a:lnTo>
                  <a:pt x="851" y="101"/>
                </a:lnTo>
                <a:lnTo>
                  <a:pt x="884" y="100"/>
                </a:lnTo>
                <a:lnTo>
                  <a:pt x="915" y="107"/>
                </a:lnTo>
                <a:lnTo>
                  <a:pt x="992" y="106"/>
                </a:lnTo>
                <a:lnTo>
                  <a:pt x="1028" y="126"/>
                </a:lnTo>
                <a:lnTo>
                  <a:pt x="1072" y="126"/>
                </a:lnTo>
                <a:lnTo>
                  <a:pt x="1147" y="122"/>
                </a:lnTo>
                <a:lnTo>
                  <a:pt x="1180" y="111"/>
                </a:lnTo>
                <a:lnTo>
                  <a:pt x="1223" y="119"/>
                </a:lnTo>
                <a:lnTo>
                  <a:pt x="1256" y="118"/>
                </a:lnTo>
                <a:lnTo>
                  <a:pt x="1291" y="129"/>
                </a:lnTo>
                <a:lnTo>
                  <a:pt x="1333" y="127"/>
                </a:lnTo>
                <a:lnTo>
                  <a:pt x="1366" y="126"/>
                </a:lnTo>
                <a:lnTo>
                  <a:pt x="1399" y="114"/>
                </a:lnTo>
                <a:lnTo>
                  <a:pt x="1431" y="111"/>
                </a:lnTo>
                <a:lnTo>
                  <a:pt x="1464" y="110"/>
                </a:lnTo>
                <a:lnTo>
                  <a:pt x="1541" y="97"/>
                </a:lnTo>
                <a:lnTo>
                  <a:pt x="1628" y="95"/>
                </a:lnTo>
                <a:lnTo>
                  <a:pt x="1671" y="94"/>
                </a:lnTo>
                <a:lnTo>
                  <a:pt x="1704" y="91"/>
                </a:lnTo>
                <a:lnTo>
                  <a:pt x="1737" y="91"/>
                </a:lnTo>
                <a:lnTo>
                  <a:pt x="1770" y="67"/>
                </a:lnTo>
                <a:lnTo>
                  <a:pt x="1779" y="35"/>
                </a:lnTo>
                <a:lnTo>
                  <a:pt x="1790" y="0"/>
                </a:lnTo>
                <a:lnTo>
                  <a:pt x="1778" y="7"/>
                </a:lnTo>
              </a:path>
            </a:pathLst>
          </a:custGeom>
          <a:noFill/>
          <a:ln w="12700" cap="rnd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4686-AEFD-4136-844C-77704011D4D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7350" y="1682750"/>
            <a:ext cx="8369300" cy="4330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4000"/>
              <a:t>Recursive Solution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2672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/>
              <a:t>int   Factorial (  int   number )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i="1">
                <a:solidFill>
                  <a:srgbClr val="006600"/>
                </a:solidFill>
              </a:rPr>
              <a:t>//   Pre:   number is assigned and  number &gt;= 0.</a:t>
            </a:r>
            <a:endParaRPr lang="en-US" altLang="en-US" sz="2400" b="1" i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 if  ( number </a:t>
            </a:r>
            <a:r>
              <a:rPr lang="en-US" altLang="en-US" sz="2400" b="1">
                <a:latin typeface="Arial Black" pitchFamily="34" charset="0"/>
              </a:rPr>
              <a:t>==</a:t>
            </a:r>
            <a:r>
              <a:rPr lang="en-US" altLang="en-US" sz="2400" b="1"/>
              <a:t> 0)</a:t>
            </a:r>
            <a:r>
              <a:rPr lang="en-US" altLang="en-US" sz="2400" b="1">
                <a:solidFill>
                  <a:srgbClr val="CC0000"/>
                </a:solidFill>
              </a:rPr>
              <a:t>			</a:t>
            </a:r>
            <a:r>
              <a:rPr lang="en-US" altLang="en-US" sz="2400" b="1" i="1">
                <a:solidFill>
                  <a:srgbClr val="CC0000"/>
                </a:solidFill>
              </a:rPr>
              <a:t>//  base case</a:t>
            </a: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		return  1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	else					</a:t>
            </a:r>
            <a:r>
              <a:rPr lang="en-US" altLang="en-US" sz="2400" b="1" i="1">
                <a:solidFill>
                  <a:srgbClr val="CC0000"/>
                </a:solidFill>
              </a:rPr>
              <a:t>// general case	</a:t>
            </a:r>
            <a:endParaRPr lang="en-US" altLang="en-US" sz="24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		return  number + Factorial ( number - 1 ) 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4D83-94EE-4064-9E0A-4AFC7B7B570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1066800"/>
          </a:xfrm>
          <a:noFill/>
          <a:ln/>
        </p:spPr>
        <p:txBody>
          <a:bodyPr/>
          <a:lstStyle/>
          <a:p>
            <a:r>
              <a:rPr lang="en-US" altLang="en-US" sz="4000"/>
              <a:t>Three-Question Method of verifying recursive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954213"/>
            <a:ext cx="7740650" cy="3836987"/>
          </a:xfrm>
          <a:noFill/>
          <a:ln/>
        </p:spPr>
        <p:txBody>
          <a:bodyPr/>
          <a:lstStyle/>
          <a:p>
            <a:r>
              <a:rPr lang="en-US" altLang="en-US" sz="2400" b="1">
                <a:solidFill>
                  <a:srgbClr val="CC0000"/>
                </a:solidFill>
              </a:rPr>
              <a:t>Base-Case Question:</a:t>
            </a:r>
            <a:r>
              <a:rPr lang="en-US" altLang="en-US" sz="2400" b="1"/>
              <a:t> Is there a nonrecursive way  out of the function?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r>
              <a:rPr lang="en-US" altLang="en-US" sz="2400" b="1">
                <a:solidFill>
                  <a:srgbClr val="CC0000"/>
                </a:solidFill>
              </a:rPr>
              <a:t>Smaller-Caller Question: </a:t>
            </a:r>
            <a:r>
              <a:rPr lang="en-US" altLang="en-US" sz="2400" b="1"/>
              <a:t>Does each recursive function call involve a smaller case of the original problem leading to the base case?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r>
              <a:rPr lang="en-US" altLang="en-US" sz="2400" b="1">
                <a:solidFill>
                  <a:srgbClr val="CC0000"/>
                </a:solidFill>
              </a:rPr>
              <a:t>General-Case Question:</a:t>
            </a:r>
            <a:r>
              <a:rPr lang="en-US" altLang="en-US" sz="2400" b="1"/>
              <a:t> Assuming each recursive call works correctly, does the whole function work correctly?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2E0-20E9-4628-A862-EE2942E5D69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1295400"/>
          </a:xfrm>
          <a:noFill/>
          <a:ln/>
        </p:spPr>
        <p:txBody>
          <a:bodyPr/>
          <a:lstStyle/>
          <a:p>
            <a:r>
              <a:rPr lang="en-US" altLang="en-US"/>
              <a:t>Another example where recursion comes naturally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35150"/>
            <a:ext cx="6934200" cy="4413250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</a:pPr>
            <a:r>
              <a:rPr lang="en-US" altLang="en-US" sz="2400" b="1"/>
              <a:t>From mathematics, we know that</a:t>
            </a:r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	2</a:t>
            </a:r>
            <a:r>
              <a:rPr lang="en-US" altLang="en-US" sz="2800" b="1" baseline="30000"/>
              <a:t>0  </a:t>
            </a:r>
            <a:r>
              <a:rPr lang="en-US" altLang="en-US" sz="2400" b="1"/>
              <a:t>=  1     and      2</a:t>
            </a:r>
            <a:r>
              <a:rPr lang="en-US" altLang="en-US" sz="2800" b="1" baseline="30000"/>
              <a:t>5  </a:t>
            </a:r>
            <a:r>
              <a:rPr lang="en-US" altLang="en-US" sz="2400" b="1"/>
              <a:t>= 	2 * 2</a:t>
            </a:r>
            <a:r>
              <a:rPr lang="en-US" altLang="en-US" sz="2800" b="1" baseline="30000"/>
              <a:t>4  </a:t>
            </a:r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  <a:p>
            <a:pPr>
              <a:buClr>
                <a:schemeClr val="folHlink"/>
              </a:buClr>
            </a:pPr>
            <a:r>
              <a:rPr lang="en-US" altLang="en-US" sz="2400" b="1"/>
              <a:t>In general,  </a:t>
            </a:r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Font typeface="Monotype Sorts" pitchFamily="2" charset="2"/>
              <a:buNone/>
            </a:pPr>
            <a:r>
              <a:rPr lang="en-US" altLang="en-US" sz="2400" b="1"/>
              <a:t>    x</a:t>
            </a:r>
            <a:r>
              <a:rPr lang="en-US" altLang="en-US" sz="2800" b="1" baseline="30000"/>
              <a:t>0  </a:t>
            </a:r>
            <a:r>
              <a:rPr lang="en-US" altLang="en-US" sz="2400" b="1"/>
              <a:t>=  1     and      x</a:t>
            </a:r>
            <a:r>
              <a:rPr lang="en-US" altLang="en-US" sz="2800" b="1" baseline="30000"/>
              <a:t>n  </a:t>
            </a:r>
            <a:r>
              <a:rPr lang="en-US" altLang="en-US" sz="2400" b="1"/>
              <a:t>= 	x * x</a:t>
            </a:r>
            <a:r>
              <a:rPr lang="en-US" altLang="en-US" sz="2800" b="1" baseline="30000"/>
              <a:t>n-1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 baseline="30000"/>
              <a:t>                                </a:t>
            </a:r>
            <a:r>
              <a:rPr lang="en-US" altLang="en-US" sz="2400" b="1"/>
              <a:t>for integer  x, and integer n &gt; 0.</a:t>
            </a:r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Font typeface="Monotype Sorts" pitchFamily="2" charset="2"/>
              <a:buNone/>
            </a:pPr>
            <a:endParaRPr lang="en-US" altLang="en-US" sz="800" b="1"/>
          </a:p>
          <a:p>
            <a:pPr>
              <a:buClr>
                <a:schemeClr val="folHlink"/>
              </a:buClr>
            </a:pPr>
            <a:r>
              <a:rPr lang="en-US" altLang="en-US" sz="2400" b="1"/>
              <a:t>Here we are defining  x</a:t>
            </a:r>
            <a:r>
              <a:rPr lang="en-US" altLang="en-US" sz="2800" b="1" baseline="30000"/>
              <a:t>n  </a:t>
            </a:r>
            <a:r>
              <a:rPr lang="en-US" altLang="en-US" sz="2400" b="1"/>
              <a:t>recursively, in terms of  x</a:t>
            </a:r>
            <a:r>
              <a:rPr lang="en-US" altLang="en-US" sz="2800" b="1" baseline="30000"/>
              <a:t>n-1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D60093"/>
      </a:lt1>
      <a:dk2>
        <a:srgbClr val="006666"/>
      </a:dk2>
      <a:lt2>
        <a:srgbClr val="FFFFCC"/>
      </a:lt2>
      <a:accent1>
        <a:srgbClr val="FFCC00"/>
      </a:accent1>
      <a:accent2>
        <a:srgbClr val="6666FF"/>
      </a:accent2>
      <a:accent3>
        <a:srgbClr val="E8AAC8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99003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99003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ouble Lines">
  <a:themeElements>
    <a:clrScheme name="">
      <a:dk1>
        <a:srgbClr val="000000"/>
      </a:dk1>
      <a:lt1>
        <a:srgbClr val="FFFF99"/>
      </a:lt1>
      <a:dk2>
        <a:srgbClr val="008080"/>
      </a:dk2>
      <a:lt2>
        <a:srgbClr val="FFFFCC"/>
      </a:lt2>
      <a:accent1>
        <a:srgbClr val="CCFFCC"/>
      </a:accent1>
      <a:accent2>
        <a:srgbClr val="CC9900"/>
      </a:accent2>
      <a:accent3>
        <a:srgbClr val="FFFFCA"/>
      </a:accent3>
      <a:accent4>
        <a:srgbClr val="000000"/>
      </a:accent4>
      <a:accent5>
        <a:srgbClr val="E2FFE2"/>
      </a:accent5>
      <a:accent6>
        <a:srgbClr val="B98A00"/>
      </a:accent6>
      <a:hlink>
        <a:srgbClr val="FF9933"/>
      </a:hlink>
      <a:folHlink>
        <a:srgbClr val="009999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4267</TotalTime>
  <Words>2141</Words>
  <Application>Microsoft Office PowerPoint</Application>
  <PresentationFormat>화면 슬라이드 쇼(4:3)</PresentationFormat>
  <Paragraphs>662</Paragraphs>
  <Slides>42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4" baseType="lpstr">
      <vt:lpstr>Double Lines</vt:lpstr>
      <vt:lpstr>1_Double Lines</vt:lpstr>
      <vt:lpstr>PowerPoint 프레젠테이션</vt:lpstr>
      <vt:lpstr>Recursive Function Call</vt:lpstr>
      <vt:lpstr>Finding a Recursive Solution</vt:lpstr>
      <vt:lpstr>General format for many recursive functions</vt:lpstr>
      <vt:lpstr>Writing a recursive function to find  n factorial</vt:lpstr>
      <vt:lpstr>Writing a recursive function to find  Factorial(n)</vt:lpstr>
      <vt:lpstr>Recursive Solution</vt:lpstr>
      <vt:lpstr>Three-Question Method of verifying recursive functions</vt:lpstr>
      <vt:lpstr>Another example where recursion comes naturally </vt:lpstr>
      <vt:lpstr>PowerPoint 프레젠테이션</vt:lpstr>
      <vt:lpstr>struct ListType</vt:lpstr>
      <vt:lpstr>Recursive function to determine if value is in list</vt:lpstr>
      <vt:lpstr>PowerPoint 프레젠테이션</vt:lpstr>
      <vt:lpstr>“Why use recursion?”</vt:lpstr>
      <vt:lpstr>struct ListType</vt:lpstr>
      <vt:lpstr>RevPrint(listData);       </vt:lpstr>
      <vt:lpstr>Base Case and General Case</vt:lpstr>
      <vt:lpstr>Using recursion with a linked list</vt:lpstr>
      <vt:lpstr>Function  BinarySearch( )      </vt:lpstr>
      <vt:lpstr>found = BinarySearch(info, 25, 0, 14 );       </vt:lpstr>
      <vt:lpstr>PowerPoint 프레젠테이션</vt:lpstr>
      <vt:lpstr>When a function is called...</vt:lpstr>
      <vt:lpstr>Stack Activation Frames</vt:lpstr>
      <vt:lpstr>PowerPoint 프레젠테이션</vt:lpstr>
      <vt:lpstr>Run-Time Stack Activation Records   x = Func(5, 2);      // original call is instruction 100 </vt:lpstr>
      <vt:lpstr>PowerPoint 프레젠테이션</vt:lpstr>
      <vt:lpstr>Run-Time Stack Activation Records   x = Func(5, 2);      // original call at instruction 100 </vt:lpstr>
      <vt:lpstr>Run-Time Stack Activation Records   x = Func(5, 2);      // original call at instruction 100 </vt:lpstr>
      <vt:lpstr>Run-Time Stack Activation Records   x = Func(5, 2);      // original call at instruction 100 </vt:lpstr>
      <vt:lpstr>Run-Time Stack Activation Records  x = Func(5, 2);      // original call at line 100 </vt:lpstr>
      <vt:lpstr>Show Activation Records for these calls       </vt:lpstr>
      <vt:lpstr> Tail Recursion </vt:lpstr>
      <vt:lpstr>PowerPoint 프레젠테이션</vt:lpstr>
      <vt:lpstr>PowerPoint 프레젠테이션</vt:lpstr>
      <vt:lpstr>Use a recursive solution when:</vt:lpstr>
      <vt:lpstr>Using quick sort algorithm</vt:lpstr>
      <vt:lpstr>Before call to function Split</vt:lpstr>
      <vt:lpstr>After call to function Split</vt:lpstr>
      <vt:lpstr>After call to function Split</vt:lpstr>
      <vt:lpstr>Split Algorithm</vt:lpstr>
      <vt:lpstr>Split function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oschae</cp:lastModifiedBy>
  <cp:revision>633</cp:revision>
  <cp:lastPrinted>1998-09-30T17:55:04Z</cp:lastPrinted>
  <dcterms:created xsi:type="dcterms:W3CDTF">1995-05-28T16:12:40Z</dcterms:created>
  <dcterms:modified xsi:type="dcterms:W3CDTF">2013-05-07T02:15:45Z</dcterms:modified>
</cp:coreProperties>
</file>