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7"/>
  </p:notesMasterIdLst>
  <p:handoutMasterIdLst>
    <p:handoutMasterId r:id="rId98"/>
  </p:handoutMasterIdLst>
  <p:sldIdLst>
    <p:sldId id="315" r:id="rId2"/>
    <p:sldId id="369" r:id="rId3"/>
    <p:sldId id="405" r:id="rId4"/>
    <p:sldId id="410" r:id="rId5"/>
    <p:sldId id="412" r:id="rId6"/>
    <p:sldId id="414" r:id="rId7"/>
    <p:sldId id="415" r:id="rId8"/>
    <p:sldId id="416" r:id="rId9"/>
    <p:sldId id="418" r:id="rId10"/>
    <p:sldId id="419" r:id="rId11"/>
    <p:sldId id="413" r:id="rId12"/>
    <p:sldId id="420" r:id="rId13"/>
    <p:sldId id="398" r:id="rId14"/>
    <p:sldId id="421" r:id="rId15"/>
    <p:sldId id="422" r:id="rId16"/>
    <p:sldId id="424" r:id="rId17"/>
    <p:sldId id="423" r:id="rId18"/>
    <p:sldId id="425" r:id="rId19"/>
    <p:sldId id="492" r:id="rId20"/>
    <p:sldId id="444" r:id="rId21"/>
    <p:sldId id="445" r:id="rId22"/>
    <p:sldId id="499" r:id="rId23"/>
    <p:sldId id="446" r:id="rId24"/>
    <p:sldId id="449" r:id="rId25"/>
    <p:sldId id="453" r:id="rId26"/>
    <p:sldId id="451" r:id="rId27"/>
    <p:sldId id="452" r:id="rId28"/>
    <p:sldId id="496" r:id="rId29"/>
    <p:sldId id="497" r:id="rId30"/>
    <p:sldId id="447" r:id="rId31"/>
    <p:sldId id="448" r:id="rId32"/>
    <p:sldId id="511" r:id="rId33"/>
    <p:sldId id="512" r:id="rId34"/>
    <p:sldId id="513" r:id="rId35"/>
    <p:sldId id="514" r:id="rId36"/>
    <p:sldId id="515" r:id="rId37"/>
    <p:sldId id="516" r:id="rId38"/>
    <p:sldId id="314" r:id="rId39"/>
    <p:sldId id="432" r:id="rId40"/>
    <p:sldId id="417" r:id="rId41"/>
    <p:sldId id="456" r:id="rId42"/>
    <p:sldId id="454" r:id="rId43"/>
    <p:sldId id="458" r:id="rId44"/>
    <p:sldId id="460" r:id="rId45"/>
    <p:sldId id="461" r:id="rId46"/>
    <p:sldId id="462" r:id="rId47"/>
    <p:sldId id="464" r:id="rId48"/>
    <p:sldId id="466" r:id="rId49"/>
    <p:sldId id="467" r:id="rId50"/>
    <p:sldId id="468" r:id="rId51"/>
    <p:sldId id="469" r:id="rId52"/>
    <p:sldId id="471" r:id="rId53"/>
    <p:sldId id="472" r:id="rId54"/>
    <p:sldId id="473" r:id="rId55"/>
    <p:sldId id="474" r:id="rId56"/>
    <p:sldId id="475" r:id="rId57"/>
    <p:sldId id="476" r:id="rId58"/>
    <p:sldId id="477" r:id="rId59"/>
    <p:sldId id="478" r:id="rId60"/>
    <p:sldId id="479" r:id="rId61"/>
    <p:sldId id="455" r:id="rId62"/>
    <p:sldId id="438" r:id="rId63"/>
    <p:sldId id="439" r:id="rId64"/>
    <p:sldId id="483" r:id="rId65"/>
    <p:sldId id="480" r:id="rId66"/>
    <p:sldId id="395" r:id="rId67"/>
    <p:sldId id="493" r:id="rId68"/>
    <p:sldId id="494" r:id="rId69"/>
    <p:sldId id="495" r:id="rId70"/>
    <p:sldId id="396" r:id="rId71"/>
    <p:sldId id="482" r:id="rId72"/>
    <p:sldId id="481" r:id="rId73"/>
    <p:sldId id="489" r:id="rId74"/>
    <p:sldId id="486" r:id="rId75"/>
    <p:sldId id="487" r:id="rId76"/>
    <p:sldId id="488" r:id="rId77"/>
    <p:sldId id="509" r:id="rId78"/>
    <p:sldId id="377" r:id="rId79"/>
    <p:sldId id="397" r:id="rId80"/>
    <p:sldId id="379" r:id="rId81"/>
    <p:sldId id="370" r:id="rId82"/>
    <p:sldId id="459" r:id="rId83"/>
    <p:sldId id="457" r:id="rId84"/>
    <p:sldId id="463" r:id="rId85"/>
    <p:sldId id="465" r:id="rId86"/>
    <p:sldId id="470" r:id="rId87"/>
    <p:sldId id="490" r:id="rId88"/>
    <p:sldId id="491" r:id="rId89"/>
    <p:sldId id="500" r:id="rId90"/>
    <p:sldId id="508" r:id="rId91"/>
    <p:sldId id="501" r:id="rId92"/>
    <p:sldId id="502" r:id="rId93"/>
    <p:sldId id="504" r:id="rId94"/>
    <p:sldId id="506" r:id="rId95"/>
    <p:sldId id="507" r:id="rId9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3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sz="3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sz="3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sz="3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3366FF"/>
    <a:srgbClr val="006633"/>
    <a:srgbClr val="CC0000"/>
    <a:srgbClr val="990033"/>
    <a:srgbClr val="FFFFFF"/>
    <a:srgbClr val="0066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8" autoAdjust="0"/>
    <p:restoredTop sz="90899" autoAdjust="0"/>
  </p:normalViewPr>
  <p:slideViewPr>
    <p:cSldViewPr>
      <p:cViewPr varScale="1">
        <p:scale>
          <a:sx n="72" d="100"/>
          <a:sy n="72" d="100"/>
        </p:scale>
        <p:origin x="48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notesViewPr>
    <p:cSldViewPr>
      <p:cViewPr varScale="1">
        <p:scale>
          <a:sx n="39" d="100"/>
          <a:sy n="39" d="100"/>
        </p:scale>
        <p:origin x="-922" y="-83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675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b="0" i="1"/>
            </a:lvl1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b="0" i="1"/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b="0" i="1"/>
            </a:lvl1pPr>
          </a:lstStyle>
          <a:p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/>
            </a:lvl1pPr>
          </a:lstStyle>
          <a:p>
            <a:fld id="{11B18DC2-28FA-485C-92EA-B740DD1CF4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42709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016892-6491-430D-9C18-F4AF1D18BEB0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8601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60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1A2A85-7685-4A90-ADF5-DB2FF048588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E4CBF9-A820-47B4-952D-0FB34E122F0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0DDD56-9654-4735-BCD8-4C53C920A33E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7E8F3B-3ECD-4A32-804B-9E9FA82264FD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B3873-7ABD-4E31-8C9B-73B57DC1994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AE55A5-A79E-42DC-AB5A-B9B8F44C5CFF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75F1F-FB60-4BA8-BE51-D3CDFFD92F4D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9D4217-F1DA-4F58-A9BD-FCF901105F74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B501E4-3D6E-4959-A5FF-9A9127A20080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ea typeface="굴림" pitchFamily="50" charset="-127"/>
              </a:rPr>
              <a:t>기본원리: 밑에서부터 시작하여 이웃요소를 비교하여 순서가 틀리면 교환하여 수정한다. 이렇게 하면 물에서 공기방울이 수면 위로 올라오듯이 작은 요소가 위로 올라온다.</a:t>
            </a:r>
            <a:endParaRPr lang="en-US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6EDEB6-BA35-464C-B11F-1A52D5C9DB33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>
                <a:ea typeface="굴림" pitchFamily="50" charset="-127"/>
              </a:rPr>
              <a:t>기본원리: 밑에서부터 시작하여 이웃요소를 비교하여 순서가 틀리면 교환하여 수정한다. 이렇게 하면 물에서 공기방울이 수면 위로 올라오듯이 작은 요소가 위로 올라온다.</a:t>
            </a:r>
            <a:endParaRPr lang="en-US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F677FD-2077-41BE-864B-DB36594B3D2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-</a:t>
            </a:r>
            <a:r>
              <a:rPr lang="ko-KR" altLang="en-US">
                <a:ea typeface="굴림" pitchFamily="50" charset="-127"/>
              </a:rPr>
              <a:t>정렬을 위해서 배열에 저장된 값들은 관계연산이 정의된 키형식을 가지고 있다.  키는 유일해야 한다. </a:t>
            </a:r>
          </a:p>
          <a:p>
            <a:endParaRPr lang="en-US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45339B-A78F-4326-BFA7-64336CD8BAF8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73B43-235F-41EB-909C-5B45854AFA20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45339B-A78F-4326-BFA7-64336CD8BAF8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9C12C2-3856-4421-8D69-E5887101C7C4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- </a:t>
            </a:r>
            <a:r>
              <a:rPr lang="ko-KR" altLang="en-US">
                <a:ea typeface="굴림" pitchFamily="50" charset="-127"/>
              </a:rPr>
              <a:t>빈 배열에 요소를 순서대로 삽입하는 것처럼 정렬</a:t>
            </a:r>
            <a:endParaRPr lang="en-US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DCE0EF-5CB7-44FF-B080-8577F2BABB3E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61DFFE-0F9B-4C3B-B7F6-4140C97FAD03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681E56-FE59-4E3E-898E-14E16A993D2B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7B69F-2C26-42F4-B54A-21AD40A79ED6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10DEA9-7733-4B83-B9EC-0DC89875C3E5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- </a:t>
            </a:r>
            <a:r>
              <a:rPr lang="ko-KR" altLang="en-US">
                <a:ea typeface="굴림" pitchFamily="50" charset="-127"/>
              </a:rPr>
              <a:t>빈 배열에 요소를 순서대로 삽입하는 것처럼 정렬</a:t>
            </a:r>
            <a:endParaRPr lang="en-US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9C463-2C0B-4A73-B4C3-A28667BAB471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- </a:t>
            </a:r>
            <a:r>
              <a:rPr lang="ko-KR" altLang="en-US">
                <a:ea typeface="굴림" pitchFamily="50" charset="-127"/>
              </a:rPr>
              <a:t>빈 배열에 요소를 순서대로 삽입하는 것처럼 정렬</a:t>
            </a:r>
            <a:endParaRPr lang="en-US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B47C09-DD7C-491A-9911-96A8B04444E3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>
                <a:ea typeface="굴림" pitchFamily="50" charset="-127"/>
              </a:rPr>
              <a:t>자료를 정렬된 부분과 정렬되지 않은 부분으로 나눈다.</a:t>
            </a:r>
          </a:p>
          <a:p>
            <a:pPr>
              <a:buFontTx/>
              <a:buChar char="-"/>
            </a:pPr>
            <a:r>
              <a:rPr lang="ko-KR" altLang="en-US">
                <a:ea typeface="굴림" pitchFamily="50" charset="-127"/>
              </a:rPr>
              <a:t>처음에는 모두가 비정렬 부분에 속한다.</a:t>
            </a:r>
          </a:p>
          <a:p>
            <a:pPr>
              <a:buFontTx/>
              <a:buChar char="-"/>
            </a:pPr>
            <a:r>
              <a:rPr lang="ko-KR" altLang="en-US">
                <a:ea typeface="굴림" pitchFamily="50" charset="-127"/>
              </a:rPr>
              <a:t>각 </a:t>
            </a:r>
            <a:r>
              <a:rPr lang="en-US" altLang="ko-KR">
                <a:ea typeface="굴림" pitchFamily="50" charset="-127"/>
              </a:rPr>
              <a:t>pass</a:t>
            </a:r>
            <a:r>
              <a:rPr lang="ko-KR" altLang="en-US">
                <a:ea typeface="굴림" pitchFamily="50" charset="-127"/>
              </a:rPr>
              <a:t>에서 비정렬부분에서 가장 작은 것(오름차순일 때) 찾아서 비정렬부분의 첫 요소와 교환하고, 첫번째 요소를 정렬부로 분류(정렬요소 수를 1증가시킴)한다. </a:t>
            </a:r>
          </a:p>
          <a:p>
            <a:pPr>
              <a:buFontTx/>
              <a:buChar char="-"/>
            </a:pPr>
            <a:r>
              <a:rPr lang="ko-KR" altLang="en-US">
                <a:ea typeface="굴림" pitchFamily="50" charset="-127"/>
              </a:rPr>
              <a:t>모둔 요소가 정렬부에 속할 때까지 반복한다.  </a:t>
            </a:r>
            <a:endParaRPr lang="en-US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CEB8E5-FB52-422B-8DDF-8164B1443E0A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683271-6631-4554-8225-E7333C06ED89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E7B69F-2C26-42F4-B54A-21AD40A79ED6}" type="slidenum"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30627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E7B69F-2C26-42F4-B54A-21AD40A79ED6}" type="slidenum"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7306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E7B69F-2C26-42F4-B54A-21AD40A79ED6}" type="slidenum"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7635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D0D456-E25A-42DC-9617-B0E60B96A1C3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6A475D-7AF5-4D27-B647-EBAB94B66975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391115-2224-4607-ACB1-0F3C6330DA0E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633C89-0DD0-4CE0-B0A2-8DEB397A0E8A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2AA395-6F26-4894-8D5C-B13F7009104E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4AB13-3894-4050-B35D-A6914817E59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21008E-144C-46CE-90D4-4EBA705EBC1A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48233D-E46A-4BC9-B935-D30780710251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71CA3-D8F1-484E-9C55-8C9B1C6BB810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156F0F-5D51-48C8-8DE5-503E0CBD295B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ABAC2-72CC-4896-8106-5227B6A27F87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B2B0C8-6FAE-4549-9AC8-851F43A640F4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0734E5-4F1C-4263-9B91-7305148B48C9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C0EA9E-661E-4A68-9813-4CAAC5F779D8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85E293-E48A-4977-B037-713995199A56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9A2D25-4D08-4ADC-90D6-E41622925370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D09F7F-090A-474D-A819-AEF470C962B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D00ABD-9E02-4AB9-B29C-8D565B9388B9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019105-A792-4CFA-8470-DEC837EE4259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E2565B-48E1-48F1-8946-B79A25EC5928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EF87AF-1E32-426E-B16C-35F6ADE3736B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969809-5587-4D2E-B292-D4038C0D17F8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6E6E66-29EA-44A6-B529-BF69A58E72D6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68F952-DECA-4F53-8C63-1A2A57DAAB1B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04ED6B-D65E-4BA9-8AA6-825F29192E9D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BB5C71-0DBB-4436-8072-F99BE657116C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796AD9-3AA0-4261-86FA-90E2B1007890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10CFBB-1526-4F63-8E57-5835961F769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E1F17D-D21A-429D-B7E6-284E1BE0A06C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F00830-00F7-47EE-8E61-EB7F445EDEA3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6EFCB9-DD19-420D-8757-05BA155008E8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1E5089-45E2-49A7-862A-9CC4F1E8F408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D67F44-31C3-4516-9BCF-EF244B0B742E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AC798-2217-4C2E-A0D7-EF12EC0AB041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AE7C8F-957A-470C-A0AA-993B1A5A7BC2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236865-3C80-4449-88AD-F985ACAC53F7}" type="slidenum">
              <a:rPr lang="en-US" altLang="en-US"/>
              <a:pPr/>
              <a:t>70</a:t>
            </a:fld>
            <a:endParaRPr lang="en-US" alt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A18B22-3FB3-4811-BBBD-66B7C055027A}" type="slidenum">
              <a:rPr lang="en-US" altLang="en-US"/>
              <a:pPr/>
              <a:t>71</a:t>
            </a:fld>
            <a:endParaRPr lang="en-US" alt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A61E07-1F56-4CB3-8F3A-294E4252D631}" type="slidenum">
              <a:rPr lang="en-US" altLang="en-US"/>
              <a:pPr/>
              <a:t>72</a:t>
            </a:fld>
            <a:endParaRPr lang="en-US" alt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1CAC4D-8DE5-422A-8BBF-FDD06DA5E39E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F6CF2E-0472-49BC-A224-043F573C8C46}" type="slidenum">
              <a:rPr lang="en-US" altLang="en-US"/>
              <a:pPr/>
              <a:t>73</a:t>
            </a:fld>
            <a:endParaRPr lang="en-US" alt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F42932-91EE-40DE-ADD9-091237790673}" type="slidenum">
              <a:rPr lang="en-US" altLang="en-US"/>
              <a:pPr/>
              <a:t>74</a:t>
            </a:fld>
            <a:endParaRPr lang="en-US" alt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E2F486-D806-4391-86D0-CA63DF64D1D6}" type="slidenum">
              <a:rPr lang="en-US" altLang="en-US"/>
              <a:pPr/>
              <a:t>75</a:t>
            </a:fld>
            <a:endParaRPr lang="en-US" alt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66275D-FADE-48F4-9E47-A69CE2538408}" type="slidenum">
              <a:rPr lang="en-US" altLang="en-US"/>
              <a:pPr/>
              <a:t>76</a:t>
            </a:fld>
            <a:endParaRPr lang="en-US" alt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764364-BA95-4034-AB29-E46AD212E871}" type="slidenum">
              <a:rPr lang="en-US" altLang="en-US"/>
              <a:pPr/>
              <a:t>78</a:t>
            </a:fld>
            <a:endParaRPr lang="en-US" alt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DD92CE-7368-48AA-98F7-BD27C55BA559}" type="slidenum">
              <a:rPr lang="en-US" altLang="en-US"/>
              <a:pPr/>
              <a:t>79</a:t>
            </a:fld>
            <a:endParaRPr lang="en-US" alt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44E1D0-2B95-4405-9467-123A064C1308}" type="slidenum">
              <a:rPr lang="en-US" altLang="en-US"/>
              <a:pPr/>
              <a:t>80</a:t>
            </a:fld>
            <a:endParaRPr lang="en-US" alt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FE9D2A-2995-4951-8142-55B98DFCBFB7}" type="slidenum">
              <a:rPr lang="en-US" altLang="en-US"/>
              <a:pPr/>
              <a:t>81</a:t>
            </a:fld>
            <a:endParaRPr lang="en-US" alt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E3A581-F5DC-40E9-BDE7-B7B84EE272E0}" type="slidenum">
              <a:rPr lang="en-US" altLang="en-US"/>
              <a:pPr/>
              <a:t>82</a:t>
            </a:fld>
            <a:endParaRPr lang="en-US" alt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4BA871-5E2F-4C1C-A4A0-114D415968F3}" type="slidenum">
              <a:rPr lang="en-US" altLang="en-US"/>
              <a:pPr/>
              <a:t>83</a:t>
            </a:fld>
            <a:endParaRPr lang="en-US" alt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54D9DC-C37D-4DBC-B597-612B8869BEC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10519F-D150-462F-9006-8515F5AAEF8A}" type="slidenum">
              <a:rPr lang="en-US" altLang="en-US"/>
              <a:pPr/>
              <a:t>84</a:t>
            </a:fld>
            <a:endParaRPr lang="en-US" alt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6491DF-3178-45FE-9855-F148B82660D7}" type="slidenum">
              <a:rPr lang="en-US" altLang="en-US"/>
              <a:pPr/>
              <a:t>85</a:t>
            </a:fld>
            <a:endParaRPr lang="en-US" alt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66AEC-921F-4EF9-933F-FF56FE6BF0F4}" type="slidenum">
              <a:rPr lang="en-US" altLang="en-US"/>
              <a:pPr/>
              <a:t>86</a:t>
            </a:fld>
            <a:endParaRPr lang="en-US" alt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B99EC9-A22B-44AA-A69F-11334F71EC8B}" type="slidenum">
              <a:rPr lang="en-US" altLang="en-US"/>
              <a:pPr/>
              <a:t>87</a:t>
            </a:fld>
            <a:endParaRPr lang="en-US" alt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E7A6D6-BBB2-4AE6-9733-93D474385285}" type="slidenum">
              <a:rPr lang="en-US" altLang="en-US"/>
              <a:pPr/>
              <a:t>88</a:t>
            </a:fld>
            <a:endParaRPr lang="en-US" altLang="en-US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8AAD3E63-F92D-404D-8408-1D7AA72D9219}" type="slidenum">
              <a:rPr lang="en-US" altLang="ko-KR" sz="1000"/>
              <a:pPr/>
              <a:t>89</a:t>
            </a:fld>
            <a:endParaRPr lang="en-US" altLang="ko-KR" sz="100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ko-KR" altLang="en-US" dirty="0" smtClean="0">
                <a:latin typeface="Arial" pitchFamily="34" charset="0"/>
                <a:ea typeface="ＭＳ Ｐゴシック" pitchFamily="34" charset="-128"/>
              </a:rPr>
              <a:t>기수정렬</a:t>
            </a:r>
            <a:endParaRPr lang="ko-KR" altLang="ko-KR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4F3BAB86-BF4C-40B7-BA13-512251F7A410}" type="slidenum">
              <a:rPr lang="en-US" altLang="ko-KR" sz="1000"/>
              <a:pPr/>
              <a:t>91</a:t>
            </a:fld>
            <a:endParaRPr lang="en-US" altLang="ko-KR" sz="1000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ko-KR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D6A11BFC-7677-4D2E-9882-3262F1524037}" type="slidenum">
              <a:rPr lang="en-US" altLang="ko-KR" sz="1000"/>
              <a:pPr/>
              <a:t>92</a:t>
            </a:fld>
            <a:endParaRPr lang="en-US" altLang="ko-KR" sz="1000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ko-KR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164F560F-6B29-4132-A480-E6FF50A8CFE6}" type="slidenum">
              <a:rPr lang="en-US" altLang="ko-KR" sz="1000"/>
              <a:pPr/>
              <a:t>93</a:t>
            </a:fld>
            <a:endParaRPr lang="en-US" altLang="ko-KR" sz="1000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ko-KR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CB129F72-9A4B-4E59-974F-D02BE33174E9}" type="slidenum">
              <a:rPr lang="en-US" altLang="ko-KR" sz="1000"/>
              <a:pPr/>
              <a:t>94</a:t>
            </a:fld>
            <a:endParaRPr lang="en-US" altLang="ko-KR" sz="1000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ko-KR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D0E71A-9337-4C80-9FD3-5B045D942F03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F6025213-3592-4D21-B8B2-48EA433EDC27}" type="slidenum">
              <a:rPr lang="en-US" altLang="ko-KR" sz="1000"/>
              <a:pPr/>
              <a:t>95</a:t>
            </a:fld>
            <a:endParaRPr lang="en-US" altLang="ko-KR" sz="1000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ko-KR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FC9F841-50C1-4A7A-8BEE-2F59A2F3DB53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081" name="Group 9"/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3079" name="Rectangle 7"/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0" name="Rectangle 8"/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97ED9-D678-4F51-AF56-8FE7E803840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564537-956D-4507-B404-7B28482F757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2F7BA5-54A2-4F43-8583-75DE63808C3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9980BE-5C7E-478A-BA7F-92A2BD283B3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263A3C-B2A2-4F0B-95BC-13A75953EC2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5C20A-3F31-48CC-AB0F-1571155C43B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2A8ED-9EB0-4A26-B3FB-6CED521DDB2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B16F38-630D-47E9-AF18-D5904CB83E3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1F19C-B931-47FA-B9FC-1065F622E4C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5F4EA0-390C-4464-AD80-9887A9CAE2E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19800" y="6248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709EB4E7-7707-446D-BA48-704E9C5E44E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programming.com/tutorial/computersciencetheory/sortcomp.html" TargetMode="External"/><Relationship Id="rId2" Type="http://schemas.openxmlformats.org/officeDocument/2006/relationships/hyperlink" Target="https://www.cs.usfca.edu/~galles/visualization/ComparisonSort.html" TargetMode="Externa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e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e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18D6-7F30-4200-B865-CA16648B640C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905000"/>
            <a:ext cx="7848600" cy="1143000"/>
          </a:xfrm>
          <a:noFill/>
          <a:ln/>
        </p:spPr>
        <p:txBody>
          <a:bodyPr anchor="ctr"/>
          <a:lstStyle/>
          <a:p>
            <a:r>
              <a:rPr lang="en-US" altLang="en-US">
                <a:solidFill>
                  <a:srgbClr val="660066"/>
                </a:solidFill>
                <a:latin typeface="Book Antiqua" pitchFamily="18" charset="0"/>
              </a:rPr>
              <a:t>C++ Plus Data Structures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800350"/>
            <a:ext cx="7848600" cy="3443288"/>
          </a:xfrm>
          <a:noFill/>
          <a:ln/>
        </p:spPr>
        <p:txBody>
          <a:bodyPr/>
          <a:lstStyle/>
          <a:p>
            <a:pPr marL="0" indent="0" algn="ctr">
              <a:buFont typeface="Monotype Sorts" pitchFamily="2" charset="2"/>
              <a:buNone/>
            </a:pPr>
            <a:endParaRPr lang="en-US" altLang="en-US" sz="3600" b="1">
              <a:solidFill>
                <a:schemeClr val="folHlink"/>
              </a:solidFill>
            </a:endParaRPr>
          </a:p>
          <a:p>
            <a:pPr marL="0" indent="0" algn="ctr">
              <a:buFont typeface="Monotype Sorts" pitchFamily="2" charset="2"/>
              <a:buNone/>
            </a:pPr>
            <a:r>
              <a:rPr lang="en-US" altLang="en-US" sz="3600" b="1"/>
              <a:t>Nell Dale</a:t>
            </a:r>
          </a:p>
          <a:p>
            <a:pPr marL="0" indent="0" algn="ctr">
              <a:buFont typeface="Monotype Sorts" pitchFamily="2" charset="2"/>
              <a:buNone/>
            </a:pPr>
            <a:r>
              <a:rPr lang="en-US" altLang="en-US" sz="3600" b="1"/>
              <a:t>David Teague</a:t>
            </a:r>
            <a:endParaRPr lang="en-US" altLang="en-US" sz="3600" b="1">
              <a:solidFill>
                <a:schemeClr val="folHlink"/>
              </a:solidFill>
            </a:endParaRPr>
          </a:p>
          <a:p>
            <a:pPr marL="0" indent="0" algn="ctr">
              <a:buFont typeface="Monotype Sorts" pitchFamily="2" charset="2"/>
              <a:buNone/>
            </a:pPr>
            <a:r>
              <a:rPr lang="en-US" altLang="en-US" sz="3600" b="1">
                <a:solidFill>
                  <a:srgbClr val="990066"/>
                </a:solidFill>
              </a:rPr>
              <a:t>Chapter 10</a:t>
            </a:r>
            <a:endParaRPr lang="en-US" altLang="en-US" sz="3600" b="1">
              <a:solidFill>
                <a:schemeClr val="folHlink"/>
              </a:solidFill>
            </a:endParaRPr>
          </a:p>
          <a:p>
            <a:pPr marL="0" indent="0" algn="ctr">
              <a:buFont typeface="Monotype Sorts" pitchFamily="2" charset="2"/>
              <a:buNone/>
            </a:pPr>
            <a:r>
              <a:rPr lang="en-US" altLang="en-US" sz="3600" b="1"/>
              <a:t>Sorting and Searching Algorithms</a:t>
            </a:r>
          </a:p>
          <a:p>
            <a:pPr marL="0" indent="0" algn="ctr">
              <a:buFont typeface="Monotype Sorts" pitchFamily="2" charset="2"/>
              <a:buNone/>
            </a:pPr>
            <a:endParaRPr lang="en-US" altLang="en-US" sz="2400" b="1"/>
          </a:p>
          <a:p>
            <a:pPr marL="0" indent="0" algn="ctr">
              <a:buFont typeface="Monotype Sorts" pitchFamily="2" charset="2"/>
              <a:buNone/>
            </a:pPr>
            <a:endParaRPr lang="en-US" altLang="en-US" sz="1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AE8B-78FF-48BC-BDF5-A29F51812CF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1913"/>
            <a:ext cx="7577138" cy="1143000"/>
          </a:xfrm>
          <a:noFill/>
          <a:ln/>
        </p:spPr>
        <p:txBody>
          <a:bodyPr/>
          <a:lstStyle/>
          <a:p>
            <a:r>
              <a:rPr lang="en-US" altLang="en-US"/>
              <a:t>Selection Sort: Pass Four 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06413" y="1620838"/>
            <a:ext cx="2224087" cy="42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endParaRPr lang="en-US" altLang="en-US" sz="2400">
              <a:latin typeface="Times New Roman" charset="0"/>
            </a:endParaRPr>
          </a:p>
          <a:p>
            <a:r>
              <a:rPr lang="en-US" altLang="en-US" sz="800">
                <a:latin typeface="Times New Roman" charset="0"/>
              </a:rPr>
              <a:t>  </a:t>
            </a:r>
            <a:endParaRPr lang="en-US" altLang="en-US" sz="10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values	 [ 0 ]       </a:t>
            </a:r>
            <a:endParaRPr lang="en-US" altLang="en-US" sz="16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	 [ 1 ]</a:t>
            </a:r>
            <a:endParaRPr lang="en-US" altLang="en-US" sz="8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	 [ 2 ]</a:t>
            </a:r>
          </a:p>
          <a:p>
            <a:r>
              <a:rPr lang="en-US" altLang="en-US" sz="800">
                <a:latin typeface="Times New Roman" charset="0"/>
              </a:rPr>
              <a:t> </a:t>
            </a:r>
          </a:p>
          <a:p>
            <a:r>
              <a:rPr lang="en-US" altLang="en-US" sz="800">
                <a:latin typeface="Times New Roman" charset="0"/>
              </a:rPr>
              <a:t> </a:t>
            </a:r>
            <a:endParaRPr lang="en-US" altLang="en-US" sz="10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             [ 3 ]</a:t>
            </a:r>
            <a:endParaRPr lang="en-US" altLang="en-US" sz="16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 	 [ 4 ]</a:t>
            </a:r>
          </a:p>
        </p:txBody>
      </p:sp>
      <p:grpSp>
        <p:nvGrpSpPr>
          <p:cNvPr id="14345" name="Group 9"/>
          <p:cNvGrpSpPr>
            <a:grpSpLocks/>
          </p:cNvGrpSpPr>
          <p:nvPr/>
        </p:nvGrpSpPr>
        <p:grpSpPr bwMode="auto">
          <a:xfrm>
            <a:off x="2414588" y="2209800"/>
            <a:ext cx="1416050" cy="3819525"/>
            <a:chOff x="1521" y="1392"/>
            <a:chExt cx="892" cy="2406"/>
          </a:xfrm>
        </p:grpSpPr>
        <p:sp>
          <p:nvSpPr>
            <p:cNvPr id="14340" name="Rectangle 4"/>
            <p:cNvSpPr>
              <a:spLocks noChangeArrowheads="1"/>
            </p:cNvSpPr>
            <p:nvPr/>
          </p:nvSpPr>
          <p:spPr bwMode="auto">
            <a:xfrm>
              <a:off x="1533" y="1392"/>
              <a:ext cx="876" cy="240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1" name="Line 5"/>
            <p:cNvSpPr>
              <a:spLocks noChangeShapeType="1"/>
            </p:cNvSpPr>
            <p:nvPr/>
          </p:nvSpPr>
          <p:spPr bwMode="auto">
            <a:xfrm>
              <a:off x="1521" y="1872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>
              <a:off x="1521" y="2354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>
              <a:off x="1521" y="2837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4" name="Line 8"/>
            <p:cNvSpPr>
              <a:spLocks noChangeShapeType="1"/>
            </p:cNvSpPr>
            <p:nvPr/>
          </p:nvSpPr>
          <p:spPr bwMode="auto">
            <a:xfrm>
              <a:off x="1521" y="3320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2786063" y="2298700"/>
            <a:ext cx="636587" cy="374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  6</a:t>
            </a:r>
          </a:p>
          <a:p>
            <a:endParaRPr lang="en-US" altLang="en-US" sz="2000"/>
          </a:p>
          <a:p>
            <a:r>
              <a:rPr lang="en-US" altLang="en-US"/>
              <a:t>10</a:t>
            </a:r>
          </a:p>
          <a:p>
            <a:endParaRPr lang="en-US" altLang="en-US" sz="2000"/>
          </a:p>
          <a:p>
            <a:r>
              <a:rPr lang="en-US" altLang="en-US"/>
              <a:t>12</a:t>
            </a:r>
          </a:p>
          <a:p>
            <a:endParaRPr lang="en-US" altLang="en-US" sz="2000"/>
          </a:p>
          <a:p>
            <a:r>
              <a:rPr lang="en-US" altLang="en-US"/>
              <a:t>36</a:t>
            </a:r>
          </a:p>
          <a:p>
            <a:endParaRPr lang="en-US" altLang="en-US" sz="2000"/>
          </a:p>
          <a:p>
            <a:r>
              <a:rPr lang="en-US" altLang="en-US"/>
              <a:t>24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7718425" y="2279650"/>
            <a:ext cx="420688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S</a:t>
            </a:r>
          </a:p>
          <a:p>
            <a:r>
              <a:rPr lang="en-US" altLang="en-US" sz="2400"/>
              <a:t>O</a:t>
            </a:r>
          </a:p>
          <a:p>
            <a:r>
              <a:rPr lang="en-US" altLang="en-US" sz="2400"/>
              <a:t>R</a:t>
            </a:r>
          </a:p>
          <a:p>
            <a:r>
              <a:rPr lang="en-US" altLang="en-US" sz="2400"/>
              <a:t>T</a:t>
            </a:r>
          </a:p>
          <a:p>
            <a:r>
              <a:rPr lang="en-US" altLang="en-US" sz="2400"/>
              <a:t>E</a:t>
            </a:r>
          </a:p>
          <a:p>
            <a:r>
              <a:rPr lang="en-US" altLang="en-US" sz="2400"/>
              <a:t>D</a:t>
            </a:r>
          </a:p>
        </p:txBody>
      </p:sp>
      <p:grpSp>
        <p:nvGrpSpPr>
          <p:cNvPr id="14354" name="Group 18"/>
          <p:cNvGrpSpPr>
            <a:grpSpLocks/>
          </p:cNvGrpSpPr>
          <p:nvPr/>
        </p:nvGrpSpPr>
        <p:grpSpPr bwMode="auto">
          <a:xfrm>
            <a:off x="5256213" y="2230438"/>
            <a:ext cx="2265362" cy="2346325"/>
            <a:chOff x="3311" y="1405"/>
            <a:chExt cx="1427" cy="1478"/>
          </a:xfrm>
        </p:grpSpPr>
        <p:grpSp>
          <p:nvGrpSpPr>
            <p:cNvPr id="14352" name="Group 16"/>
            <p:cNvGrpSpPr>
              <a:grpSpLocks/>
            </p:cNvGrpSpPr>
            <p:nvPr/>
          </p:nvGrpSpPr>
          <p:grpSpPr bwMode="auto">
            <a:xfrm>
              <a:off x="3311" y="1405"/>
              <a:ext cx="1427" cy="1478"/>
              <a:chOff x="3311" y="1405"/>
              <a:chExt cx="1427" cy="1478"/>
            </a:xfrm>
          </p:grpSpPr>
          <p:sp>
            <p:nvSpPr>
              <p:cNvPr id="14348" name="AutoShape 12"/>
              <p:cNvSpPr>
                <a:spLocks noChangeArrowheads="1"/>
              </p:cNvSpPr>
              <p:nvPr/>
            </p:nvSpPr>
            <p:spPr bwMode="auto">
              <a:xfrm rot="16200000" flipH="1">
                <a:off x="2878" y="1839"/>
                <a:ext cx="1472" cy="606"/>
              </a:xfrm>
              <a:prstGeom prst="triangle">
                <a:avLst>
                  <a:gd name="adj" fmla="val 49995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349" name="Rectangle 13"/>
              <p:cNvSpPr>
                <a:spLocks noChangeArrowheads="1"/>
              </p:cNvSpPr>
              <p:nvPr/>
            </p:nvSpPr>
            <p:spPr bwMode="auto">
              <a:xfrm>
                <a:off x="3921" y="1411"/>
                <a:ext cx="815" cy="1464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350" name="Line 14"/>
              <p:cNvSpPr>
                <a:spLocks noChangeShapeType="1"/>
              </p:cNvSpPr>
              <p:nvPr/>
            </p:nvSpPr>
            <p:spPr bwMode="auto">
              <a:xfrm>
                <a:off x="3921" y="2883"/>
                <a:ext cx="81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351" name="Line 15"/>
              <p:cNvSpPr>
                <a:spLocks noChangeShapeType="1"/>
              </p:cNvSpPr>
              <p:nvPr/>
            </p:nvSpPr>
            <p:spPr bwMode="auto">
              <a:xfrm>
                <a:off x="3924" y="1405"/>
                <a:ext cx="81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4353" name="Line 17"/>
            <p:cNvSpPr>
              <a:spLocks noChangeShapeType="1"/>
            </p:cNvSpPr>
            <p:nvPr/>
          </p:nvSpPr>
          <p:spPr bwMode="auto">
            <a:xfrm flipV="1">
              <a:off x="4733" y="1413"/>
              <a:ext cx="0" cy="14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4377" name="Group 41"/>
          <p:cNvGrpSpPr>
            <a:grpSpLocks/>
          </p:cNvGrpSpPr>
          <p:nvPr/>
        </p:nvGrpSpPr>
        <p:grpSpPr bwMode="auto">
          <a:xfrm>
            <a:off x="5257800" y="4648200"/>
            <a:ext cx="2243138" cy="1524000"/>
            <a:chOff x="3312" y="2928"/>
            <a:chExt cx="1413" cy="960"/>
          </a:xfrm>
        </p:grpSpPr>
        <p:grpSp>
          <p:nvGrpSpPr>
            <p:cNvPr id="14376" name="Group 40"/>
            <p:cNvGrpSpPr>
              <a:grpSpLocks/>
            </p:cNvGrpSpPr>
            <p:nvPr/>
          </p:nvGrpSpPr>
          <p:grpSpPr bwMode="auto">
            <a:xfrm>
              <a:off x="3312" y="2928"/>
              <a:ext cx="1408" cy="960"/>
              <a:chOff x="3920" y="3120"/>
              <a:chExt cx="1408" cy="960"/>
            </a:xfrm>
          </p:grpSpPr>
          <p:sp>
            <p:nvSpPr>
              <p:cNvPr id="14368" name="AutoShape 32"/>
              <p:cNvSpPr>
                <a:spLocks noChangeArrowheads="1"/>
              </p:cNvSpPr>
              <p:nvPr/>
            </p:nvSpPr>
            <p:spPr bwMode="auto">
              <a:xfrm rot="16200000">
                <a:off x="3790" y="3289"/>
                <a:ext cx="908" cy="600"/>
              </a:xfrm>
              <a:prstGeom prst="triangle">
                <a:avLst>
                  <a:gd name="adj" fmla="val 49995"/>
                </a:avLst>
              </a:prstGeom>
              <a:solidFill>
                <a:srgbClr val="FFCC66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369" name="Rectangle 33"/>
              <p:cNvSpPr>
                <a:spLocks noChangeArrowheads="1"/>
              </p:cNvSpPr>
              <p:nvPr/>
            </p:nvSpPr>
            <p:spPr bwMode="auto">
              <a:xfrm>
                <a:off x="4524" y="3136"/>
                <a:ext cx="804" cy="907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370" name="Line 34"/>
              <p:cNvSpPr>
                <a:spLocks noChangeShapeType="1"/>
              </p:cNvSpPr>
              <p:nvPr/>
            </p:nvSpPr>
            <p:spPr bwMode="auto">
              <a:xfrm>
                <a:off x="4524" y="3131"/>
                <a:ext cx="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371" name="Line 35"/>
              <p:cNvSpPr>
                <a:spLocks noChangeShapeType="1"/>
              </p:cNvSpPr>
              <p:nvPr/>
            </p:nvSpPr>
            <p:spPr bwMode="auto">
              <a:xfrm>
                <a:off x="4524" y="4046"/>
                <a:ext cx="8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372" name="Line 36"/>
              <p:cNvSpPr>
                <a:spLocks noChangeShapeType="1"/>
              </p:cNvSpPr>
              <p:nvPr/>
            </p:nvSpPr>
            <p:spPr bwMode="auto">
              <a:xfrm>
                <a:off x="5324" y="3131"/>
                <a:ext cx="0" cy="91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374" name="Line 38"/>
              <p:cNvSpPr>
                <a:spLocks noChangeShapeType="1"/>
              </p:cNvSpPr>
              <p:nvPr/>
            </p:nvSpPr>
            <p:spPr bwMode="auto">
              <a:xfrm flipV="1">
                <a:off x="3920" y="3120"/>
                <a:ext cx="624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375" name="Line 39"/>
              <p:cNvSpPr>
                <a:spLocks noChangeShapeType="1"/>
              </p:cNvSpPr>
              <p:nvPr/>
            </p:nvSpPr>
            <p:spPr bwMode="auto">
              <a:xfrm>
                <a:off x="3920" y="3600"/>
                <a:ext cx="672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4362" name="Rectangle 26"/>
            <p:cNvSpPr>
              <a:spLocks noChangeArrowheads="1"/>
            </p:cNvSpPr>
            <p:nvPr/>
          </p:nvSpPr>
          <p:spPr bwMode="auto">
            <a:xfrm>
              <a:off x="3531" y="3246"/>
              <a:ext cx="11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/>
                <a:t>UNSORTED</a:t>
              </a:r>
            </a:p>
          </p:txBody>
        </p:sp>
      </p:grpSp>
      <p:grpSp>
        <p:nvGrpSpPr>
          <p:cNvPr id="14366" name="Group 30"/>
          <p:cNvGrpSpPr>
            <a:grpSpLocks/>
          </p:cNvGrpSpPr>
          <p:nvPr/>
        </p:nvGrpSpPr>
        <p:grpSpPr bwMode="auto">
          <a:xfrm>
            <a:off x="4064000" y="4868863"/>
            <a:ext cx="579438" cy="911225"/>
            <a:chOff x="2560" y="3067"/>
            <a:chExt cx="365" cy="574"/>
          </a:xfrm>
        </p:grpSpPr>
        <p:sp>
          <p:nvSpPr>
            <p:cNvPr id="14363" name="Line 27"/>
            <p:cNvSpPr>
              <a:spLocks noChangeShapeType="1"/>
            </p:cNvSpPr>
            <p:nvPr/>
          </p:nvSpPr>
          <p:spPr bwMode="auto">
            <a:xfrm>
              <a:off x="2920" y="3072"/>
              <a:ext cx="0" cy="5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64" name="Line 28"/>
            <p:cNvSpPr>
              <a:spLocks noChangeShapeType="1"/>
            </p:cNvSpPr>
            <p:nvPr/>
          </p:nvSpPr>
          <p:spPr bwMode="auto">
            <a:xfrm>
              <a:off x="2560" y="3067"/>
              <a:ext cx="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65" name="Line 29"/>
            <p:cNvSpPr>
              <a:spLocks noChangeShapeType="1"/>
            </p:cNvSpPr>
            <p:nvPr/>
          </p:nvSpPr>
          <p:spPr bwMode="auto">
            <a:xfrm>
              <a:off x="2565" y="3641"/>
              <a:ext cx="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59FA-67B8-455D-BBCD-0F816EEF76D1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146050"/>
            <a:ext cx="7388225" cy="1143000"/>
          </a:xfrm>
          <a:noFill/>
          <a:ln/>
        </p:spPr>
        <p:txBody>
          <a:bodyPr/>
          <a:lstStyle/>
          <a:p>
            <a:r>
              <a:rPr lang="en-US" altLang="en-US"/>
              <a:t>Selection Sort: End Pass Four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506413" y="1620838"/>
            <a:ext cx="2224087" cy="42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endParaRPr lang="en-US" altLang="en-US" sz="2400">
              <a:latin typeface="Times New Roman" charset="0"/>
            </a:endParaRPr>
          </a:p>
          <a:p>
            <a:r>
              <a:rPr lang="en-US" altLang="en-US" sz="800">
                <a:latin typeface="Times New Roman" charset="0"/>
              </a:rPr>
              <a:t>  </a:t>
            </a:r>
            <a:endParaRPr lang="en-US" altLang="en-US" sz="10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values	 [ 0 ]       </a:t>
            </a:r>
            <a:endParaRPr lang="en-US" altLang="en-US" sz="16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	 [ 1 ]</a:t>
            </a:r>
            <a:endParaRPr lang="en-US" altLang="en-US" sz="8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	 [ 2 ]</a:t>
            </a:r>
          </a:p>
          <a:p>
            <a:r>
              <a:rPr lang="en-US" altLang="en-US" sz="800">
                <a:latin typeface="Times New Roman" charset="0"/>
              </a:rPr>
              <a:t> </a:t>
            </a:r>
          </a:p>
          <a:p>
            <a:r>
              <a:rPr lang="en-US" altLang="en-US" sz="800">
                <a:latin typeface="Times New Roman" charset="0"/>
              </a:rPr>
              <a:t> </a:t>
            </a:r>
            <a:endParaRPr lang="en-US" altLang="en-US" sz="10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             [ 3 ]</a:t>
            </a:r>
            <a:endParaRPr lang="en-US" altLang="en-US" sz="16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 	 [ 4 ]</a:t>
            </a:r>
          </a:p>
        </p:txBody>
      </p:sp>
      <p:grpSp>
        <p:nvGrpSpPr>
          <p:cNvPr id="15369" name="Group 9"/>
          <p:cNvGrpSpPr>
            <a:grpSpLocks/>
          </p:cNvGrpSpPr>
          <p:nvPr/>
        </p:nvGrpSpPr>
        <p:grpSpPr bwMode="auto">
          <a:xfrm>
            <a:off x="2414588" y="2209800"/>
            <a:ext cx="1416050" cy="3819525"/>
            <a:chOff x="1521" y="1392"/>
            <a:chExt cx="892" cy="2406"/>
          </a:xfrm>
        </p:grpSpPr>
        <p:sp>
          <p:nvSpPr>
            <p:cNvPr id="15364" name="Rectangle 4"/>
            <p:cNvSpPr>
              <a:spLocks noChangeArrowheads="1"/>
            </p:cNvSpPr>
            <p:nvPr/>
          </p:nvSpPr>
          <p:spPr bwMode="auto">
            <a:xfrm>
              <a:off x="1533" y="1392"/>
              <a:ext cx="876" cy="240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1521" y="1872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66" name="Line 6"/>
            <p:cNvSpPr>
              <a:spLocks noChangeShapeType="1"/>
            </p:cNvSpPr>
            <p:nvPr/>
          </p:nvSpPr>
          <p:spPr bwMode="auto">
            <a:xfrm>
              <a:off x="1521" y="2354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67" name="Line 7"/>
            <p:cNvSpPr>
              <a:spLocks noChangeShapeType="1"/>
            </p:cNvSpPr>
            <p:nvPr/>
          </p:nvSpPr>
          <p:spPr bwMode="auto">
            <a:xfrm>
              <a:off x="1521" y="2837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68" name="Line 8"/>
            <p:cNvSpPr>
              <a:spLocks noChangeShapeType="1"/>
            </p:cNvSpPr>
            <p:nvPr/>
          </p:nvSpPr>
          <p:spPr bwMode="auto">
            <a:xfrm>
              <a:off x="1521" y="3320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2786063" y="2298700"/>
            <a:ext cx="636587" cy="374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  6</a:t>
            </a:r>
          </a:p>
          <a:p>
            <a:endParaRPr lang="en-US" altLang="en-US" sz="2000"/>
          </a:p>
          <a:p>
            <a:r>
              <a:rPr lang="en-US" altLang="en-US"/>
              <a:t>10</a:t>
            </a:r>
          </a:p>
          <a:p>
            <a:endParaRPr lang="en-US" altLang="en-US" sz="2000"/>
          </a:p>
          <a:p>
            <a:r>
              <a:rPr lang="en-US" altLang="en-US"/>
              <a:t>12</a:t>
            </a:r>
          </a:p>
          <a:p>
            <a:endParaRPr lang="en-US" altLang="en-US" sz="2000"/>
          </a:p>
          <a:p>
            <a:r>
              <a:rPr lang="en-US" altLang="en-US"/>
              <a:t>24</a:t>
            </a:r>
          </a:p>
          <a:p>
            <a:endParaRPr lang="en-US" altLang="en-US" sz="2000"/>
          </a:p>
          <a:p>
            <a:r>
              <a:rPr lang="en-US" altLang="en-US"/>
              <a:t>36</a:t>
            </a:r>
          </a:p>
        </p:txBody>
      </p:sp>
      <p:grpSp>
        <p:nvGrpSpPr>
          <p:cNvPr id="15375" name="Group 15"/>
          <p:cNvGrpSpPr>
            <a:grpSpLocks/>
          </p:cNvGrpSpPr>
          <p:nvPr/>
        </p:nvGrpSpPr>
        <p:grpSpPr bwMode="auto">
          <a:xfrm>
            <a:off x="5256213" y="2201863"/>
            <a:ext cx="2265362" cy="3865562"/>
            <a:chOff x="3311" y="1387"/>
            <a:chExt cx="1427" cy="2435"/>
          </a:xfrm>
        </p:grpSpPr>
        <p:sp>
          <p:nvSpPr>
            <p:cNvPr id="15371" name="AutoShape 11"/>
            <p:cNvSpPr>
              <a:spLocks noChangeArrowheads="1"/>
            </p:cNvSpPr>
            <p:nvPr/>
          </p:nvSpPr>
          <p:spPr bwMode="auto">
            <a:xfrm rot="16200000">
              <a:off x="2399" y="2304"/>
              <a:ext cx="2430" cy="606"/>
            </a:xfrm>
            <a:prstGeom prst="triangle">
              <a:avLst>
                <a:gd name="adj" fmla="val 499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72" name="Rectangle 12"/>
            <p:cNvSpPr>
              <a:spLocks noChangeArrowheads="1"/>
            </p:cNvSpPr>
            <p:nvPr/>
          </p:nvSpPr>
          <p:spPr bwMode="auto">
            <a:xfrm>
              <a:off x="3921" y="1400"/>
              <a:ext cx="815" cy="241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>
              <a:off x="3921" y="1387"/>
              <a:ext cx="8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>
              <a:off x="3924" y="3822"/>
              <a:ext cx="8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7513638" y="2201863"/>
            <a:ext cx="0" cy="3851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7718425" y="2540000"/>
            <a:ext cx="500063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S</a:t>
            </a:r>
          </a:p>
          <a:p>
            <a:r>
              <a:rPr lang="en-US" altLang="en-US"/>
              <a:t>O</a:t>
            </a:r>
          </a:p>
          <a:p>
            <a:r>
              <a:rPr lang="en-US" altLang="en-US"/>
              <a:t>R</a:t>
            </a:r>
          </a:p>
          <a:p>
            <a:r>
              <a:rPr lang="en-US" altLang="en-US"/>
              <a:t>T</a:t>
            </a:r>
          </a:p>
          <a:p>
            <a:r>
              <a:rPr lang="en-US" altLang="en-US"/>
              <a:t>E</a:t>
            </a:r>
          </a:p>
          <a:p>
            <a:r>
              <a:rPr lang="en-US" altLang="en-US"/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2C64-0001-4E48-B33E-7F94B75A7D94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1138" y="249238"/>
            <a:ext cx="8742362" cy="1143000"/>
          </a:xfrm>
          <a:noFill/>
          <a:ln/>
        </p:spPr>
        <p:txBody>
          <a:bodyPr/>
          <a:lstStyle/>
          <a:p>
            <a:r>
              <a:rPr lang="en-US" altLang="en-US"/>
              <a:t>Selection Sort: </a:t>
            </a:r>
            <a:br>
              <a:rPr lang="en-US" altLang="en-US"/>
            </a:br>
            <a:r>
              <a:rPr lang="en-US" altLang="en-US"/>
              <a:t>How many comparisons?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506413" y="1620838"/>
            <a:ext cx="2224087" cy="42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endParaRPr lang="en-US" altLang="en-US" sz="2400">
              <a:latin typeface="Times New Roman" charset="0"/>
            </a:endParaRPr>
          </a:p>
          <a:p>
            <a:r>
              <a:rPr lang="en-US" altLang="en-US" sz="800">
                <a:latin typeface="Times New Roman" charset="0"/>
              </a:rPr>
              <a:t>  </a:t>
            </a:r>
            <a:endParaRPr lang="en-US" altLang="en-US" sz="10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values	 [ 0 ]       </a:t>
            </a:r>
            <a:endParaRPr lang="en-US" altLang="en-US" sz="16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	 [ 1 ]</a:t>
            </a:r>
            <a:endParaRPr lang="en-US" altLang="en-US" sz="8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	 [ 2 ]</a:t>
            </a:r>
          </a:p>
          <a:p>
            <a:r>
              <a:rPr lang="en-US" altLang="en-US" sz="800">
                <a:latin typeface="Times New Roman" charset="0"/>
              </a:rPr>
              <a:t> </a:t>
            </a:r>
          </a:p>
          <a:p>
            <a:r>
              <a:rPr lang="en-US" altLang="en-US" sz="800">
                <a:latin typeface="Times New Roman" charset="0"/>
              </a:rPr>
              <a:t> </a:t>
            </a:r>
            <a:endParaRPr lang="en-US" altLang="en-US" sz="10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             [ 3 ]</a:t>
            </a:r>
            <a:endParaRPr lang="en-US" altLang="en-US" sz="16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 	 [ 4 ]</a:t>
            </a:r>
          </a:p>
        </p:txBody>
      </p:sp>
      <p:grpSp>
        <p:nvGrpSpPr>
          <p:cNvPr id="16393" name="Group 9"/>
          <p:cNvGrpSpPr>
            <a:grpSpLocks/>
          </p:cNvGrpSpPr>
          <p:nvPr/>
        </p:nvGrpSpPr>
        <p:grpSpPr bwMode="auto">
          <a:xfrm>
            <a:off x="2414588" y="2209800"/>
            <a:ext cx="1416050" cy="3819525"/>
            <a:chOff x="1521" y="1392"/>
            <a:chExt cx="892" cy="2406"/>
          </a:xfrm>
        </p:grpSpPr>
        <p:sp>
          <p:nvSpPr>
            <p:cNvPr id="16388" name="Rectangle 4"/>
            <p:cNvSpPr>
              <a:spLocks noChangeArrowheads="1"/>
            </p:cNvSpPr>
            <p:nvPr/>
          </p:nvSpPr>
          <p:spPr bwMode="auto">
            <a:xfrm>
              <a:off x="1533" y="1392"/>
              <a:ext cx="876" cy="240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89" name="Line 5"/>
            <p:cNvSpPr>
              <a:spLocks noChangeShapeType="1"/>
            </p:cNvSpPr>
            <p:nvPr/>
          </p:nvSpPr>
          <p:spPr bwMode="auto">
            <a:xfrm>
              <a:off x="1521" y="1872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90" name="Line 6"/>
            <p:cNvSpPr>
              <a:spLocks noChangeShapeType="1"/>
            </p:cNvSpPr>
            <p:nvPr/>
          </p:nvSpPr>
          <p:spPr bwMode="auto">
            <a:xfrm>
              <a:off x="1521" y="2354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91" name="Line 7"/>
            <p:cNvSpPr>
              <a:spLocks noChangeShapeType="1"/>
            </p:cNvSpPr>
            <p:nvPr/>
          </p:nvSpPr>
          <p:spPr bwMode="auto">
            <a:xfrm>
              <a:off x="1521" y="2837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92" name="Line 8"/>
            <p:cNvSpPr>
              <a:spLocks noChangeShapeType="1"/>
            </p:cNvSpPr>
            <p:nvPr/>
          </p:nvSpPr>
          <p:spPr bwMode="auto">
            <a:xfrm>
              <a:off x="1521" y="3320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2786063" y="2298700"/>
            <a:ext cx="636587" cy="374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  6</a:t>
            </a:r>
          </a:p>
          <a:p>
            <a:endParaRPr lang="en-US" altLang="en-US" sz="2000"/>
          </a:p>
          <a:p>
            <a:r>
              <a:rPr lang="en-US" altLang="en-US"/>
              <a:t>10</a:t>
            </a:r>
          </a:p>
          <a:p>
            <a:endParaRPr lang="en-US" altLang="en-US" sz="2000"/>
          </a:p>
          <a:p>
            <a:r>
              <a:rPr lang="en-US" altLang="en-US"/>
              <a:t>12</a:t>
            </a:r>
          </a:p>
          <a:p>
            <a:endParaRPr lang="en-US" altLang="en-US" sz="2000"/>
          </a:p>
          <a:p>
            <a:r>
              <a:rPr lang="en-US" altLang="en-US"/>
              <a:t>24</a:t>
            </a:r>
          </a:p>
          <a:p>
            <a:endParaRPr lang="en-US" altLang="en-US" sz="2000"/>
          </a:p>
          <a:p>
            <a:r>
              <a:rPr lang="en-US" altLang="en-US"/>
              <a:t>36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4395788" y="2473325"/>
            <a:ext cx="3775075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4 compares for values[0]</a:t>
            </a:r>
          </a:p>
          <a:p>
            <a:endParaRPr lang="en-US" altLang="en-US" sz="2400"/>
          </a:p>
          <a:p>
            <a:r>
              <a:rPr lang="en-US" altLang="en-US" sz="2400"/>
              <a:t>3 compares for values[1]</a:t>
            </a:r>
          </a:p>
          <a:p>
            <a:endParaRPr lang="en-US" altLang="en-US" sz="2400"/>
          </a:p>
          <a:p>
            <a:r>
              <a:rPr lang="en-US" altLang="en-US" sz="2400"/>
              <a:t>2 compares for values[2]</a:t>
            </a:r>
          </a:p>
          <a:p>
            <a:endParaRPr lang="en-US" altLang="en-US" sz="2400"/>
          </a:p>
          <a:p>
            <a:r>
              <a:rPr lang="en-US" altLang="en-US" sz="2400"/>
              <a:t>1 compare for values[3]</a:t>
            </a:r>
          </a:p>
          <a:p>
            <a:endParaRPr lang="en-US" altLang="en-US" sz="2400"/>
          </a:p>
          <a:p>
            <a:r>
              <a:rPr lang="en-US" altLang="en-US" sz="2400"/>
              <a:t>=  4  +  3  +  2  +  1</a:t>
            </a: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4338638" y="5291138"/>
            <a:ext cx="4086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91872-1416-47E5-A85F-7FF45602FEB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763000" cy="1219200"/>
          </a:xfrm>
          <a:ln/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/>
            </a:r>
            <a:br>
              <a:rPr lang="en-US" altLang="en-US">
                <a:solidFill>
                  <a:schemeClr val="accent2"/>
                </a:solidFill>
              </a:rPr>
            </a:br>
            <a:r>
              <a:rPr lang="en-US" altLang="en-US">
                <a:solidFill>
                  <a:srgbClr val="660066"/>
                </a:solidFill>
              </a:rPr>
              <a:t>For selection sort in general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255838"/>
            <a:ext cx="7696200" cy="4114800"/>
          </a:xfrm>
          <a:noFill/>
          <a:ln/>
        </p:spPr>
        <p:txBody>
          <a:bodyPr/>
          <a:lstStyle/>
          <a:p>
            <a:r>
              <a:rPr lang="en-US" altLang="en-US" sz="2800" b="1"/>
              <a:t>The number of comparisons when the array contains N elements is</a:t>
            </a:r>
            <a:r>
              <a:rPr lang="en-US" altLang="en-US"/>
              <a:t> </a:t>
            </a:r>
          </a:p>
          <a:p>
            <a:pPr>
              <a:buFont typeface="Monotype Sorts" pitchFamily="2" charset="2"/>
              <a:buNone/>
            </a:pPr>
            <a:endParaRPr lang="en-US" altLang="en-US" sz="1400">
              <a:solidFill>
                <a:srgbClr val="006666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en-US">
                <a:solidFill>
                  <a:srgbClr val="006666"/>
                </a:solidFill>
              </a:rPr>
              <a:t>  Sum = (N-1)  +   (N-2)  + .  .  .  +  2  +  1</a:t>
            </a:r>
            <a:endParaRPr lang="en-US" altLang="en-US"/>
          </a:p>
          <a:p>
            <a:pPr>
              <a:buFont typeface="Monotype Sorts" pitchFamily="2" charset="2"/>
              <a:buNone/>
            </a:pPr>
            <a:endParaRPr lang="en-US" altLang="en-US" sz="1600"/>
          </a:p>
          <a:p>
            <a:pPr>
              <a:buFont typeface="Monotype Sorts" pitchFamily="2" charset="2"/>
              <a:buNone/>
            </a:pP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51DD7-CE10-4906-A733-D001E938AE7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514350" y="5721350"/>
            <a:ext cx="7142163" cy="10239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763000" cy="1219200"/>
          </a:xfrm>
          <a:ln/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/>
            </a:r>
            <a:br>
              <a:rPr lang="en-US" altLang="en-US">
                <a:solidFill>
                  <a:schemeClr val="accent2"/>
                </a:solidFill>
              </a:rPr>
            </a:br>
            <a:r>
              <a:rPr lang="en-US" altLang="en-US">
                <a:solidFill>
                  <a:srgbClr val="660066"/>
                </a:solidFill>
              </a:rPr>
              <a:t>Notice that . . .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8000" y="1223963"/>
            <a:ext cx="8297863" cy="3363912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/>
          </a:p>
          <a:p>
            <a:pPr>
              <a:buFont typeface="Monotype Sorts" pitchFamily="2" charset="2"/>
              <a:buNone/>
            </a:pPr>
            <a:r>
              <a:rPr lang="en-US" altLang="en-US" sz="2800" b="1"/>
              <a:t>    Sum =  (N-1)  +   (N-2)  +  .  .  .  +    2    +     1</a:t>
            </a:r>
          </a:p>
          <a:p>
            <a:pPr>
              <a:buFont typeface="Monotype Sorts" pitchFamily="2" charset="2"/>
              <a:buNone/>
            </a:pPr>
            <a:endParaRPr lang="en-US" altLang="en-US" sz="2800" b="1"/>
          </a:p>
          <a:p>
            <a:pPr>
              <a:buFont typeface="Monotype Sorts" pitchFamily="2" charset="2"/>
              <a:buNone/>
            </a:pPr>
            <a:r>
              <a:rPr lang="en-US" altLang="en-US" sz="2800" b="1"/>
              <a:t>+  Sum =      1    +       2    +  .  .  .  + (N-2) +  (N-1)</a:t>
            </a:r>
            <a:endParaRPr lang="en-US" altLang="en-US"/>
          </a:p>
          <a:p>
            <a:pPr>
              <a:buFont typeface="Monotype Sorts" pitchFamily="2" charset="2"/>
              <a:buNone/>
            </a:pPr>
            <a:endParaRPr lang="en-US" altLang="en-US"/>
          </a:p>
          <a:p>
            <a:pPr>
              <a:buFont typeface="Monotype Sorts" pitchFamily="2" charset="2"/>
              <a:buNone/>
            </a:pPr>
            <a:r>
              <a:rPr lang="en-US" altLang="en-US" sz="2800" b="1"/>
              <a:t>2* Sum =     N    +      N    +  . . .     +   N    +     N</a:t>
            </a:r>
          </a:p>
          <a:p>
            <a:pPr>
              <a:buFont typeface="Monotype Sorts" pitchFamily="2" charset="2"/>
              <a:buNone/>
            </a:pPr>
            <a:endParaRPr lang="en-US" altLang="en-US"/>
          </a:p>
          <a:p>
            <a:pPr>
              <a:buFont typeface="Monotype Sorts" pitchFamily="2" charset="2"/>
              <a:buNone/>
            </a:pPr>
            <a:r>
              <a:rPr lang="en-US" altLang="en-US" sz="2800" b="1"/>
              <a:t>2 * Sum = 			    N * (N-1)</a:t>
            </a:r>
          </a:p>
          <a:p>
            <a:pPr>
              <a:buFont typeface="Monotype Sorts" pitchFamily="2" charset="2"/>
              <a:buNone/>
            </a:pPr>
            <a:endParaRPr lang="en-US" altLang="en-US" sz="1400" b="1"/>
          </a:p>
          <a:p>
            <a:pPr>
              <a:buFont typeface="Monotype Sorts" pitchFamily="2" charset="2"/>
              <a:buNone/>
            </a:pPr>
            <a:r>
              <a:rPr lang="en-US" altLang="en-US" sz="2800" b="1"/>
              <a:t>     Sum =                         N * (N-1)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 b="1"/>
              <a:t>                                                2</a:t>
            </a: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552450" y="3678238"/>
            <a:ext cx="806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 useBgFill="1">
        <p:nvSpPr>
          <p:cNvPr id="18438" name="Oval 6"/>
          <p:cNvSpPr>
            <a:spLocks noChangeArrowheads="1"/>
          </p:cNvSpPr>
          <p:nvPr/>
        </p:nvSpPr>
        <p:spPr bwMode="auto">
          <a:xfrm>
            <a:off x="3048000" y="4478338"/>
            <a:ext cx="685800" cy="76200"/>
          </a:xfrm>
          <a:prstGeom prst="ellipse">
            <a:avLst/>
          </a:prstGeom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8444" name="Group 12"/>
          <p:cNvGrpSpPr>
            <a:grpSpLocks/>
          </p:cNvGrpSpPr>
          <p:nvPr/>
        </p:nvGrpSpPr>
        <p:grpSpPr bwMode="auto">
          <a:xfrm>
            <a:off x="2024063" y="4403725"/>
            <a:ext cx="6434137" cy="593725"/>
            <a:chOff x="1275" y="2774"/>
            <a:chExt cx="4053" cy="374"/>
          </a:xfrm>
        </p:grpSpPr>
        <p:grpSp>
          <p:nvGrpSpPr>
            <p:cNvPr id="18441" name="Group 9"/>
            <p:cNvGrpSpPr>
              <a:grpSpLocks/>
            </p:cNvGrpSpPr>
            <p:nvPr/>
          </p:nvGrpSpPr>
          <p:grpSpPr bwMode="auto">
            <a:xfrm>
              <a:off x="1611" y="2785"/>
              <a:ext cx="3604" cy="363"/>
              <a:chOff x="1611" y="2785"/>
              <a:chExt cx="3604" cy="363"/>
            </a:xfrm>
          </p:grpSpPr>
          <p:sp>
            <p:nvSpPr>
              <p:cNvPr id="18439" name="Freeform 7"/>
              <p:cNvSpPr>
                <a:spLocks/>
              </p:cNvSpPr>
              <p:nvPr/>
            </p:nvSpPr>
            <p:spPr bwMode="auto">
              <a:xfrm>
                <a:off x="1611" y="2785"/>
                <a:ext cx="1845" cy="363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55" y="0"/>
                  </a:cxn>
                  <a:cxn ang="0">
                    <a:pos x="55" y="12"/>
                  </a:cxn>
                  <a:cxn ang="0">
                    <a:pos x="55" y="50"/>
                  </a:cxn>
                  <a:cxn ang="0">
                    <a:pos x="105" y="78"/>
                  </a:cxn>
                  <a:cxn ang="0">
                    <a:pos x="105" y="94"/>
                  </a:cxn>
                  <a:cxn ang="0">
                    <a:pos x="131" y="103"/>
                  </a:cxn>
                  <a:cxn ang="0">
                    <a:pos x="164" y="122"/>
                  </a:cxn>
                  <a:cxn ang="0">
                    <a:pos x="198" y="151"/>
                  </a:cxn>
                  <a:cxn ang="0">
                    <a:pos x="246" y="160"/>
                  </a:cxn>
                  <a:cxn ang="0">
                    <a:pos x="313" y="179"/>
                  </a:cxn>
                  <a:cxn ang="0">
                    <a:pos x="378" y="188"/>
                  </a:cxn>
                  <a:cxn ang="0">
                    <a:pos x="428" y="188"/>
                  </a:cxn>
                  <a:cxn ang="0">
                    <a:pos x="575" y="217"/>
                  </a:cxn>
                  <a:cxn ang="0">
                    <a:pos x="658" y="217"/>
                  </a:cxn>
                  <a:cxn ang="0">
                    <a:pos x="709" y="220"/>
                  </a:cxn>
                  <a:cxn ang="0">
                    <a:pos x="839" y="229"/>
                  </a:cxn>
                  <a:cxn ang="0">
                    <a:pos x="905" y="239"/>
                  </a:cxn>
                  <a:cxn ang="0">
                    <a:pos x="955" y="239"/>
                  </a:cxn>
                  <a:cxn ang="0">
                    <a:pos x="1119" y="239"/>
                  </a:cxn>
                  <a:cxn ang="0">
                    <a:pos x="1151" y="239"/>
                  </a:cxn>
                  <a:cxn ang="0">
                    <a:pos x="1185" y="245"/>
                  </a:cxn>
                  <a:cxn ang="0">
                    <a:pos x="1234" y="245"/>
                  </a:cxn>
                  <a:cxn ang="0">
                    <a:pos x="1255" y="245"/>
                  </a:cxn>
                  <a:cxn ang="0">
                    <a:pos x="1283" y="239"/>
                  </a:cxn>
                  <a:cxn ang="0">
                    <a:pos x="1383" y="245"/>
                  </a:cxn>
                  <a:cxn ang="0">
                    <a:pos x="1404" y="248"/>
                  </a:cxn>
                  <a:cxn ang="0">
                    <a:pos x="1470" y="258"/>
                  </a:cxn>
                  <a:cxn ang="0">
                    <a:pos x="1536" y="264"/>
                  </a:cxn>
                  <a:cxn ang="0">
                    <a:pos x="1618" y="267"/>
                  </a:cxn>
                  <a:cxn ang="0">
                    <a:pos x="1651" y="286"/>
                  </a:cxn>
                  <a:cxn ang="0">
                    <a:pos x="1679" y="302"/>
                  </a:cxn>
                  <a:cxn ang="0">
                    <a:pos x="1744" y="311"/>
                  </a:cxn>
                  <a:cxn ang="0">
                    <a:pos x="1761" y="340"/>
                  </a:cxn>
                  <a:cxn ang="0">
                    <a:pos x="1766" y="352"/>
                  </a:cxn>
                  <a:cxn ang="0">
                    <a:pos x="1799" y="362"/>
                  </a:cxn>
                  <a:cxn ang="0">
                    <a:pos x="1844" y="330"/>
                  </a:cxn>
                </a:cxnLst>
                <a:rect l="0" t="0" r="r" b="b"/>
                <a:pathLst>
                  <a:path w="1845" h="363">
                    <a:moveTo>
                      <a:pt x="0" y="28"/>
                    </a:moveTo>
                    <a:lnTo>
                      <a:pt x="55" y="0"/>
                    </a:lnTo>
                    <a:lnTo>
                      <a:pt x="55" y="12"/>
                    </a:lnTo>
                    <a:lnTo>
                      <a:pt x="55" y="50"/>
                    </a:lnTo>
                    <a:lnTo>
                      <a:pt x="105" y="78"/>
                    </a:lnTo>
                    <a:lnTo>
                      <a:pt x="105" y="94"/>
                    </a:lnTo>
                    <a:lnTo>
                      <a:pt x="131" y="103"/>
                    </a:lnTo>
                    <a:lnTo>
                      <a:pt x="164" y="122"/>
                    </a:lnTo>
                    <a:lnTo>
                      <a:pt x="198" y="151"/>
                    </a:lnTo>
                    <a:lnTo>
                      <a:pt x="246" y="160"/>
                    </a:lnTo>
                    <a:lnTo>
                      <a:pt x="313" y="179"/>
                    </a:lnTo>
                    <a:lnTo>
                      <a:pt x="378" y="188"/>
                    </a:lnTo>
                    <a:lnTo>
                      <a:pt x="428" y="188"/>
                    </a:lnTo>
                    <a:lnTo>
                      <a:pt x="575" y="217"/>
                    </a:lnTo>
                    <a:lnTo>
                      <a:pt x="658" y="217"/>
                    </a:lnTo>
                    <a:lnTo>
                      <a:pt x="709" y="220"/>
                    </a:lnTo>
                    <a:lnTo>
                      <a:pt x="839" y="229"/>
                    </a:lnTo>
                    <a:lnTo>
                      <a:pt x="905" y="239"/>
                    </a:lnTo>
                    <a:lnTo>
                      <a:pt x="955" y="239"/>
                    </a:lnTo>
                    <a:lnTo>
                      <a:pt x="1119" y="239"/>
                    </a:lnTo>
                    <a:lnTo>
                      <a:pt x="1151" y="239"/>
                    </a:lnTo>
                    <a:lnTo>
                      <a:pt x="1185" y="245"/>
                    </a:lnTo>
                    <a:lnTo>
                      <a:pt x="1234" y="245"/>
                    </a:lnTo>
                    <a:lnTo>
                      <a:pt x="1255" y="245"/>
                    </a:lnTo>
                    <a:lnTo>
                      <a:pt x="1283" y="239"/>
                    </a:lnTo>
                    <a:lnTo>
                      <a:pt x="1383" y="245"/>
                    </a:lnTo>
                    <a:lnTo>
                      <a:pt x="1404" y="248"/>
                    </a:lnTo>
                    <a:lnTo>
                      <a:pt x="1470" y="258"/>
                    </a:lnTo>
                    <a:lnTo>
                      <a:pt x="1536" y="264"/>
                    </a:lnTo>
                    <a:lnTo>
                      <a:pt x="1618" y="267"/>
                    </a:lnTo>
                    <a:lnTo>
                      <a:pt x="1651" y="286"/>
                    </a:lnTo>
                    <a:lnTo>
                      <a:pt x="1679" y="302"/>
                    </a:lnTo>
                    <a:lnTo>
                      <a:pt x="1744" y="311"/>
                    </a:lnTo>
                    <a:lnTo>
                      <a:pt x="1761" y="340"/>
                    </a:lnTo>
                    <a:lnTo>
                      <a:pt x="1766" y="352"/>
                    </a:lnTo>
                    <a:lnTo>
                      <a:pt x="1799" y="362"/>
                    </a:lnTo>
                    <a:lnTo>
                      <a:pt x="1844" y="330"/>
                    </a:lnTo>
                  </a:path>
                </a:pathLst>
              </a:custGeom>
              <a:noFill/>
              <a:ln w="12700" cap="rnd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40" name="Freeform 8"/>
              <p:cNvSpPr>
                <a:spLocks/>
              </p:cNvSpPr>
              <p:nvPr/>
            </p:nvSpPr>
            <p:spPr bwMode="auto">
              <a:xfrm>
                <a:off x="3371" y="2785"/>
                <a:ext cx="1844" cy="363"/>
              </a:xfrm>
              <a:custGeom>
                <a:avLst/>
                <a:gdLst/>
                <a:ahLst/>
                <a:cxnLst>
                  <a:cxn ang="0">
                    <a:pos x="1843" y="28"/>
                  </a:cxn>
                  <a:cxn ang="0">
                    <a:pos x="1787" y="0"/>
                  </a:cxn>
                  <a:cxn ang="0">
                    <a:pos x="1787" y="12"/>
                  </a:cxn>
                  <a:cxn ang="0">
                    <a:pos x="1787" y="50"/>
                  </a:cxn>
                  <a:cxn ang="0">
                    <a:pos x="1737" y="78"/>
                  </a:cxn>
                  <a:cxn ang="0">
                    <a:pos x="1737" y="94"/>
                  </a:cxn>
                  <a:cxn ang="0">
                    <a:pos x="1711" y="103"/>
                  </a:cxn>
                  <a:cxn ang="0">
                    <a:pos x="1678" y="122"/>
                  </a:cxn>
                  <a:cxn ang="0">
                    <a:pos x="1644" y="151"/>
                  </a:cxn>
                  <a:cxn ang="0">
                    <a:pos x="1596" y="160"/>
                  </a:cxn>
                  <a:cxn ang="0">
                    <a:pos x="1529" y="179"/>
                  </a:cxn>
                  <a:cxn ang="0">
                    <a:pos x="1464" y="188"/>
                  </a:cxn>
                  <a:cxn ang="0">
                    <a:pos x="1414" y="188"/>
                  </a:cxn>
                  <a:cxn ang="0">
                    <a:pos x="1266" y="217"/>
                  </a:cxn>
                  <a:cxn ang="0">
                    <a:pos x="1184" y="217"/>
                  </a:cxn>
                  <a:cxn ang="0">
                    <a:pos x="1133" y="220"/>
                  </a:cxn>
                  <a:cxn ang="0">
                    <a:pos x="1003" y="229"/>
                  </a:cxn>
                  <a:cxn ang="0">
                    <a:pos x="937" y="239"/>
                  </a:cxn>
                  <a:cxn ang="0">
                    <a:pos x="887" y="239"/>
                  </a:cxn>
                  <a:cxn ang="0">
                    <a:pos x="723" y="239"/>
                  </a:cxn>
                  <a:cxn ang="0">
                    <a:pos x="690" y="239"/>
                  </a:cxn>
                  <a:cxn ang="0">
                    <a:pos x="657" y="245"/>
                  </a:cxn>
                  <a:cxn ang="0">
                    <a:pos x="608" y="245"/>
                  </a:cxn>
                  <a:cxn ang="0">
                    <a:pos x="586" y="245"/>
                  </a:cxn>
                  <a:cxn ang="0">
                    <a:pos x="559" y="239"/>
                  </a:cxn>
                  <a:cxn ang="0">
                    <a:pos x="461" y="245"/>
                  </a:cxn>
                  <a:cxn ang="0">
                    <a:pos x="438" y="248"/>
                  </a:cxn>
                  <a:cxn ang="0">
                    <a:pos x="372" y="258"/>
                  </a:cxn>
                  <a:cxn ang="0">
                    <a:pos x="306" y="264"/>
                  </a:cxn>
                  <a:cxn ang="0">
                    <a:pos x="223" y="267"/>
                  </a:cxn>
                  <a:cxn ang="0">
                    <a:pos x="191" y="286"/>
                  </a:cxn>
                  <a:cxn ang="0">
                    <a:pos x="163" y="302"/>
                  </a:cxn>
                  <a:cxn ang="0">
                    <a:pos x="98" y="311"/>
                  </a:cxn>
                  <a:cxn ang="0">
                    <a:pos x="81" y="339"/>
                  </a:cxn>
                  <a:cxn ang="0">
                    <a:pos x="76" y="352"/>
                  </a:cxn>
                  <a:cxn ang="0">
                    <a:pos x="43" y="362"/>
                  </a:cxn>
                  <a:cxn ang="0">
                    <a:pos x="0" y="330"/>
                  </a:cxn>
                </a:cxnLst>
                <a:rect l="0" t="0" r="r" b="b"/>
                <a:pathLst>
                  <a:path w="1844" h="363">
                    <a:moveTo>
                      <a:pt x="1843" y="28"/>
                    </a:moveTo>
                    <a:lnTo>
                      <a:pt x="1787" y="0"/>
                    </a:lnTo>
                    <a:lnTo>
                      <a:pt x="1787" y="12"/>
                    </a:lnTo>
                    <a:lnTo>
                      <a:pt x="1787" y="50"/>
                    </a:lnTo>
                    <a:lnTo>
                      <a:pt x="1737" y="78"/>
                    </a:lnTo>
                    <a:lnTo>
                      <a:pt x="1737" y="94"/>
                    </a:lnTo>
                    <a:lnTo>
                      <a:pt x="1711" y="103"/>
                    </a:lnTo>
                    <a:lnTo>
                      <a:pt x="1678" y="122"/>
                    </a:lnTo>
                    <a:lnTo>
                      <a:pt x="1644" y="151"/>
                    </a:lnTo>
                    <a:lnTo>
                      <a:pt x="1596" y="160"/>
                    </a:lnTo>
                    <a:lnTo>
                      <a:pt x="1529" y="179"/>
                    </a:lnTo>
                    <a:lnTo>
                      <a:pt x="1464" y="188"/>
                    </a:lnTo>
                    <a:lnTo>
                      <a:pt x="1414" y="188"/>
                    </a:lnTo>
                    <a:lnTo>
                      <a:pt x="1266" y="217"/>
                    </a:lnTo>
                    <a:lnTo>
                      <a:pt x="1184" y="217"/>
                    </a:lnTo>
                    <a:lnTo>
                      <a:pt x="1133" y="220"/>
                    </a:lnTo>
                    <a:lnTo>
                      <a:pt x="1003" y="229"/>
                    </a:lnTo>
                    <a:lnTo>
                      <a:pt x="937" y="239"/>
                    </a:lnTo>
                    <a:lnTo>
                      <a:pt x="887" y="239"/>
                    </a:lnTo>
                    <a:lnTo>
                      <a:pt x="723" y="239"/>
                    </a:lnTo>
                    <a:lnTo>
                      <a:pt x="690" y="239"/>
                    </a:lnTo>
                    <a:lnTo>
                      <a:pt x="657" y="245"/>
                    </a:lnTo>
                    <a:lnTo>
                      <a:pt x="608" y="245"/>
                    </a:lnTo>
                    <a:lnTo>
                      <a:pt x="586" y="245"/>
                    </a:lnTo>
                    <a:lnTo>
                      <a:pt x="559" y="239"/>
                    </a:lnTo>
                    <a:lnTo>
                      <a:pt x="461" y="245"/>
                    </a:lnTo>
                    <a:lnTo>
                      <a:pt x="438" y="248"/>
                    </a:lnTo>
                    <a:lnTo>
                      <a:pt x="372" y="258"/>
                    </a:lnTo>
                    <a:lnTo>
                      <a:pt x="306" y="264"/>
                    </a:lnTo>
                    <a:lnTo>
                      <a:pt x="223" y="267"/>
                    </a:lnTo>
                    <a:lnTo>
                      <a:pt x="191" y="286"/>
                    </a:lnTo>
                    <a:lnTo>
                      <a:pt x="163" y="302"/>
                    </a:lnTo>
                    <a:lnTo>
                      <a:pt x="98" y="311"/>
                    </a:lnTo>
                    <a:lnTo>
                      <a:pt x="81" y="339"/>
                    </a:lnTo>
                    <a:lnTo>
                      <a:pt x="76" y="352"/>
                    </a:lnTo>
                    <a:lnTo>
                      <a:pt x="43" y="362"/>
                    </a:lnTo>
                    <a:lnTo>
                      <a:pt x="0" y="330"/>
                    </a:lnTo>
                  </a:path>
                </a:pathLst>
              </a:custGeom>
              <a:noFill/>
              <a:ln w="12700" cap="rnd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sp useBgFill="1">
          <p:nvSpPr>
            <p:cNvPr id="18442" name="Oval 10"/>
            <p:cNvSpPr>
              <a:spLocks noChangeArrowheads="1"/>
            </p:cNvSpPr>
            <p:nvPr/>
          </p:nvSpPr>
          <p:spPr bwMode="auto">
            <a:xfrm>
              <a:off x="4896" y="2782"/>
              <a:ext cx="432" cy="48"/>
            </a:xfrm>
            <a:prstGeom prst="ellipse">
              <a:avLst/>
            </a:prstGeom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 useBgFill="1">
          <p:nvSpPr>
            <p:cNvPr id="18443" name="Oval 11"/>
            <p:cNvSpPr>
              <a:spLocks noChangeArrowheads="1"/>
            </p:cNvSpPr>
            <p:nvPr/>
          </p:nvSpPr>
          <p:spPr bwMode="auto">
            <a:xfrm>
              <a:off x="1275" y="2774"/>
              <a:ext cx="432" cy="48"/>
            </a:xfrm>
            <a:prstGeom prst="ellipse">
              <a:avLst/>
            </a:prstGeom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4551363" y="6284913"/>
            <a:ext cx="1628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C956-CAF2-4465-9989-F7254CF4C57B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763000" cy="1219200"/>
          </a:xfrm>
          <a:ln/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/>
            </a:r>
            <a:br>
              <a:rPr lang="en-US" altLang="en-US">
                <a:solidFill>
                  <a:schemeClr val="accent2"/>
                </a:solidFill>
              </a:rPr>
            </a:br>
            <a:r>
              <a:rPr lang="en-US" altLang="en-US">
                <a:solidFill>
                  <a:srgbClr val="660066"/>
                </a:solidFill>
              </a:rPr>
              <a:t>For selection sort in general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43088"/>
            <a:ext cx="7696200" cy="4114800"/>
          </a:xfrm>
          <a:noFill/>
          <a:ln/>
        </p:spPr>
        <p:txBody>
          <a:bodyPr/>
          <a:lstStyle/>
          <a:p>
            <a:r>
              <a:rPr lang="en-US" altLang="en-US" sz="2800" b="1"/>
              <a:t>The number of comparisons when the array contains N elements is</a:t>
            </a:r>
            <a:r>
              <a:rPr lang="en-US" altLang="en-US"/>
              <a:t> </a:t>
            </a:r>
          </a:p>
          <a:p>
            <a:pPr>
              <a:buFont typeface="Monotype Sorts" pitchFamily="2" charset="2"/>
              <a:buNone/>
            </a:pPr>
            <a:endParaRPr lang="en-US" altLang="en-US" sz="1400">
              <a:solidFill>
                <a:srgbClr val="006666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800" b="1">
                <a:solidFill>
                  <a:srgbClr val="006666"/>
                </a:solidFill>
              </a:rPr>
              <a:t>  Sum = (N-1)  +   (N-2)  + .  .  .  +  2  +  1</a:t>
            </a:r>
          </a:p>
          <a:p>
            <a:pPr>
              <a:buFont typeface="Monotype Sorts" pitchFamily="2" charset="2"/>
              <a:buNone/>
            </a:pPr>
            <a:endParaRPr lang="en-US" altLang="en-US" sz="1600" b="1"/>
          </a:p>
          <a:p>
            <a:pPr>
              <a:buFont typeface="Monotype Sorts" pitchFamily="2" charset="2"/>
              <a:buNone/>
            </a:pPr>
            <a:r>
              <a:rPr lang="en-US" altLang="en-US" sz="2800" b="1"/>
              <a:t>  Sum = N * (N-1) /2 </a:t>
            </a:r>
          </a:p>
          <a:p>
            <a:pPr>
              <a:buFont typeface="Monotype Sorts" pitchFamily="2" charset="2"/>
              <a:buNone/>
            </a:pPr>
            <a:endParaRPr lang="en-US" altLang="en-US" sz="1600" b="1"/>
          </a:p>
          <a:p>
            <a:pPr>
              <a:buFont typeface="Monotype Sorts" pitchFamily="2" charset="2"/>
              <a:buNone/>
            </a:pPr>
            <a:r>
              <a:rPr lang="en-US" altLang="en-US" sz="2800" b="1"/>
              <a:t>  Sum = .5 N</a:t>
            </a:r>
            <a:r>
              <a:rPr lang="en-US" altLang="en-US" sz="2800" b="1" baseline="30000"/>
              <a:t>2</a:t>
            </a:r>
            <a:r>
              <a:rPr lang="en-US" altLang="en-US" sz="2800" b="1"/>
              <a:t> - .5 N</a:t>
            </a:r>
          </a:p>
          <a:p>
            <a:pPr>
              <a:buFont typeface="Monotype Sorts" pitchFamily="2" charset="2"/>
              <a:buNone/>
            </a:pPr>
            <a:endParaRPr lang="en-US" altLang="en-US" sz="1600" b="1"/>
          </a:p>
          <a:p>
            <a:pPr>
              <a:buFont typeface="Monotype Sorts" pitchFamily="2" charset="2"/>
              <a:buNone/>
            </a:pPr>
            <a:r>
              <a:rPr lang="en-US" altLang="en-US" sz="2800" b="1">
                <a:solidFill>
                  <a:srgbClr val="006666"/>
                </a:solidFill>
              </a:rPr>
              <a:t>  </a:t>
            </a:r>
            <a:r>
              <a:rPr lang="en-US" altLang="en-US" sz="2800" b="1">
                <a:solidFill>
                  <a:srgbClr val="CC0000"/>
                </a:solidFill>
              </a:rPr>
              <a:t>Sum = O(N</a:t>
            </a:r>
            <a:r>
              <a:rPr lang="en-US" altLang="en-US" sz="2800" b="1" baseline="30000">
                <a:solidFill>
                  <a:srgbClr val="CC0000"/>
                </a:solidFill>
              </a:rPr>
              <a:t>2</a:t>
            </a:r>
            <a:r>
              <a:rPr lang="en-US" altLang="en-US" sz="2800" b="1">
                <a:solidFill>
                  <a:srgbClr val="CC0000"/>
                </a:solidFill>
              </a:rPr>
              <a:t>)</a:t>
            </a:r>
            <a:endParaRPr lang="en-US" altLang="en-US"/>
          </a:p>
          <a:p>
            <a:pPr>
              <a:buFont typeface="Monotype Sorts" pitchFamily="2" charset="2"/>
              <a:buNone/>
            </a:pPr>
            <a:endParaRPr lang="en-US" altLang="en-US" sz="1600"/>
          </a:p>
          <a:p>
            <a:pPr>
              <a:buFont typeface="Monotype Sorts" pitchFamily="2" charset="2"/>
              <a:buNone/>
            </a:pP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61963" y="896938"/>
            <a:ext cx="8218487" cy="52355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947738"/>
            <a:ext cx="7924800" cy="5129212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2000" b="1">
              <a:solidFill>
                <a:srgbClr val="008080"/>
              </a:solidFill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000" b="1"/>
              <a:t>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template &lt;class  ItemType &gt;</a:t>
            </a:r>
            <a:endParaRPr lang="en-US" altLang="en-US" sz="8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int  MinIndex  ( ItemType  values [ ] ,  </a:t>
            </a:r>
            <a:r>
              <a:rPr lang="en-US" altLang="en-US" sz="2000" b="1">
                <a:solidFill>
                  <a:schemeClr val="accent2"/>
                </a:solidFill>
              </a:rPr>
              <a:t> </a:t>
            </a:r>
            <a:r>
              <a:rPr lang="en-US" altLang="en-US" sz="2000" b="1"/>
              <a:t>int  start ,  int end )</a:t>
            </a:r>
            <a:r>
              <a:rPr lang="en-US" altLang="en-US" sz="2000" b="1">
                <a:solidFill>
                  <a:schemeClr val="tx2"/>
                </a:solidFill>
              </a:rPr>
              <a:t>	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000" b="1">
                <a:solidFill>
                  <a:schemeClr val="tx2"/>
                </a:solidFill>
              </a:rPr>
              <a:t>	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>
                <a:solidFill>
                  <a:srgbClr val="339933"/>
                </a:solidFill>
              </a:rPr>
              <a:t>//  Post: Function value = index of the smallest value in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>
                <a:solidFill>
                  <a:srgbClr val="339933"/>
                </a:solidFill>
              </a:rPr>
              <a:t>//             values [start]  . . values [end].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{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int  indexOfMin = start 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10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for  ( int  index = start + 1 ;  index &lt;= end ; index++ )	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10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       if  ( values [ index ] &lt; values [ indexOfMin ] )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12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	      indexOfMin = index 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20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return   indexOfMin;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000" b="1"/>
              <a:t>          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} </a:t>
            </a:r>
            <a:r>
              <a:rPr lang="en-US" altLang="en-US" sz="2000" b="1" i="1">
                <a:solidFill>
                  <a:schemeClr val="folHlink"/>
                </a:solidFill>
              </a:rPr>
              <a:t>	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F1960792-80F5-4D78-AF35-C028669A457B}" type="slidenum">
              <a:rPr lang="en-US" altLang="en-US" sz="1400" b="0"/>
              <a:pPr algn="r"/>
              <a:t>16</a:t>
            </a:fld>
            <a:endParaRPr lang="en-US" alt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461963" y="896938"/>
            <a:ext cx="8218487" cy="4821237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947738"/>
            <a:ext cx="7924800" cy="5129212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2000" b="1">
              <a:solidFill>
                <a:srgbClr val="008080"/>
              </a:solidFill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000" b="1"/>
              <a:t>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template &lt;class  ItemType &gt;</a:t>
            </a:r>
            <a:endParaRPr lang="en-US" altLang="en-US" sz="8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void  SelectionSort  ( ItemType  values [ ] ,  </a:t>
            </a:r>
            <a:r>
              <a:rPr lang="en-US" altLang="en-US" sz="2000" b="1">
                <a:solidFill>
                  <a:schemeClr val="accent2"/>
                </a:solidFill>
              </a:rPr>
              <a:t> </a:t>
            </a:r>
            <a:r>
              <a:rPr lang="en-US" altLang="en-US" sz="2000" b="1"/>
              <a:t>int  numValues )</a:t>
            </a:r>
            <a:r>
              <a:rPr lang="en-US" altLang="en-US" sz="2000" b="1">
                <a:solidFill>
                  <a:schemeClr val="tx2"/>
                </a:solidFill>
              </a:rPr>
              <a:t>	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000" b="1">
                <a:solidFill>
                  <a:schemeClr val="tx2"/>
                </a:solidFill>
              </a:rPr>
              <a:t>	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>
                <a:solidFill>
                  <a:srgbClr val="339933"/>
                </a:solidFill>
              </a:rPr>
              <a:t>//  Post: Sorts array values[0 . . numValues-1 ] into ascending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>
                <a:solidFill>
                  <a:srgbClr val="339933"/>
                </a:solidFill>
              </a:rPr>
              <a:t>//            order by key</a:t>
            </a:r>
            <a:endParaRPr lang="en-US" altLang="en-US" sz="20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{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int  endIndex = numValues - 1 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10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for  ( int  current = 0 ; current &lt; endIndex ; current++ )	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10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       Swap ( values [ current ] ,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                        values [ MinIndex ( values, current, endIndex ) ] ) 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000" b="1"/>
              <a:t>          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} </a:t>
            </a:r>
            <a:r>
              <a:rPr lang="en-US" altLang="en-US" sz="2000" b="1" i="1">
                <a:solidFill>
                  <a:schemeClr val="folHlink"/>
                </a:solidFill>
              </a:rPr>
              <a:t>	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E626662B-6656-4EBD-937A-4793258E378F}" type="slidenum">
              <a:rPr lang="en-US" altLang="en-US" sz="1400" b="0"/>
              <a:pPr algn="r"/>
              <a:t>17</a:t>
            </a:fld>
            <a:endParaRPr lang="en-US" alt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CE7A-2C97-4483-A6B1-89057615C692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4398963" y="1989138"/>
            <a:ext cx="4259262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Compares neighboring pairs of array elements, starting with the last array element, and swaps neighbors whenever they are not in correct order.</a:t>
            </a:r>
            <a:r>
              <a:rPr lang="en-US" altLang="en-US" sz="2400">
                <a:solidFill>
                  <a:srgbClr val="990000"/>
                </a:solidFill>
              </a:rPr>
              <a:t> </a:t>
            </a:r>
          </a:p>
          <a:p>
            <a:endParaRPr lang="en-US" altLang="en-US" sz="2400">
              <a:solidFill>
                <a:srgbClr val="990000"/>
              </a:solidFill>
            </a:endParaRPr>
          </a:p>
          <a:p>
            <a:r>
              <a:rPr lang="en-US" altLang="en-US" sz="2400">
                <a:solidFill>
                  <a:srgbClr val="990033"/>
                </a:solidFill>
              </a:rPr>
              <a:t>On each pass, this causes the smallest element to “bubble up” to its correct place in the array.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1665288" y="146050"/>
            <a:ext cx="5888037" cy="1143000"/>
          </a:xfrm>
          <a:noFill/>
          <a:ln/>
        </p:spPr>
        <p:txBody>
          <a:bodyPr/>
          <a:lstStyle/>
          <a:p>
            <a:r>
              <a:rPr lang="en-US" altLang="en-US"/>
              <a:t>Bubble Sort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506413" y="1620838"/>
            <a:ext cx="2224087" cy="42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endParaRPr lang="en-US" altLang="en-US" sz="2400">
              <a:latin typeface="Times New Roman" charset="0"/>
            </a:endParaRPr>
          </a:p>
          <a:p>
            <a:r>
              <a:rPr lang="en-US" altLang="en-US" sz="800">
                <a:latin typeface="Times New Roman" charset="0"/>
              </a:rPr>
              <a:t>  </a:t>
            </a:r>
            <a:endParaRPr lang="en-US" altLang="en-US" sz="10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values	 [ 0 ]       </a:t>
            </a:r>
            <a:endParaRPr lang="en-US" altLang="en-US" sz="16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	 [ 1 ]</a:t>
            </a:r>
            <a:endParaRPr lang="en-US" altLang="en-US" sz="8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	 [ 2 ]</a:t>
            </a:r>
          </a:p>
          <a:p>
            <a:r>
              <a:rPr lang="en-US" altLang="en-US" sz="800">
                <a:latin typeface="Times New Roman" charset="0"/>
              </a:rPr>
              <a:t> </a:t>
            </a:r>
          </a:p>
          <a:p>
            <a:r>
              <a:rPr lang="en-US" altLang="en-US" sz="800">
                <a:latin typeface="Times New Roman" charset="0"/>
              </a:rPr>
              <a:t> </a:t>
            </a:r>
            <a:endParaRPr lang="en-US" altLang="en-US" sz="10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             [ 3 ]</a:t>
            </a:r>
            <a:endParaRPr lang="en-US" altLang="en-US" sz="16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 	 [ 4 ]</a:t>
            </a:r>
          </a:p>
        </p:txBody>
      </p:sp>
      <p:grpSp>
        <p:nvGrpSpPr>
          <p:cNvPr id="22538" name="Group 10"/>
          <p:cNvGrpSpPr>
            <a:grpSpLocks/>
          </p:cNvGrpSpPr>
          <p:nvPr/>
        </p:nvGrpSpPr>
        <p:grpSpPr bwMode="auto">
          <a:xfrm>
            <a:off x="2414588" y="2209800"/>
            <a:ext cx="1416050" cy="3819525"/>
            <a:chOff x="1521" y="1392"/>
            <a:chExt cx="892" cy="2406"/>
          </a:xfrm>
        </p:grpSpPr>
        <p:sp>
          <p:nvSpPr>
            <p:cNvPr id="22533" name="Rectangle 5"/>
            <p:cNvSpPr>
              <a:spLocks noChangeArrowheads="1"/>
            </p:cNvSpPr>
            <p:nvPr/>
          </p:nvSpPr>
          <p:spPr bwMode="auto">
            <a:xfrm>
              <a:off x="1533" y="1392"/>
              <a:ext cx="876" cy="240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34" name="Line 6"/>
            <p:cNvSpPr>
              <a:spLocks noChangeShapeType="1"/>
            </p:cNvSpPr>
            <p:nvPr/>
          </p:nvSpPr>
          <p:spPr bwMode="auto">
            <a:xfrm>
              <a:off x="1521" y="1872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35" name="Line 7"/>
            <p:cNvSpPr>
              <a:spLocks noChangeShapeType="1"/>
            </p:cNvSpPr>
            <p:nvPr/>
          </p:nvSpPr>
          <p:spPr bwMode="auto">
            <a:xfrm>
              <a:off x="1521" y="2354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36" name="Line 8"/>
            <p:cNvSpPr>
              <a:spLocks noChangeShapeType="1"/>
            </p:cNvSpPr>
            <p:nvPr/>
          </p:nvSpPr>
          <p:spPr bwMode="auto">
            <a:xfrm>
              <a:off x="1521" y="2837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37" name="Line 9"/>
            <p:cNvSpPr>
              <a:spLocks noChangeShapeType="1"/>
            </p:cNvSpPr>
            <p:nvPr/>
          </p:nvSpPr>
          <p:spPr bwMode="auto">
            <a:xfrm>
              <a:off x="1521" y="3320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2786063" y="2298700"/>
            <a:ext cx="636587" cy="374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36</a:t>
            </a:r>
          </a:p>
          <a:p>
            <a:endParaRPr lang="en-US" altLang="en-US" sz="2000"/>
          </a:p>
          <a:p>
            <a:r>
              <a:rPr lang="en-US" altLang="en-US"/>
              <a:t>24</a:t>
            </a:r>
          </a:p>
          <a:p>
            <a:endParaRPr lang="en-US" altLang="en-US" sz="2000"/>
          </a:p>
          <a:p>
            <a:r>
              <a:rPr lang="en-US" altLang="en-US"/>
              <a:t>10</a:t>
            </a:r>
          </a:p>
          <a:p>
            <a:endParaRPr lang="en-US" altLang="en-US" sz="2000"/>
          </a:p>
          <a:p>
            <a:r>
              <a:rPr lang="en-US" altLang="en-US"/>
              <a:t>  6</a:t>
            </a:r>
          </a:p>
          <a:p>
            <a:endParaRPr lang="en-US" altLang="en-US" sz="2000"/>
          </a:p>
          <a:p>
            <a:r>
              <a:rPr lang="en-US" altLang="en-US"/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4089-8BFD-477E-A525-BB549224ECF4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title"/>
          </p:nvPr>
        </p:nvSpPr>
        <p:spPr>
          <a:xfrm>
            <a:off x="1665288" y="146050"/>
            <a:ext cx="5888037" cy="1143000"/>
          </a:xfrm>
          <a:noFill/>
          <a:ln/>
        </p:spPr>
        <p:txBody>
          <a:bodyPr/>
          <a:lstStyle/>
          <a:p>
            <a:r>
              <a:rPr lang="en-US" altLang="en-US"/>
              <a:t>Bubble Sort</a:t>
            </a:r>
          </a:p>
        </p:txBody>
      </p:sp>
      <p:grpSp>
        <p:nvGrpSpPr>
          <p:cNvPr id="165893" name="Group 5"/>
          <p:cNvGrpSpPr>
            <a:grpSpLocks/>
          </p:cNvGrpSpPr>
          <p:nvPr/>
        </p:nvGrpSpPr>
        <p:grpSpPr bwMode="auto">
          <a:xfrm>
            <a:off x="373170" y="1892300"/>
            <a:ext cx="914400" cy="3819525"/>
            <a:chOff x="1521" y="1392"/>
            <a:chExt cx="892" cy="2406"/>
          </a:xfrm>
        </p:grpSpPr>
        <p:sp>
          <p:nvSpPr>
            <p:cNvPr id="165894" name="Rectangle 6"/>
            <p:cNvSpPr>
              <a:spLocks noChangeArrowheads="1"/>
            </p:cNvSpPr>
            <p:nvPr/>
          </p:nvSpPr>
          <p:spPr bwMode="auto">
            <a:xfrm>
              <a:off x="1533" y="1392"/>
              <a:ext cx="876" cy="240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895" name="Line 7"/>
            <p:cNvSpPr>
              <a:spLocks noChangeShapeType="1"/>
            </p:cNvSpPr>
            <p:nvPr/>
          </p:nvSpPr>
          <p:spPr bwMode="auto">
            <a:xfrm>
              <a:off x="1521" y="1872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896" name="Line 8"/>
            <p:cNvSpPr>
              <a:spLocks noChangeShapeType="1"/>
            </p:cNvSpPr>
            <p:nvPr/>
          </p:nvSpPr>
          <p:spPr bwMode="auto">
            <a:xfrm>
              <a:off x="1521" y="2354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897" name="Line 9"/>
            <p:cNvSpPr>
              <a:spLocks noChangeShapeType="1"/>
            </p:cNvSpPr>
            <p:nvPr/>
          </p:nvSpPr>
          <p:spPr bwMode="auto">
            <a:xfrm>
              <a:off x="1521" y="2837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898" name="Line 10"/>
            <p:cNvSpPr>
              <a:spLocks noChangeShapeType="1"/>
            </p:cNvSpPr>
            <p:nvPr/>
          </p:nvSpPr>
          <p:spPr bwMode="auto">
            <a:xfrm>
              <a:off x="1521" y="3320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65899" name="Rectangle 11"/>
          <p:cNvSpPr>
            <a:spLocks noChangeArrowheads="1"/>
          </p:cNvSpPr>
          <p:nvPr/>
        </p:nvSpPr>
        <p:spPr bwMode="auto">
          <a:xfrm>
            <a:off x="496888" y="1963738"/>
            <a:ext cx="636587" cy="374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dirty="0"/>
              <a:t>36</a:t>
            </a:r>
          </a:p>
          <a:p>
            <a:endParaRPr lang="en-US" altLang="en-US" sz="2000" dirty="0"/>
          </a:p>
          <a:p>
            <a:r>
              <a:rPr lang="en-US" altLang="en-US" dirty="0"/>
              <a:t>24</a:t>
            </a:r>
          </a:p>
          <a:p>
            <a:endParaRPr lang="en-US" altLang="en-US" sz="2000" dirty="0"/>
          </a:p>
          <a:p>
            <a:r>
              <a:rPr lang="en-US" altLang="en-US" dirty="0"/>
              <a:t>10</a:t>
            </a:r>
          </a:p>
          <a:p>
            <a:endParaRPr lang="en-US" altLang="en-US" sz="2000" dirty="0"/>
          </a:p>
          <a:p>
            <a:r>
              <a:rPr lang="en-US" altLang="en-US" dirty="0"/>
              <a:t>  6</a:t>
            </a:r>
          </a:p>
          <a:p>
            <a:endParaRPr lang="en-US" altLang="en-US" sz="2000" dirty="0"/>
          </a:p>
          <a:p>
            <a:r>
              <a:rPr lang="en-US" altLang="en-US" dirty="0"/>
              <a:t>12</a:t>
            </a:r>
          </a:p>
        </p:txBody>
      </p:sp>
      <p:grpSp>
        <p:nvGrpSpPr>
          <p:cNvPr id="165900" name="Group 12"/>
          <p:cNvGrpSpPr>
            <a:grpSpLocks/>
          </p:cNvGrpSpPr>
          <p:nvPr/>
        </p:nvGrpSpPr>
        <p:grpSpPr bwMode="auto">
          <a:xfrm>
            <a:off x="1636713" y="1922463"/>
            <a:ext cx="914400" cy="3819525"/>
            <a:chOff x="1521" y="1392"/>
            <a:chExt cx="892" cy="2406"/>
          </a:xfrm>
        </p:grpSpPr>
        <p:sp>
          <p:nvSpPr>
            <p:cNvPr id="165901" name="Rectangle 13"/>
            <p:cNvSpPr>
              <a:spLocks noChangeArrowheads="1"/>
            </p:cNvSpPr>
            <p:nvPr/>
          </p:nvSpPr>
          <p:spPr bwMode="auto">
            <a:xfrm>
              <a:off x="1533" y="1392"/>
              <a:ext cx="876" cy="240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902" name="Line 14"/>
            <p:cNvSpPr>
              <a:spLocks noChangeShapeType="1"/>
            </p:cNvSpPr>
            <p:nvPr/>
          </p:nvSpPr>
          <p:spPr bwMode="auto">
            <a:xfrm>
              <a:off x="1521" y="1872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903" name="Line 15"/>
            <p:cNvSpPr>
              <a:spLocks noChangeShapeType="1"/>
            </p:cNvSpPr>
            <p:nvPr/>
          </p:nvSpPr>
          <p:spPr bwMode="auto">
            <a:xfrm>
              <a:off x="1521" y="2354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904" name="Line 16"/>
            <p:cNvSpPr>
              <a:spLocks noChangeShapeType="1"/>
            </p:cNvSpPr>
            <p:nvPr/>
          </p:nvSpPr>
          <p:spPr bwMode="auto">
            <a:xfrm>
              <a:off x="1521" y="2837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905" name="Line 17"/>
            <p:cNvSpPr>
              <a:spLocks noChangeShapeType="1"/>
            </p:cNvSpPr>
            <p:nvPr/>
          </p:nvSpPr>
          <p:spPr bwMode="auto">
            <a:xfrm>
              <a:off x="1521" y="3320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65906" name="Rectangle 18"/>
          <p:cNvSpPr>
            <a:spLocks noChangeArrowheads="1"/>
          </p:cNvSpPr>
          <p:nvPr/>
        </p:nvSpPr>
        <p:spPr bwMode="auto">
          <a:xfrm>
            <a:off x="1752600" y="1981200"/>
            <a:ext cx="636588" cy="378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dirty="0"/>
              <a:t>36</a:t>
            </a:r>
          </a:p>
          <a:p>
            <a:endParaRPr lang="en-US" altLang="en-US" sz="2000" dirty="0"/>
          </a:p>
          <a:p>
            <a:r>
              <a:rPr lang="en-US" altLang="en-US" dirty="0"/>
              <a:t>24</a:t>
            </a:r>
          </a:p>
          <a:p>
            <a:endParaRPr lang="en-US" altLang="en-US" sz="2000" dirty="0"/>
          </a:p>
          <a:p>
            <a:r>
              <a:rPr lang="en-US" altLang="en-US" dirty="0">
                <a:solidFill>
                  <a:srgbClr val="FF0000"/>
                </a:solidFill>
              </a:rPr>
              <a:t>6</a:t>
            </a:r>
          </a:p>
          <a:p>
            <a:endParaRPr lang="en-US" altLang="en-US" sz="2000" dirty="0"/>
          </a:p>
          <a:p>
            <a:r>
              <a:rPr lang="en-US" altLang="en-US" dirty="0"/>
              <a:t>10</a:t>
            </a:r>
          </a:p>
          <a:p>
            <a:endParaRPr lang="en-US" altLang="en-US" sz="2000" dirty="0"/>
          </a:p>
          <a:p>
            <a:r>
              <a:rPr lang="en-US" altLang="en-US" dirty="0"/>
              <a:t>12</a:t>
            </a:r>
          </a:p>
        </p:txBody>
      </p:sp>
      <p:grpSp>
        <p:nvGrpSpPr>
          <p:cNvPr id="165921" name="Group 33"/>
          <p:cNvGrpSpPr>
            <a:grpSpLocks/>
          </p:cNvGrpSpPr>
          <p:nvPr/>
        </p:nvGrpSpPr>
        <p:grpSpPr bwMode="auto">
          <a:xfrm>
            <a:off x="2855913" y="1922463"/>
            <a:ext cx="914400" cy="3819525"/>
            <a:chOff x="1521" y="1392"/>
            <a:chExt cx="892" cy="2406"/>
          </a:xfrm>
        </p:grpSpPr>
        <p:sp>
          <p:nvSpPr>
            <p:cNvPr id="165922" name="Rectangle 34"/>
            <p:cNvSpPr>
              <a:spLocks noChangeArrowheads="1"/>
            </p:cNvSpPr>
            <p:nvPr/>
          </p:nvSpPr>
          <p:spPr bwMode="auto">
            <a:xfrm>
              <a:off x="1533" y="1392"/>
              <a:ext cx="876" cy="240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923" name="Line 35"/>
            <p:cNvSpPr>
              <a:spLocks noChangeShapeType="1"/>
            </p:cNvSpPr>
            <p:nvPr/>
          </p:nvSpPr>
          <p:spPr bwMode="auto">
            <a:xfrm>
              <a:off x="1521" y="1872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924" name="Line 36"/>
            <p:cNvSpPr>
              <a:spLocks noChangeShapeType="1"/>
            </p:cNvSpPr>
            <p:nvPr/>
          </p:nvSpPr>
          <p:spPr bwMode="auto">
            <a:xfrm>
              <a:off x="1521" y="2354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925" name="Line 37"/>
            <p:cNvSpPr>
              <a:spLocks noChangeShapeType="1"/>
            </p:cNvSpPr>
            <p:nvPr/>
          </p:nvSpPr>
          <p:spPr bwMode="auto">
            <a:xfrm>
              <a:off x="1521" y="2837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926" name="Line 38"/>
            <p:cNvSpPr>
              <a:spLocks noChangeShapeType="1"/>
            </p:cNvSpPr>
            <p:nvPr/>
          </p:nvSpPr>
          <p:spPr bwMode="auto">
            <a:xfrm>
              <a:off x="1521" y="3320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65927" name="Rectangle 39"/>
          <p:cNvSpPr>
            <a:spLocks noChangeArrowheads="1"/>
          </p:cNvSpPr>
          <p:nvPr/>
        </p:nvSpPr>
        <p:spPr bwMode="auto">
          <a:xfrm>
            <a:off x="2971800" y="1981200"/>
            <a:ext cx="636588" cy="378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dirty="0"/>
              <a:t>36</a:t>
            </a:r>
          </a:p>
          <a:p>
            <a:endParaRPr lang="en-US" altLang="en-US" sz="2000" dirty="0"/>
          </a:p>
          <a:p>
            <a:r>
              <a:rPr lang="en-US" altLang="en-US" dirty="0">
                <a:solidFill>
                  <a:srgbClr val="FF0000"/>
                </a:solidFill>
              </a:rPr>
              <a:t>6</a:t>
            </a:r>
          </a:p>
          <a:p>
            <a:endParaRPr lang="en-US" altLang="en-US" sz="2000" dirty="0"/>
          </a:p>
          <a:p>
            <a:r>
              <a:rPr lang="en-US" altLang="en-US" dirty="0"/>
              <a:t>24</a:t>
            </a:r>
          </a:p>
          <a:p>
            <a:endParaRPr lang="en-US" altLang="en-US" sz="2000" dirty="0"/>
          </a:p>
          <a:p>
            <a:r>
              <a:rPr lang="en-US" altLang="en-US" dirty="0"/>
              <a:t>10</a:t>
            </a:r>
          </a:p>
          <a:p>
            <a:endParaRPr lang="en-US" altLang="en-US" sz="2000" dirty="0"/>
          </a:p>
          <a:p>
            <a:r>
              <a:rPr lang="en-US" altLang="en-US" dirty="0"/>
              <a:t>12</a:t>
            </a:r>
          </a:p>
        </p:txBody>
      </p:sp>
      <p:grpSp>
        <p:nvGrpSpPr>
          <p:cNvPr id="165928" name="Group 40"/>
          <p:cNvGrpSpPr>
            <a:grpSpLocks/>
          </p:cNvGrpSpPr>
          <p:nvPr/>
        </p:nvGrpSpPr>
        <p:grpSpPr bwMode="auto">
          <a:xfrm>
            <a:off x="4240578" y="1909763"/>
            <a:ext cx="914400" cy="3819525"/>
            <a:chOff x="1521" y="1392"/>
            <a:chExt cx="892" cy="2406"/>
          </a:xfrm>
        </p:grpSpPr>
        <p:sp>
          <p:nvSpPr>
            <p:cNvPr id="165929" name="Rectangle 41"/>
            <p:cNvSpPr>
              <a:spLocks noChangeArrowheads="1"/>
            </p:cNvSpPr>
            <p:nvPr/>
          </p:nvSpPr>
          <p:spPr bwMode="auto">
            <a:xfrm>
              <a:off x="1533" y="1392"/>
              <a:ext cx="876" cy="240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930" name="Line 42"/>
            <p:cNvSpPr>
              <a:spLocks noChangeShapeType="1"/>
            </p:cNvSpPr>
            <p:nvPr/>
          </p:nvSpPr>
          <p:spPr bwMode="auto">
            <a:xfrm>
              <a:off x="1521" y="1872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931" name="Line 43"/>
            <p:cNvSpPr>
              <a:spLocks noChangeShapeType="1"/>
            </p:cNvSpPr>
            <p:nvPr/>
          </p:nvSpPr>
          <p:spPr bwMode="auto">
            <a:xfrm>
              <a:off x="1521" y="2354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932" name="Line 44"/>
            <p:cNvSpPr>
              <a:spLocks noChangeShapeType="1"/>
            </p:cNvSpPr>
            <p:nvPr/>
          </p:nvSpPr>
          <p:spPr bwMode="auto">
            <a:xfrm>
              <a:off x="1521" y="2837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933" name="Line 45"/>
            <p:cNvSpPr>
              <a:spLocks noChangeShapeType="1"/>
            </p:cNvSpPr>
            <p:nvPr/>
          </p:nvSpPr>
          <p:spPr bwMode="auto">
            <a:xfrm>
              <a:off x="1521" y="3320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65934" name="Rectangle 46"/>
          <p:cNvSpPr>
            <a:spLocks noChangeArrowheads="1"/>
          </p:cNvSpPr>
          <p:nvPr/>
        </p:nvSpPr>
        <p:spPr bwMode="auto">
          <a:xfrm>
            <a:off x="4306888" y="1981200"/>
            <a:ext cx="636587" cy="378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6</a:t>
            </a:r>
          </a:p>
          <a:p>
            <a:endParaRPr lang="en-US" altLang="en-US" sz="2000" dirty="0"/>
          </a:p>
          <a:p>
            <a:r>
              <a:rPr lang="en-US" altLang="en-US" dirty="0"/>
              <a:t>36</a:t>
            </a:r>
          </a:p>
          <a:p>
            <a:endParaRPr lang="en-US" altLang="en-US" sz="2000" dirty="0"/>
          </a:p>
          <a:p>
            <a:r>
              <a:rPr lang="en-US" altLang="en-US" dirty="0"/>
              <a:t>24</a:t>
            </a:r>
          </a:p>
          <a:p>
            <a:endParaRPr lang="en-US" altLang="en-US" sz="2000" dirty="0"/>
          </a:p>
          <a:p>
            <a:r>
              <a:rPr lang="en-US" altLang="en-US" dirty="0"/>
              <a:t>10</a:t>
            </a:r>
          </a:p>
          <a:p>
            <a:endParaRPr lang="en-US" altLang="en-US" sz="2000" dirty="0"/>
          </a:p>
          <a:p>
            <a:r>
              <a:rPr lang="en-US" altLang="en-US" dirty="0"/>
              <a:t>12</a:t>
            </a:r>
          </a:p>
        </p:txBody>
      </p:sp>
      <p:grpSp>
        <p:nvGrpSpPr>
          <p:cNvPr id="165935" name="Group 47"/>
          <p:cNvGrpSpPr>
            <a:grpSpLocks/>
          </p:cNvGrpSpPr>
          <p:nvPr/>
        </p:nvGrpSpPr>
        <p:grpSpPr bwMode="auto">
          <a:xfrm>
            <a:off x="5370513" y="1922463"/>
            <a:ext cx="914400" cy="3819525"/>
            <a:chOff x="1521" y="1392"/>
            <a:chExt cx="892" cy="2406"/>
          </a:xfrm>
        </p:grpSpPr>
        <p:sp>
          <p:nvSpPr>
            <p:cNvPr id="165936" name="Rectangle 48"/>
            <p:cNvSpPr>
              <a:spLocks noChangeArrowheads="1"/>
            </p:cNvSpPr>
            <p:nvPr/>
          </p:nvSpPr>
          <p:spPr bwMode="auto">
            <a:xfrm>
              <a:off x="1533" y="1392"/>
              <a:ext cx="876" cy="240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937" name="Line 49"/>
            <p:cNvSpPr>
              <a:spLocks noChangeShapeType="1"/>
            </p:cNvSpPr>
            <p:nvPr/>
          </p:nvSpPr>
          <p:spPr bwMode="auto">
            <a:xfrm>
              <a:off x="1521" y="1872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938" name="Line 50"/>
            <p:cNvSpPr>
              <a:spLocks noChangeShapeType="1"/>
            </p:cNvSpPr>
            <p:nvPr/>
          </p:nvSpPr>
          <p:spPr bwMode="auto">
            <a:xfrm>
              <a:off x="1521" y="2354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939" name="Line 51"/>
            <p:cNvSpPr>
              <a:spLocks noChangeShapeType="1"/>
            </p:cNvSpPr>
            <p:nvPr/>
          </p:nvSpPr>
          <p:spPr bwMode="auto">
            <a:xfrm>
              <a:off x="1521" y="2837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940" name="Line 52"/>
            <p:cNvSpPr>
              <a:spLocks noChangeShapeType="1"/>
            </p:cNvSpPr>
            <p:nvPr/>
          </p:nvSpPr>
          <p:spPr bwMode="auto">
            <a:xfrm>
              <a:off x="1521" y="3320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65941" name="Rectangle 53"/>
          <p:cNvSpPr>
            <a:spLocks noChangeArrowheads="1"/>
          </p:cNvSpPr>
          <p:nvPr/>
        </p:nvSpPr>
        <p:spPr bwMode="auto">
          <a:xfrm>
            <a:off x="5486400" y="1981200"/>
            <a:ext cx="636588" cy="378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6</a:t>
            </a:r>
          </a:p>
          <a:p>
            <a:endParaRPr lang="en-US" altLang="en-US" sz="2000" dirty="0"/>
          </a:p>
          <a:p>
            <a:r>
              <a:rPr lang="en-US" altLang="en-US" dirty="0"/>
              <a:t>36</a:t>
            </a:r>
          </a:p>
          <a:p>
            <a:endParaRPr lang="en-US" altLang="en-US" sz="2000" dirty="0"/>
          </a:p>
          <a:p>
            <a:r>
              <a:rPr lang="en-US" altLang="en-US" dirty="0">
                <a:solidFill>
                  <a:srgbClr val="FF0000"/>
                </a:solidFill>
              </a:rPr>
              <a:t>10</a:t>
            </a:r>
          </a:p>
          <a:p>
            <a:endParaRPr lang="en-US" altLang="en-US" sz="2000" dirty="0"/>
          </a:p>
          <a:p>
            <a:r>
              <a:rPr lang="en-US" altLang="en-US" dirty="0"/>
              <a:t>24</a:t>
            </a:r>
          </a:p>
          <a:p>
            <a:endParaRPr lang="en-US" altLang="en-US" sz="2000" dirty="0"/>
          </a:p>
          <a:p>
            <a:r>
              <a:rPr lang="en-US" altLang="en-US" dirty="0"/>
              <a:t>12</a:t>
            </a:r>
          </a:p>
        </p:txBody>
      </p:sp>
      <p:grpSp>
        <p:nvGrpSpPr>
          <p:cNvPr id="165942" name="Group 54"/>
          <p:cNvGrpSpPr>
            <a:grpSpLocks/>
          </p:cNvGrpSpPr>
          <p:nvPr/>
        </p:nvGrpSpPr>
        <p:grpSpPr bwMode="auto">
          <a:xfrm>
            <a:off x="6437313" y="1922463"/>
            <a:ext cx="914400" cy="3819525"/>
            <a:chOff x="1521" y="1392"/>
            <a:chExt cx="892" cy="2406"/>
          </a:xfrm>
        </p:grpSpPr>
        <p:sp>
          <p:nvSpPr>
            <p:cNvPr id="165943" name="Rectangle 55"/>
            <p:cNvSpPr>
              <a:spLocks noChangeArrowheads="1"/>
            </p:cNvSpPr>
            <p:nvPr/>
          </p:nvSpPr>
          <p:spPr bwMode="auto">
            <a:xfrm>
              <a:off x="1533" y="1392"/>
              <a:ext cx="876" cy="240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944" name="Line 56"/>
            <p:cNvSpPr>
              <a:spLocks noChangeShapeType="1"/>
            </p:cNvSpPr>
            <p:nvPr/>
          </p:nvSpPr>
          <p:spPr bwMode="auto">
            <a:xfrm>
              <a:off x="1521" y="1872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945" name="Line 57"/>
            <p:cNvSpPr>
              <a:spLocks noChangeShapeType="1"/>
            </p:cNvSpPr>
            <p:nvPr/>
          </p:nvSpPr>
          <p:spPr bwMode="auto">
            <a:xfrm>
              <a:off x="1521" y="2354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946" name="Line 58"/>
            <p:cNvSpPr>
              <a:spLocks noChangeShapeType="1"/>
            </p:cNvSpPr>
            <p:nvPr/>
          </p:nvSpPr>
          <p:spPr bwMode="auto">
            <a:xfrm>
              <a:off x="1521" y="2837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947" name="Line 59"/>
            <p:cNvSpPr>
              <a:spLocks noChangeShapeType="1"/>
            </p:cNvSpPr>
            <p:nvPr/>
          </p:nvSpPr>
          <p:spPr bwMode="auto">
            <a:xfrm>
              <a:off x="1521" y="3320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65948" name="Rectangle 60"/>
          <p:cNvSpPr>
            <a:spLocks noChangeArrowheads="1"/>
          </p:cNvSpPr>
          <p:nvPr/>
        </p:nvSpPr>
        <p:spPr bwMode="auto">
          <a:xfrm>
            <a:off x="6553200" y="1981200"/>
            <a:ext cx="636588" cy="378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6</a:t>
            </a:r>
          </a:p>
          <a:p>
            <a:endParaRPr lang="en-US" altLang="en-US" sz="2000" dirty="0">
              <a:solidFill>
                <a:srgbClr val="FF0000"/>
              </a:solidFill>
            </a:endParaRPr>
          </a:p>
          <a:p>
            <a:r>
              <a:rPr lang="en-US" altLang="en-US" dirty="0">
                <a:solidFill>
                  <a:srgbClr val="FF0000"/>
                </a:solidFill>
              </a:rPr>
              <a:t>10</a:t>
            </a:r>
          </a:p>
          <a:p>
            <a:endParaRPr lang="en-US" altLang="en-US" sz="2000" dirty="0"/>
          </a:p>
          <a:p>
            <a:r>
              <a:rPr lang="en-US" altLang="en-US" dirty="0"/>
              <a:t>36</a:t>
            </a:r>
          </a:p>
          <a:p>
            <a:endParaRPr lang="en-US" altLang="en-US" sz="2000" dirty="0"/>
          </a:p>
          <a:p>
            <a:r>
              <a:rPr lang="en-US" altLang="en-US" dirty="0"/>
              <a:t>24</a:t>
            </a:r>
          </a:p>
          <a:p>
            <a:endParaRPr lang="en-US" altLang="en-US" sz="2000" dirty="0"/>
          </a:p>
          <a:p>
            <a:r>
              <a:rPr lang="en-US" altLang="en-US" dirty="0"/>
              <a:t>12</a:t>
            </a:r>
          </a:p>
        </p:txBody>
      </p:sp>
      <p:sp>
        <p:nvSpPr>
          <p:cNvPr id="165949" name="Text Box 61"/>
          <p:cNvSpPr txBox="1">
            <a:spLocks noChangeArrowheads="1"/>
          </p:cNvSpPr>
          <p:nvPr/>
        </p:nvSpPr>
        <p:spPr bwMode="auto">
          <a:xfrm>
            <a:off x="7620000" y="3733800"/>
            <a:ext cx="990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400" b="0"/>
              <a:t>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FC52-2E27-4EC0-AE31-8ACB68B8C07D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763000" cy="1219200"/>
          </a:xfrm>
          <a:ln/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/>
            </a:r>
            <a:br>
              <a:rPr lang="en-US" altLang="en-US">
                <a:solidFill>
                  <a:schemeClr val="accent2"/>
                </a:solidFill>
              </a:rPr>
            </a:br>
            <a:r>
              <a:rPr lang="en-US" altLang="en-US">
                <a:solidFill>
                  <a:srgbClr val="660066"/>
                </a:solidFill>
              </a:rPr>
              <a:t>Sorting means . . .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30388"/>
            <a:ext cx="7704138" cy="4330700"/>
          </a:xfrm>
          <a:noFill/>
          <a:ln/>
        </p:spPr>
        <p:txBody>
          <a:bodyPr/>
          <a:lstStyle/>
          <a:p>
            <a:r>
              <a:rPr lang="en-US" altLang="en-US"/>
              <a:t>The values stored in an array have keys of a type for which the relational operators are defined.   (We also assume unique keys.) </a:t>
            </a: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r>
              <a:rPr lang="en-US" altLang="en-US"/>
              <a:t>Sorting rearranges the elements into either ascending or descending order within the array. (We’ll use ascending order.)</a:t>
            </a:r>
          </a:p>
          <a:p>
            <a:pPr>
              <a:buFont typeface="Monotype Sorts" pitchFamily="2" charset="2"/>
              <a:buNone/>
            </a:pPr>
            <a:endParaRPr lang="en-US" altLang="en-US" sz="1600"/>
          </a:p>
          <a:p>
            <a:pPr>
              <a:buFont typeface="Monotype Sorts" pitchFamily="2" charset="2"/>
              <a:buNone/>
            </a:pP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461963" y="896938"/>
            <a:ext cx="8218487" cy="52355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947738"/>
            <a:ext cx="7924800" cy="5129212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2000" b="1" dirty="0">
              <a:solidFill>
                <a:srgbClr val="008080"/>
              </a:solidFill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000" b="1" dirty="0"/>
              <a:t>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dirty="0"/>
              <a:t>template &lt;class  </a:t>
            </a:r>
            <a:r>
              <a:rPr lang="en-US" altLang="en-US" sz="2000" b="1" dirty="0" err="1"/>
              <a:t>ItemType</a:t>
            </a:r>
            <a:r>
              <a:rPr lang="en-US" altLang="en-US" sz="2000" b="1" dirty="0"/>
              <a:t> &gt;</a:t>
            </a:r>
            <a:endParaRPr lang="en-US" altLang="en-US" sz="800" b="1" dirty="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dirty="0" smtClean="0"/>
              <a:t>void </a:t>
            </a:r>
            <a:r>
              <a:rPr lang="en-US" altLang="en-US" sz="2000" b="1" dirty="0" err="1"/>
              <a:t>BubbleUp</a:t>
            </a:r>
            <a:r>
              <a:rPr lang="en-US" altLang="en-US" sz="2000" b="1" dirty="0"/>
              <a:t>  ( </a:t>
            </a:r>
            <a:r>
              <a:rPr lang="en-US" altLang="en-US" sz="2000" b="1" dirty="0" err="1"/>
              <a:t>ItemType</a:t>
            </a:r>
            <a:r>
              <a:rPr lang="en-US" altLang="en-US" sz="2000" b="1" dirty="0"/>
              <a:t>  values [ ] ,  </a:t>
            </a:r>
            <a:r>
              <a:rPr lang="en-US" altLang="en-US" sz="2000" b="1" dirty="0">
                <a:solidFill>
                  <a:schemeClr val="accent2"/>
                </a:solidFill>
              </a:rPr>
              <a:t>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 start , 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end )</a:t>
            </a:r>
            <a:r>
              <a:rPr lang="en-US" altLang="en-US" sz="2000" b="1" dirty="0">
                <a:solidFill>
                  <a:schemeClr val="tx2"/>
                </a:solidFill>
              </a:rPr>
              <a:t>	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000" b="1" dirty="0">
                <a:solidFill>
                  <a:schemeClr val="tx2"/>
                </a:solidFill>
              </a:rPr>
              <a:t>	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dirty="0">
                <a:solidFill>
                  <a:srgbClr val="339933"/>
                </a:solidFill>
              </a:rPr>
              <a:t>//  Post: Neighboring elements that were out of order have been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dirty="0">
                <a:solidFill>
                  <a:srgbClr val="339933"/>
                </a:solidFill>
              </a:rPr>
              <a:t>//            swapped between values [start] and  values [end],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dirty="0">
                <a:solidFill>
                  <a:srgbClr val="339933"/>
                </a:solidFill>
              </a:rPr>
              <a:t>//            beginning at values [end].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dirty="0"/>
              <a:t>{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1000" b="1" dirty="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dirty="0"/>
              <a:t>	for  (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 index = end ;  index &gt; start ; index-- )	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1000" b="1" dirty="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dirty="0"/>
              <a:t>	       if  (values [ index ] &lt; values [ index - 1 ] )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1200" b="1" dirty="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dirty="0"/>
              <a:t>		      Swap ( values [ index ], values [ index - 1 ] ) 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000" b="1" dirty="0"/>
              <a:t>          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dirty="0"/>
              <a:t>} </a:t>
            </a:r>
            <a:r>
              <a:rPr lang="en-US" altLang="en-US" sz="2000" b="1" i="1" dirty="0">
                <a:solidFill>
                  <a:schemeClr val="folHlink"/>
                </a:solidFill>
              </a:rPr>
              <a:t>	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537A7936-1C91-4940-896F-83D4ECD189F1}" type="slidenum">
              <a:rPr lang="en-US" altLang="en-US" sz="1400" b="0"/>
              <a:pPr algn="r"/>
              <a:t>20</a:t>
            </a:fld>
            <a:endParaRPr lang="en-US" alt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61963" y="896938"/>
            <a:ext cx="8218487" cy="5175268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947738"/>
            <a:ext cx="7924800" cy="5129212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2000" b="1" dirty="0">
              <a:solidFill>
                <a:srgbClr val="008080"/>
              </a:solidFill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000" b="1" dirty="0"/>
              <a:t>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dirty="0"/>
              <a:t>template &lt;class  </a:t>
            </a:r>
            <a:r>
              <a:rPr lang="en-US" altLang="en-US" sz="2000" b="1" dirty="0" err="1"/>
              <a:t>ItemType</a:t>
            </a:r>
            <a:r>
              <a:rPr lang="en-US" altLang="en-US" sz="2000" b="1" dirty="0"/>
              <a:t> &gt;</a:t>
            </a:r>
            <a:endParaRPr lang="en-US" altLang="en-US" sz="800" b="1" dirty="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dirty="0"/>
              <a:t>void  </a:t>
            </a:r>
            <a:r>
              <a:rPr lang="en-US" altLang="en-US" sz="2000" b="1" dirty="0" err="1"/>
              <a:t>BubbleSort</a:t>
            </a:r>
            <a:r>
              <a:rPr lang="en-US" altLang="en-US" sz="2000" b="1" dirty="0"/>
              <a:t>  ( </a:t>
            </a:r>
            <a:r>
              <a:rPr lang="en-US" altLang="en-US" sz="2000" b="1" dirty="0" err="1"/>
              <a:t>ItemType</a:t>
            </a:r>
            <a:r>
              <a:rPr lang="en-US" altLang="en-US" sz="2000" b="1" dirty="0"/>
              <a:t>  values [ ] ,  </a:t>
            </a:r>
            <a:r>
              <a:rPr lang="en-US" altLang="en-US" sz="2000" b="1" dirty="0">
                <a:solidFill>
                  <a:schemeClr val="accent2"/>
                </a:solidFill>
              </a:rPr>
              <a:t>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 </a:t>
            </a:r>
            <a:r>
              <a:rPr lang="en-US" altLang="en-US" sz="2000" b="1" dirty="0" err="1"/>
              <a:t>numValues</a:t>
            </a:r>
            <a:r>
              <a:rPr lang="en-US" altLang="en-US" sz="2000" b="1" dirty="0"/>
              <a:t> )</a:t>
            </a:r>
            <a:r>
              <a:rPr lang="en-US" altLang="en-US" sz="2000" b="1" dirty="0">
                <a:solidFill>
                  <a:schemeClr val="tx2"/>
                </a:solidFill>
              </a:rPr>
              <a:t>	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000" b="1" dirty="0">
                <a:solidFill>
                  <a:schemeClr val="tx2"/>
                </a:solidFill>
              </a:rPr>
              <a:t>	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dirty="0">
                <a:solidFill>
                  <a:srgbClr val="339933"/>
                </a:solidFill>
              </a:rPr>
              <a:t>//  Post: Sorts array values[0 . . numValues-1 ] into ascending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dirty="0">
                <a:solidFill>
                  <a:srgbClr val="339933"/>
                </a:solidFill>
              </a:rPr>
              <a:t>//            order by key</a:t>
            </a:r>
            <a:endParaRPr lang="en-US" altLang="en-US" sz="2000" b="1" dirty="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dirty="0"/>
              <a:t>{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dirty="0"/>
              <a:t>	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 current = 0  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1000" b="1" dirty="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dirty="0"/>
              <a:t>	while  ( current &lt; </a:t>
            </a:r>
            <a:r>
              <a:rPr lang="en-US" altLang="en-US" sz="2000" b="1" dirty="0" err="1"/>
              <a:t>numValues</a:t>
            </a:r>
            <a:r>
              <a:rPr lang="en-US" altLang="en-US" sz="2000" b="1" dirty="0"/>
              <a:t> - 1 )	</a:t>
            </a:r>
            <a:endParaRPr lang="en-US" altLang="en-US" sz="2000" b="1" dirty="0" smtClean="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dirty="0"/>
              <a:t>	</a:t>
            </a:r>
            <a:r>
              <a:rPr lang="en-US" altLang="en-US" sz="2000" b="1" dirty="0" smtClean="0"/>
              <a:t>{</a:t>
            </a:r>
            <a:endParaRPr lang="en-US" altLang="en-US" sz="2000" b="1" dirty="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1000" b="1" dirty="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dirty="0"/>
              <a:t>	       	</a:t>
            </a:r>
            <a:r>
              <a:rPr lang="en-US" altLang="en-US" sz="2000" b="1" dirty="0" err="1"/>
              <a:t>BubbleUp</a:t>
            </a:r>
            <a:r>
              <a:rPr lang="en-US" altLang="en-US" sz="2000" b="1" dirty="0"/>
              <a:t> ( values , current , </a:t>
            </a:r>
            <a:r>
              <a:rPr lang="en-US" altLang="en-US" sz="2000" b="1" dirty="0" err="1"/>
              <a:t>numValues</a:t>
            </a:r>
            <a:r>
              <a:rPr lang="en-US" altLang="en-US" sz="2000" b="1" dirty="0"/>
              <a:t> - 1 ) 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800" b="1" dirty="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dirty="0"/>
              <a:t>		current++ </a:t>
            </a:r>
            <a:r>
              <a:rPr lang="en-US" altLang="en-US" sz="2000" b="1" dirty="0" smtClean="0"/>
              <a:t>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dirty="0"/>
              <a:t>	</a:t>
            </a:r>
            <a:r>
              <a:rPr lang="en-US" altLang="en-US" sz="2000" b="1" dirty="0" smtClean="0"/>
              <a:t>}</a:t>
            </a:r>
            <a:endParaRPr lang="en-US" altLang="en-US" sz="2000" b="1" dirty="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000" b="1" dirty="0"/>
              <a:t>          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dirty="0"/>
              <a:t>} </a:t>
            </a:r>
            <a:r>
              <a:rPr lang="en-US" altLang="en-US" sz="2000" b="1" i="1" dirty="0">
                <a:solidFill>
                  <a:schemeClr val="folHlink"/>
                </a:solidFill>
              </a:rPr>
              <a:t>	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F7C4D0A2-E8EA-4909-8D8D-0B7C3A410018}" type="slidenum">
              <a:rPr lang="en-US" altLang="en-US" sz="1400" b="0"/>
              <a:pPr algn="r"/>
              <a:t>21</a:t>
            </a:fld>
            <a:endParaRPr lang="en-US" alt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461963" y="764704"/>
            <a:ext cx="8218487" cy="558006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806" y="764704"/>
            <a:ext cx="7924800" cy="5757862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400" b="1" dirty="0" smtClean="0"/>
              <a:t>template </a:t>
            </a:r>
            <a:r>
              <a:rPr lang="en-US" altLang="en-US" sz="1400" b="1" dirty="0"/>
              <a:t>&lt;class  </a:t>
            </a:r>
            <a:r>
              <a:rPr lang="en-US" altLang="en-US" sz="1400" b="1" dirty="0" err="1"/>
              <a:t>ItemType</a:t>
            </a:r>
            <a:r>
              <a:rPr lang="en-US" altLang="en-US" sz="1400" b="1" dirty="0"/>
              <a:t> &gt;</a:t>
            </a:r>
            <a:endParaRPr lang="en-US" altLang="en-US" sz="500" b="1" dirty="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400" b="1" dirty="0" err="1" smtClean="0"/>
              <a:t>int</a:t>
            </a:r>
            <a:r>
              <a:rPr lang="en-US" altLang="en-US" sz="1400" b="1" dirty="0" smtClean="0"/>
              <a:t> </a:t>
            </a:r>
            <a:r>
              <a:rPr lang="en-US" altLang="en-US" sz="1400" b="1" dirty="0" err="1"/>
              <a:t>BubbleUp</a:t>
            </a:r>
            <a:r>
              <a:rPr lang="en-US" altLang="en-US" sz="1400" b="1" dirty="0"/>
              <a:t>  ( </a:t>
            </a:r>
            <a:r>
              <a:rPr lang="en-US" altLang="en-US" sz="1400" b="1" dirty="0" err="1"/>
              <a:t>ItemType</a:t>
            </a:r>
            <a:r>
              <a:rPr lang="en-US" altLang="en-US" sz="1400" b="1" dirty="0"/>
              <a:t>  values [ ] ,  </a:t>
            </a:r>
            <a:r>
              <a:rPr lang="en-US" altLang="en-US" sz="1400" b="1" dirty="0">
                <a:solidFill>
                  <a:schemeClr val="accent2"/>
                </a:solidFill>
              </a:rPr>
              <a:t> </a:t>
            </a:r>
            <a:r>
              <a:rPr lang="en-US" altLang="en-US" sz="1400" b="1" dirty="0" err="1"/>
              <a:t>int</a:t>
            </a:r>
            <a:r>
              <a:rPr lang="en-US" altLang="en-US" sz="1400" b="1" dirty="0"/>
              <a:t>  start ,  </a:t>
            </a:r>
            <a:r>
              <a:rPr lang="en-US" altLang="en-US" sz="1400" b="1" dirty="0" err="1"/>
              <a:t>int</a:t>
            </a:r>
            <a:r>
              <a:rPr lang="en-US" altLang="en-US" sz="1400" b="1" dirty="0"/>
              <a:t> end )</a:t>
            </a:r>
            <a:r>
              <a:rPr lang="en-US" altLang="en-US" sz="1400" b="1" dirty="0">
                <a:solidFill>
                  <a:schemeClr val="tx2"/>
                </a:solidFill>
              </a:rPr>
              <a:t>	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700" b="1" dirty="0">
                <a:solidFill>
                  <a:schemeClr val="tx2"/>
                </a:solidFill>
              </a:rPr>
              <a:t>	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400" b="1" dirty="0" smtClean="0"/>
              <a:t>{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400" b="1" dirty="0"/>
              <a:t>	</a:t>
            </a:r>
            <a:r>
              <a:rPr lang="en-US" altLang="en-US" sz="1400" b="1" dirty="0" err="1" smtClean="0"/>
              <a:t>int</a:t>
            </a:r>
            <a:r>
              <a:rPr lang="en-US" altLang="en-US" sz="1400" b="1" dirty="0" smtClean="0"/>
              <a:t> flag=0;</a:t>
            </a:r>
            <a:endParaRPr lang="en-US" altLang="en-US" sz="1400" b="1" dirty="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700" b="1" dirty="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400" b="1" dirty="0"/>
              <a:t>	for  ( </a:t>
            </a:r>
            <a:r>
              <a:rPr lang="en-US" altLang="en-US" sz="1400" b="1" dirty="0" err="1"/>
              <a:t>int</a:t>
            </a:r>
            <a:r>
              <a:rPr lang="en-US" altLang="en-US" sz="1400" b="1" dirty="0"/>
              <a:t>  index = end ;  index &gt; start ; index-- )	</a:t>
            </a:r>
            <a:endParaRPr lang="en-US" altLang="en-US" sz="1400" b="1" dirty="0" smtClean="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400" b="1" dirty="0"/>
              <a:t>	</a:t>
            </a:r>
            <a:r>
              <a:rPr lang="en-US" altLang="en-US" sz="1400" b="1" dirty="0" smtClean="0"/>
              <a:t>       </a:t>
            </a:r>
            <a:r>
              <a:rPr lang="en-US" altLang="en-US" sz="1400" b="1" dirty="0"/>
              <a:t>if  (values [ index ] &lt; values [ index - 1 ] </a:t>
            </a:r>
            <a:r>
              <a:rPr lang="en-US" altLang="en-US" sz="1400" b="1" dirty="0" smtClean="0"/>
              <a:t>)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400" b="1" dirty="0"/>
              <a:t>	 </a:t>
            </a:r>
            <a:r>
              <a:rPr lang="en-US" altLang="en-US" sz="1400" b="1" dirty="0" smtClean="0"/>
              <a:t>      {</a:t>
            </a:r>
            <a:endParaRPr lang="en-US" altLang="en-US" sz="1400" b="1" dirty="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400" b="1" dirty="0"/>
              <a:t>		      Swap ( values [ index ], values [ index - 1 ] ) </a:t>
            </a:r>
            <a:r>
              <a:rPr lang="en-US" altLang="en-US" sz="1400" b="1" dirty="0" smtClean="0"/>
              <a:t>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400" b="1" dirty="0"/>
              <a:t>	</a:t>
            </a:r>
            <a:r>
              <a:rPr lang="en-US" altLang="en-US" sz="1400" b="1" dirty="0" smtClean="0"/>
              <a:t>	      flag++;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400" b="1" dirty="0" smtClean="0"/>
              <a:t>	       }</a:t>
            </a:r>
            <a:endParaRPr lang="en-US" altLang="en-US" sz="700" b="1" dirty="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400" b="1" dirty="0" smtClean="0"/>
              <a:t>	return flag;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400" b="1" dirty="0" smtClean="0"/>
              <a:t>}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400" b="1" dirty="0" smtClean="0"/>
              <a:t>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400" b="1" dirty="0"/>
              <a:t>template &lt;class  </a:t>
            </a:r>
            <a:r>
              <a:rPr lang="en-US" altLang="en-US" sz="1400" b="1" dirty="0" err="1"/>
              <a:t>ItemType</a:t>
            </a:r>
            <a:r>
              <a:rPr lang="en-US" altLang="en-US" sz="1400" b="1" dirty="0"/>
              <a:t> &gt;</a:t>
            </a:r>
            <a:endParaRPr lang="en-US" altLang="en-US" sz="500" b="1" dirty="0"/>
          </a:p>
          <a:p>
            <a:pPr>
              <a:spcBef>
                <a:spcPct val="0"/>
              </a:spcBef>
              <a:buNone/>
            </a:pPr>
            <a:r>
              <a:rPr lang="en-US" altLang="en-US" sz="1400" b="1" dirty="0"/>
              <a:t>void  </a:t>
            </a:r>
            <a:r>
              <a:rPr lang="en-US" altLang="en-US" sz="1400" b="1" dirty="0" err="1"/>
              <a:t>BubbleSort</a:t>
            </a:r>
            <a:r>
              <a:rPr lang="en-US" altLang="en-US" sz="1400" b="1" dirty="0"/>
              <a:t>  ( </a:t>
            </a:r>
            <a:r>
              <a:rPr lang="en-US" altLang="en-US" sz="1400" b="1" dirty="0" err="1"/>
              <a:t>ItemType</a:t>
            </a:r>
            <a:r>
              <a:rPr lang="en-US" altLang="en-US" sz="1400" b="1" dirty="0"/>
              <a:t>  values [ ] ,  </a:t>
            </a:r>
            <a:r>
              <a:rPr lang="en-US" altLang="en-US" sz="1400" b="1" dirty="0">
                <a:solidFill>
                  <a:schemeClr val="accent2"/>
                </a:solidFill>
              </a:rPr>
              <a:t> </a:t>
            </a:r>
            <a:r>
              <a:rPr lang="en-US" altLang="en-US" sz="1400" b="1" dirty="0" err="1"/>
              <a:t>int</a:t>
            </a:r>
            <a:r>
              <a:rPr lang="en-US" altLang="en-US" sz="1400" b="1" dirty="0"/>
              <a:t>  </a:t>
            </a:r>
            <a:r>
              <a:rPr lang="en-US" altLang="en-US" sz="1400" b="1" dirty="0" err="1"/>
              <a:t>numValues</a:t>
            </a:r>
            <a:r>
              <a:rPr lang="en-US" altLang="en-US" sz="1400" b="1" dirty="0"/>
              <a:t> )</a:t>
            </a:r>
            <a:r>
              <a:rPr lang="en-US" altLang="en-US" sz="1400" b="1" dirty="0">
                <a:solidFill>
                  <a:schemeClr val="tx2"/>
                </a:solidFill>
              </a:rPr>
              <a:t>	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700" b="1" dirty="0">
                <a:solidFill>
                  <a:schemeClr val="tx2"/>
                </a:solidFill>
              </a:rPr>
              <a:t>	</a:t>
            </a:r>
            <a:endParaRPr lang="en-US" altLang="en-US" sz="1400" b="1" dirty="0"/>
          </a:p>
          <a:p>
            <a:pPr>
              <a:spcBef>
                <a:spcPct val="0"/>
              </a:spcBef>
              <a:buNone/>
            </a:pPr>
            <a:r>
              <a:rPr lang="en-US" altLang="en-US" sz="1400" b="1" dirty="0"/>
              <a:t>{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400" b="1" dirty="0"/>
              <a:t>	</a:t>
            </a:r>
            <a:r>
              <a:rPr lang="en-US" altLang="en-US" sz="1400" b="1" dirty="0" err="1"/>
              <a:t>int</a:t>
            </a:r>
            <a:r>
              <a:rPr lang="en-US" altLang="en-US" sz="1400" b="1" dirty="0"/>
              <a:t>  current = 0  ;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400" b="1" dirty="0"/>
              <a:t>	while  ( </a:t>
            </a:r>
            <a:r>
              <a:rPr lang="en-US" altLang="en-US" sz="1400" b="1" dirty="0" smtClean="0"/>
              <a:t>(current </a:t>
            </a:r>
            <a:r>
              <a:rPr lang="en-US" altLang="en-US" sz="1400" b="1" dirty="0"/>
              <a:t>&lt; </a:t>
            </a:r>
            <a:r>
              <a:rPr lang="en-US" altLang="en-US" sz="1400" b="1" dirty="0" err="1"/>
              <a:t>numValues</a:t>
            </a:r>
            <a:r>
              <a:rPr lang="en-US" altLang="en-US" sz="1400" b="1" dirty="0"/>
              <a:t> </a:t>
            </a:r>
            <a:r>
              <a:rPr lang="en-US" altLang="en-US" sz="1400" b="1" dirty="0" smtClean="0"/>
              <a:t>– 1) &amp;&amp; </a:t>
            </a:r>
            <a:r>
              <a:rPr lang="en-US" altLang="en-US" sz="1400" b="1" dirty="0" err="1"/>
              <a:t>BubbleUp</a:t>
            </a:r>
            <a:r>
              <a:rPr lang="en-US" altLang="en-US" sz="1400" b="1" dirty="0"/>
              <a:t> ( values , current , </a:t>
            </a:r>
            <a:r>
              <a:rPr lang="en-US" altLang="en-US" sz="1400" b="1" dirty="0" err="1"/>
              <a:t>numValues</a:t>
            </a:r>
            <a:r>
              <a:rPr lang="en-US" altLang="en-US" sz="1400" b="1" dirty="0"/>
              <a:t> - 1 )</a:t>
            </a:r>
            <a:r>
              <a:rPr lang="en-US" altLang="en-US" sz="1400" b="1" dirty="0" smtClean="0"/>
              <a:t> )</a:t>
            </a:r>
            <a:endParaRPr lang="en-US" altLang="en-US" sz="1400" b="1" dirty="0"/>
          </a:p>
          <a:p>
            <a:pPr>
              <a:spcBef>
                <a:spcPct val="0"/>
              </a:spcBef>
              <a:buNone/>
            </a:pPr>
            <a:r>
              <a:rPr lang="en-US" altLang="en-US" sz="1400" b="1" dirty="0" smtClean="0"/>
              <a:t>	{</a:t>
            </a:r>
          </a:p>
          <a:p>
            <a:pPr>
              <a:spcBef>
                <a:spcPct val="0"/>
              </a:spcBef>
              <a:buNone/>
            </a:pPr>
            <a:endParaRPr lang="en-US" altLang="en-US" sz="500" b="1" dirty="0"/>
          </a:p>
          <a:p>
            <a:pPr>
              <a:spcBef>
                <a:spcPct val="0"/>
              </a:spcBef>
              <a:buNone/>
            </a:pPr>
            <a:r>
              <a:rPr lang="en-US" altLang="en-US" sz="1400" b="1" dirty="0"/>
              <a:t>		current++ ;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400" b="1" dirty="0" smtClean="0"/>
              <a:t>	}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400" b="1" dirty="0" smtClean="0"/>
              <a:t>} </a:t>
            </a:r>
            <a:r>
              <a:rPr lang="en-US" altLang="en-US" sz="2000" b="1" i="1" dirty="0">
                <a:solidFill>
                  <a:schemeClr val="folHlink"/>
                </a:solidFill>
              </a:rPr>
              <a:t>	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537A7936-1C91-4940-896F-83D4ECD189F1}" type="slidenum">
              <a:rPr lang="en-US" altLang="en-US" sz="1400" b="0"/>
              <a:pPr algn="r"/>
              <a:t>22</a:t>
            </a:fld>
            <a:endParaRPr lang="en-US" altLang="en-US" sz="1400" b="0"/>
          </a:p>
        </p:txBody>
      </p:sp>
      <p:sp>
        <p:nvSpPr>
          <p:cNvPr id="2" name="TextBox 1"/>
          <p:cNvSpPr txBox="1"/>
          <p:nvPr/>
        </p:nvSpPr>
        <p:spPr>
          <a:xfrm>
            <a:off x="611560" y="188640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00B050"/>
                </a:solidFill>
              </a:rPr>
              <a:t>Modified Bubble Sort</a:t>
            </a:r>
            <a:endParaRPr lang="ko-KR" alt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00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6C97-4BEE-49CE-8FE7-672A0152F49D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4398963" y="2195513"/>
            <a:ext cx="4259262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One by one, each as yet unsorted array element is inserted into its proper place with respect to the already sorted elements.</a:t>
            </a:r>
            <a:r>
              <a:rPr lang="en-US" altLang="en-US" sz="2400">
                <a:solidFill>
                  <a:srgbClr val="990000"/>
                </a:solidFill>
              </a:rPr>
              <a:t> </a:t>
            </a:r>
          </a:p>
          <a:p>
            <a:endParaRPr lang="en-US" altLang="en-US" sz="2400">
              <a:solidFill>
                <a:srgbClr val="990000"/>
              </a:solidFill>
            </a:endParaRPr>
          </a:p>
          <a:p>
            <a:r>
              <a:rPr lang="en-US" altLang="en-US" sz="2400">
                <a:solidFill>
                  <a:srgbClr val="990033"/>
                </a:solidFill>
              </a:rPr>
              <a:t>On each pass, this causes the number of already sorted elements to increase by one.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1665288" y="146050"/>
            <a:ext cx="5888037" cy="1143000"/>
          </a:xfrm>
          <a:noFill/>
          <a:ln/>
        </p:spPr>
        <p:txBody>
          <a:bodyPr/>
          <a:lstStyle/>
          <a:p>
            <a:r>
              <a:rPr lang="en-US" altLang="en-US"/>
              <a:t>Insertion Sort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06413" y="1620838"/>
            <a:ext cx="2224087" cy="42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endParaRPr lang="en-US" altLang="en-US" sz="2400">
              <a:latin typeface="Times New Roman" charset="0"/>
            </a:endParaRPr>
          </a:p>
          <a:p>
            <a:r>
              <a:rPr lang="en-US" altLang="en-US" sz="800">
                <a:latin typeface="Times New Roman" charset="0"/>
              </a:rPr>
              <a:t>  </a:t>
            </a:r>
            <a:endParaRPr lang="en-US" altLang="en-US" sz="10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values	 [ 0 ]       </a:t>
            </a:r>
            <a:endParaRPr lang="en-US" altLang="en-US" sz="16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	 [ 1 ]</a:t>
            </a:r>
            <a:endParaRPr lang="en-US" altLang="en-US" sz="8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	 [ 2 ]</a:t>
            </a:r>
          </a:p>
          <a:p>
            <a:r>
              <a:rPr lang="en-US" altLang="en-US" sz="800">
                <a:latin typeface="Times New Roman" charset="0"/>
              </a:rPr>
              <a:t> </a:t>
            </a:r>
          </a:p>
          <a:p>
            <a:r>
              <a:rPr lang="en-US" altLang="en-US" sz="800">
                <a:latin typeface="Times New Roman" charset="0"/>
              </a:rPr>
              <a:t> </a:t>
            </a:r>
            <a:endParaRPr lang="en-US" altLang="en-US" sz="10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             [ 3 ]</a:t>
            </a:r>
            <a:endParaRPr lang="en-US" altLang="en-US" sz="16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 	 [ 4 ]</a:t>
            </a:r>
          </a:p>
        </p:txBody>
      </p:sp>
      <p:grpSp>
        <p:nvGrpSpPr>
          <p:cNvPr id="25610" name="Group 10"/>
          <p:cNvGrpSpPr>
            <a:grpSpLocks/>
          </p:cNvGrpSpPr>
          <p:nvPr/>
        </p:nvGrpSpPr>
        <p:grpSpPr bwMode="auto">
          <a:xfrm>
            <a:off x="2414588" y="2209800"/>
            <a:ext cx="1416050" cy="3819525"/>
            <a:chOff x="1521" y="1392"/>
            <a:chExt cx="892" cy="2406"/>
          </a:xfrm>
        </p:grpSpPr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1533" y="1392"/>
              <a:ext cx="876" cy="240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06" name="Line 6"/>
            <p:cNvSpPr>
              <a:spLocks noChangeShapeType="1"/>
            </p:cNvSpPr>
            <p:nvPr/>
          </p:nvSpPr>
          <p:spPr bwMode="auto">
            <a:xfrm>
              <a:off x="1521" y="1872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07" name="Line 7"/>
            <p:cNvSpPr>
              <a:spLocks noChangeShapeType="1"/>
            </p:cNvSpPr>
            <p:nvPr/>
          </p:nvSpPr>
          <p:spPr bwMode="auto">
            <a:xfrm>
              <a:off x="1521" y="2354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08" name="Line 8"/>
            <p:cNvSpPr>
              <a:spLocks noChangeShapeType="1"/>
            </p:cNvSpPr>
            <p:nvPr/>
          </p:nvSpPr>
          <p:spPr bwMode="auto">
            <a:xfrm>
              <a:off x="1521" y="2837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>
              <a:off x="1521" y="3320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2786063" y="2298700"/>
            <a:ext cx="636587" cy="374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36</a:t>
            </a:r>
          </a:p>
          <a:p>
            <a:endParaRPr lang="en-US" altLang="en-US" sz="2000"/>
          </a:p>
          <a:p>
            <a:r>
              <a:rPr lang="en-US" altLang="en-US"/>
              <a:t>24</a:t>
            </a:r>
          </a:p>
          <a:p>
            <a:endParaRPr lang="en-US" altLang="en-US" sz="2000"/>
          </a:p>
          <a:p>
            <a:r>
              <a:rPr lang="en-US" altLang="en-US"/>
              <a:t>10</a:t>
            </a:r>
          </a:p>
          <a:p>
            <a:endParaRPr lang="en-US" altLang="en-US" sz="2000"/>
          </a:p>
          <a:p>
            <a:r>
              <a:rPr lang="en-US" altLang="en-US"/>
              <a:t>  6</a:t>
            </a:r>
          </a:p>
          <a:p>
            <a:endParaRPr lang="en-US" altLang="en-US" sz="2000"/>
          </a:p>
          <a:p>
            <a:r>
              <a:rPr lang="en-US" altLang="en-US"/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BE0B-3E4D-4F0B-BBF5-7AA57E210AA0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4398963" y="1989138"/>
            <a:ext cx="4259262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Works like someone who “inserts” one more card at a time into a hand of cards that are already sorted.</a:t>
            </a:r>
            <a:r>
              <a:rPr lang="en-US" altLang="en-US" sz="2400">
                <a:solidFill>
                  <a:srgbClr val="990000"/>
                </a:solidFill>
              </a:rPr>
              <a:t> </a:t>
            </a:r>
          </a:p>
          <a:p>
            <a:endParaRPr lang="en-US" altLang="en-US" sz="2400">
              <a:solidFill>
                <a:srgbClr val="990000"/>
              </a:solidFill>
            </a:endParaRPr>
          </a:p>
          <a:p>
            <a:r>
              <a:rPr lang="en-US" altLang="en-US" sz="2400">
                <a:solidFill>
                  <a:srgbClr val="990033"/>
                </a:solidFill>
              </a:rPr>
              <a:t>To insert 12, we need to make room for it by moving first 36 and then 24.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1665288" y="146050"/>
            <a:ext cx="5888037" cy="1143000"/>
          </a:xfrm>
          <a:noFill/>
          <a:ln/>
        </p:spPr>
        <p:txBody>
          <a:bodyPr/>
          <a:lstStyle/>
          <a:p>
            <a:r>
              <a:rPr lang="en-US" altLang="en-US"/>
              <a:t>Insertion Sort</a:t>
            </a:r>
          </a:p>
        </p:txBody>
      </p:sp>
      <p:grpSp>
        <p:nvGrpSpPr>
          <p:cNvPr id="26634" name="Group 10"/>
          <p:cNvGrpSpPr>
            <a:grpSpLocks/>
          </p:cNvGrpSpPr>
          <p:nvPr/>
        </p:nvGrpSpPr>
        <p:grpSpPr bwMode="auto">
          <a:xfrm>
            <a:off x="779463" y="2933700"/>
            <a:ext cx="2087562" cy="1235075"/>
            <a:chOff x="491" y="1848"/>
            <a:chExt cx="1315" cy="778"/>
          </a:xfrm>
        </p:grpSpPr>
        <p:sp>
          <p:nvSpPr>
            <p:cNvPr id="26628" name="AutoShape 4"/>
            <p:cNvSpPr>
              <a:spLocks noChangeArrowheads="1"/>
            </p:cNvSpPr>
            <p:nvPr/>
          </p:nvSpPr>
          <p:spPr bwMode="auto">
            <a:xfrm rot="20400000">
              <a:off x="491" y="1941"/>
              <a:ext cx="459" cy="685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29" name="AutoShape 5"/>
            <p:cNvSpPr>
              <a:spLocks noChangeArrowheads="1"/>
            </p:cNvSpPr>
            <p:nvPr/>
          </p:nvSpPr>
          <p:spPr bwMode="auto">
            <a:xfrm rot="21180000">
              <a:off x="931" y="1848"/>
              <a:ext cx="458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30" name="AutoShape 6"/>
            <p:cNvSpPr>
              <a:spLocks noChangeArrowheads="1"/>
            </p:cNvSpPr>
            <p:nvPr/>
          </p:nvSpPr>
          <p:spPr bwMode="auto">
            <a:xfrm rot="720000">
              <a:off x="1341" y="1849"/>
              <a:ext cx="459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31" name="Rectangle 7"/>
            <p:cNvSpPr>
              <a:spLocks noChangeArrowheads="1"/>
            </p:cNvSpPr>
            <p:nvPr/>
          </p:nvSpPr>
          <p:spPr bwMode="auto">
            <a:xfrm rot="20460000">
              <a:off x="556" y="1981"/>
              <a:ext cx="25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6</a:t>
              </a:r>
            </a:p>
          </p:txBody>
        </p:sp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 rot="21180000">
              <a:off x="938" y="1934"/>
              <a:ext cx="40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10</a:t>
              </a:r>
            </a:p>
          </p:txBody>
        </p:sp>
        <p:sp>
          <p:nvSpPr>
            <p:cNvPr id="26633" name="Rectangle 9"/>
            <p:cNvSpPr>
              <a:spLocks noChangeArrowheads="1"/>
            </p:cNvSpPr>
            <p:nvPr/>
          </p:nvSpPr>
          <p:spPr bwMode="auto">
            <a:xfrm rot="480000">
              <a:off x="1405" y="1921"/>
              <a:ext cx="40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24</a:t>
              </a:r>
            </a:p>
          </p:txBody>
        </p:sp>
      </p:grpSp>
      <p:sp>
        <p:nvSpPr>
          <p:cNvPr id="26635" name="AutoShape 11"/>
          <p:cNvSpPr>
            <a:spLocks noChangeArrowheads="1"/>
          </p:cNvSpPr>
          <p:nvPr/>
        </p:nvSpPr>
        <p:spPr bwMode="auto">
          <a:xfrm rot="1740000" flipH="1">
            <a:off x="3019425" y="470535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 rot="1800000">
            <a:off x="3084513" y="4832350"/>
            <a:ext cx="6365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12</a:t>
            </a:r>
          </a:p>
        </p:txBody>
      </p:sp>
      <p:sp>
        <p:nvSpPr>
          <p:cNvPr id="26637" name="AutoShape 13"/>
          <p:cNvSpPr>
            <a:spLocks noChangeArrowheads="1"/>
          </p:cNvSpPr>
          <p:nvPr/>
        </p:nvSpPr>
        <p:spPr bwMode="auto">
          <a:xfrm rot="1740000" flipH="1">
            <a:off x="2784475" y="314960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 rot="1500000">
            <a:off x="2913063" y="3317875"/>
            <a:ext cx="6365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36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F43A-9A2F-4C0E-BEA7-388E277E5BCB}" type="slidenum">
              <a:rPr lang="en-US" altLang="en-US"/>
              <a:pPr/>
              <a:t>25</a:t>
            </a:fld>
            <a:endParaRPr lang="en-US" altLang="en-US"/>
          </a:p>
        </p:txBody>
      </p:sp>
      <p:grpSp>
        <p:nvGrpSpPr>
          <p:cNvPr id="27656" name="Group 8"/>
          <p:cNvGrpSpPr>
            <a:grpSpLocks/>
          </p:cNvGrpSpPr>
          <p:nvPr/>
        </p:nvGrpSpPr>
        <p:grpSpPr bwMode="auto">
          <a:xfrm>
            <a:off x="779463" y="2933700"/>
            <a:ext cx="2087562" cy="1235075"/>
            <a:chOff x="491" y="1848"/>
            <a:chExt cx="1315" cy="778"/>
          </a:xfrm>
        </p:grpSpPr>
        <p:sp>
          <p:nvSpPr>
            <p:cNvPr id="27650" name="AutoShape 2"/>
            <p:cNvSpPr>
              <a:spLocks noChangeArrowheads="1"/>
            </p:cNvSpPr>
            <p:nvPr/>
          </p:nvSpPr>
          <p:spPr bwMode="auto">
            <a:xfrm rot="20400000">
              <a:off x="491" y="1941"/>
              <a:ext cx="459" cy="685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51" name="AutoShape 3"/>
            <p:cNvSpPr>
              <a:spLocks noChangeArrowheads="1"/>
            </p:cNvSpPr>
            <p:nvPr/>
          </p:nvSpPr>
          <p:spPr bwMode="auto">
            <a:xfrm rot="21180000">
              <a:off x="931" y="1848"/>
              <a:ext cx="458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52" name="AutoShape 4"/>
            <p:cNvSpPr>
              <a:spLocks noChangeArrowheads="1"/>
            </p:cNvSpPr>
            <p:nvPr/>
          </p:nvSpPr>
          <p:spPr bwMode="auto">
            <a:xfrm rot="720000">
              <a:off x="1341" y="1849"/>
              <a:ext cx="459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 rot="20460000">
              <a:off x="556" y="1981"/>
              <a:ext cx="25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6</a:t>
              </a:r>
            </a:p>
          </p:txBody>
        </p:sp>
        <p:sp>
          <p:nvSpPr>
            <p:cNvPr id="27654" name="Rectangle 6"/>
            <p:cNvSpPr>
              <a:spLocks noChangeArrowheads="1"/>
            </p:cNvSpPr>
            <p:nvPr/>
          </p:nvSpPr>
          <p:spPr bwMode="auto">
            <a:xfrm rot="21180000">
              <a:off x="938" y="1934"/>
              <a:ext cx="40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10</a:t>
              </a:r>
            </a:p>
          </p:txBody>
        </p:sp>
        <p:sp>
          <p:nvSpPr>
            <p:cNvPr id="27655" name="Rectangle 7"/>
            <p:cNvSpPr>
              <a:spLocks noChangeArrowheads="1"/>
            </p:cNvSpPr>
            <p:nvPr/>
          </p:nvSpPr>
          <p:spPr bwMode="auto">
            <a:xfrm rot="480000">
              <a:off x="1405" y="1921"/>
              <a:ext cx="40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24</a:t>
              </a:r>
            </a:p>
          </p:txBody>
        </p:sp>
      </p:grp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4398963" y="1989138"/>
            <a:ext cx="4259262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Works like someone who “inserts” one more card at a time into a hand of cards that are already sorted.</a:t>
            </a:r>
            <a:r>
              <a:rPr lang="en-US" altLang="en-US" sz="2400">
                <a:solidFill>
                  <a:srgbClr val="990000"/>
                </a:solidFill>
              </a:rPr>
              <a:t> </a:t>
            </a:r>
          </a:p>
          <a:p>
            <a:endParaRPr lang="en-US" altLang="en-US" sz="2400">
              <a:solidFill>
                <a:srgbClr val="990000"/>
              </a:solidFill>
            </a:endParaRPr>
          </a:p>
          <a:p>
            <a:r>
              <a:rPr lang="en-US" altLang="en-US" sz="2400">
                <a:solidFill>
                  <a:srgbClr val="990033"/>
                </a:solidFill>
              </a:rPr>
              <a:t>To insert 12, we need to make room for it by moving first 36 and then 24.</a:t>
            </a:r>
          </a:p>
        </p:txBody>
      </p:sp>
      <p:sp>
        <p:nvSpPr>
          <p:cNvPr id="27658" name="Rectangle 10"/>
          <p:cNvSpPr>
            <a:spLocks noGrp="1" noChangeArrowheads="1"/>
          </p:cNvSpPr>
          <p:nvPr>
            <p:ph type="title"/>
          </p:nvPr>
        </p:nvSpPr>
        <p:spPr>
          <a:xfrm>
            <a:off x="1665288" y="146050"/>
            <a:ext cx="5888037" cy="1143000"/>
          </a:xfrm>
          <a:noFill/>
          <a:ln/>
        </p:spPr>
        <p:txBody>
          <a:bodyPr/>
          <a:lstStyle/>
          <a:p>
            <a:r>
              <a:rPr lang="en-US" altLang="en-US"/>
              <a:t>Insertion Sort</a:t>
            </a:r>
          </a:p>
        </p:txBody>
      </p:sp>
      <p:sp>
        <p:nvSpPr>
          <p:cNvPr id="27659" name="AutoShape 11"/>
          <p:cNvSpPr>
            <a:spLocks noChangeArrowheads="1"/>
          </p:cNvSpPr>
          <p:nvPr/>
        </p:nvSpPr>
        <p:spPr bwMode="auto">
          <a:xfrm rot="1740000" flipH="1">
            <a:off x="3506788" y="314960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 rot="1500000">
            <a:off x="3635375" y="3317875"/>
            <a:ext cx="6365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36</a:t>
            </a:r>
          </a:p>
        </p:txBody>
      </p:sp>
      <p:sp>
        <p:nvSpPr>
          <p:cNvPr id="27661" name="AutoShape 13"/>
          <p:cNvSpPr>
            <a:spLocks noChangeArrowheads="1"/>
          </p:cNvSpPr>
          <p:nvPr/>
        </p:nvSpPr>
        <p:spPr bwMode="auto">
          <a:xfrm rot="1740000" flipH="1">
            <a:off x="3019425" y="470535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 rot="1800000">
            <a:off x="3084513" y="4832350"/>
            <a:ext cx="6365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20F6-4109-4345-944A-530D2F7293A3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398963" y="1989138"/>
            <a:ext cx="4259262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Works like someone who “inserts” one more card at a time into a hand of cards that are already sorted.</a:t>
            </a:r>
            <a:r>
              <a:rPr lang="en-US" altLang="en-US" sz="2400">
                <a:solidFill>
                  <a:srgbClr val="990000"/>
                </a:solidFill>
              </a:rPr>
              <a:t> </a:t>
            </a:r>
          </a:p>
          <a:p>
            <a:endParaRPr lang="en-US" altLang="en-US" sz="2400">
              <a:solidFill>
                <a:srgbClr val="990000"/>
              </a:solidFill>
            </a:endParaRPr>
          </a:p>
          <a:p>
            <a:r>
              <a:rPr lang="en-US" altLang="en-US" sz="2400">
                <a:solidFill>
                  <a:srgbClr val="990033"/>
                </a:solidFill>
              </a:rPr>
              <a:t>To insert 12, we need to make room for it by moving first 36 and then 24.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xfrm>
            <a:off x="1665288" y="146050"/>
            <a:ext cx="5888037" cy="1143000"/>
          </a:xfrm>
          <a:noFill/>
          <a:ln/>
        </p:spPr>
        <p:txBody>
          <a:bodyPr/>
          <a:lstStyle/>
          <a:p>
            <a:r>
              <a:rPr lang="en-US" altLang="en-US"/>
              <a:t>Insertion Sort</a:t>
            </a:r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 rot="20400000">
            <a:off x="779463" y="3081338"/>
            <a:ext cx="728662" cy="1087437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 rot="21180000">
            <a:off x="1477963" y="2933700"/>
            <a:ext cx="727075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 rot="20460000">
            <a:off x="882650" y="3144838"/>
            <a:ext cx="409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 rot="21180000">
            <a:off x="1489075" y="3070225"/>
            <a:ext cx="6365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10</a:t>
            </a:r>
          </a:p>
        </p:txBody>
      </p:sp>
      <p:grpSp>
        <p:nvGrpSpPr>
          <p:cNvPr id="28684" name="Group 12"/>
          <p:cNvGrpSpPr>
            <a:grpSpLocks/>
          </p:cNvGrpSpPr>
          <p:nvPr/>
        </p:nvGrpSpPr>
        <p:grpSpPr bwMode="auto">
          <a:xfrm>
            <a:off x="2851150" y="2935288"/>
            <a:ext cx="1420813" cy="1300162"/>
            <a:chOff x="1796" y="1849"/>
            <a:chExt cx="895" cy="819"/>
          </a:xfrm>
        </p:grpSpPr>
        <p:sp>
          <p:nvSpPr>
            <p:cNvPr id="28680" name="AutoShape 8"/>
            <p:cNvSpPr>
              <a:spLocks noChangeArrowheads="1"/>
            </p:cNvSpPr>
            <p:nvPr/>
          </p:nvSpPr>
          <p:spPr bwMode="auto">
            <a:xfrm rot="720000">
              <a:off x="1796" y="1849"/>
              <a:ext cx="459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81" name="AutoShape 9"/>
            <p:cNvSpPr>
              <a:spLocks noChangeArrowheads="1"/>
            </p:cNvSpPr>
            <p:nvPr/>
          </p:nvSpPr>
          <p:spPr bwMode="auto">
            <a:xfrm rot="1740000" flipH="1">
              <a:off x="2209" y="1984"/>
              <a:ext cx="460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82" name="Rectangle 10"/>
            <p:cNvSpPr>
              <a:spLocks noChangeArrowheads="1"/>
            </p:cNvSpPr>
            <p:nvPr/>
          </p:nvSpPr>
          <p:spPr bwMode="auto">
            <a:xfrm rot="480000">
              <a:off x="1860" y="1921"/>
              <a:ext cx="40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24</a:t>
              </a:r>
            </a:p>
          </p:txBody>
        </p:sp>
        <p:sp>
          <p:nvSpPr>
            <p:cNvPr id="28683" name="Rectangle 11"/>
            <p:cNvSpPr>
              <a:spLocks noChangeArrowheads="1"/>
            </p:cNvSpPr>
            <p:nvPr/>
          </p:nvSpPr>
          <p:spPr bwMode="auto">
            <a:xfrm rot="1500000">
              <a:off x="2290" y="2090"/>
              <a:ext cx="40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36</a:t>
              </a:r>
            </a:p>
          </p:txBody>
        </p:sp>
      </p:grpSp>
      <p:sp>
        <p:nvSpPr>
          <p:cNvPr id="28685" name="AutoShape 13"/>
          <p:cNvSpPr>
            <a:spLocks noChangeArrowheads="1"/>
          </p:cNvSpPr>
          <p:nvPr/>
        </p:nvSpPr>
        <p:spPr bwMode="auto">
          <a:xfrm rot="1740000" flipH="1">
            <a:off x="3019425" y="470535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 rot="1800000">
            <a:off x="3084513" y="4832350"/>
            <a:ext cx="6365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B1A2-85B9-4929-9A85-A50491A44CE2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398963" y="1989138"/>
            <a:ext cx="4259262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Works like someone who “inserts” one more card at a time into a hand of cards that are already sorted.</a:t>
            </a:r>
            <a:r>
              <a:rPr lang="en-US" altLang="en-US" sz="2400">
                <a:solidFill>
                  <a:srgbClr val="990000"/>
                </a:solidFill>
              </a:rPr>
              <a:t> </a:t>
            </a:r>
          </a:p>
          <a:p>
            <a:endParaRPr lang="en-US" altLang="en-US" sz="2400">
              <a:solidFill>
                <a:srgbClr val="990000"/>
              </a:solidFill>
            </a:endParaRPr>
          </a:p>
          <a:p>
            <a:r>
              <a:rPr lang="en-US" altLang="en-US" sz="2400">
                <a:solidFill>
                  <a:srgbClr val="990033"/>
                </a:solidFill>
              </a:rPr>
              <a:t>To insert 12, we need to make room for it by moving first 36 and then 24.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1665288" y="146050"/>
            <a:ext cx="5888037" cy="1143000"/>
          </a:xfrm>
          <a:noFill/>
          <a:ln/>
        </p:spPr>
        <p:txBody>
          <a:bodyPr/>
          <a:lstStyle/>
          <a:p>
            <a:r>
              <a:rPr lang="en-US" altLang="en-US"/>
              <a:t>Insertion Sort</a:t>
            </a:r>
          </a:p>
        </p:txBody>
      </p:sp>
      <p:sp>
        <p:nvSpPr>
          <p:cNvPr id="29700" name="AutoShape 4"/>
          <p:cNvSpPr>
            <a:spLocks noChangeArrowheads="1"/>
          </p:cNvSpPr>
          <p:nvPr/>
        </p:nvSpPr>
        <p:spPr bwMode="auto">
          <a:xfrm rot="20400000">
            <a:off x="779463" y="3081338"/>
            <a:ext cx="728662" cy="1087437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1" name="AutoShape 5"/>
          <p:cNvSpPr>
            <a:spLocks noChangeArrowheads="1"/>
          </p:cNvSpPr>
          <p:nvPr/>
        </p:nvSpPr>
        <p:spPr bwMode="auto">
          <a:xfrm rot="21180000">
            <a:off x="1477963" y="2933700"/>
            <a:ext cx="727075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 rot="20460000">
            <a:off x="882650" y="3144838"/>
            <a:ext cx="409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 rot="21180000">
            <a:off x="1489075" y="3070225"/>
            <a:ext cx="6365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10</a:t>
            </a:r>
          </a:p>
        </p:txBody>
      </p:sp>
      <p:sp>
        <p:nvSpPr>
          <p:cNvPr id="29704" name="AutoShape 8"/>
          <p:cNvSpPr>
            <a:spLocks noChangeArrowheads="1"/>
          </p:cNvSpPr>
          <p:nvPr/>
        </p:nvSpPr>
        <p:spPr bwMode="auto">
          <a:xfrm rot="120000" flipH="1">
            <a:off x="2152650" y="2846388"/>
            <a:ext cx="730250" cy="1089025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 rot="120000">
            <a:off x="2152650" y="2928938"/>
            <a:ext cx="63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12</a:t>
            </a:r>
          </a:p>
        </p:txBody>
      </p:sp>
      <p:grpSp>
        <p:nvGrpSpPr>
          <p:cNvPr id="29710" name="Group 14"/>
          <p:cNvGrpSpPr>
            <a:grpSpLocks/>
          </p:cNvGrpSpPr>
          <p:nvPr/>
        </p:nvGrpSpPr>
        <p:grpSpPr bwMode="auto">
          <a:xfrm>
            <a:off x="2851150" y="2935288"/>
            <a:ext cx="1420813" cy="1300162"/>
            <a:chOff x="1796" y="1849"/>
            <a:chExt cx="895" cy="819"/>
          </a:xfrm>
        </p:grpSpPr>
        <p:sp>
          <p:nvSpPr>
            <p:cNvPr id="29706" name="AutoShape 10"/>
            <p:cNvSpPr>
              <a:spLocks noChangeArrowheads="1"/>
            </p:cNvSpPr>
            <p:nvPr/>
          </p:nvSpPr>
          <p:spPr bwMode="auto">
            <a:xfrm rot="720000">
              <a:off x="1796" y="1849"/>
              <a:ext cx="459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07" name="AutoShape 11"/>
            <p:cNvSpPr>
              <a:spLocks noChangeArrowheads="1"/>
            </p:cNvSpPr>
            <p:nvPr/>
          </p:nvSpPr>
          <p:spPr bwMode="auto">
            <a:xfrm rot="1740000" flipH="1">
              <a:off x="2209" y="1984"/>
              <a:ext cx="460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 rot="480000">
              <a:off x="1860" y="1921"/>
              <a:ext cx="40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24</a:t>
              </a: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 rot="1500000">
              <a:off x="2290" y="2090"/>
              <a:ext cx="40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36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97A13-1938-46BE-B7A9-81F2170A9E4C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title"/>
          </p:nvPr>
        </p:nvSpPr>
        <p:spPr>
          <a:xfrm>
            <a:off x="1665288" y="146050"/>
            <a:ext cx="5888037" cy="1143000"/>
          </a:xfrm>
          <a:noFill/>
          <a:ln/>
        </p:spPr>
        <p:txBody>
          <a:bodyPr/>
          <a:lstStyle/>
          <a:p>
            <a:r>
              <a:rPr lang="en-US" altLang="en-US"/>
              <a:t>Insertion Sort</a:t>
            </a:r>
          </a:p>
        </p:txBody>
      </p:sp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179388" y="1628775"/>
            <a:ext cx="2224087" cy="414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endParaRPr lang="en-US" altLang="en-US" sz="2400">
              <a:latin typeface="Times New Roman" charset="0"/>
            </a:endParaRPr>
          </a:p>
          <a:p>
            <a:r>
              <a:rPr lang="en-US" altLang="en-US" sz="800">
                <a:latin typeface="Times New Roman" charset="0"/>
              </a:rPr>
              <a:t>  </a:t>
            </a:r>
            <a:endParaRPr lang="en-US" altLang="en-US" sz="10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values	 [ 0 ]       </a:t>
            </a:r>
            <a:endParaRPr lang="en-US" altLang="en-US" sz="16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	 [ 1 ]</a:t>
            </a:r>
            <a:endParaRPr lang="en-US" altLang="en-US" sz="8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	 [ 2 ]</a:t>
            </a:r>
          </a:p>
          <a:p>
            <a:r>
              <a:rPr lang="en-US" altLang="en-US" sz="800">
                <a:latin typeface="Times New Roman" charset="0"/>
              </a:rPr>
              <a:t> </a:t>
            </a:r>
          </a:p>
          <a:p>
            <a:r>
              <a:rPr lang="en-US" altLang="en-US" sz="800">
                <a:latin typeface="Times New Roman" charset="0"/>
              </a:rPr>
              <a:t> </a:t>
            </a:r>
            <a:endParaRPr lang="en-US" altLang="en-US" sz="10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             [ 3 ]</a:t>
            </a:r>
            <a:endParaRPr lang="en-US" altLang="en-US" sz="16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 	 [ 4 ]</a:t>
            </a:r>
          </a:p>
        </p:txBody>
      </p:sp>
      <p:grpSp>
        <p:nvGrpSpPr>
          <p:cNvPr id="174085" name="Group 5"/>
          <p:cNvGrpSpPr>
            <a:grpSpLocks/>
          </p:cNvGrpSpPr>
          <p:nvPr/>
        </p:nvGrpSpPr>
        <p:grpSpPr bwMode="auto">
          <a:xfrm>
            <a:off x="1979613" y="2060575"/>
            <a:ext cx="863600" cy="3819525"/>
            <a:chOff x="1521" y="1392"/>
            <a:chExt cx="892" cy="2406"/>
          </a:xfrm>
        </p:grpSpPr>
        <p:sp>
          <p:nvSpPr>
            <p:cNvPr id="174086" name="Rectangle 6"/>
            <p:cNvSpPr>
              <a:spLocks noChangeArrowheads="1"/>
            </p:cNvSpPr>
            <p:nvPr/>
          </p:nvSpPr>
          <p:spPr bwMode="auto">
            <a:xfrm>
              <a:off x="1533" y="1392"/>
              <a:ext cx="876" cy="240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087" name="Line 7"/>
            <p:cNvSpPr>
              <a:spLocks noChangeShapeType="1"/>
            </p:cNvSpPr>
            <p:nvPr/>
          </p:nvSpPr>
          <p:spPr bwMode="auto">
            <a:xfrm>
              <a:off x="1521" y="1872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088" name="Line 8"/>
            <p:cNvSpPr>
              <a:spLocks noChangeShapeType="1"/>
            </p:cNvSpPr>
            <p:nvPr/>
          </p:nvSpPr>
          <p:spPr bwMode="auto">
            <a:xfrm>
              <a:off x="1521" y="2354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089" name="Line 9"/>
            <p:cNvSpPr>
              <a:spLocks noChangeShapeType="1"/>
            </p:cNvSpPr>
            <p:nvPr/>
          </p:nvSpPr>
          <p:spPr bwMode="auto">
            <a:xfrm>
              <a:off x="1521" y="2837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090" name="Line 10"/>
            <p:cNvSpPr>
              <a:spLocks noChangeShapeType="1"/>
            </p:cNvSpPr>
            <p:nvPr/>
          </p:nvSpPr>
          <p:spPr bwMode="auto">
            <a:xfrm>
              <a:off x="1521" y="3320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74091" name="Rectangle 11"/>
          <p:cNvSpPr>
            <a:spLocks noChangeArrowheads="1"/>
          </p:cNvSpPr>
          <p:nvPr/>
        </p:nvSpPr>
        <p:spPr bwMode="auto">
          <a:xfrm>
            <a:off x="2195513" y="2133600"/>
            <a:ext cx="641201" cy="378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dirty="0">
                <a:solidFill>
                  <a:srgbClr val="00B050"/>
                </a:solidFill>
              </a:rPr>
              <a:t>36</a:t>
            </a:r>
          </a:p>
          <a:p>
            <a:endParaRPr lang="en-US" altLang="en-US" sz="2000" dirty="0"/>
          </a:p>
          <a:p>
            <a:r>
              <a:rPr lang="en-US" altLang="en-US" dirty="0"/>
              <a:t>24</a:t>
            </a:r>
          </a:p>
          <a:p>
            <a:endParaRPr lang="en-US" altLang="en-US" sz="2000" dirty="0"/>
          </a:p>
          <a:p>
            <a:r>
              <a:rPr lang="en-US" altLang="en-US" dirty="0"/>
              <a:t>10</a:t>
            </a:r>
          </a:p>
          <a:p>
            <a:endParaRPr lang="en-US" altLang="en-US" sz="2000" dirty="0"/>
          </a:p>
          <a:p>
            <a:r>
              <a:rPr lang="en-US" altLang="en-US" dirty="0"/>
              <a:t>  6</a:t>
            </a:r>
          </a:p>
          <a:p>
            <a:endParaRPr lang="en-US" altLang="en-US" sz="2000" dirty="0"/>
          </a:p>
          <a:p>
            <a:r>
              <a:rPr lang="en-US" altLang="en-US" dirty="0"/>
              <a:t>12</a:t>
            </a:r>
          </a:p>
        </p:txBody>
      </p:sp>
      <p:grpSp>
        <p:nvGrpSpPr>
          <p:cNvPr id="174110" name="Group 30"/>
          <p:cNvGrpSpPr>
            <a:grpSpLocks/>
          </p:cNvGrpSpPr>
          <p:nvPr/>
        </p:nvGrpSpPr>
        <p:grpSpPr bwMode="auto">
          <a:xfrm>
            <a:off x="4344988" y="2044700"/>
            <a:ext cx="863600" cy="3819525"/>
            <a:chOff x="1521" y="1392"/>
            <a:chExt cx="892" cy="2406"/>
          </a:xfrm>
        </p:grpSpPr>
        <p:sp>
          <p:nvSpPr>
            <p:cNvPr id="174111" name="Rectangle 31"/>
            <p:cNvSpPr>
              <a:spLocks noChangeArrowheads="1"/>
            </p:cNvSpPr>
            <p:nvPr/>
          </p:nvSpPr>
          <p:spPr bwMode="auto">
            <a:xfrm>
              <a:off x="1533" y="1392"/>
              <a:ext cx="876" cy="240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12" name="Line 32"/>
            <p:cNvSpPr>
              <a:spLocks noChangeShapeType="1"/>
            </p:cNvSpPr>
            <p:nvPr/>
          </p:nvSpPr>
          <p:spPr bwMode="auto">
            <a:xfrm>
              <a:off x="1521" y="1872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13" name="Line 33"/>
            <p:cNvSpPr>
              <a:spLocks noChangeShapeType="1"/>
            </p:cNvSpPr>
            <p:nvPr/>
          </p:nvSpPr>
          <p:spPr bwMode="auto">
            <a:xfrm>
              <a:off x="1521" y="2354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14" name="Line 34"/>
            <p:cNvSpPr>
              <a:spLocks noChangeShapeType="1"/>
            </p:cNvSpPr>
            <p:nvPr/>
          </p:nvSpPr>
          <p:spPr bwMode="auto">
            <a:xfrm>
              <a:off x="1521" y="2837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15" name="Line 35"/>
            <p:cNvSpPr>
              <a:spLocks noChangeShapeType="1"/>
            </p:cNvSpPr>
            <p:nvPr/>
          </p:nvSpPr>
          <p:spPr bwMode="auto">
            <a:xfrm>
              <a:off x="1521" y="3320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74116" name="Rectangle 36"/>
          <p:cNvSpPr>
            <a:spLocks noChangeArrowheads="1"/>
          </p:cNvSpPr>
          <p:nvPr/>
        </p:nvSpPr>
        <p:spPr bwMode="auto">
          <a:xfrm>
            <a:off x="4572000" y="2133600"/>
            <a:ext cx="641201" cy="378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24</a:t>
            </a:r>
            <a:endParaRPr lang="en-US" altLang="en-US" dirty="0">
              <a:solidFill>
                <a:srgbClr val="FF0000"/>
              </a:solidFill>
            </a:endParaRPr>
          </a:p>
          <a:p>
            <a:endParaRPr lang="en-US" altLang="en-US" sz="2000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36</a:t>
            </a:r>
            <a:endParaRPr lang="en-US" altLang="en-US" dirty="0">
              <a:solidFill>
                <a:srgbClr val="00B050"/>
              </a:solidFill>
            </a:endParaRPr>
          </a:p>
          <a:p>
            <a:endParaRPr lang="en-US" altLang="en-US" sz="2000" dirty="0"/>
          </a:p>
          <a:p>
            <a:r>
              <a:rPr lang="en-US" altLang="en-US" dirty="0"/>
              <a:t>10</a:t>
            </a:r>
          </a:p>
          <a:p>
            <a:endParaRPr lang="en-US" altLang="en-US" sz="2000" dirty="0"/>
          </a:p>
          <a:p>
            <a:r>
              <a:rPr lang="en-US" altLang="en-US" dirty="0"/>
              <a:t>  6</a:t>
            </a:r>
          </a:p>
          <a:p>
            <a:endParaRPr lang="en-US" altLang="en-US" sz="2000" dirty="0"/>
          </a:p>
          <a:p>
            <a:r>
              <a:rPr lang="en-US" altLang="en-US" dirty="0"/>
              <a:t>12</a:t>
            </a:r>
          </a:p>
        </p:txBody>
      </p:sp>
      <p:grpSp>
        <p:nvGrpSpPr>
          <p:cNvPr id="174118" name="Group 38"/>
          <p:cNvGrpSpPr>
            <a:grpSpLocks/>
          </p:cNvGrpSpPr>
          <p:nvPr/>
        </p:nvGrpSpPr>
        <p:grpSpPr bwMode="auto">
          <a:xfrm>
            <a:off x="6650038" y="2044700"/>
            <a:ext cx="863600" cy="3819525"/>
            <a:chOff x="1521" y="1392"/>
            <a:chExt cx="892" cy="2406"/>
          </a:xfrm>
        </p:grpSpPr>
        <p:sp>
          <p:nvSpPr>
            <p:cNvPr id="174119" name="Rectangle 39"/>
            <p:cNvSpPr>
              <a:spLocks noChangeArrowheads="1"/>
            </p:cNvSpPr>
            <p:nvPr/>
          </p:nvSpPr>
          <p:spPr bwMode="auto">
            <a:xfrm>
              <a:off x="1533" y="1392"/>
              <a:ext cx="876" cy="240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20" name="Line 40"/>
            <p:cNvSpPr>
              <a:spLocks noChangeShapeType="1"/>
            </p:cNvSpPr>
            <p:nvPr/>
          </p:nvSpPr>
          <p:spPr bwMode="auto">
            <a:xfrm>
              <a:off x="1521" y="1872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21" name="Line 41"/>
            <p:cNvSpPr>
              <a:spLocks noChangeShapeType="1"/>
            </p:cNvSpPr>
            <p:nvPr/>
          </p:nvSpPr>
          <p:spPr bwMode="auto">
            <a:xfrm>
              <a:off x="1521" y="2354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22" name="Line 42"/>
            <p:cNvSpPr>
              <a:spLocks noChangeShapeType="1"/>
            </p:cNvSpPr>
            <p:nvPr/>
          </p:nvSpPr>
          <p:spPr bwMode="auto">
            <a:xfrm>
              <a:off x="1521" y="2837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23" name="Line 43"/>
            <p:cNvSpPr>
              <a:spLocks noChangeShapeType="1"/>
            </p:cNvSpPr>
            <p:nvPr/>
          </p:nvSpPr>
          <p:spPr bwMode="auto">
            <a:xfrm>
              <a:off x="1521" y="3320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74124" name="Rectangle 44"/>
          <p:cNvSpPr>
            <a:spLocks noChangeArrowheads="1"/>
          </p:cNvSpPr>
          <p:nvPr/>
        </p:nvSpPr>
        <p:spPr bwMode="auto">
          <a:xfrm>
            <a:off x="6877050" y="2133600"/>
            <a:ext cx="641201" cy="378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24</a:t>
            </a:r>
            <a:endParaRPr lang="en-US" altLang="en-US" dirty="0">
              <a:solidFill>
                <a:srgbClr val="00B050"/>
              </a:solidFill>
            </a:endParaRPr>
          </a:p>
          <a:p>
            <a:endParaRPr lang="en-US" altLang="en-US" sz="2000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10</a:t>
            </a:r>
            <a:endParaRPr lang="en-US" altLang="en-US" dirty="0">
              <a:solidFill>
                <a:srgbClr val="FF0000"/>
              </a:solidFill>
            </a:endParaRPr>
          </a:p>
          <a:p>
            <a:endParaRPr lang="en-US" altLang="en-US" sz="2000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36</a:t>
            </a:r>
            <a:endParaRPr lang="en-US" altLang="en-US" dirty="0">
              <a:solidFill>
                <a:srgbClr val="00B050"/>
              </a:solidFill>
            </a:endParaRPr>
          </a:p>
          <a:p>
            <a:endParaRPr lang="en-US" altLang="en-US" sz="2000" dirty="0"/>
          </a:p>
          <a:p>
            <a:r>
              <a:rPr lang="en-US" altLang="en-US" dirty="0"/>
              <a:t>  6</a:t>
            </a:r>
          </a:p>
          <a:p>
            <a:endParaRPr lang="en-US" altLang="en-US" sz="2000" dirty="0"/>
          </a:p>
          <a:p>
            <a:r>
              <a:rPr lang="en-US" altLang="en-US" dirty="0"/>
              <a:t>12</a:t>
            </a:r>
          </a:p>
        </p:txBody>
      </p:sp>
      <p:grpSp>
        <p:nvGrpSpPr>
          <p:cNvPr id="174126" name="Group 46"/>
          <p:cNvGrpSpPr>
            <a:grpSpLocks/>
          </p:cNvGrpSpPr>
          <p:nvPr/>
        </p:nvGrpSpPr>
        <p:grpSpPr bwMode="auto">
          <a:xfrm>
            <a:off x="7658100" y="2044700"/>
            <a:ext cx="863600" cy="3819525"/>
            <a:chOff x="1521" y="1392"/>
            <a:chExt cx="892" cy="2406"/>
          </a:xfrm>
        </p:grpSpPr>
        <p:sp>
          <p:nvSpPr>
            <p:cNvPr id="174127" name="Rectangle 47"/>
            <p:cNvSpPr>
              <a:spLocks noChangeArrowheads="1"/>
            </p:cNvSpPr>
            <p:nvPr/>
          </p:nvSpPr>
          <p:spPr bwMode="auto">
            <a:xfrm>
              <a:off x="1533" y="1392"/>
              <a:ext cx="876" cy="240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28" name="Line 48"/>
            <p:cNvSpPr>
              <a:spLocks noChangeShapeType="1"/>
            </p:cNvSpPr>
            <p:nvPr/>
          </p:nvSpPr>
          <p:spPr bwMode="auto">
            <a:xfrm>
              <a:off x="1521" y="1872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29" name="Line 49"/>
            <p:cNvSpPr>
              <a:spLocks noChangeShapeType="1"/>
            </p:cNvSpPr>
            <p:nvPr/>
          </p:nvSpPr>
          <p:spPr bwMode="auto">
            <a:xfrm>
              <a:off x="1521" y="2354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30" name="Line 50"/>
            <p:cNvSpPr>
              <a:spLocks noChangeShapeType="1"/>
            </p:cNvSpPr>
            <p:nvPr/>
          </p:nvSpPr>
          <p:spPr bwMode="auto">
            <a:xfrm>
              <a:off x="1521" y="2837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31" name="Line 51"/>
            <p:cNvSpPr>
              <a:spLocks noChangeShapeType="1"/>
            </p:cNvSpPr>
            <p:nvPr/>
          </p:nvSpPr>
          <p:spPr bwMode="auto">
            <a:xfrm>
              <a:off x="1521" y="3320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74132" name="Rectangle 52"/>
          <p:cNvSpPr>
            <a:spLocks noChangeArrowheads="1"/>
          </p:cNvSpPr>
          <p:nvPr/>
        </p:nvSpPr>
        <p:spPr bwMode="auto">
          <a:xfrm>
            <a:off x="7885113" y="2133600"/>
            <a:ext cx="641201" cy="378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10</a:t>
            </a:r>
            <a:endParaRPr lang="en-US" altLang="en-US" dirty="0">
              <a:solidFill>
                <a:srgbClr val="FF0000"/>
              </a:solidFill>
            </a:endParaRPr>
          </a:p>
          <a:p>
            <a:endParaRPr lang="en-US" altLang="en-US" sz="2000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24</a:t>
            </a:r>
            <a:endParaRPr lang="en-US" altLang="en-US" dirty="0">
              <a:solidFill>
                <a:srgbClr val="00B050"/>
              </a:solidFill>
            </a:endParaRPr>
          </a:p>
          <a:p>
            <a:endParaRPr lang="en-US" altLang="en-US" sz="2000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36</a:t>
            </a:r>
            <a:endParaRPr lang="en-US" altLang="en-US" dirty="0">
              <a:solidFill>
                <a:srgbClr val="00B050"/>
              </a:solidFill>
            </a:endParaRPr>
          </a:p>
          <a:p>
            <a:endParaRPr lang="en-US" altLang="en-US" sz="2000" dirty="0"/>
          </a:p>
          <a:p>
            <a:r>
              <a:rPr lang="en-US" altLang="en-US" dirty="0"/>
              <a:t>  6</a:t>
            </a:r>
          </a:p>
          <a:p>
            <a:endParaRPr lang="en-US" altLang="en-US" sz="2000" dirty="0"/>
          </a:p>
          <a:p>
            <a:r>
              <a:rPr lang="en-US" altLang="en-US" dirty="0"/>
              <a:t>12</a:t>
            </a:r>
          </a:p>
        </p:txBody>
      </p:sp>
      <p:sp>
        <p:nvSpPr>
          <p:cNvPr id="174157" name="Text Box 77"/>
          <p:cNvSpPr txBox="1">
            <a:spLocks noChangeArrowheads="1"/>
          </p:cNvSpPr>
          <p:nvPr/>
        </p:nvSpPr>
        <p:spPr bwMode="auto">
          <a:xfrm>
            <a:off x="395288" y="1341438"/>
            <a:ext cx="84978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400" b="0"/>
              <a:t>  </a:t>
            </a:r>
            <a:r>
              <a:rPr lang="en-US" altLang="ko-KR" sz="2400" b="0"/>
              <a:t>end  =         0          1                           2</a:t>
            </a:r>
          </a:p>
        </p:txBody>
      </p:sp>
      <p:grpSp>
        <p:nvGrpSpPr>
          <p:cNvPr id="174158" name="Group 78"/>
          <p:cNvGrpSpPr>
            <a:grpSpLocks/>
          </p:cNvGrpSpPr>
          <p:nvPr/>
        </p:nvGrpSpPr>
        <p:grpSpPr bwMode="auto">
          <a:xfrm>
            <a:off x="3348038" y="2060575"/>
            <a:ext cx="863600" cy="3819525"/>
            <a:chOff x="1521" y="1392"/>
            <a:chExt cx="892" cy="2406"/>
          </a:xfrm>
        </p:grpSpPr>
        <p:sp>
          <p:nvSpPr>
            <p:cNvPr id="174159" name="Rectangle 79"/>
            <p:cNvSpPr>
              <a:spLocks noChangeArrowheads="1"/>
            </p:cNvSpPr>
            <p:nvPr/>
          </p:nvSpPr>
          <p:spPr bwMode="auto">
            <a:xfrm>
              <a:off x="1533" y="1392"/>
              <a:ext cx="876" cy="240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60" name="Line 80"/>
            <p:cNvSpPr>
              <a:spLocks noChangeShapeType="1"/>
            </p:cNvSpPr>
            <p:nvPr/>
          </p:nvSpPr>
          <p:spPr bwMode="auto">
            <a:xfrm>
              <a:off x="1521" y="1872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61" name="Line 81"/>
            <p:cNvSpPr>
              <a:spLocks noChangeShapeType="1"/>
            </p:cNvSpPr>
            <p:nvPr/>
          </p:nvSpPr>
          <p:spPr bwMode="auto">
            <a:xfrm>
              <a:off x="1521" y="2354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62" name="Line 82"/>
            <p:cNvSpPr>
              <a:spLocks noChangeShapeType="1"/>
            </p:cNvSpPr>
            <p:nvPr/>
          </p:nvSpPr>
          <p:spPr bwMode="auto">
            <a:xfrm>
              <a:off x="1521" y="2837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63" name="Line 83"/>
            <p:cNvSpPr>
              <a:spLocks noChangeShapeType="1"/>
            </p:cNvSpPr>
            <p:nvPr/>
          </p:nvSpPr>
          <p:spPr bwMode="auto">
            <a:xfrm>
              <a:off x="1521" y="3320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74164" name="Rectangle 84"/>
          <p:cNvSpPr>
            <a:spLocks noChangeArrowheads="1"/>
          </p:cNvSpPr>
          <p:nvPr/>
        </p:nvSpPr>
        <p:spPr bwMode="auto">
          <a:xfrm>
            <a:off x="3563938" y="2133600"/>
            <a:ext cx="641201" cy="378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dirty="0">
                <a:solidFill>
                  <a:srgbClr val="00B050"/>
                </a:solidFill>
              </a:rPr>
              <a:t>36</a:t>
            </a:r>
          </a:p>
          <a:p>
            <a:endParaRPr lang="en-US" altLang="en-US" sz="2000" dirty="0"/>
          </a:p>
          <a:p>
            <a:r>
              <a:rPr lang="en-US" altLang="en-US" dirty="0"/>
              <a:t>24</a:t>
            </a:r>
          </a:p>
          <a:p>
            <a:endParaRPr lang="en-US" altLang="en-US" sz="2000" dirty="0"/>
          </a:p>
          <a:p>
            <a:r>
              <a:rPr lang="en-US" altLang="en-US" dirty="0"/>
              <a:t>10</a:t>
            </a:r>
          </a:p>
          <a:p>
            <a:endParaRPr lang="en-US" altLang="en-US" sz="2000" dirty="0"/>
          </a:p>
          <a:p>
            <a:r>
              <a:rPr lang="en-US" altLang="en-US" dirty="0"/>
              <a:t>  6</a:t>
            </a:r>
          </a:p>
          <a:p>
            <a:endParaRPr lang="en-US" altLang="en-US" sz="2000" dirty="0"/>
          </a:p>
          <a:p>
            <a:r>
              <a:rPr lang="en-US" altLang="en-US" dirty="0"/>
              <a:t>12</a:t>
            </a:r>
          </a:p>
        </p:txBody>
      </p:sp>
      <p:grpSp>
        <p:nvGrpSpPr>
          <p:cNvPr id="174165" name="Group 85"/>
          <p:cNvGrpSpPr>
            <a:grpSpLocks/>
          </p:cNvGrpSpPr>
          <p:nvPr/>
        </p:nvGrpSpPr>
        <p:grpSpPr bwMode="auto">
          <a:xfrm>
            <a:off x="5640388" y="2044700"/>
            <a:ext cx="863600" cy="3819525"/>
            <a:chOff x="1521" y="1392"/>
            <a:chExt cx="892" cy="2406"/>
          </a:xfrm>
        </p:grpSpPr>
        <p:sp>
          <p:nvSpPr>
            <p:cNvPr id="174166" name="Rectangle 86"/>
            <p:cNvSpPr>
              <a:spLocks noChangeArrowheads="1"/>
            </p:cNvSpPr>
            <p:nvPr/>
          </p:nvSpPr>
          <p:spPr bwMode="auto">
            <a:xfrm>
              <a:off x="1533" y="1392"/>
              <a:ext cx="876" cy="240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67" name="Line 87"/>
            <p:cNvSpPr>
              <a:spLocks noChangeShapeType="1"/>
            </p:cNvSpPr>
            <p:nvPr/>
          </p:nvSpPr>
          <p:spPr bwMode="auto">
            <a:xfrm>
              <a:off x="1521" y="1872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68" name="Line 88"/>
            <p:cNvSpPr>
              <a:spLocks noChangeShapeType="1"/>
            </p:cNvSpPr>
            <p:nvPr/>
          </p:nvSpPr>
          <p:spPr bwMode="auto">
            <a:xfrm>
              <a:off x="1521" y="2354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69" name="Line 89"/>
            <p:cNvSpPr>
              <a:spLocks noChangeShapeType="1"/>
            </p:cNvSpPr>
            <p:nvPr/>
          </p:nvSpPr>
          <p:spPr bwMode="auto">
            <a:xfrm>
              <a:off x="1521" y="2837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70" name="Line 90"/>
            <p:cNvSpPr>
              <a:spLocks noChangeShapeType="1"/>
            </p:cNvSpPr>
            <p:nvPr/>
          </p:nvSpPr>
          <p:spPr bwMode="auto">
            <a:xfrm>
              <a:off x="1521" y="3320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74171" name="Rectangle 91"/>
          <p:cNvSpPr>
            <a:spLocks noChangeArrowheads="1"/>
          </p:cNvSpPr>
          <p:nvPr/>
        </p:nvSpPr>
        <p:spPr bwMode="auto">
          <a:xfrm>
            <a:off x="5867400" y="2133600"/>
            <a:ext cx="641201" cy="378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24</a:t>
            </a:r>
            <a:endParaRPr lang="en-US" altLang="en-US" dirty="0">
              <a:solidFill>
                <a:srgbClr val="00B050"/>
              </a:solidFill>
            </a:endParaRPr>
          </a:p>
          <a:p>
            <a:endParaRPr lang="en-US" altLang="en-US" sz="2000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36</a:t>
            </a:r>
            <a:endParaRPr lang="en-US" altLang="en-US" dirty="0">
              <a:solidFill>
                <a:srgbClr val="00B050"/>
              </a:solidFill>
            </a:endParaRPr>
          </a:p>
          <a:p>
            <a:endParaRPr lang="en-US" altLang="en-US" sz="2000" dirty="0"/>
          </a:p>
          <a:p>
            <a:r>
              <a:rPr lang="en-US" altLang="en-US" dirty="0"/>
              <a:t>10</a:t>
            </a:r>
          </a:p>
          <a:p>
            <a:endParaRPr lang="en-US" altLang="en-US" sz="2000" dirty="0"/>
          </a:p>
          <a:p>
            <a:r>
              <a:rPr lang="en-US" altLang="en-US" dirty="0"/>
              <a:t>  6</a:t>
            </a:r>
          </a:p>
          <a:p>
            <a:endParaRPr lang="en-US" altLang="en-US" sz="2000" dirty="0"/>
          </a:p>
          <a:p>
            <a:r>
              <a:rPr lang="en-US" altLang="en-US" dirty="0"/>
              <a:t>12</a:t>
            </a:r>
          </a:p>
        </p:txBody>
      </p:sp>
      <p:sp>
        <p:nvSpPr>
          <p:cNvPr id="174175" name="AutoShape 95"/>
          <p:cNvSpPr>
            <a:spLocks noChangeArrowheads="1"/>
          </p:cNvSpPr>
          <p:nvPr/>
        </p:nvSpPr>
        <p:spPr bwMode="auto">
          <a:xfrm>
            <a:off x="5364163" y="3860800"/>
            <a:ext cx="288925" cy="215900"/>
          </a:xfrm>
          <a:prstGeom prst="rightArrow">
            <a:avLst>
              <a:gd name="adj1" fmla="val 50000"/>
              <a:gd name="adj2" fmla="val 33456"/>
            </a:avLst>
          </a:prstGeom>
          <a:noFill/>
          <a:ln w="28575" algn="ctr">
            <a:solidFill>
              <a:srgbClr val="006633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endParaRPr lang="ko-KR" altLang="en-US"/>
          </a:p>
        </p:txBody>
      </p:sp>
      <p:sp>
        <p:nvSpPr>
          <p:cNvPr id="174176" name="AutoShape 96"/>
          <p:cNvSpPr>
            <a:spLocks noChangeArrowheads="1"/>
          </p:cNvSpPr>
          <p:nvPr/>
        </p:nvSpPr>
        <p:spPr bwMode="auto">
          <a:xfrm>
            <a:off x="3059113" y="3141663"/>
            <a:ext cx="288925" cy="215900"/>
          </a:xfrm>
          <a:prstGeom prst="rightArrow">
            <a:avLst>
              <a:gd name="adj1" fmla="val 50000"/>
              <a:gd name="adj2" fmla="val 33456"/>
            </a:avLst>
          </a:prstGeom>
          <a:noFill/>
          <a:ln w="28575" algn="ctr">
            <a:solidFill>
              <a:srgbClr val="006633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endParaRPr lang="ko-KR" altLang="en-US"/>
          </a:p>
        </p:txBody>
      </p:sp>
      <p:sp>
        <p:nvSpPr>
          <p:cNvPr id="174177" name="AutoShape 97"/>
          <p:cNvSpPr>
            <a:spLocks noChangeArrowheads="1"/>
          </p:cNvSpPr>
          <p:nvPr/>
        </p:nvSpPr>
        <p:spPr bwMode="auto">
          <a:xfrm>
            <a:off x="1692275" y="2205038"/>
            <a:ext cx="288925" cy="215900"/>
          </a:xfrm>
          <a:prstGeom prst="rightArrow">
            <a:avLst>
              <a:gd name="adj1" fmla="val 50000"/>
              <a:gd name="adj2" fmla="val 33456"/>
            </a:avLst>
          </a:prstGeom>
          <a:noFill/>
          <a:ln w="28575" algn="ctr">
            <a:solidFill>
              <a:srgbClr val="006633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B718-586C-49EA-8C38-C0D5AA972B2B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65288" y="146050"/>
            <a:ext cx="5888037" cy="1143000"/>
          </a:xfrm>
          <a:noFill/>
          <a:ln/>
        </p:spPr>
        <p:txBody>
          <a:bodyPr/>
          <a:lstStyle/>
          <a:p>
            <a:r>
              <a:rPr lang="en-US" altLang="en-US"/>
              <a:t>Insertion Sort</a:t>
            </a:r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468313" y="1700213"/>
            <a:ext cx="1079500" cy="414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endParaRPr lang="en-US" altLang="en-US" sz="2400">
              <a:latin typeface="Times New Roman" charset="0"/>
            </a:endParaRPr>
          </a:p>
          <a:p>
            <a:r>
              <a:rPr lang="en-US" altLang="en-US" sz="800">
                <a:latin typeface="Times New Roman" charset="0"/>
              </a:rPr>
              <a:t>  </a:t>
            </a:r>
            <a:endParaRPr lang="en-US" altLang="en-US" sz="10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 [ 0 ]       </a:t>
            </a:r>
            <a:endParaRPr lang="en-US" altLang="en-US" sz="16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 [ 1 ]</a:t>
            </a:r>
            <a:endParaRPr lang="en-US" altLang="en-US" sz="8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 [ 2 ]</a:t>
            </a:r>
          </a:p>
          <a:p>
            <a:r>
              <a:rPr lang="en-US" altLang="en-US" sz="800">
                <a:latin typeface="Times New Roman" charset="0"/>
              </a:rPr>
              <a:t> </a:t>
            </a:r>
          </a:p>
          <a:p>
            <a:r>
              <a:rPr lang="en-US" altLang="en-US" sz="800">
                <a:latin typeface="Times New Roman" charset="0"/>
              </a:rPr>
              <a:t> </a:t>
            </a:r>
            <a:endParaRPr lang="en-US" altLang="en-US" sz="10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 [ 3 ]</a:t>
            </a:r>
            <a:endParaRPr lang="en-US" altLang="en-US" sz="16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r>
              <a:rPr lang="en-US" altLang="ko-KR" sz="2400">
                <a:latin typeface="Times New Roman" charset="0"/>
              </a:rPr>
              <a:t> </a:t>
            </a:r>
            <a:r>
              <a:rPr lang="en-US" altLang="en-US" sz="2400">
                <a:latin typeface="Times New Roman" charset="0"/>
              </a:rPr>
              <a:t>[ 4 ]</a:t>
            </a:r>
          </a:p>
        </p:txBody>
      </p:sp>
      <p:grpSp>
        <p:nvGrpSpPr>
          <p:cNvPr id="176132" name="Group 4"/>
          <p:cNvGrpSpPr>
            <a:grpSpLocks/>
          </p:cNvGrpSpPr>
          <p:nvPr/>
        </p:nvGrpSpPr>
        <p:grpSpPr bwMode="auto">
          <a:xfrm>
            <a:off x="1392238" y="2044700"/>
            <a:ext cx="863600" cy="3819525"/>
            <a:chOff x="1521" y="1392"/>
            <a:chExt cx="892" cy="2406"/>
          </a:xfrm>
        </p:grpSpPr>
        <p:sp>
          <p:nvSpPr>
            <p:cNvPr id="176133" name="Rectangle 5"/>
            <p:cNvSpPr>
              <a:spLocks noChangeArrowheads="1"/>
            </p:cNvSpPr>
            <p:nvPr/>
          </p:nvSpPr>
          <p:spPr bwMode="auto">
            <a:xfrm>
              <a:off x="1533" y="1392"/>
              <a:ext cx="876" cy="240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6134" name="Line 6"/>
            <p:cNvSpPr>
              <a:spLocks noChangeShapeType="1"/>
            </p:cNvSpPr>
            <p:nvPr/>
          </p:nvSpPr>
          <p:spPr bwMode="auto">
            <a:xfrm>
              <a:off x="1521" y="1872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6135" name="Line 7"/>
            <p:cNvSpPr>
              <a:spLocks noChangeShapeType="1"/>
            </p:cNvSpPr>
            <p:nvPr/>
          </p:nvSpPr>
          <p:spPr bwMode="auto">
            <a:xfrm>
              <a:off x="1521" y="2354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6136" name="Line 8"/>
            <p:cNvSpPr>
              <a:spLocks noChangeShapeType="1"/>
            </p:cNvSpPr>
            <p:nvPr/>
          </p:nvSpPr>
          <p:spPr bwMode="auto">
            <a:xfrm>
              <a:off x="1521" y="2837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6137" name="Line 9"/>
            <p:cNvSpPr>
              <a:spLocks noChangeShapeType="1"/>
            </p:cNvSpPr>
            <p:nvPr/>
          </p:nvSpPr>
          <p:spPr bwMode="auto">
            <a:xfrm>
              <a:off x="1521" y="3320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1619250" y="2133600"/>
            <a:ext cx="641201" cy="378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10</a:t>
            </a:r>
            <a:endParaRPr lang="en-US" altLang="en-US" dirty="0">
              <a:solidFill>
                <a:srgbClr val="00B050"/>
              </a:solidFill>
            </a:endParaRPr>
          </a:p>
          <a:p>
            <a:endParaRPr lang="en-US" altLang="en-US" sz="2000" dirty="0">
              <a:solidFill>
                <a:srgbClr val="00B050"/>
              </a:solidFill>
            </a:endParaRPr>
          </a:p>
          <a:p>
            <a:r>
              <a:rPr lang="en-US" altLang="en-US" dirty="0">
                <a:solidFill>
                  <a:srgbClr val="00B050"/>
                </a:solidFill>
              </a:rPr>
              <a:t>24</a:t>
            </a:r>
          </a:p>
          <a:p>
            <a:endParaRPr lang="en-US" altLang="en-US" sz="2000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36</a:t>
            </a:r>
            <a:endParaRPr lang="en-US" altLang="en-US" dirty="0">
              <a:solidFill>
                <a:srgbClr val="00B050"/>
              </a:solidFill>
            </a:endParaRPr>
          </a:p>
          <a:p>
            <a:endParaRPr lang="en-US" altLang="en-US" sz="2000" dirty="0"/>
          </a:p>
          <a:p>
            <a:r>
              <a:rPr lang="en-US" altLang="en-US" dirty="0"/>
              <a:t>  6</a:t>
            </a:r>
          </a:p>
          <a:p>
            <a:endParaRPr lang="en-US" altLang="en-US" sz="2000" dirty="0"/>
          </a:p>
          <a:p>
            <a:r>
              <a:rPr lang="en-US" altLang="en-US" dirty="0"/>
              <a:t>12</a:t>
            </a:r>
          </a:p>
        </p:txBody>
      </p:sp>
      <p:grpSp>
        <p:nvGrpSpPr>
          <p:cNvPr id="176139" name="Group 11"/>
          <p:cNvGrpSpPr>
            <a:grpSpLocks/>
          </p:cNvGrpSpPr>
          <p:nvPr/>
        </p:nvGrpSpPr>
        <p:grpSpPr bwMode="auto">
          <a:xfrm>
            <a:off x="2400300" y="2044700"/>
            <a:ext cx="863600" cy="3819525"/>
            <a:chOff x="1521" y="1392"/>
            <a:chExt cx="892" cy="2406"/>
          </a:xfrm>
        </p:grpSpPr>
        <p:sp>
          <p:nvSpPr>
            <p:cNvPr id="176140" name="Rectangle 12"/>
            <p:cNvSpPr>
              <a:spLocks noChangeArrowheads="1"/>
            </p:cNvSpPr>
            <p:nvPr/>
          </p:nvSpPr>
          <p:spPr bwMode="auto">
            <a:xfrm>
              <a:off x="1533" y="1392"/>
              <a:ext cx="876" cy="240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6141" name="Line 13"/>
            <p:cNvSpPr>
              <a:spLocks noChangeShapeType="1"/>
            </p:cNvSpPr>
            <p:nvPr/>
          </p:nvSpPr>
          <p:spPr bwMode="auto">
            <a:xfrm>
              <a:off x="1521" y="1872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6142" name="Line 14"/>
            <p:cNvSpPr>
              <a:spLocks noChangeShapeType="1"/>
            </p:cNvSpPr>
            <p:nvPr/>
          </p:nvSpPr>
          <p:spPr bwMode="auto">
            <a:xfrm>
              <a:off x="1521" y="2354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6143" name="Line 15"/>
            <p:cNvSpPr>
              <a:spLocks noChangeShapeType="1"/>
            </p:cNvSpPr>
            <p:nvPr/>
          </p:nvSpPr>
          <p:spPr bwMode="auto">
            <a:xfrm>
              <a:off x="1521" y="2837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6144" name="Line 16"/>
            <p:cNvSpPr>
              <a:spLocks noChangeShapeType="1"/>
            </p:cNvSpPr>
            <p:nvPr/>
          </p:nvSpPr>
          <p:spPr bwMode="auto">
            <a:xfrm>
              <a:off x="1521" y="3320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76145" name="Rectangle 17"/>
          <p:cNvSpPr>
            <a:spLocks noChangeArrowheads="1"/>
          </p:cNvSpPr>
          <p:nvPr/>
        </p:nvSpPr>
        <p:spPr bwMode="auto">
          <a:xfrm>
            <a:off x="2627313" y="2133600"/>
            <a:ext cx="641201" cy="378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10</a:t>
            </a:r>
            <a:endParaRPr lang="en-US" altLang="en-US" dirty="0">
              <a:solidFill>
                <a:srgbClr val="00B050"/>
              </a:solidFill>
            </a:endParaRPr>
          </a:p>
          <a:p>
            <a:endParaRPr lang="en-US" altLang="en-US" sz="2000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24</a:t>
            </a:r>
            <a:endParaRPr lang="en-US" altLang="en-US" dirty="0">
              <a:solidFill>
                <a:srgbClr val="00B050"/>
              </a:solidFill>
            </a:endParaRPr>
          </a:p>
          <a:p>
            <a:endParaRPr lang="en-US" altLang="en-US" sz="2000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en-US" altLang="en-US" dirty="0">
              <a:solidFill>
                <a:srgbClr val="FF0000"/>
              </a:solidFill>
            </a:endParaRPr>
          </a:p>
          <a:p>
            <a:endParaRPr lang="en-US" altLang="en-US" sz="2000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3</a:t>
            </a:r>
            <a:r>
              <a:rPr lang="en-US" altLang="en-US" dirty="0">
                <a:solidFill>
                  <a:srgbClr val="00B050"/>
                </a:solidFill>
              </a:rPr>
              <a:t>6</a:t>
            </a:r>
          </a:p>
          <a:p>
            <a:endParaRPr lang="en-US" altLang="en-US" sz="2000" dirty="0"/>
          </a:p>
          <a:p>
            <a:r>
              <a:rPr lang="en-US" altLang="en-US" dirty="0"/>
              <a:t>12</a:t>
            </a:r>
          </a:p>
        </p:txBody>
      </p:sp>
      <p:grpSp>
        <p:nvGrpSpPr>
          <p:cNvPr id="176146" name="Group 18"/>
          <p:cNvGrpSpPr>
            <a:grpSpLocks/>
          </p:cNvGrpSpPr>
          <p:nvPr/>
        </p:nvGrpSpPr>
        <p:grpSpPr bwMode="auto">
          <a:xfrm>
            <a:off x="3408363" y="2044700"/>
            <a:ext cx="863600" cy="3819525"/>
            <a:chOff x="1521" y="1392"/>
            <a:chExt cx="892" cy="2406"/>
          </a:xfrm>
        </p:grpSpPr>
        <p:sp>
          <p:nvSpPr>
            <p:cNvPr id="176147" name="Rectangle 19"/>
            <p:cNvSpPr>
              <a:spLocks noChangeArrowheads="1"/>
            </p:cNvSpPr>
            <p:nvPr/>
          </p:nvSpPr>
          <p:spPr bwMode="auto">
            <a:xfrm>
              <a:off x="1533" y="1392"/>
              <a:ext cx="876" cy="240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6148" name="Line 20"/>
            <p:cNvSpPr>
              <a:spLocks noChangeShapeType="1"/>
            </p:cNvSpPr>
            <p:nvPr/>
          </p:nvSpPr>
          <p:spPr bwMode="auto">
            <a:xfrm>
              <a:off x="1521" y="1872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6149" name="Line 21"/>
            <p:cNvSpPr>
              <a:spLocks noChangeShapeType="1"/>
            </p:cNvSpPr>
            <p:nvPr/>
          </p:nvSpPr>
          <p:spPr bwMode="auto">
            <a:xfrm>
              <a:off x="1521" y="2354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6150" name="Line 22"/>
            <p:cNvSpPr>
              <a:spLocks noChangeShapeType="1"/>
            </p:cNvSpPr>
            <p:nvPr/>
          </p:nvSpPr>
          <p:spPr bwMode="auto">
            <a:xfrm>
              <a:off x="1521" y="2837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6151" name="Line 23"/>
            <p:cNvSpPr>
              <a:spLocks noChangeShapeType="1"/>
            </p:cNvSpPr>
            <p:nvPr/>
          </p:nvSpPr>
          <p:spPr bwMode="auto">
            <a:xfrm>
              <a:off x="1521" y="3320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76152" name="Rectangle 24"/>
          <p:cNvSpPr>
            <a:spLocks noChangeArrowheads="1"/>
          </p:cNvSpPr>
          <p:nvPr/>
        </p:nvSpPr>
        <p:spPr bwMode="auto">
          <a:xfrm>
            <a:off x="3635375" y="2133600"/>
            <a:ext cx="641201" cy="378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10</a:t>
            </a:r>
            <a:endParaRPr lang="en-US" altLang="en-US" dirty="0">
              <a:solidFill>
                <a:srgbClr val="00B050"/>
              </a:solidFill>
            </a:endParaRPr>
          </a:p>
          <a:p>
            <a:endParaRPr lang="en-US" altLang="en-US" sz="2000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6</a:t>
            </a:r>
            <a:endParaRPr lang="en-US" altLang="en-US" dirty="0">
              <a:solidFill>
                <a:srgbClr val="FF0000"/>
              </a:solidFill>
            </a:endParaRPr>
          </a:p>
          <a:p>
            <a:endParaRPr lang="en-US" altLang="en-US" sz="2000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24</a:t>
            </a:r>
            <a:endParaRPr lang="en-US" altLang="en-US" dirty="0">
              <a:solidFill>
                <a:srgbClr val="00B050"/>
              </a:solidFill>
            </a:endParaRPr>
          </a:p>
          <a:p>
            <a:endParaRPr lang="en-US" altLang="en-US" sz="2000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3</a:t>
            </a:r>
            <a:r>
              <a:rPr lang="en-US" altLang="en-US" dirty="0">
                <a:solidFill>
                  <a:srgbClr val="00B050"/>
                </a:solidFill>
              </a:rPr>
              <a:t>6</a:t>
            </a:r>
          </a:p>
          <a:p>
            <a:endParaRPr lang="en-US" altLang="en-US" sz="2000" dirty="0"/>
          </a:p>
          <a:p>
            <a:r>
              <a:rPr lang="en-US" altLang="en-US" dirty="0"/>
              <a:t>12</a:t>
            </a:r>
          </a:p>
        </p:txBody>
      </p:sp>
      <p:grpSp>
        <p:nvGrpSpPr>
          <p:cNvPr id="176153" name="Group 25"/>
          <p:cNvGrpSpPr>
            <a:grpSpLocks/>
          </p:cNvGrpSpPr>
          <p:nvPr/>
        </p:nvGrpSpPr>
        <p:grpSpPr bwMode="auto">
          <a:xfrm>
            <a:off x="4416425" y="2044700"/>
            <a:ext cx="863600" cy="3819525"/>
            <a:chOff x="1521" y="1392"/>
            <a:chExt cx="892" cy="2406"/>
          </a:xfrm>
        </p:grpSpPr>
        <p:sp>
          <p:nvSpPr>
            <p:cNvPr id="176154" name="Rectangle 26"/>
            <p:cNvSpPr>
              <a:spLocks noChangeArrowheads="1"/>
            </p:cNvSpPr>
            <p:nvPr/>
          </p:nvSpPr>
          <p:spPr bwMode="auto">
            <a:xfrm>
              <a:off x="1533" y="1392"/>
              <a:ext cx="876" cy="240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6155" name="Line 27"/>
            <p:cNvSpPr>
              <a:spLocks noChangeShapeType="1"/>
            </p:cNvSpPr>
            <p:nvPr/>
          </p:nvSpPr>
          <p:spPr bwMode="auto">
            <a:xfrm>
              <a:off x="1521" y="1872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6156" name="Line 28"/>
            <p:cNvSpPr>
              <a:spLocks noChangeShapeType="1"/>
            </p:cNvSpPr>
            <p:nvPr/>
          </p:nvSpPr>
          <p:spPr bwMode="auto">
            <a:xfrm>
              <a:off x="1521" y="2354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6157" name="Line 29"/>
            <p:cNvSpPr>
              <a:spLocks noChangeShapeType="1"/>
            </p:cNvSpPr>
            <p:nvPr/>
          </p:nvSpPr>
          <p:spPr bwMode="auto">
            <a:xfrm>
              <a:off x="1521" y="2837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6158" name="Line 30"/>
            <p:cNvSpPr>
              <a:spLocks noChangeShapeType="1"/>
            </p:cNvSpPr>
            <p:nvPr/>
          </p:nvSpPr>
          <p:spPr bwMode="auto">
            <a:xfrm>
              <a:off x="1521" y="3320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76159" name="Rectangle 31"/>
          <p:cNvSpPr>
            <a:spLocks noChangeArrowheads="1"/>
          </p:cNvSpPr>
          <p:nvPr/>
        </p:nvSpPr>
        <p:spPr bwMode="auto">
          <a:xfrm>
            <a:off x="4643438" y="2133600"/>
            <a:ext cx="641201" cy="378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en-US" altLang="en-US" dirty="0">
              <a:solidFill>
                <a:srgbClr val="FF0000"/>
              </a:solidFill>
            </a:endParaRPr>
          </a:p>
          <a:p>
            <a:endParaRPr lang="en-US" altLang="en-US" sz="2000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10</a:t>
            </a:r>
            <a:endParaRPr lang="en-US" altLang="en-US" dirty="0">
              <a:solidFill>
                <a:srgbClr val="00B050"/>
              </a:solidFill>
            </a:endParaRPr>
          </a:p>
          <a:p>
            <a:endParaRPr lang="en-US" altLang="en-US" sz="2000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24</a:t>
            </a:r>
            <a:endParaRPr lang="en-US" altLang="en-US" dirty="0">
              <a:solidFill>
                <a:srgbClr val="00B050"/>
              </a:solidFill>
            </a:endParaRPr>
          </a:p>
          <a:p>
            <a:endParaRPr lang="en-US" altLang="en-US" sz="2000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36</a:t>
            </a:r>
            <a:endParaRPr lang="en-US" altLang="en-US" dirty="0">
              <a:solidFill>
                <a:srgbClr val="00B050"/>
              </a:solidFill>
            </a:endParaRPr>
          </a:p>
          <a:p>
            <a:endParaRPr lang="en-US" altLang="en-US" sz="2000" dirty="0"/>
          </a:p>
          <a:p>
            <a:r>
              <a:rPr lang="en-US" altLang="en-US" dirty="0"/>
              <a:t>12</a:t>
            </a:r>
          </a:p>
        </p:txBody>
      </p:sp>
      <p:sp>
        <p:nvSpPr>
          <p:cNvPr id="176181" name="Text Box 53"/>
          <p:cNvSpPr txBox="1">
            <a:spLocks noChangeArrowheads="1"/>
          </p:cNvSpPr>
          <p:nvPr/>
        </p:nvSpPr>
        <p:spPr bwMode="auto">
          <a:xfrm>
            <a:off x="395288" y="1341438"/>
            <a:ext cx="84978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400" b="0"/>
              <a:t>  </a:t>
            </a:r>
            <a:r>
              <a:rPr lang="en-US" altLang="ko-KR" sz="2400" b="0"/>
              <a:t>end  =   3                                                   4                                                  </a:t>
            </a:r>
          </a:p>
        </p:txBody>
      </p:sp>
      <p:grpSp>
        <p:nvGrpSpPr>
          <p:cNvPr id="176211" name="Group 83"/>
          <p:cNvGrpSpPr>
            <a:grpSpLocks/>
          </p:cNvGrpSpPr>
          <p:nvPr/>
        </p:nvGrpSpPr>
        <p:grpSpPr bwMode="auto">
          <a:xfrm>
            <a:off x="6011863" y="2060575"/>
            <a:ext cx="2884488" cy="3875088"/>
            <a:chOff x="1247" y="1298"/>
            <a:chExt cx="1817" cy="2441"/>
          </a:xfrm>
        </p:grpSpPr>
        <p:grpSp>
          <p:nvGrpSpPr>
            <p:cNvPr id="176212" name="Group 84"/>
            <p:cNvGrpSpPr>
              <a:grpSpLocks/>
            </p:cNvGrpSpPr>
            <p:nvPr/>
          </p:nvGrpSpPr>
          <p:grpSpPr bwMode="auto">
            <a:xfrm>
              <a:off x="1247" y="1298"/>
              <a:ext cx="544" cy="2406"/>
              <a:chOff x="1521" y="1392"/>
              <a:chExt cx="892" cy="2406"/>
            </a:xfrm>
          </p:grpSpPr>
          <p:sp>
            <p:nvSpPr>
              <p:cNvPr id="176213" name="Rectangle 85"/>
              <p:cNvSpPr>
                <a:spLocks noChangeArrowheads="1"/>
              </p:cNvSpPr>
              <p:nvPr/>
            </p:nvSpPr>
            <p:spPr bwMode="auto">
              <a:xfrm>
                <a:off x="1533" y="1392"/>
                <a:ext cx="876" cy="2406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6214" name="Line 86"/>
              <p:cNvSpPr>
                <a:spLocks noChangeShapeType="1"/>
              </p:cNvSpPr>
              <p:nvPr/>
            </p:nvSpPr>
            <p:spPr bwMode="auto">
              <a:xfrm>
                <a:off x="1521" y="1872"/>
                <a:ext cx="8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6215" name="Line 87"/>
              <p:cNvSpPr>
                <a:spLocks noChangeShapeType="1"/>
              </p:cNvSpPr>
              <p:nvPr/>
            </p:nvSpPr>
            <p:spPr bwMode="auto">
              <a:xfrm>
                <a:off x="1521" y="2354"/>
                <a:ext cx="8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6216" name="Line 88"/>
              <p:cNvSpPr>
                <a:spLocks noChangeShapeType="1"/>
              </p:cNvSpPr>
              <p:nvPr/>
            </p:nvSpPr>
            <p:spPr bwMode="auto">
              <a:xfrm>
                <a:off x="1521" y="2837"/>
                <a:ext cx="8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6217" name="Line 89"/>
              <p:cNvSpPr>
                <a:spLocks noChangeShapeType="1"/>
              </p:cNvSpPr>
              <p:nvPr/>
            </p:nvSpPr>
            <p:spPr bwMode="auto">
              <a:xfrm>
                <a:off x="1521" y="3320"/>
                <a:ext cx="8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76218" name="Rectangle 90"/>
            <p:cNvSpPr>
              <a:spLocks noChangeArrowheads="1"/>
            </p:cNvSpPr>
            <p:nvPr/>
          </p:nvSpPr>
          <p:spPr bwMode="auto">
            <a:xfrm>
              <a:off x="1390" y="1354"/>
              <a:ext cx="404" cy="2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dirty="0">
                  <a:solidFill>
                    <a:srgbClr val="00B050"/>
                  </a:solidFill>
                </a:rPr>
                <a:t>6</a:t>
              </a:r>
              <a:endParaRPr lang="en-US" altLang="en-US" dirty="0">
                <a:solidFill>
                  <a:srgbClr val="00B050"/>
                </a:solidFill>
              </a:endParaRPr>
            </a:p>
            <a:p>
              <a:endParaRPr lang="en-US" altLang="en-US" sz="2000" dirty="0">
                <a:solidFill>
                  <a:srgbClr val="00B050"/>
                </a:solidFill>
              </a:endParaRPr>
            </a:p>
            <a:p>
              <a:r>
                <a:rPr lang="en-US" altLang="ko-KR" dirty="0">
                  <a:solidFill>
                    <a:srgbClr val="00B050"/>
                  </a:solidFill>
                </a:rPr>
                <a:t>10</a:t>
              </a:r>
              <a:endParaRPr lang="en-US" altLang="en-US" dirty="0">
                <a:solidFill>
                  <a:srgbClr val="00B050"/>
                </a:solidFill>
              </a:endParaRPr>
            </a:p>
            <a:p>
              <a:endParaRPr lang="en-US" altLang="en-US" sz="2000" dirty="0">
                <a:solidFill>
                  <a:srgbClr val="00B050"/>
                </a:solidFill>
              </a:endParaRPr>
            </a:p>
            <a:p>
              <a:r>
                <a:rPr lang="en-US" altLang="ko-KR" dirty="0">
                  <a:solidFill>
                    <a:srgbClr val="00B050"/>
                  </a:solidFill>
                </a:rPr>
                <a:t>24</a:t>
              </a:r>
              <a:endParaRPr lang="en-US" altLang="en-US" dirty="0">
                <a:solidFill>
                  <a:srgbClr val="00B050"/>
                </a:solidFill>
              </a:endParaRPr>
            </a:p>
            <a:p>
              <a:endParaRPr lang="en-US" altLang="en-US" sz="2000" dirty="0">
                <a:solidFill>
                  <a:srgbClr val="00B050"/>
                </a:solidFill>
              </a:endParaRPr>
            </a:p>
            <a:p>
              <a:r>
                <a:rPr lang="en-US" altLang="ko-KR" dirty="0">
                  <a:solidFill>
                    <a:srgbClr val="00B050"/>
                  </a:solidFill>
                </a:rPr>
                <a:t>36</a:t>
              </a:r>
              <a:endParaRPr lang="en-US" altLang="en-US" dirty="0">
                <a:solidFill>
                  <a:srgbClr val="00B050"/>
                </a:solidFill>
              </a:endParaRPr>
            </a:p>
            <a:p>
              <a:endParaRPr lang="en-US" altLang="en-US" sz="2000" dirty="0"/>
            </a:p>
            <a:p>
              <a:r>
                <a:rPr lang="en-US" altLang="en-US" dirty="0"/>
                <a:t>12</a:t>
              </a:r>
            </a:p>
          </p:txBody>
        </p:sp>
        <p:grpSp>
          <p:nvGrpSpPr>
            <p:cNvPr id="176219" name="Group 91"/>
            <p:cNvGrpSpPr>
              <a:grpSpLocks/>
            </p:cNvGrpSpPr>
            <p:nvPr/>
          </p:nvGrpSpPr>
          <p:grpSpPr bwMode="auto">
            <a:xfrm>
              <a:off x="1882" y="1298"/>
              <a:ext cx="544" cy="2406"/>
              <a:chOff x="1521" y="1392"/>
              <a:chExt cx="892" cy="2406"/>
            </a:xfrm>
          </p:grpSpPr>
          <p:sp>
            <p:nvSpPr>
              <p:cNvPr id="176220" name="Rectangle 92"/>
              <p:cNvSpPr>
                <a:spLocks noChangeArrowheads="1"/>
              </p:cNvSpPr>
              <p:nvPr/>
            </p:nvSpPr>
            <p:spPr bwMode="auto">
              <a:xfrm>
                <a:off x="1533" y="1392"/>
                <a:ext cx="876" cy="2406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6221" name="Line 93"/>
              <p:cNvSpPr>
                <a:spLocks noChangeShapeType="1"/>
              </p:cNvSpPr>
              <p:nvPr/>
            </p:nvSpPr>
            <p:spPr bwMode="auto">
              <a:xfrm>
                <a:off x="1521" y="1872"/>
                <a:ext cx="8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6222" name="Line 94"/>
              <p:cNvSpPr>
                <a:spLocks noChangeShapeType="1"/>
              </p:cNvSpPr>
              <p:nvPr/>
            </p:nvSpPr>
            <p:spPr bwMode="auto">
              <a:xfrm>
                <a:off x="1521" y="2354"/>
                <a:ext cx="8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6223" name="Line 95"/>
              <p:cNvSpPr>
                <a:spLocks noChangeShapeType="1"/>
              </p:cNvSpPr>
              <p:nvPr/>
            </p:nvSpPr>
            <p:spPr bwMode="auto">
              <a:xfrm>
                <a:off x="1521" y="2837"/>
                <a:ext cx="8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6224" name="Line 96"/>
              <p:cNvSpPr>
                <a:spLocks noChangeShapeType="1"/>
              </p:cNvSpPr>
              <p:nvPr/>
            </p:nvSpPr>
            <p:spPr bwMode="auto">
              <a:xfrm>
                <a:off x="1521" y="3320"/>
                <a:ext cx="8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76225" name="Rectangle 97"/>
            <p:cNvSpPr>
              <a:spLocks noChangeArrowheads="1"/>
            </p:cNvSpPr>
            <p:nvPr/>
          </p:nvSpPr>
          <p:spPr bwMode="auto">
            <a:xfrm>
              <a:off x="2025" y="1354"/>
              <a:ext cx="404" cy="2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dirty="0">
                  <a:solidFill>
                    <a:srgbClr val="00B050"/>
                  </a:solidFill>
                </a:rPr>
                <a:t>6</a:t>
              </a:r>
              <a:endParaRPr lang="en-US" altLang="en-US" dirty="0">
                <a:solidFill>
                  <a:srgbClr val="00B050"/>
                </a:solidFill>
              </a:endParaRPr>
            </a:p>
            <a:p>
              <a:endParaRPr lang="en-US" altLang="en-US" sz="2000" dirty="0">
                <a:solidFill>
                  <a:srgbClr val="00B050"/>
                </a:solidFill>
              </a:endParaRPr>
            </a:p>
            <a:p>
              <a:r>
                <a:rPr lang="en-US" altLang="ko-KR" dirty="0">
                  <a:solidFill>
                    <a:srgbClr val="00B050"/>
                  </a:solidFill>
                </a:rPr>
                <a:t>10</a:t>
              </a:r>
              <a:endParaRPr lang="en-US" altLang="en-US" dirty="0">
                <a:solidFill>
                  <a:srgbClr val="00B050"/>
                </a:solidFill>
              </a:endParaRPr>
            </a:p>
            <a:p>
              <a:endParaRPr lang="en-US" altLang="en-US" sz="2000" dirty="0">
                <a:solidFill>
                  <a:srgbClr val="00B050"/>
                </a:solidFill>
              </a:endParaRPr>
            </a:p>
            <a:p>
              <a:r>
                <a:rPr lang="en-US" altLang="ko-KR" dirty="0">
                  <a:solidFill>
                    <a:srgbClr val="00B050"/>
                  </a:solidFill>
                </a:rPr>
                <a:t>24</a:t>
              </a:r>
              <a:endParaRPr lang="en-US" altLang="en-US" dirty="0">
                <a:solidFill>
                  <a:srgbClr val="00B050"/>
                </a:solidFill>
              </a:endParaRPr>
            </a:p>
            <a:p>
              <a:endParaRPr lang="en-US" altLang="en-US" sz="2000" dirty="0">
                <a:solidFill>
                  <a:srgbClr val="00B050"/>
                </a:solidFill>
              </a:endParaRPr>
            </a:p>
            <a:p>
              <a:r>
                <a:rPr lang="en-US" altLang="ko-KR" dirty="0">
                  <a:solidFill>
                    <a:srgbClr val="FF0000"/>
                  </a:solidFill>
                </a:rPr>
                <a:t>12</a:t>
              </a:r>
              <a:endParaRPr lang="en-US" altLang="en-US" dirty="0">
                <a:solidFill>
                  <a:srgbClr val="FF0000"/>
                </a:solidFill>
              </a:endParaRPr>
            </a:p>
            <a:p>
              <a:endParaRPr lang="en-US" altLang="en-US" sz="2000" dirty="0">
                <a:solidFill>
                  <a:srgbClr val="00B050"/>
                </a:solidFill>
              </a:endParaRPr>
            </a:p>
            <a:p>
              <a:r>
                <a:rPr lang="en-US" altLang="ko-KR" dirty="0">
                  <a:solidFill>
                    <a:srgbClr val="00B050"/>
                  </a:solidFill>
                </a:rPr>
                <a:t>36</a:t>
              </a:r>
              <a:endParaRPr lang="en-US" altLang="en-US" dirty="0">
                <a:solidFill>
                  <a:srgbClr val="00B050"/>
                </a:solidFill>
              </a:endParaRPr>
            </a:p>
          </p:txBody>
        </p:sp>
        <p:grpSp>
          <p:nvGrpSpPr>
            <p:cNvPr id="176226" name="Group 98"/>
            <p:cNvGrpSpPr>
              <a:grpSpLocks/>
            </p:cNvGrpSpPr>
            <p:nvPr/>
          </p:nvGrpSpPr>
          <p:grpSpPr bwMode="auto">
            <a:xfrm>
              <a:off x="2517" y="1298"/>
              <a:ext cx="544" cy="2406"/>
              <a:chOff x="1521" y="1392"/>
              <a:chExt cx="892" cy="2406"/>
            </a:xfrm>
          </p:grpSpPr>
          <p:sp>
            <p:nvSpPr>
              <p:cNvPr id="176227" name="Rectangle 99"/>
              <p:cNvSpPr>
                <a:spLocks noChangeArrowheads="1"/>
              </p:cNvSpPr>
              <p:nvPr/>
            </p:nvSpPr>
            <p:spPr bwMode="auto">
              <a:xfrm>
                <a:off x="1533" y="1392"/>
                <a:ext cx="876" cy="2406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6228" name="Line 100"/>
              <p:cNvSpPr>
                <a:spLocks noChangeShapeType="1"/>
              </p:cNvSpPr>
              <p:nvPr/>
            </p:nvSpPr>
            <p:spPr bwMode="auto">
              <a:xfrm>
                <a:off x="1521" y="1872"/>
                <a:ext cx="8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6229" name="Line 101"/>
              <p:cNvSpPr>
                <a:spLocks noChangeShapeType="1"/>
              </p:cNvSpPr>
              <p:nvPr/>
            </p:nvSpPr>
            <p:spPr bwMode="auto">
              <a:xfrm>
                <a:off x="1521" y="2354"/>
                <a:ext cx="8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6230" name="Line 102"/>
              <p:cNvSpPr>
                <a:spLocks noChangeShapeType="1"/>
              </p:cNvSpPr>
              <p:nvPr/>
            </p:nvSpPr>
            <p:spPr bwMode="auto">
              <a:xfrm>
                <a:off x="1521" y="2837"/>
                <a:ext cx="8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6231" name="Line 103"/>
              <p:cNvSpPr>
                <a:spLocks noChangeShapeType="1"/>
              </p:cNvSpPr>
              <p:nvPr/>
            </p:nvSpPr>
            <p:spPr bwMode="auto">
              <a:xfrm>
                <a:off x="1521" y="3320"/>
                <a:ext cx="8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76232" name="Rectangle 104"/>
            <p:cNvSpPr>
              <a:spLocks noChangeArrowheads="1"/>
            </p:cNvSpPr>
            <p:nvPr/>
          </p:nvSpPr>
          <p:spPr bwMode="auto">
            <a:xfrm>
              <a:off x="2660" y="1354"/>
              <a:ext cx="404" cy="2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dirty="0">
                  <a:solidFill>
                    <a:srgbClr val="00B050"/>
                  </a:solidFill>
                </a:rPr>
                <a:t>6</a:t>
              </a:r>
              <a:endParaRPr lang="en-US" altLang="en-US" dirty="0">
                <a:solidFill>
                  <a:srgbClr val="00B050"/>
                </a:solidFill>
              </a:endParaRPr>
            </a:p>
            <a:p>
              <a:endParaRPr lang="en-US" altLang="en-US" sz="2000" dirty="0">
                <a:solidFill>
                  <a:srgbClr val="00B050"/>
                </a:solidFill>
              </a:endParaRPr>
            </a:p>
            <a:p>
              <a:r>
                <a:rPr lang="en-US" altLang="ko-KR" dirty="0">
                  <a:solidFill>
                    <a:srgbClr val="00B050"/>
                  </a:solidFill>
                </a:rPr>
                <a:t>10</a:t>
              </a:r>
              <a:endParaRPr lang="en-US" altLang="en-US" dirty="0">
                <a:solidFill>
                  <a:srgbClr val="00B050"/>
                </a:solidFill>
              </a:endParaRPr>
            </a:p>
            <a:p>
              <a:endParaRPr lang="en-US" altLang="en-US" sz="2000" dirty="0">
                <a:solidFill>
                  <a:srgbClr val="00B050"/>
                </a:solidFill>
              </a:endParaRPr>
            </a:p>
            <a:p>
              <a:r>
                <a:rPr lang="en-US" altLang="ko-KR" dirty="0">
                  <a:solidFill>
                    <a:srgbClr val="FF0000"/>
                  </a:solidFill>
                </a:rPr>
                <a:t>12</a:t>
              </a:r>
              <a:endParaRPr lang="en-US" altLang="en-US" dirty="0">
                <a:solidFill>
                  <a:srgbClr val="FF0000"/>
                </a:solidFill>
              </a:endParaRPr>
            </a:p>
            <a:p>
              <a:endParaRPr lang="en-US" altLang="en-US" sz="2000" dirty="0">
                <a:solidFill>
                  <a:srgbClr val="00B050"/>
                </a:solidFill>
              </a:endParaRPr>
            </a:p>
            <a:p>
              <a:r>
                <a:rPr lang="en-US" altLang="ko-KR" dirty="0">
                  <a:solidFill>
                    <a:srgbClr val="00B050"/>
                  </a:solidFill>
                </a:rPr>
                <a:t>24</a:t>
              </a:r>
              <a:endParaRPr lang="en-US" altLang="en-US" dirty="0">
                <a:solidFill>
                  <a:srgbClr val="00B050"/>
                </a:solidFill>
              </a:endParaRPr>
            </a:p>
            <a:p>
              <a:endParaRPr lang="en-US" altLang="en-US" sz="2000" dirty="0">
                <a:solidFill>
                  <a:srgbClr val="00B050"/>
                </a:solidFill>
              </a:endParaRPr>
            </a:p>
            <a:p>
              <a:r>
                <a:rPr lang="en-US" altLang="ko-KR" dirty="0">
                  <a:solidFill>
                    <a:srgbClr val="00B050"/>
                  </a:solidFill>
                </a:rPr>
                <a:t>36</a:t>
              </a:r>
              <a:endParaRPr lang="en-US" alt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176235" name="AutoShape 107"/>
          <p:cNvSpPr>
            <a:spLocks noChangeArrowheads="1"/>
          </p:cNvSpPr>
          <p:nvPr/>
        </p:nvSpPr>
        <p:spPr bwMode="auto">
          <a:xfrm>
            <a:off x="5651500" y="5300663"/>
            <a:ext cx="288925" cy="215900"/>
          </a:xfrm>
          <a:prstGeom prst="rightArrow">
            <a:avLst>
              <a:gd name="adj1" fmla="val 50000"/>
              <a:gd name="adj2" fmla="val 33456"/>
            </a:avLst>
          </a:prstGeom>
          <a:noFill/>
          <a:ln w="28575" algn="ctr">
            <a:solidFill>
              <a:srgbClr val="006633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endParaRPr lang="ko-KR" altLang="en-US"/>
          </a:p>
        </p:txBody>
      </p:sp>
      <p:sp>
        <p:nvSpPr>
          <p:cNvPr id="176236" name="AutoShape 108"/>
          <p:cNvSpPr>
            <a:spLocks noChangeArrowheads="1"/>
          </p:cNvSpPr>
          <p:nvPr/>
        </p:nvSpPr>
        <p:spPr bwMode="auto">
          <a:xfrm>
            <a:off x="1116013" y="4581525"/>
            <a:ext cx="288925" cy="215900"/>
          </a:xfrm>
          <a:prstGeom prst="rightArrow">
            <a:avLst>
              <a:gd name="adj1" fmla="val 50000"/>
              <a:gd name="adj2" fmla="val 33456"/>
            </a:avLst>
          </a:prstGeom>
          <a:noFill/>
          <a:ln w="28575" algn="ctr">
            <a:solidFill>
              <a:srgbClr val="006633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7AE6-8665-4FF3-BACB-829C106C60E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398963" y="2216150"/>
            <a:ext cx="4259262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Divides the array into two parts:  already sorted, and not yet sorted.</a:t>
            </a:r>
            <a:r>
              <a:rPr lang="en-US" altLang="en-US" sz="2400">
                <a:solidFill>
                  <a:srgbClr val="990000"/>
                </a:solidFill>
              </a:rPr>
              <a:t>  </a:t>
            </a:r>
          </a:p>
          <a:p>
            <a:endParaRPr lang="en-US" altLang="en-US" sz="2400">
              <a:solidFill>
                <a:srgbClr val="990000"/>
              </a:solidFill>
            </a:endParaRPr>
          </a:p>
          <a:p>
            <a:r>
              <a:rPr lang="en-US" altLang="en-US" sz="2400">
                <a:solidFill>
                  <a:srgbClr val="990033"/>
                </a:solidFill>
              </a:rPr>
              <a:t>On each pass, finds the smallest of the unsorted elements, and swaps it into its correct place,</a:t>
            </a:r>
            <a:r>
              <a:rPr lang="en-US" altLang="en-US" sz="2400">
                <a:solidFill>
                  <a:srgbClr val="990000"/>
                </a:solidFill>
              </a:rPr>
              <a:t> </a:t>
            </a:r>
            <a:r>
              <a:rPr lang="en-US" altLang="en-US" sz="2400"/>
              <a:t>thereby increasing the number of sorted elements by one.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1665288" y="146050"/>
            <a:ext cx="5888037" cy="1143000"/>
          </a:xfrm>
          <a:noFill/>
          <a:ln/>
        </p:spPr>
        <p:txBody>
          <a:bodyPr/>
          <a:lstStyle/>
          <a:p>
            <a:r>
              <a:rPr lang="en-US" altLang="en-US"/>
              <a:t>Straight Selection Sort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506413" y="1620838"/>
            <a:ext cx="2224087" cy="42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endParaRPr lang="en-US" altLang="en-US" sz="2400">
              <a:latin typeface="Times New Roman" charset="0"/>
            </a:endParaRPr>
          </a:p>
          <a:p>
            <a:r>
              <a:rPr lang="en-US" altLang="en-US" sz="800">
                <a:latin typeface="Times New Roman" charset="0"/>
              </a:rPr>
              <a:t>  </a:t>
            </a:r>
            <a:endParaRPr lang="en-US" altLang="en-US" sz="10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values	 [ 0 ]       </a:t>
            </a:r>
            <a:endParaRPr lang="en-US" altLang="en-US" sz="16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	 [ 1 ]</a:t>
            </a:r>
            <a:endParaRPr lang="en-US" altLang="en-US" sz="8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	 [ 2 ]</a:t>
            </a:r>
          </a:p>
          <a:p>
            <a:r>
              <a:rPr lang="en-US" altLang="en-US" sz="800">
                <a:latin typeface="Times New Roman" charset="0"/>
              </a:rPr>
              <a:t> </a:t>
            </a:r>
          </a:p>
          <a:p>
            <a:r>
              <a:rPr lang="en-US" altLang="en-US" sz="800">
                <a:latin typeface="Times New Roman" charset="0"/>
              </a:rPr>
              <a:t> </a:t>
            </a:r>
            <a:endParaRPr lang="en-US" altLang="en-US" sz="10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             [ 3 ]</a:t>
            </a:r>
            <a:endParaRPr lang="en-US" altLang="en-US" sz="16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 	 [ 4 ]</a:t>
            </a:r>
          </a:p>
        </p:txBody>
      </p:sp>
      <p:grpSp>
        <p:nvGrpSpPr>
          <p:cNvPr id="7178" name="Group 10"/>
          <p:cNvGrpSpPr>
            <a:grpSpLocks/>
          </p:cNvGrpSpPr>
          <p:nvPr/>
        </p:nvGrpSpPr>
        <p:grpSpPr bwMode="auto">
          <a:xfrm>
            <a:off x="2414588" y="2209800"/>
            <a:ext cx="1416050" cy="3819525"/>
            <a:chOff x="1521" y="1392"/>
            <a:chExt cx="892" cy="2406"/>
          </a:xfrm>
        </p:grpSpPr>
        <p:sp>
          <p:nvSpPr>
            <p:cNvPr id="7173" name="Rectangle 5"/>
            <p:cNvSpPr>
              <a:spLocks noChangeArrowheads="1"/>
            </p:cNvSpPr>
            <p:nvPr/>
          </p:nvSpPr>
          <p:spPr bwMode="auto">
            <a:xfrm>
              <a:off x="1533" y="1392"/>
              <a:ext cx="876" cy="240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74" name="Line 6"/>
            <p:cNvSpPr>
              <a:spLocks noChangeShapeType="1"/>
            </p:cNvSpPr>
            <p:nvPr/>
          </p:nvSpPr>
          <p:spPr bwMode="auto">
            <a:xfrm>
              <a:off x="1521" y="1872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75" name="Line 7"/>
            <p:cNvSpPr>
              <a:spLocks noChangeShapeType="1"/>
            </p:cNvSpPr>
            <p:nvPr/>
          </p:nvSpPr>
          <p:spPr bwMode="auto">
            <a:xfrm>
              <a:off x="1521" y="2354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76" name="Line 8"/>
            <p:cNvSpPr>
              <a:spLocks noChangeShapeType="1"/>
            </p:cNvSpPr>
            <p:nvPr/>
          </p:nvSpPr>
          <p:spPr bwMode="auto">
            <a:xfrm>
              <a:off x="1521" y="2837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77" name="Line 9"/>
            <p:cNvSpPr>
              <a:spLocks noChangeShapeType="1"/>
            </p:cNvSpPr>
            <p:nvPr/>
          </p:nvSpPr>
          <p:spPr bwMode="auto">
            <a:xfrm>
              <a:off x="1521" y="3320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2786063" y="2298700"/>
            <a:ext cx="636587" cy="374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36</a:t>
            </a:r>
          </a:p>
          <a:p>
            <a:endParaRPr lang="en-US" altLang="en-US" sz="2000"/>
          </a:p>
          <a:p>
            <a:r>
              <a:rPr lang="en-US" altLang="en-US"/>
              <a:t>24</a:t>
            </a:r>
          </a:p>
          <a:p>
            <a:endParaRPr lang="en-US" altLang="en-US" sz="2000"/>
          </a:p>
          <a:p>
            <a:r>
              <a:rPr lang="en-US" altLang="en-US"/>
              <a:t>10</a:t>
            </a:r>
          </a:p>
          <a:p>
            <a:endParaRPr lang="en-US" altLang="en-US" sz="2000"/>
          </a:p>
          <a:p>
            <a:r>
              <a:rPr lang="en-US" altLang="en-US"/>
              <a:t>  6</a:t>
            </a:r>
          </a:p>
          <a:p>
            <a:endParaRPr lang="en-US" altLang="en-US" sz="2000"/>
          </a:p>
          <a:p>
            <a:r>
              <a:rPr lang="en-US" altLang="en-US"/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461963" y="153988"/>
            <a:ext cx="8218487" cy="663416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246063"/>
            <a:ext cx="7924800" cy="6505575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template &lt;class  ItemType &gt;</a:t>
            </a:r>
            <a:endParaRPr lang="en-US" altLang="en-US" sz="2000" b="1">
              <a:solidFill>
                <a:srgbClr val="008080"/>
              </a:solidFill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void InsertItem  ( ItemType  values [ ] ,  </a:t>
            </a:r>
            <a:r>
              <a:rPr lang="en-US" altLang="en-US" sz="2000" b="1">
                <a:solidFill>
                  <a:schemeClr val="accent2"/>
                </a:solidFill>
              </a:rPr>
              <a:t> </a:t>
            </a:r>
            <a:r>
              <a:rPr lang="en-US" altLang="en-US" sz="2000" b="1"/>
              <a:t>int  start ,  int end )</a:t>
            </a:r>
            <a:r>
              <a:rPr lang="en-US" altLang="en-US" sz="2000" b="1">
                <a:solidFill>
                  <a:schemeClr val="tx2"/>
                </a:solidFill>
              </a:rPr>
              <a:t>	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000" b="1">
                <a:solidFill>
                  <a:schemeClr val="tx2"/>
                </a:solidFill>
              </a:rPr>
              <a:t>	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>
                <a:solidFill>
                  <a:srgbClr val="339933"/>
                </a:solidFill>
              </a:rPr>
              <a:t>//  Post: Elements between values [start] and  values [end]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>
                <a:solidFill>
                  <a:srgbClr val="339933"/>
                </a:solidFill>
              </a:rPr>
              <a:t>//            have been sorted into ascending order by key.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{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bool  finished = false 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int     current  =  end 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bool  moreToSearch = ( current != start ) 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while  ( moreToSearch  &amp;&amp;  !finished )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{	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       if  (values [ current ] &lt; values [ current - 1 ] )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       {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	      Swap ( values [ current ], values [ current - 1 ] ) 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	      current-- 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	      moreToSearch = ( current != start );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	}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	else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	      finished = true 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}</a:t>
            </a:r>
            <a:r>
              <a:rPr lang="en-US" altLang="en-US" sz="1000" b="1"/>
              <a:t>     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} </a:t>
            </a:r>
            <a:r>
              <a:rPr lang="en-US" altLang="en-US" sz="2000" b="1" i="1">
                <a:solidFill>
                  <a:schemeClr val="folHlink"/>
                </a:solidFill>
              </a:rPr>
              <a:t>	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A389AF5E-36A1-4C61-AF87-6DA47BB0643F}" type="slidenum">
              <a:rPr lang="en-US" altLang="en-US" sz="1400" b="0"/>
              <a:pPr algn="r"/>
              <a:t>30</a:t>
            </a:fld>
            <a:endParaRPr lang="en-US" alt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461963" y="896938"/>
            <a:ext cx="8218487" cy="4821237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947738"/>
            <a:ext cx="7924800" cy="5129212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2000" b="1" dirty="0">
              <a:solidFill>
                <a:srgbClr val="008080"/>
              </a:solidFill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000" b="1" dirty="0"/>
              <a:t>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dirty="0"/>
              <a:t>template &lt;class  </a:t>
            </a:r>
            <a:r>
              <a:rPr lang="en-US" altLang="en-US" sz="2000" b="1" dirty="0" err="1"/>
              <a:t>ItemType</a:t>
            </a:r>
            <a:r>
              <a:rPr lang="en-US" altLang="en-US" sz="2000" b="1" dirty="0"/>
              <a:t> &gt;</a:t>
            </a:r>
            <a:endParaRPr lang="en-US" altLang="en-US" sz="800" b="1" dirty="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dirty="0"/>
              <a:t>void  </a:t>
            </a:r>
            <a:r>
              <a:rPr lang="en-US" altLang="en-US" sz="2000" b="1" dirty="0" err="1"/>
              <a:t>InsertionSort</a:t>
            </a:r>
            <a:r>
              <a:rPr lang="en-US" altLang="en-US" sz="2000" b="1" dirty="0"/>
              <a:t>  ( </a:t>
            </a:r>
            <a:r>
              <a:rPr lang="en-US" altLang="en-US" sz="2000" b="1" dirty="0" err="1"/>
              <a:t>ItemType</a:t>
            </a:r>
            <a:r>
              <a:rPr lang="en-US" altLang="en-US" sz="2000" b="1" dirty="0"/>
              <a:t>  values [ ] ,  </a:t>
            </a:r>
            <a:r>
              <a:rPr lang="en-US" altLang="en-US" sz="2000" b="1" dirty="0">
                <a:solidFill>
                  <a:schemeClr val="accent2"/>
                </a:solidFill>
              </a:rPr>
              <a:t>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 </a:t>
            </a:r>
            <a:r>
              <a:rPr lang="en-US" altLang="en-US" sz="2000" b="1" dirty="0" err="1"/>
              <a:t>numValues</a:t>
            </a:r>
            <a:r>
              <a:rPr lang="en-US" altLang="en-US" sz="2000" b="1" dirty="0"/>
              <a:t> )</a:t>
            </a:r>
            <a:r>
              <a:rPr lang="en-US" altLang="en-US" sz="2000" b="1" dirty="0">
                <a:solidFill>
                  <a:schemeClr val="tx2"/>
                </a:solidFill>
              </a:rPr>
              <a:t>	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000" b="1" dirty="0">
                <a:solidFill>
                  <a:schemeClr val="tx2"/>
                </a:solidFill>
              </a:rPr>
              <a:t>	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dirty="0">
                <a:solidFill>
                  <a:srgbClr val="339933"/>
                </a:solidFill>
              </a:rPr>
              <a:t>//  Post: Sorts array values[0 . . numValues-1 ] into ascending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dirty="0">
                <a:solidFill>
                  <a:srgbClr val="339933"/>
                </a:solidFill>
              </a:rPr>
              <a:t>//            order by key</a:t>
            </a:r>
            <a:endParaRPr lang="en-US" altLang="en-US" sz="2000" b="1" dirty="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dirty="0"/>
              <a:t>{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dirty="0"/>
              <a:t>	for  ( </a:t>
            </a:r>
            <a:r>
              <a:rPr lang="en-US" altLang="en-US" sz="2000" b="1" dirty="0" err="1"/>
              <a:t>int</a:t>
            </a:r>
            <a:r>
              <a:rPr lang="en-US" altLang="en-US" sz="2000" b="1"/>
              <a:t> count = </a:t>
            </a:r>
            <a:r>
              <a:rPr lang="en-US" altLang="en-US" sz="2000" b="1" smtClean="0"/>
              <a:t>1 </a:t>
            </a:r>
            <a:r>
              <a:rPr lang="en-US" altLang="en-US" sz="2000" b="1"/>
              <a:t>; count &lt; </a:t>
            </a:r>
            <a:r>
              <a:rPr lang="en-US" altLang="en-US" sz="2000" b="1" dirty="0" err="1"/>
              <a:t>numValues</a:t>
            </a:r>
            <a:r>
              <a:rPr lang="en-US" altLang="en-US" sz="2000" b="1" dirty="0"/>
              <a:t> ; count++ )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1000" b="1" dirty="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1000" b="1" dirty="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dirty="0"/>
              <a:t>	       	</a:t>
            </a:r>
            <a:r>
              <a:rPr lang="en-US" altLang="en-US" sz="2000" b="1" dirty="0" err="1"/>
              <a:t>InsertItem</a:t>
            </a:r>
            <a:r>
              <a:rPr lang="en-US" altLang="en-US" sz="2000" b="1" dirty="0"/>
              <a:t> ( values , 0 , count ) 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800" b="1" dirty="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1000" b="1" dirty="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dirty="0"/>
              <a:t>} 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E11C7CDA-FADB-4C14-9CF1-AB7881B2FAFB}" type="slidenum">
              <a:rPr lang="en-US" altLang="en-US" sz="1400" b="0"/>
              <a:pPr algn="r"/>
              <a:t>31</a:t>
            </a:fld>
            <a:endParaRPr lang="en-US" alt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E2B1A2-85B9-4929-9A85-A50491A44CE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67544" y="1844824"/>
            <a:ext cx="8190681" cy="341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t>Advantages: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t>Relatively easy to implement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t>Fast when:</a:t>
            </a:r>
            <a:endParaRPr lang="en-US" altLang="en-US" sz="2400" dirty="0" smtClean="0">
              <a:solidFill>
                <a:srgbClr val="000000"/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t>the data is </a:t>
            </a:r>
            <a:r>
              <a:rPr lang="en-US" altLang="en-US" sz="2400" dirty="0" smtClean="0">
                <a:solidFill>
                  <a:srgbClr val="000000"/>
                </a:solidFill>
              </a:rPr>
              <a:t>almost sorted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t>the size of the data is small.</a:t>
            </a:r>
            <a:endParaRPr kumimoji="0" lang="en-US" altLang="en-US" sz="2400" b="1" i="0" u="none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  <a:p>
            <a:pPr marL="342900" lvl="0" indent="-342900">
              <a:buFont typeface="Wingdings" panose="05000000000000000000" pitchFamily="2" charset="2"/>
              <a:buChar char="l"/>
              <a:defRPr/>
            </a:pPr>
            <a:r>
              <a:rPr lang="en-US" altLang="en-US" sz="2400" dirty="0" smtClean="0">
                <a:solidFill>
                  <a:srgbClr val="000000"/>
                </a:solidFill>
              </a:rPr>
              <a:t>Disadvantages</a:t>
            </a:r>
            <a:r>
              <a:rPr lang="en-US" altLang="en-US" sz="2400" dirty="0">
                <a:solidFill>
                  <a:srgbClr val="000000"/>
                </a:solidFill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solidFill>
                  <a:srgbClr val="000000"/>
                </a:solidFill>
              </a:rPr>
              <a:t>If the data is already sorted in reverse order, each insertion requires a large number of comparisons. 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1665288" y="146050"/>
            <a:ext cx="5888037" cy="1143000"/>
          </a:xfrm>
          <a:noFill/>
          <a:ln/>
        </p:spPr>
        <p:txBody>
          <a:bodyPr/>
          <a:lstStyle/>
          <a:p>
            <a:r>
              <a:rPr lang="en-US" altLang="en-US"/>
              <a:t>Insertion Sort</a:t>
            </a:r>
          </a:p>
        </p:txBody>
      </p:sp>
    </p:spTree>
    <p:extLst>
      <p:ext uri="{BB962C8B-B14F-4D97-AF65-F5344CB8AC3E}">
        <p14:creationId xmlns:p14="http://schemas.microsoft.com/office/powerpoint/2010/main" val="16103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E2B1A2-85B9-4929-9A85-A50491A44CE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1665288" y="146050"/>
            <a:ext cx="5888037" cy="1143000"/>
          </a:xfrm>
          <a:noFill/>
          <a:ln/>
        </p:spPr>
        <p:txBody>
          <a:bodyPr/>
          <a:lstStyle/>
          <a:p>
            <a:r>
              <a:rPr lang="en-US" altLang="en-US" dirty="0" smtClean="0"/>
              <a:t>Shell Sort</a:t>
            </a: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4568" y="1416308"/>
            <a:ext cx="7488832" cy="4021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SzPct val="4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9725" algn="l"/>
                <a:tab pos="8686800" algn="l"/>
                <a:tab pos="9407525" algn="l"/>
              </a:tabLst>
            </a:pPr>
            <a:r>
              <a:rPr lang="en-GB" altLang="ko-KR" sz="2800" dirty="0">
                <a:latin typeface="+mj-lt"/>
              </a:rPr>
              <a:t>Essentially a segmented insertion sort</a:t>
            </a:r>
          </a:p>
          <a:p>
            <a:pPr marL="914400" lvl="1" indent="-457200">
              <a:lnSpc>
                <a:spcPct val="90000"/>
              </a:lnSpc>
              <a:spcAft>
                <a:spcPts val="138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9725" algn="l"/>
                <a:tab pos="8686800" algn="l"/>
                <a:tab pos="9407525" algn="l"/>
              </a:tabLst>
            </a:pPr>
            <a:r>
              <a:rPr lang="en-GB" altLang="ko-KR" sz="2800" dirty="0">
                <a:latin typeface="+mj-lt"/>
              </a:rPr>
              <a:t>Divides an array into several smaller non-contiguous segments </a:t>
            </a:r>
          </a:p>
          <a:p>
            <a:pPr marL="914400" lvl="1" indent="-457200">
              <a:lnSpc>
                <a:spcPct val="90000"/>
              </a:lnSpc>
              <a:spcAft>
                <a:spcPts val="138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9725" algn="l"/>
                <a:tab pos="8686800" algn="l"/>
                <a:tab pos="9407525" algn="l"/>
              </a:tabLst>
            </a:pPr>
            <a:r>
              <a:rPr lang="en-GB" altLang="ko-KR" sz="2800" dirty="0">
                <a:latin typeface="+mj-lt"/>
              </a:rPr>
              <a:t>The distance between successive elements in one segment is called a </a:t>
            </a:r>
            <a:r>
              <a:rPr lang="en-GB" altLang="ko-KR" sz="2800" dirty="0" smtClean="0">
                <a:latin typeface="+mj-lt"/>
              </a:rPr>
              <a:t>“gap”.</a:t>
            </a:r>
            <a:endParaRPr lang="en-GB" altLang="ko-KR" sz="2800" i="1" dirty="0">
              <a:solidFill>
                <a:srgbClr val="00DCFF"/>
              </a:solidFill>
              <a:latin typeface="+mj-lt"/>
            </a:endParaRPr>
          </a:p>
          <a:p>
            <a:pPr marL="914400" lvl="1" indent="-457200">
              <a:lnSpc>
                <a:spcPct val="90000"/>
              </a:lnSpc>
              <a:spcAft>
                <a:spcPts val="138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9725" algn="l"/>
                <a:tab pos="8686800" algn="l"/>
                <a:tab pos="9407525" algn="l"/>
              </a:tabLst>
            </a:pPr>
            <a:r>
              <a:rPr lang="en-GB" altLang="ko-KR" sz="2800" dirty="0">
                <a:latin typeface="+mj-lt"/>
              </a:rPr>
              <a:t>Each segment is sorted within itself using insertion sort.</a:t>
            </a:r>
          </a:p>
          <a:p>
            <a:pPr marL="914400" lvl="1" indent="-457200">
              <a:lnSpc>
                <a:spcPct val="90000"/>
              </a:lnSpc>
              <a:spcAft>
                <a:spcPts val="138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9725" algn="l"/>
                <a:tab pos="8686800" algn="l"/>
                <a:tab pos="9407525" algn="l"/>
              </a:tabLst>
            </a:pPr>
            <a:r>
              <a:rPr lang="en-GB" altLang="ko-KR" sz="2800" dirty="0">
                <a:latin typeface="+mj-lt"/>
              </a:rPr>
              <a:t>Then </a:t>
            </a:r>
            <a:r>
              <a:rPr lang="en-GB" altLang="ko-KR" sz="2800" dirty="0" err="1">
                <a:latin typeface="+mj-lt"/>
              </a:rPr>
              <a:t>resegment</a:t>
            </a:r>
            <a:r>
              <a:rPr lang="en-GB" altLang="ko-KR" sz="2800" dirty="0">
                <a:latin typeface="+mj-lt"/>
              </a:rPr>
              <a:t> into larger segments (smaller gaps) and repeat sort.</a:t>
            </a:r>
          </a:p>
          <a:p>
            <a:pPr marL="914400" lvl="1" indent="-457200">
              <a:lnSpc>
                <a:spcPct val="90000"/>
              </a:lnSpc>
              <a:spcAft>
                <a:spcPts val="138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9725" algn="l"/>
                <a:tab pos="8686800" algn="l"/>
                <a:tab pos="9407525" algn="l"/>
              </a:tabLst>
            </a:pPr>
            <a:r>
              <a:rPr lang="en-GB" altLang="ko-KR" sz="2800" dirty="0">
                <a:latin typeface="+mj-lt"/>
              </a:rPr>
              <a:t>Continue until only one segment (gap = 1</a:t>
            </a:r>
            <a:r>
              <a:rPr lang="en-GB" altLang="ko-KR" sz="2800" dirty="0" smtClean="0">
                <a:latin typeface="+mj-lt"/>
              </a:rPr>
              <a:t>)</a:t>
            </a:r>
            <a:endParaRPr lang="en-GB" altLang="ko-KR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753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E2B1A2-85B9-4929-9A85-A50491A44CE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1665288" y="146050"/>
            <a:ext cx="5888037" cy="1143000"/>
          </a:xfrm>
          <a:noFill/>
          <a:ln/>
        </p:spPr>
        <p:txBody>
          <a:bodyPr/>
          <a:lstStyle/>
          <a:p>
            <a:r>
              <a:rPr lang="en-US" altLang="en-US" dirty="0" smtClean="0"/>
              <a:t>Shell Sort</a:t>
            </a: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4568" y="1416308"/>
            <a:ext cx="74888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b="0" dirty="0" smtClean="0">
                <a:latin typeface="+mj-lt"/>
              </a:rPr>
              <a:t>It works because:</a:t>
            </a:r>
          </a:p>
          <a:p>
            <a:pPr marL="914400" lvl="1" indent="-457200">
              <a:buSzPct val="40000"/>
              <a:buFont typeface="Wingdings" panose="05000000000000000000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9725" algn="l"/>
                <a:tab pos="8686800" algn="l"/>
                <a:tab pos="9407525" algn="l"/>
              </a:tabLst>
            </a:pPr>
            <a:r>
              <a:rPr lang="en-GB" altLang="ko-KR" b="0" dirty="0">
                <a:latin typeface="+mj-lt"/>
              </a:rPr>
              <a:t>It always deals with a small number of elements.</a:t>
            </a:r>
          </a:p>
          <a:p>
            <a:pPr marL="914400" lvl="1" indent="-457200">
              <a:buSzPct val="40000"/>
              <a:buFont typeface="Wingdings" panose="05000000000000000000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9725" algn="l"/>
                <a:tab pos="8686800" algn="l"/>
                <a:tab pos="9407525" algn="l"/>
              </a:tabLst>
            </a:pPr>
            <a:r>
              <a:rPr lang="en-GB" altLang="ko-KR" b="0" dirty="0">
                <a:latin typeface="+mj-lt"/>
              </a:rPr>
              <a:t>Elements are moved a long way through array with each swap and this leaves it more nearly sorted</a:t>
            </a:r>
            <a:r>
              <a:rPr lang="en-GB" altLang="ko-KR" b="0" dirty="0" smtClean="0">
                <a:latin typeface="+mj-lt"/>
              </a:rPr>
              <a:t>.</a:t>
            </a:r>
            <a:endParaRPr lang="en-GB" altLang="ko-KR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811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48600" cy="752128"/>
          </a:xfrm>
        </p:spPr>
        <p:txBody>
          <a:bodyPr/>
          <a:lstStyle/>
          <a:p>
            <a:r>
              <a:rPr lang="en-US" altLang="ko-KR" dirty="0" smtClean="0"/>
              <a:t>Shell Sort Example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A8ED-9EB0-4A26-B3FB-6CED521DDB22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492073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lt"/>
              </a:rPr>
              <a:t>Iteration 1</a:t>
            </a:r>
            <a:endParaRPr lang="ko-KR" altLang="en-US" sz="1400" dirty="0">
              <a:latin typeface="+mj-lt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624891"/>
              </p:ext>
            </p:extLst>
          </p:nvPr>
        </p:nvGraphicFramePr>
        <p:xfrm>
          <a:off x="1403648" y="1460542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72259777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4583506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640542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2623841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4197408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83199127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8285344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2679356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85578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84503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47374"/>
              </p:ext>
            </p:extLst>
          </p:nvPr>
        </p:nvGraphicFramePr>
        <p:xfrm>
          <a:off x="1403648" y="2420888"/>
          <a:ext cx="60959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43173168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2368454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1930015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1263046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7793676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9542593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1994742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435735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66029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10298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22822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51585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49176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21769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55576" y="1988840"/>
            <a:ext cx="633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</a:rPr>
              <a:t>Gap = 8/2=4. </a:t>
            </a:r>
            <a:r>
              <a:rPr lang="en-US" altLang="ko-KR" sz="1600" dirty="0">
                <a:latin typeface="+mj-lt"/>
              </a:rPr>
              <a:t> </a:t>
            </a:r>
            <a:r>
              <a:rPr lang="en-US" altLang="ko-KR" sz="1600" dirty="0" smtClean="0">
                <a:latin typeface="+mj-lt"/>
              </a:rPr>
              <a:t> If even number, make it odd by adding 1. Gag=5</a:t>
            </a:r>
            <a:endParaRPr lang="ko-KR" altLang="en-US" sz="1600" dirty="0">
              <a:latin typeface="+mj-lt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525341"/>
              </p:ext>
            </p:extLst>
          </p:nvPr>
        </p:nvGraphicFramePr>
        <p:xfrm>
          <a:off x="1403648" y="4631597"/>
          <a:ext cx="60959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43173168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2368454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1930015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1263046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7793676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9542593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1994742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435735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66029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</a:rPr>
                        <a:t>31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</a:rPr>
                        <a:t>80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10298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</a:rPr>
                        <a:t>55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</a:rPr>
                        <a:t>90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22822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</a:rPr>
                        <a:t>50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</a:rPr>
                        <a:t>81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51585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49176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</a:rPr>
                        <a:t>40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217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9370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48600" cy="752128"/>
          </a:xfrm>
        </p:spPr>
        <p:txBody>
          <a:bodyPr/>
          <a:lstStyle/>
          <a:p>
            <a:r>
              <a:rPr lang="en-US" altLang="ko-KR" dirty="0" smtClean="0"/>
              <a:t>Shell Sort Example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A8ED-9EB0-4A26-B3FB-6CED521DDB22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5516" y="1523605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lt"/>
              </a:rPr>
              <a:t>Iteration 2</a:t>
            </a:r>
            <a:endParaRPr lang="ko-KR" altLang="en-US" sz="1400" dirty="0">
              <a:latin typeface="+mj-lt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343833"/>
              </p:ext>
            </p:extLst>
          </p:nvPr>
        </p:nvGraphicFramePr>
        <p:xfrm>
          <a:off x="1403648" y="1460542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72259777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4583506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640542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2623841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4197408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83199127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8285344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2679356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85578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84503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500772"/>
              </p:ext>
            </p:extLst>
          </p:nvPr>
        </p:nvGraphicFramePr>
        <p:xfrm>
          <a:off x="1403648" y="2420888"/>
          <a:ext cx="60959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43173168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2368454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1930015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1263046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7793676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9542593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1994742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435735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66029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10298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22822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51585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55576" y="1988840"/>
            <a:ext cx="633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</a:rPr>
              <a:t>Gap = 5/2+1=3.   </a:t>
            </a:r>
            <a:endParaRPr lang="ko-KR" altLang="en-US" sz="1600" dirty="0">
              <a:latin typeface="+mj-lt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642267"/>
              </p:ext>
            </p:extLst>
          </p:nvPr>
        </p:nvGraphicFramePr>
        <p:xfrm>
          <a:off x="1428331" y="3843888"/>
          <a:ext cx="60959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43173168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2368454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1930015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1263046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7793676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9542593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1994742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435735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66029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</a:rPr>
                        <a:t>31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</a:rPr>
                        <a:t>90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10298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</a:rPr>
                        <a:t>40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</a:rPr>
                        <a:t>55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</a:rPr>
                        <a:t>81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22822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</a:rPr>
                        <a:t>50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</a:rPr>
                        <a:t>80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515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16622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48600" cy="752128"/>
          </a:xfrm>
        </p:spPr>
        <p:txBody>
          <a:bodyPr/>
          <a:lstStyle/>
          <a:p>
            <a:r>
              <a:rPr lang="en-US" altLang="ko-KR" dirty="0" smtClean="0"/>
              <a:t>Shell Sort Example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A8ED-9EB0-4A26-B3FB-6CED521DDB22}" type="slidenum">
              <a:rPr lang="en-US" altLang="en-US" smtClean="0"/>
              <a:pPr/>
              <a:t>37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5516" y="1523605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lt"/>
              </a:rPr>
              <a:t>Iteration 3</a:t>
            </a:r>
            <a:endParaRPr lang="ko-KR" altLang="en-US" sz="1400" dirty="0">
              <a:latin typeface="+mj-lt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442077"/>
              </p:ext>
            </p:extLst>
          </p:nvPr>
        </p:nvGraphicFramePr>
        <p:xfrm>
          <a:off x="1403648" y="1460542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72259777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4583506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640542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2623841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4197408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83199127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8285344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2679356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85578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84503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487669"/>
              </p:ext>
            </p:extLst>
          </p:nvPr>
        </p:nvGraphicFramePr>
        <p:xfrm>
          <a:off x="1485901" y="2517284"/>
          <a:ext cx="60959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43173168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2368454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1930015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1263046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7793676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9542593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1994742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435735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66029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10298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55576" y="1988840"/>
            <a:ext cx="633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</a:rPr>
              <a:t>Gap = 3/2=1.   </a:t>
            </a:r>
            <a:endParaRPr lang="ko-KR" altLang="en-US" sz="1600" dirty="0">
              <a:latin typeface="+mj-lt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614286"/>
              </p:ext>
            </p:extLst>
          </p:nvPr>
        </p:nvGraphicFramePr>
        <p:xfrm>
          <a:off x="1485900" y="3243724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72259777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4583506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640542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2623841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4197408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83199127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8285344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2679356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85578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0070C0"/>
                          </a:solidFill>
                        </a:rPr>
                        <a:t>31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0070C0"/>
                          </a:solidFill>
                        </a:rPr>
                        <a:t>40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0070C0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0070C0"/>
                          </a:solidFill>
                        </a:rPr>
                        <a:t>55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0070C0"/>
                          </a:solidFill>
                        </a:rPr>
                        <a:t>80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0070C0"/>
                          </a:solidFill>
                        </a:rPr>
                        <a:t>81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0070C0"/>
                          </a:solidFill>
                        </a:rPr>
                        <a:t>90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845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7577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188" y="220663"/>
            <a:ext cx="8915400" cy="1219200"/>
          </a:xfrm>
          <a:noFill/>
          <a:ln/>
        </p:spPr>
        <p:txBody>
          <a:bodyPr/>
          <a:lstStyle/>
          <a:p>
            <a:r>
              <a:rPr lang="en-US" altLang="en-US" sz="3600"/>
              <a:t>Sorting Algorithms </a:t>
            </a:r>
            <a:br>
              <a:rPr lang="en-US" altLang="en-US" sz="3600"/>
            </a:br>
            <a:r>
              <a:rPr lang="en-US" altLang="en-US" sz="3600"/>
              <a:t>and Average Case Number of Comparisons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1885950"/>
            <a:ext cx="6477000" cy="41910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800" b="1">
                <a:solidFill>
                  <a:srgbClr val="990066"/>
                </a:solidFill>
              </a:rPr>
              <a:t>Simple Sorts</a:t>
            </a:r>
            <a:endParaRPr lang="en-US" altLang="en-US" sz="2800" b="1"/>
          </a:p>
          <a:p>
            <a:pPr lvl="1"/>
            <a:r>
              <a:rPr lang="en-US" altLang="en-US" sz="2400" b="1"/>
              <a:t>Straight Selection Sort</a:t>
            </a:r>
          </a:p>
          <a:p>
            <a:pPr lvl="1"/>
            <a:r>
              <a:rPr lang="en-US" altLang="en-US" sz="2400" b="1"/>
              <a:t>Bubble Sort</a:t>
            </a:r>
          </a:p>
          <a:p>
            <a:pPr lvl="1"/>
            <a:r>
              <a:rPr lang="en-US" altLang="en-US" sz="2400" b="1"/>
              <a:t>Insertion Sort</a:t>
            </a:r>
          </a:p>
          <a:p>
            <a:pPr lvl="1">
              <a:buFont typeface="Monotype Sorts" pitchFamily="2" charset="2"/>
              <a:buNone/>
            </a:pPr>
            <a:endParaRPr lang="en-US" altLang="en-US" sz="2000"/>
          </a:p>
          <a:p>
            <a:pPr>
              <a:buFont typeface="Monotype Sorts" pitchFamily="2" charset="2"/>
              <a:buNone/>
            </a:pPr>
            <a:r>
              <a:rPr lang="en-US" altLang="en-US" sz="2800" b="1">
                <a:solidFill>
                  <a:srgbClr val="990066"/>
                </a:solidFill>
              </a:rPr>
              <a:t>More Complex Sorts</a:t>
            </a:r>
            <a:endParaRPr lang="en-US" altLang="en-US" sz="2800" b="1"/>
          </a:p>
          <a:p>
            <a:pPr lvl="1"/>
            <a:r>
              <a:rPr lang="en-US" altLang="en-US" sz="2400" b="1"/>
              <a:t>Quick Sort</a:t>
            </a:r>
          </a:p>
          <a:p>
            <a:pPr lvl="1"/>
            <a:r>
              <a:rPr lang="en-US" altLang="en-US" sz="2400" b="1"/>
              <a:t>Merge Sort</a:t>
            </a:r>
          </a:p>
          <a:p>
            <a:pPr lvl="1"/>
            <a:r>
              <a:rPr lang="en-US" altLang="en-US" sz="2400" b="1"/>
              <a:t>Heap Sort</a:t>
            </a:r>
            <a:endParaRPr lang="en-US" altLang="en-US"/>
          </a:p>
          <a:p>
            <a:pPr>
              <a:buFont typeface="Monotype Sorts" pitchFamily="2" charset="2"/>
              <a:buNone/>
            </a:pPr>
            <a:r>
              <a:rPr lang="en-US" altLang="en-US" sz="800"/>
              <a:t>		</a:t>
            </a:r>
          </a:p>
        </p:txBody>
      </p:sp>
      <p:grpSp>
        <p:nvGrpSpPr>
          <p:cNvPr id="32774" name="Group 6"/>
          <p:cNvGrpSpPr>
            <a:grpSpLocks/>
          </p:cNvGrpSpPr>
          <p:nvPr/>
        </p:nvGrpSpPr>
        <p:grpSpPr bwMode="auto">
          <a:xfrm>
            <a:off x="5343525" y="2393950"/>
            <a:ext cx="2773363" cy="3478213"/>
            <a:chOff x="3366" y="1508"/>
            <a:chExt cx="1747" cy="2191"/>
          </a:xfrm>
        </p:grpSpPr>
        <p:sp>
          <p:nvSpPr>
            <p:cNvPr id="32772" name="AutoShape 4"/>
            <p:cNvSpPr>
              <a:spLocks noChangeArrowheads="1"/>
            </p:cNvSpPr>
            <p:nvPr/>
          </p:nvSpPr>
          <p:spPr bwMode="auto">
            <a:xfrm>
              <a:off x="3366" y="2843"/>
              <a:ext cx="1747" cy="856"/>
            </a:xfrm>
            <a:prstGeom prst="leftArrow">
              <a:avLst>
                <a:gd name="adj1" fmla="val 75009"/>
                <a:gd name="adj2" fmla="val 10203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773" name="AutoShape 5"/>
            <p:cNvSpPr>
              <a:spLocks noChangeArrowheads="1"/>
            </p:cNvSpPr>
            <p:nvPr/>
          </p:nvSpPr>
          <p:spPr bwMode="auto">
            <a:xfrm>
              <a:off x="3366" y="1508"/>
              <a:ext cx="1747" cy="856"/>
            </a:xfrm>
            <a:prstGeom prst="leftArrow">
              <a:avLst>
                <a:gd name="adj1" fmla="val 75009"/>
                <a:gd name="adj2" fmla="val 10203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6051550" y="2792413"/>
            <a:ext cx="2116138" cy="359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     O(N</a:t>
            </a:r>
            <a:r>
              <a:rPr lang="en-US" altLang="en-US" sz="2400" baseline="30000"/>
              <a:t>2</a:t>
            </a:r>
            <a:r>
              <a:rPr lang="en-US" altLang="en-US" sz="2400"/>
              <a:t>)</a:t>
            </a:r>
          </a:p>
          <a:p>
            <a:endParaRPr lang="en-US" altLang="en-US" sz="2400"/>
          </a:p>
          <a:p>
            <a:endParaRPr lang="en-US" altLang="en-US" sz="1200"/>
          </a:p>
          <a:p>
            <a:endParaRPr lang="en-US" altLang="en-US" sz="1200"/>
          </a:p>
          <a:p>
            <a:endParaRPr lang="en-US" altLang="en-US" sz="2400"/>
          </a:p>
          <a:p>
            <a:endParaRPr lang="en-US" altLang="en-US" sz="2000"/>
          </a:p>
          <a:p>
            <a:endParaRPr lang="en-US" altLang="en-US" sz="2400"/>
          </a:p>
          <a:p>
            <a:r>
              <a:rPr lang="en-US" altLang="en-US" sz="2400"/>
              <a:t>  O(N*log N)</a:t>
            </a:r>
            <a:endParaRPr lang="en-US" altLang="en-US" sz="2000"/>
          </a:p>
          <a:p>
            <a:endParaRPr lang="en-US" altLang="en-US" sz="2000"/>
          </a:p>
          <a:p>
            <a:endParaRPr lang="en-US" altLang="en-US" sz="1000"/>
          </a:p>
          <a:p>
            <a:endParaRPr lang="en-US" altLang="en-US" sz="1800"/>
          </a:p>
          <a:p>
            <a:endParaRPr lang="en-US" altLang="en-US" sz="1800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F52536EC-0511-46F2-8B38-7EBF92A83E1F}" type="slidenum">
              <a:rPr lang="en-US" altLang="en-US" sz="1400" b="0"/>
              <a:pPr algn="r"/>
              <a:t>38</a:t>
            </a:fld>
            <a:endParaRPr lang="en-US" altLang="en-US" sz="1400" b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6FD8-0D5E-4D80-B830-8C3ED6B22BED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763000" cy="1219200"/>
          </a:xfrm>
          <a:ln/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/>
            </a:r>
            <a:br>
              <a:rPr lang="en-US" altLang="en-US">
                <a:solidFill>
                  <a:schemeClr val="accent2"/>
                </a:solidFill>
              </a:rPr>
            </a:br>
            <a:r>
              <a:rPr lang="en-US" altLang="en-US">
                <a:solidFill>
                  <a:srgbClr val="660066"/>
                </a:solidFill>
              </a:rPr>
              <a:t>Recall that . . .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077200" cy="41148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/>
              <a:t>A heap is a binary tree that satisfies these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 special </a:t>
            </a:r>
            <a:r>
              <a:rPr lang="en-US" altLang="en-US">
                <a:solidFill>
                  <a:schemeClr val="folHlink"/>
                </a:solidFill>
              </a:rPr>
              <a:t>SHAPE </a:t>
            </a:r>
            <a:r>
              <a:rPr lang="en-US" altLang="en-US"/>
              <a:t>and </a:t>
            </a:r>
            <a:r>
              <a:rPr lang="en-US" altLang="en-US">
                <a:solidFill>
                  <a:schemeClr val="folHlink"/>
                </a:solidFill>
              </a:rPr>
              <a:t>ORDER</a:t>
            </a:r>
            <a:r>
              <a:rPr lang="en-US" altLang="en-US"/>
              <a:t> properties:</a:t>
            </a:r>
          </a:p>
          <a:p>
            <a:pPr>
              <a:buFont typeface="Monotype Sorts" pitchFamily="2" charset="2"/>
              <a:buNone/>
            </a:pPr>
            <a:endParaRPr lang="en-US" altLang="en-US" sz="1600"/>
          </a:p>
          <a:p>
            <a:pPr lvl="1"/>
            <a:r>
              <a:rPr lang="en-US" altLang="en-US" b="1"/>
              <a:t>Its shape must be a complete binary tree. </a:t>
            </a:r>
          </a:p>
          <a:p>
            <a:pPr>
              <a:buFont typeface="Monotype Sorts" pitchFamily="2" charset="2"/>
              <a:buNone/>
            </a:pPr>
            <a:endParaRPr lang="en-US" altLang="en-US" sz="1600" b="1"/>
          </a:p>
          <a:p>
            <a:pPr lvl="1"/>
            <a:r>
              <a:rPr lang="en-US" altLang="en-US" b="1"/>
              <a:t>For each node in the heap, the value stored in that node is greater than or equal to the value in each of its children.</a:t>
            </a:r>
            <a:endParaRPr lang="en-US" altLang="en-US"/>
          </a:p>
          <a:p>
            <a:pPr>
              <a:buFont typeface="Monotype Sorts" pitchFamily="2" charset="2"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B9A3-FA14-4869-AD20-E27A4F5CDD9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97000" y="146050"/>
            <a:ext cx="6653213" cy="1143000"/>
          </a:xfrm>
          <a:noFill/>
          <a:ln/>
        </p:spPr>
        <p:txBody>
          <a:bodyPr/>
          <a:lstStyle/>
          <a:p>
            <a:r>
              <a:rPr lang="en-US" altLang="en-US"/>
              <a:t>Selection Sort: Pass One 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506413" y="1620838"/>
            <a:ext cx="2224087" cy="42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endParaRPr lang="en-US" altLang="en-US" sz="2400">
              <a:latin typeface="Times New Roman" charset="0"/>
            </a:endParaRPr>
          </a:p>
          <a:p>
            <a:r>
              <a:rPr lang="en-US" altLang="en-US" sz="800">
                <a:latin typeface="Times New Roman" charset="0"/>
              </a:rPr>
              <a:t>  </a:t>
            </a:r>
            <a:endParaRPr lang="en-US" altLang="en-US" sz="10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values	 [ 0 ]       </a:t>
            </a:r>
            <a:endParaRPr lang="en-US" altLang="en-US" sz="16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	 [ 1 ]</a:t>
            </a:r>
            <a:endParaRPr lang="en-US" altLang="en-US" sz="8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	 [ 2 ]</a:t>
            </a:r>
          </a:p>
          <a:p>
            <a:r>
              <a:rPr lang="en-US" altLang="en-US" sz="800">
                <a:latin typeface="Times New Roman" charset="0"/>
              </a:rPr>
              <a:t> </a:t>
            </a:r>
          </a:p>
          <a:p>
            <a:r>
              <a:rPr lang="en-US" altLang="en-US" sz="800">
                <a:latin typeface="Times New Roman" charset="0"/>
              </a:rPr>
              <a:t> </a:t>
            </a:r>
            <a:endParaRPr lang="en-US" altLang="en-US" sz="10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             [ 3 ]</a:t>
            </a:r>
            <a:endParaRPr lang="en-US" altLang="en-US" sz="16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 	 [ 4 ]</a:t>
            </a:r>
          </a:p>
        </p:txBody>
      </p:sp>
      <p:grpSp>
        <p:nvGrpSpPr>
          <p:cNvPr id="8201" name="Group 9"/>
          <p:cNvGrpSpPr>
            <a:grpSpLocks/>
          </p:cNvGrpSpPr>
          <p:nvPr/>
        </p:nvGrpSpPr>
        <p:grpSpPr bwMode="auto">
          <a:xfrm>
            <a:off x="2414588" y="2208213"/>
            <a:ext cx="1416050" cy="3819525"/>
            <a:chOff x="1521" y="1391"/>
            <a:chExt cx="892" cy="2406"/>
          </a:xfrm>
        </p:grpSpPr>
        <p:sp>
          <p:nvSpPr>
            <p:cNvPr id="8196" name="Rectangle 4"/>
            <p:cNvSpPr>
              <a:spLocks noChangeArrowheads="1"/>
            </p:cNvSpPr>
            <p:nvPr/>
          </p:nvSpPr>
          <p:spPr bwMode="auto">
            <a:xfrm>
              <a:off x="1533" y="1391"/>
              <a:ext cx="876" cy="240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7" name="Line 5"/>
            <p:cNvSpPr>
              <a:spLocks noChangeShapeType="1"/>
            </p:cNvSpPr>
            <p:nvPr/>
          </p:nvSpPr>
          <p:spPr bwMode="auto">
            <a:xfrm>
              <a:off x="1521" y="1871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1521" y="2353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1521" y="2836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>
              <a:off x="1521" y="3319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2786063" y="2298700"/>
            <a:ext cx="636587" cy="374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36</a:t>
            </a:r>
          </a:p>
          <a:p>
            <a:endParaRPr lang="en-US" altLang="en-US" sz="2000"/>
          </a:p>
          <a:p>
            <a:r>
              <a:rPr lang="en-US" altLang="en-US"/>
              <a:t>24</a:t>
            </a:r>
          </a:p>
          <a:p>
            <a:endParaRPr lang="en-US" altLang="en-US" sz="2000"/>
          </a:p>
          <a:p>
            <a:r>
              <a:rPr lang="en-US" altLang="en-US"/>
              <a:t>10</a:t>
            </a:r>
          </a:p>
          <a:p>
            <a:endParaRPr lang="en-US" altLang="en-US" sz="2000"/>
          </a:p>
          <a:p>
            <a:r>
              <a:rPr lang="en-US" altLang="en-US"/>
              <a:t>  6</a:t>
            </a:r>
          </a:p>
          <a:p>
            <a:endParaRPr lang="en-US" altLang="en-US" sz="2000"/>
          </a:p>
          <a:p>
            <a:r>
              <a:rPr lang="en-US" altLang="en-US"/>
              <a:t>12</a:t>
            </a:r>
          </a:p>
        </p:txBody>
      </p:sp>
      <p:grpSp>
        <p:nvGrpSpPr>
          <p:cNvPr id="8209" name="Group 17"/>
          <p:cNvGrpSpPr>
            <a:grpSpLocks/>
          </p:cNvGrpSpPr>
          <p:nvPr/>
        </p:nvGrpSpPr>
        <p:grpSpPr bwMode="auto">
          <a:xfrm>
            <a:off x="5256213" y="2201863"/>
            <a:ext cx="2265362" cy="3824287"/>
            <a:chOff x="3311" y="1387"/>
            <a:chExt cx="1427" cy="2409"/>
          </a:xfrm>
        </p:grpSpPr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3311" y="1387"/>
              <a:ext cx="1427" cy="2409"/>
              <a:chOff x="3311" y="1387"/>
              <a:chExt cx="1427" cy="2409"/>
            </a:xfrm>
          </p:grpSpPr>
          <p:sp>
            <p:nvSpPr>
              <p:cNvPr id="8203" name="AutoShape 11"/>
              <p:cNvSpPr>
                <a:spLocks noChangeArrowheads="1"/>
              </p:cNvSpPr>
              <p:nvPr/>
            </p:nvSpPr>
            <p:spPr bwMode="auto">
              <a:xfrm rot="16200000">
                <a:off x="2412" y="2291"/>
                <a:ext cx="2404" cy="606"/>
              </a:xfrm>
              <a:prstGeom prst="triangle">
                <a:avLst>
                  <a:gd name="adj" fmla="val 49995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04" name="Rectangle 12"/>
              <p:cNvSpPr>
                <a:spLocks noChangeArrowheads="1"/>
              </p:cNvSpPr>
              <p:nvPr/>
            </p:nvSpPr>
            <p:spPr bwMode="auto">
              <a:xfrm>
                <a:off x="3921" y="1400"/>
                <a:ext cx="815" cy="238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05" name="Line 13"/>
              <p:cNvSpPr>
                <a:spLocks noChangeShapeType="1"/>
              </p:cNvSpPr>
              <p:nvPr/>
            </p:nvSpPr>
            <p:spPr bwMode="auto">
              <a:xfrm>
                <a:off x="3921" y="1387"/>
                <a:ext cx="81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06" name="Line 14"/>
              <p:cNvSpPr>
                <a:spLocks noChangeShapeType="1"/>
              </p:cNvSpPr>
              <p:nvPr/>
            </p:nvSpPr>
            <p:spPr bwMode="auto">
              <a:xfrm>
                <a:off x="3924" y="3795"/>
                <a:ext cx="81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8208" name="Line 16"/>
            <p:cNvSpPr>
              <a:spLocks noChangeShapeType="1"/>
            </p:cNvSpPr>
            <p:nvPr/>
          </p:nvSpPr>
          <p:spPr bwMode="auto">
            <a:xfrm>
              <a:off x="4733" y="1387"/>
              <a:ext cx="0" cy="23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7718425" y="2419350"/>
            <a:ext cx="460375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/>
              <a:t>U</a:t>
            </a:r>
          </a:p>
          <a:p>
            <a:r>
              <a:rPr lang="en-US" altLang="en-US" sz="2800"/>
              <a:t>N</a:t>
            </a:r>
          </a:p>
          <a:p>
            <a:r>
              <a:rPr lang="en-US" altLang="en-US" sz="2800"/>
              <a:t>S</a:t>
            </a:r>
          </a:p>
          <a:p>
            <a:r>
              <a:rPr lang="en-US" altLang="en-US" sz="2800"/>
              <a:t>O</a:t>
            </a:r>
          </a:p>
          <a:p>
            <a:r>
              <a:rPr lang="en-US" altLang="en-US" sz="2800"/>
              <a:t>R</a:t>
            </a:r>
          </a:p>
          <a:p>
            <a:r>
              <a:rPr lang="en-US" altLang="en-US" sz="2800"/>
              <a:t>T</a:t>
            </a:r>
          </a:p>
          <a:p>
            <a:r>
              <a:rPr lang="en-US" altLang="en-US" sz="2800"/>
              <a:t>E</a:t>
            </a:r>
          </a:p>
          <a:p>
            <a:r>
              <a:rPr lang="en-US" altLang="en-US" sz="2800"/>
              <a:t>D</a:t>
            </a:r>
          </a:p>
        </p:txBody>
      </p:sp>
      <p:grpSp>
        <p:nvGrpSpPr>
          <p:cNvPr id="8214" name="Group 22"/>
          <p:cNvGrpSpPr>
            <a:grpSpLocks/>
          </p:cNvGrpSpPr>
          <p:nvPr/>
        </p:nvGrpSpPr>
        <p:grpSpPr bwMode="auto">
          <a:xfrm>
            <a:off x="4064000" y="2519363"/>
            <a:ext cx="579438" cy="3306762"/>
            <a:chOff x="2560" y="1587"/>
            <a:chExt cx="365" cy="1493"/>
          </a:xfrm>
        </p:grpSpPr>
        <p:sp>
          <p:nvSpPr>
            <p:cNvPr id="8211" name="Line 19"/>
            <p:cNvSpPr>
              <a:spLocks noChangeShapeType="1"/>
            </p:cNvSpPr>
            <p:nvPr/>
          </p:nvSpPr>
          <p:spPr bwMode="auto">
            <a:xfrm>
              <a:off x="2920" y="1600"/>
              <a:ext cx="0" cy="14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2" name="Line 20"/>
            <p:cNvSpPr>
              <a:spLocks noChangeShapeType="1"/>
            </p:cNvSpPr>
            <p:nvPr/>
          </p:nvSpPr>
          <p:spPr bwMode="auto">
            <a:xfrm>
              <a:off x="2560" y="1587"/>
              <a:ext cx="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3" name="Line 21"/>
            <p:cNvSpPr>
              <a:spLocks noChangeShapeType="1"/>
            </p:cNvSpPr>
            <p:nvPr/>
          </p:nvSpPr>
          <p:spPr bwMode="auto">
            <a:xfrm>
              <a:off x="2565" y="3080"/>
              <a:ext cx="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58DA-0F32-4A01-BDB8-894E203D9BF6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0713" y="1958975"/>
            <a:ext cx="7913687" cy="4311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r>
              <a:rPr lang="en-US" altLang="en-US" sz="2800" b="1">
                <a:latin typeface="Courier New" pitchFamily="49" charset="0"/>
              </a:rPr>
              <a:t> </a:t>
            </a:r>
            <a:r>
              <a:rPr lang="en-US" altLang="en-US" sz="2800"/>
              <a:t> 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035175" y="3829050"/>
            <a:ext cx="957263" cy="571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030288" y="4986338"/>
            <a:ext cx="846137" cy="5508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2833688" y="4941888"/>
            <a:ext cx="865187" cy="5953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5848" name="Group 8"/>
          <p:cNvGrpSpPr>
            <a:grpSpLocks/>
          </p:cNvGrpSpPr>
          <p:nvPr/>
        </p:nvGrpSpPr>
        <p:grpSpPr bwMode="auto">
          <a:xfrm>
            <a:off x="4162425" y="2563813"/>
            <a:ext cx="927100" cy="566737"/>
            <a:chOff x="2622" y="1615"/>
            <a:chExt cx="584" cy="357"/>
          </a:xfrm>
        </p:grpSpPr>
        <p:sp>
          <p:nvSpPr>
            <p:cNvPr id="35846" name="Rectangle 6"/>
            <p:cNvSpPr>
              <a:spLocks noChangeArrowheads="1"/>
            </p:cNvSpPr>
            <p:nvPr/>
          </p:nvSpPr>
          <p:spPr bwMode="auto">
            <a:xfrm>
              <a:off x="2622" y="1617"/>
              <a:ext cx="584" cy="35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47" name="Rectangle 7"/>
            <p:cNvSpPr>
              <a:spLocks noChangeArrowheads="1"/>
            </p:cNvSpPr>
            <p:nvPr/>
          </p:nvSpPr>
          <p:spPr bwMode="auto">
            <a:xfrm>
              <a:off x="2708" y="1615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/>
                <a:t> 70</a:t>
              </a:r>
            </a:p>
          </p:txBody>
        </p:sp>
      </p:grpSp>
      <p:sp>
        <p:nvSpPr>
          <p:cNvPr id="35849" name="Line 9"/>
          <p:cNvSpPr>
            <a:spLocks noChangeShapeType="1"/>
          </p:cNvSpPr>
          <p:nvPr/>
        </p:nvSpPr>
        <p:spPr bwMode="auto">
          <a:xfrm flipH="1" flipV="1">
            <a:off x="5056188" y="2976563"/>
            <a:ext cx="1490662" cy="874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 flipH="1" flipV="1">
            <a:off x="2786063" y="4227513"/>
            <a:ext cx="542925" cy="692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 flipV="1">
            <a:off x="1706563" y="4246563"/>
            <a:ext cx="568325" cy="727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 flipV="1">
            <a:off x="2641600" y="2994025"/>
            <a:ext cx="1576388" cy="842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2151063" y="3817938"/>
            <a:ext cx="644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 60</a:t>
            </a:r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1217613" y="4972050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40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3021013" y="4979988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30</a:t>
            </a:r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6132513" y="3840163"/>
            <a:ext cx="882650" cy="5603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5226050" y="4964113"/>
            <a:ext cx="898525" cy="5730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6305550" y="3783013"/>
            <a:ext cx="542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12</a:t>
            </a:r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 flipV="1">
            <a:off x="5686425" y="4156075"/>
            <a:ext cx="593725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5256213" y="4984750"/>
            <a:ext cx="696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   8</a:t>
            </a:r>
          </a:p>
        </p:txBody>
      </p:sp>
      <p:sp>
        <p:nvSpPr>
          <p:cNvPr id="35861" name="Line 21"/>
          <p:cNvSpPr>
            <a:spLocks noChangeShapeType="1"/>
          </p:cNvSpPr>
          <p:nvPr/>
        </p:nvSpPr>
        <p:spPr bwMode="auto">
          <a:xfrm flipH="1" flipV="1">
            <a:off x="4267200" y="19812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3384550" y="1752600"/>
            <a:ext cx="958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root</a:t>
            </a:r>
          </a:p>
        </p:txBody>
      </p:sp>
      <p:sp>
        <p:nvSpPr>
          <p:cNvPr id="35863" name="Rectangle 23"/>
          <p:cNvSpPr>
            <a:spLocks noChangeArrowheads="1"/>
          </p:cNvSpPr>
          <p:nvPr/>
        </p:nvSpPr>
        <p:spPr bwMode="auto">
          <a:xfrm>
            <a:off x="360363" y="317500"/>
            <a:ext cx="8515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/>
            <a:r>
              <a:rPr lang="en-US" altLang="en-US" sz="3600">
                <a:solidFill>
                  <a:srgbClr val="660066"/>
                </a:solidFill>
                <a:latin typeface="Times New Roman" charset="0"/>
              </a:rPr>
              <a:t>The largest element</a:t>
            </a:r>
            <a:br>
              <a:rPr lang="en-US" altLang="en-US" sz="3600">
                <a:solidFill>
                  <a:srgbClr val="660066"/>
                </a:solidFill>
                <a:latin typeface="Times New Roman" charset="0"/>
              </a:rPr>
            </a:br>
            <a:r>
              <a:rPr lang="en-US" altLang="en-US" sz="3600">
                <a:solidFill>
                  <a:srgbClr val="660066"/>
                </a:solidFill>
                <a:latin typeface="Times New Roman" charset="0"/>
              </a:rPr>
              <a:t> in a heap is always found in the root node</a:t>
            </a:r>
            <a:r>
              <a:rPr lang="en-US" altLang="en-US" sz="4400">
                <a:solidFill>
                  <a:schemeClr val="tx2"/>
                </a:solidFill>
                <a:latin typeface="Times New Roman" charset="0"/>
              </a:rPr>
              <a:t> </a:t>
            </a: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6927850" y="4949825"/>
            <a:ext cx="865188" cy="5953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65" name="Line 25"/>
          <p:cNvSpPr>
            <a:spLocks noChangeShapeType="1"/>
          </p:cNvSpPr>
          <p:nvPr/>
        </p:nvSpPr>
        <p:spPr bwMode="auto">
          <a:xfrm flipH="1" flipV="1">
            <a:off x="6880225" y="4235450"/>
            <a:ext cx="542925" cy="692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7115175" y="4987925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10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1988-8CBB-4761-8CDD-80B030C08840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0713" y="1958975"/>
            <a:ext cx="7913687" cy="4311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r>
              <a:rPr lang="en-US" altLang="en-US" sz="2800" b="1">
                <a:latin typeface="Courier New" pitchFamily="49" charset="0"/>
              </a:rPr>
              <a:t> </a:t>
            </a:r>
            <a:r>
              <a:rPr lang="en-US" altLang="en-US" sz="2800"/>
              <a:t> </a:t>
            </a:r>
          </a:p>
        </p:txBody>
      </p:sp>
      <p:grpSp>
        <p:nvGrpSpPr>
          <p:cNvPr id="36874" name="Group 10"/>
          <p:cNvGrpSpPr>
            <a:grpSpLocks/>
          </p:cNvGrpSpPr>
          <p:nvPr/>
        </p:nvGrpSpPr>
        <p:grpSpPr bwMode="auto">
          <a:xfrm>
            <a:off x="1187450" y="2212975"/>
            <a:ext cx="825500" cy="4183063"/>
            <a:chOff x="748" y="1394"/>
            <a:chExt cx="520" cy="2635"/>
          </a:xfrm>
        </p:grpSpPr>
        <p:sp>
          <p:nvSpPr>
            <p:cNvPr id="36867" name="Rectangle 3"/>
            <p:cNvSpPr>
              <a:spLocks noChangeArrowheads="1"/>
            </p:cNvSpPr>
            <p:nvPr/>
          </p:nvSpPr>
          <p:spPr bwMode="auto">
            <a:xfrm>
              <a:off x="752" y="1394"/>
              <a:ext cx="512" cy="2635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68" name="Line 4"/>
            <p:cNvSpPr>
              <a:spLocks noChangeShapeType="1"/>
            </p:cNvSpPr>
            <p:nvPr/>
          </p:nvSpPr>
          <p:spPr bwMode="auto">
            <a:xfrm>
              <a:off x="748" y="173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69" name="Line 5"/>
            <p:cNvSpPr>
              <a:spLocks noChangeShapeType="1"/>
            </p:cNvSpPr>
            <p:nvPr/>
          </p:nvSpPr>
          <p:spPr bwMode="auto">
            <a:xfrm>
              <a:off x="748" y="212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70" name="Line 6"/>
            <p:cNvSpPr>
              <a:spLocks noChangeShapeType="1"/>
            </p:cNvSpPr>
            <p:nvPr/>
          </p:nvSpPr>
          <p:spPr bwMode="auto">
            <a:xfrm>
              <a:off x="748" y="251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71" name="Line 7"/>
            <p:cNvSpPr>
              <a:spLocks noChangeShapeType="1"/>
            </p:cNvSpPr>
            <p:nvPr/>
          </p:nvSpPr>
          <p:spPr bwMode="auto">
            <a:xfrm>
              <a:off x="748" y="290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72" name="Line 8"/>
            <p:cNvSpPr>
              <a:spLocks noChangeShapeType="1"/>
            </p:cNvSpPr>
            <p:nvPr/>
          </p:nvSpPr>
          <p:spPr bwMode="auto">
            <a:xfrm>
              <a:off x="748" y="329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73" name="Line 9"/>
            <p:cNvSpPr>
              <a:spLocks noChangeShapeType="1"/>
            </p:cNvSpPr>
            <p:nvPr/>
          </p:nvSpPr>
          <p:spPr bwMode="auto">
            <a:xfrm>
              <a:off x="748" y="368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517525" y="2239963"/>
            <a:ext cx="6350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rgbClr val="CC0000"/>
                </a:solidFill>
              </a:rPr>
              <a:t>[ 0 ]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[ 1 ]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[ 2 ]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[ 3 ]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[ 4 ]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[ 5 ]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[ 6 ]</a:t>
            </a: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1431925" y="2316163"/>
            <a:ext cx="466725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70</a:t>
            </a:r>
          </a:p>
          <a:p>
            <a:endParaRPr lang="en-US" altLang="en-US" sz="2000"/>
          </a:p>
          <a:p>
            <a:r>
              <a:rPr lang="en-US" altLang="en-US" sz="2000"/>
              <a:t>60</a:t>
            </a:r>
          </a:p>
          <a:p>
            <a:endParaRPr lang="en-US" altLang="en-US" sz="2000"/>
          </a:p>
          <a:p>
            <a:r>
              <a:rPr lang="en-US" altLang="en-US" sz="2000"/>
              <a:t>12</a:t>
            </a:r>
          </a:p>
          <a:p>
            <a:endParaRPr lang="en-US" altLang="en-US" sz="2000"/>
          </a:p>
          <a:p>
            <a:r>
              <a:rPr lang="en-US" altLang="en-US" sz="2000"/>
              <a:t>40</a:t>
            </a:r>
          </a:p>
          <a:p>
            <a:endParaRPr lang="en-US" altLang="en-US" sz="2000"/>
          </a:p>
          <a:p>
            <a:r>
              <a:rPr lang="en-US" altLang="en-US" sz="2000"/>
              <a:t>30</a:t>
            </a:r>
          </a:p>
          <a:p>
            <a:endParaRPr lang="en-US" altLang="en-US" sz="2000"/>
          </a:p>
          <a:p>
            <a:r>
              <a:rPr lang="en-US" altLang="en-US" sz="2000"/>
              <a:t>  8</a:t>
            </a:r>
          </a:p>
          <a:p>
            <a:endParaRPr lang="en-US" altLang="en-US" sz="2000"/>
          </a:p>
          <a:p>
            <a:r>
              <a:rPr lang="en-US" altLang="en-US" sz="2000"/>
              <a:t>10</a:t>
            </a: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1171575" y="1782763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values</a:t>
            </a:r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4029075" y="3846513"/>
            <a:ext cx="763588" cy="4556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3225800" y="4773613"/>
            <a:ext cx="674688" cy="438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6882" name="Group 18"/>
          <p:cNvGrpSpPr>
            <a:grpSpLocks/>
          </p:cNvGrpSpPr>
          <p:nvPr/>
        </p:nvGrpSpPr>
        <p:grpSpPr bwMode="auto">
          <a:xfrm>
            <a:off x="5730875" y="2833688"/>
            <a:ext cx="739775" cy="863600"/>
            <a:chOff x="3610" y="1785"/>
            <a:chExt cx="466" cy="544"/>
          </a:xfrm>
        </p:grpSpPr>
        <p:sp>
          <p:nvSpPr>
            <p:cNvPr id="36880" name="Rectangle 16"/>
            <p:cNvSpPr>
              <a:spLocks noChangeArrowheads="1"/>
            </p:cNvSpPr>
            <p:nvPr/>
          </p:nvSpPr>
          <p:spPr bwMode="auto">
            <a:xfrm>
              <a:off x="3610" y="1787"/>
              <a:ext cx="466" cy="28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81" name="Rectangle 17"/>
            <p:cNvSpPr>
              <a:spLocks noChangeArrowheads="1"/>
            </p:cNvSpPr>
            <p:nvPr/>
          </p:nvSpPr>
          <p:spPr bwMode="auto">
            <a:xfrm>
              <a:off x="3678" y="1785"/>
              <a:ext cx="303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defTabSz="585788"/>
              <a:r>
                <a:rPr lang="en-US" altLang="en-US" sz="1900"/>
                <a:t> 70</a:t>
              </a:r>
            </a:p>
            <a:p>
              <a:pPr defTabSz="585788"/>
              <a:endParaRPr lang="en-US" altLang="en-US" sz="1400">
                <a:solidFill>
                  <a:srgbClr val="CC0000"/>
                </a:solidFill>
              </a:endParaRPr>
            </a:p>
            <a:p>
              <a:pPr defTabSz="585788"/>
              <a:r>
                <a:rPr lang="en-US" altLang="en-US" sz="1900">
                  <a:solidFill>
                    <a:srgbClr val="CC0000"/>
                  </a:solidFill>
                </a:rPr>
                <a:t> 0</a:t>
              </a:r>
            </a:p>
          </p:txBody>
        </p:sp>
      </p:grpSp>
      <p:sp>
        <p:nvSpPr>
          <p:cNvPr id="36883" name="Line 19"/>
          <p:cNvSpPr>
            <a:spLocks noChangeShapeType="1"/>
          </p:cNvSpPr>
          <p:nvPr/>
        </p:nvSpPr>
        <p:spPr bwMode="auto">
          <a:xfrm flipV="1">
            <a:off x="3765550" y="4179888"/>
            <a:ext cx="454025" cy="581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84" name="Line 20"/>
          <p:cNvSpPr>
            <a:spLocks noChangeShapeType="1"/>
          </p:cNvSpPr>
          <p:nvPr/>
        </p:nvSpPr>
        <p:spPr bwMode="auto">
          <a:xfrm flipV="1">
            <a:off x="4513263" y="3178175"/>
            <a:ext cx="1260475" cy="674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4121150" y="3836988"/>
            <a:ext cx="515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60</a:t>
            </a:r>
          </a:p>
          <a:p>
            <a:pPr defTabSz="585788"/>
            <a:endParaRPr lang="en-US" altLang="en-US" sz="1400">
              <a:solidFill>
                <a:srgbClr val="CC0000"/>
              </a:solidFill>
            </a:endParaRPr>
          </a:p>
          <a:p>
            <a:pPr defTabSz="585788"/>
            <a:r>
              <a:rPr lang="en-US" altLang="en-US" sz="1900">
                <a:solidFill>
                  <a:srgbClr val="CC0000"/>
                </a:solidFill>
              </a:rPr>
              <a:t>  1</a:t>
            </a:r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3375025" y="4760913"/>
            <a:ext cx="4603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40</a:t>
            </a:r>
          </a:p>
          <a:p>
            <a:pPr defTabSz="585788"/>
            <a:r>
              <a:rPr lang="en-US" altLang="en-US" sz="1400"/>
              <a:t> </a:t>
            </a:r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3 </a:t>
            </a:r>
            <a:r>
              <a:rPr lang="en-US" altLang="en-US" sz="1900"/>
              <a:t>                </a:t>
            </a:r>
          </a:p>
        </p:txBody>
      </p:sp>
      <p:grpSp>
        <p:nvGrpSpPr>
          <p:cNvPr id="36890" name="Group 26"/>
          <p:cNvGrpSpPr>
            <a:grpSpLocks/>
          </p:cNvGrpSpPr>
          <p:nvPr/>
        </p:nvGrpSpPr>
        <p:grpSpPr bwMode="auto">
          <a:xfrm>
            <a:off x="4627563" y="4164013"/>
            <a:ext cx="730250" cy="1466850"/>
            <a:chOff x="2915" y="2623"/>
            <a:chExt cx="460" cy="924"/>
          </a:xfrm>
        </p:grpSpPr>
        <p:sp>
          <p:nvSpPr>
            <p:cNvPr id="36887" name="Rectangle 23"/>
            <p:cNvSpPr>
              <a:spLocks noChangeArrowheads="1"/>
            </p:cNvSpPr>
            <p:nvPr/>
          </p:nvSpPr>
          <p:spPr bwMode="auto">
            <a:xfrm>
              <a:off x="2941" y="2984"/>
              <a:ext cx="434" cy="29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88" name="Line 24"/>
            <p:cNvSpPr>
              <a:spLocks noChangeShapeType="1"/>
            </p:cNvSpPr>
            <p:nvPr/>
          </p:nvSpPr>
          <p:spPr bwMode="auto">
            <a:xfrm flipH="1" flipV="1">
              <a:off x="2915" y="2623"/>
              <a:ext cx="273" cy="3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89" name="Rectangle 25"/>
            <p:cNvSpPr>
              <a:spLocks noChangeArrowheads="1"/>
            </p:cNvSpPr>
            <p:nvPr/>
          </p:nvSpPr>
          <p:spPr bwMode="auto">
            <a:xfrm>
              <a:off x="3034" y="3003"/>
              <a:ext cx="291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3025" tIns="36512" rIns="73025" bIns="36512">
              <a:spAutoFit/>
            </a:bodyPr>
            <a:lstStyle/>
            <a:p>
              <a:pPr defTabSz="585788"/>
              <a:r>
                <a:rPr lang="en-US" altLang="en-US" sz="1900"/>
                <a:t>30</a:t>
              </a:r>
            </a:p>
            <a:p>
              <a:pPr defTabSz="585788"/>
              <a:endParaRPr lang="en-US" altLang="en-US" sz="1400"/>
            </a:p>
            <a:p>
              <a:pPr defTabSz="585788"/>
              <a:r>
                <a:rPr lang="en-US" altLang="en-US" sz="1900"/>
                <a:t> </a:t>
              </a:r>
              <a:r>
                <a:rPr lang="en-US" altLang="en-US" sz="1900">
                  <a:solidFill>
                    <a:srgbClr val="CC0000"/>
                  </a:solidFill>
                </a:rPr>
                <a:t>4</a:t>
              </a:r>
            </a:p>
          </p:txBody>
        </p:sp>
      </p:grp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7307263" y="3856038"/>
            <a:ext cx="703262" cy="4460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6581775" y="4754563"/>
            <a:ext cx="715963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93" name="Rectangle 29"/>
          <p:cNvSpPr>
            <a:spLocks noChangeArrowheads="1"/>
          </p:cNvSpPr>
          <p:nvPr/>
        </p:nvSpPr>
        <p:spPr bwMode="auto">
          <a:xfrm>
            <a:off x="7443788" y="3808413"/>
            <a:ext cx="4349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12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 </a:t>
            </a:r>
            <a:r>
              <a:rPr lang="en-US" altLang="en-US" sz="1900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36894" name="Line 30"/>
          <p:cNvSpPr>
            <a:spLocks noChangeShapeType="1"/>
          </p:cNvSpPr>
          <p:nvPr/>
        </p:nvSpPr>
        <p:spPr bwMode="auto">
          <a:xfrm flipV="1">
            <a:off x="6948488" y="4106863"/>
            <a:ext cx="474662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6605588" y="4770438"/>
            <a:ext cx="55721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  8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>
                <a:solidFill>
                  <a:srgbClr val="CC0000"/>
                </a:solidFill>
              </a:rPr>
              <a:t>   5</a:t>
            </a:r>
          </a:p>
        </p:txBody>
      </p:sp>
      <p:sp>
        <p:nvSpPr>
          <p:cNvPr id="36896" name="Line 32"/>
          <p:cNvSpPr>
            <a:spLocks noChangeShapeType="1"/>
          </p:cNvSpPr>
          <p:nvPr/>
        </p:nvSpPr>
        <p:spPr bwMode="auto">
          <a:xfrm flipH="1" flipV="1">
            <a:off x="5813425" y="2365375"/>
            <a:ext cx="244475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4981575" y="2184400"/>
            <a:ext cx="82708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 root</a:t>
            </a:r>
          </a:p>
        </p:txBody>
      </p:sp>
      <p:grpSp>
        <p:nvGrpSpPr>
          <p:cNvPr id="36901" name="Group 37"/>
          <p:cNvGrpSpPr>
            <a:grpSpLocks/>
          </p:cNvGrpSpPr>
          <p:nvPr/>
        </p:nvGrpSpPr>
        <p:grpSpPr bwMode="auto">
          <a:xfrm>
            <a:off x="7916863" y="4171950"/>
            <a:ext cx="730250" cy="1466850"/>
            <a:chOff x="4987" y="2628"/>
            <a:chExt cx="460" cy="924"/>
          </a:xfrm>
        </p:grpSpPr>
        <p:sp>
          <p:nvSpPr>
            <p:cNvPr id="36898" name="Rectangle 34"/>
            <p:cNvSpPr>
              <a:spLocks noChangeArrowheads="1"/>
            </p:cNvSpPr>
            <p:nvPr/>
          </p:nvSpPr>
          <p:spPr bwMode="auto">
            <a:xfrm>
              <a:off x="5013" y="2989"/>
              <a:ext cx="434" cy="29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99" name="Line 35"/>
            <p:cNvSpPr>
              <a:spLocks noChangeShapeType="1"/>
            </p:cNvSpPr>
            <p:nvPr/>
          </p:nvSpPr>
          <p:spPr bwMode="auto">
            <a:xfrm flipH="1" flipV="1">
              <a:off x="4987" y="2628"/>
              <a:ext cx="273" cy="3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00" name="Rectangle 36"/>
            <p:cNvSpPr>
              <a:spLocks noChangeArrowheads="1"/>
            </p:cNvSpPr>
            <p:nvPr/>
          </p:nvSpPr>
          <p:spPr bwMode="auto">
            <a:xfrm>
              <a:off x="5106" y="3008"/>
              <a:ext cx="291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3025" tIns="36512" rIns="73025" bIns="36512">
              <a:spAutoFit/>
            </a:bodyPr>
            <a:lstStyle/>
            <a:p>
              <a:pPr defTabSz="585788"/>
              <a:r>
                <a:rPr lang="en-US" altLang="en-US" sz="1900"/>
                <a:t>10</a:t>
              </a:r>
            </a:p>
            <a:p>
              <a:pPr defTabSz="585788"/>
              <a:endParaRPr lang="en-US" altLang="en-US" sz="1400"/>
            </a:p>
            <a:p>
              <a:pPr defTabSz="585788"/>
              <a:r>
                <a:rPr lang="en-US" altLang="en-US" sz="1900"/>
                <a:t> </a:t>
              </a:r>
              <a:r>
                <a:rPr lang="en-US" altLang="en-US" sz="1900">
                  <a:solidFill>
                    <a:srgbClr val="CC0000"/>
                  </a:solidFill>
                </a:rPr>
                <a:t>6</a:t>
              </a:r>
            </a:p>
          </p:txBody>
        </p:sp>
      </p:grpSp>
      <p:sp>
        <p:nvSpPr>
          <p:cNvPr id="36902" name="Rectangle 38"/>
          <p:cNvSpPr>
            <a:spLocks noChangeArrowheads="1"/>
          </p:cNvSpPr>
          <p:nvPr/>
        </p:nvSpPr>
        <p:spPr bwMode="auto">
          <a:xfrm>
            <a:off x="360363" y="393700"/>
            <a:ext cx="8515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/>
            <a:r>
              <a:rPr lang="en-US" altLang="en-US" sz="4400">
                <a:solidFill>
                  <a:schemeClr val="tx2"/>
                </a:solidFill>
                <a:latin typeface="Times New Roman" charset="0"/>
              </a:rPr>
              <a:t>The heap can be stored </a:t>
            </a:r>
            <a:br>
              <a:rPr lang="en-US" altLang="en-US" sz="4400">
                <a:solidFill>
                  <a:schemeClr val="tx2"/>
                </a:solidFill>
                <a:latin typeface="Times New Roman" charset="0"/>
              </a:rPr>
            </a:br>
            <a:r>
              <a:rPr lang="en-US" altLang="en-US" sz="4400">
                <a:solidFill>
                  <a:schemeClr val="tx2"/>
                </a:solidFill>
                <a:latin typeface="Times New Roman" charset="0"/>
              </a:rPr>
              <a:t>in an array </a:t>
            </a:r>
          </a:p>
        </p:txBody>
      </p:sp>
      <p:sp>
        <p:nvSpPr>
          <p:cNvPr id="36903" name="Line 39"/>
          <p:cNvSpPr>
            <a:spLocks noChangeShapeType="1"/>
          </p:cNvSpPr>
          <p:nvPr/>
        </p:nvSpPr>
        <p:spPr bwMode="auto">
          <a:xfrm flipH="1" flipV="1">
            <a:off x="6445250" y="3163888"/>
            <a:ext cx="1192213" cy="700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9DE58-FEA8-47DE-9764-2765EA111164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696200" cy="762000"/>
          </a:xfrm>
          <a:noFill/>
          <a:ln/>
        </p:spPr>
        <p:txBody>
          <a:bodyPr/>
          <a:lstStyle/>
          <a:p>
            <a:r>
              <a:rPr lang="en-US" altLang="en-US"/>
              <a:t>Heap Sort Approach   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990600" y="1793875"/>
            <a:ext cx="7239000" cy="415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en-US" sz="2400"/>
              <a:t>First, make the unsorted array into a heap by satisfying the order property.  Then repeat the steps below until there are no more unsorted elements.</a:t>
            </a:r>
          </a:p>
          <a:p>
            <a:pPr marL="342900" indent="-342900">
              <a:spcBef>
                <a:spcPct val="20000"/>
              </a:spcBef>
            </a:pPr>
            <a:endParaRPr lang="en-US" altLang="en-US" sz="120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>
                <a:solidFill>
                  <a:srgbClr val="CC0000"/>
                </a:solidFill>
              </a:rPr>
              <a:t>Take the root (maximum) element off the heap</a:t>
            </a:r>
            <a:r>
              <a:rPr lang="en-US" altLang="en-US" sz="2400"/>
              <a:t> by swapping it into its correct place in the array at the end of the unsorted elements.</a:t>
            </a:r>
          </a:p>
          <a:p>
            <a:pPr marL="342900" indent="-342900">
              <a:spcBef>
                <a:spcPct val="20000"/>
              </a:spcBef>
            </a:pPr>
            <a:endParaRPr lang="en-US" altLang="en-US" sz="80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>
                <a:solidFill>
                  <a:srgbClr val="CC0000"/>
                </a:solidFill>
              </a:rPr>
              <a:t>Reheap the remaining unsorted elements.</a:t>
            </a:r>
            <a:r>
              <a:rPr lang="en-US" altLang="en-US" sz="2400"/>
              <a:t> (This puts the next-largest element into the root position).</a:t>
            </a:r>
          </a:p>
          <a:p>
            <a:pPr marL="342900" indent="-342900">
              <a:spcBef>
                <a:spcPct val="20000"/>
              </a:spcBef>
            </a:pPr>
            <a:endParaRPr lang="en-US" altLang="en-US" sz="1200"/>
          </a:p>
          <a:p>
            <a:pPr marL="342900" indent="-342900">
              <a:spcBef>
                <a:spcPct val="20000"/>
              </a:spcBef>
            </a:pPr>
            <a:endParaRPr lang="en-US" altLang="en-US" sz="12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444-2099-4981-9F9B-390BA21425E2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0713" y="1958975"/>
            <a:ext cx="7913687" cy="4311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r>
              <a:rPr lang="en-US" altLang="en-US" sz="2800" b="1">
                <a:latin typeface="Courier New" pitchFamily="49" charset="0"/>
              </a:rPr>
              <a:t> </a:t>
            </a:r>
            <a:r>
              <a:rPr lang="en-US" altLang="en-US" sz="2800"/>
              <a:t> 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60363" y="228600"/>
            <a:ext cx="8515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/>
            <a:r>
              <a:rPr lang="en-US" altLang="en-US" sz="4400">
                <a:solidFill>
                  <a:schemeClr val="tx2"/>
                </a:solidFill>
                <a:latin typeface="Times New Roman" charset="0"/>
              </a:rPr>
              <a:t>After creating the original heap </a:t>
            </a:r>
          </a:p>
        </p:txBody>
      </p:sp>
      <p:grpSp>
        <p:nvGrpSpPr>
          <p:cNvPr id="38923" name="Group 11"/>
          <p:cNvGrpSpPr>
            <a:grpSpLocks/>
          </p:cNvGrpSpPr>
          <p:nvPr/>
        </p:nvGrpSpPr>
        <p:grpSpPr bwMode="auto">
          <a:xfrm>
            <a:off x="1187450" y="2212975"/>
            <a:ext cx="825500" cy="4183063"/>
            <a:chOff x="748" y="1394"/>
            <a:chExt cx="520" cy="2635"/>
          </a:xfrm>
        </p:grpSpPr>
        <p:sp>
          <p:nvSpPr>
            <p:cNvPr id="38916" name="Rectangle 4"/>
            <p:cNvSpPr>
              <a:spLocks noChangeArrowheads="1"/>
            </p:cNvSpPr>
            <p:nvPr/>
          </p:nvSpPr>
          <p:spPr bwMode="auto">
            <a:xfrm>
              <a:off x="752" y="1394"/>
              <a:ext cx="512" cy="2635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17" name="Line 5"/>
            <p:cNvSpPr>
              <a:spLocks noChangeShapeType="1"/>
            </p:cNvSpPr>
            <p:nvPr/>
          </p:nvSpPr>
          <p:spPr bwMode="auto">
            <a:xfrm>
              <a:off x="748" y="173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18" name="Line 6"/>
            <p:cNvSpPr>
              <a:spLocks noChangeShapeType="1"/>
            </p:cNvSpPr>
            <p:nvPr/>
          </p:nvSpPr>
          <p:spPr bwMode="auto">
            <a:xfrm>
              <a:off x="748" y="212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19" name="Line 7"/>
            <p:cNvSpPr>
              <a:spLocks noChangeShapeType="1"/>
            </p:cNvSpPr>
            <p:nvPr/>
          </p:nvSpPr>
          <p:spPr bwMode="auto">
            <a:xfrm>
              <a:off x="748" y="251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20" name="Line 8"/>
            <p:cNvSpPr>
              <a:spLocks noChangeShapeType="1"/>
            </p:cNvSpPr>
            <p:nvPr/>
          </p:nvSpPr>
          <p:spPr bwMode="auto">
            <a:xfrm>
              <a:off x="748" y="290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21" name="Line 9"/>
            <p:cNvSpPr>
              <a:spLocks noChangeShapeType="1"/>
            </p:cNvSpPr>
            <p:nvPr/>
          </p:nvSpPr>
          <p:spPr bwMode="auto">
            <a:xfrm>
              <a:off x="748" y="329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22" name="Line 10"/>
            <p:cNvSpPr>
              <a:spLocks noChangeShapeType="1"/>
            </p:cNvSpPr>
            <p:nvPr/>
          </p:nvSpPr>
          <p:spPr bwMode="auto">
            <a:xfrm>
              <a:off x="748" y="368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517525" y="2239963"/>
            <a:ext cx="6350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rgbClr val="CC0000"/>
                </a:solidFill>
              </a:rPr>
              <a:t>[ 0 ]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[ 1 ]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[ 2 ]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[ 3 ]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[ 4 ]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[ 5 ]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[ 6 ]</a:t>
            </a:r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1431925" y="2316163"/>
            <a:ext cx="466725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70</a:t>
            </a:r>
          </a:p>
          <a:p>
            <a:endParaRPr lang="en-US" altLang="en-US" sz="2000"/>
          </a:p>
          <a:p>
            <a:r>
              <a:rPr lang="en-US" altLang="en-US" sz="2000"/>
              <a:t>60</a:t>
            </a:r>
          </a:p>
          <a:p>
            <a:endParaRPr lang="en-US" altLang="en-US" sz="2000"/>
          </a:p>
          <a:p>
            <a:r>
              <a:rPr lang="en-US" altLang="en-US" sz="2000"/>
              <a:t>12</a:t>
            </a:r>
          </a:p>
          <a:p>
            <a:endParaRPr lang="en-US" altLang="en-US" sz="2000"/>
          </a:p>
          <a:p>
            <a:r>
              <a:rPr lang="en-US" altLang="en-US" sz="2000"/>
              <a:t>40</a:t>
            </a:r>
          </a:p>
          <a:p>
            <a:endParaRPr lang="en-US" altLang="en-US" sz="2000"/>
          </a:p>
          <a:p>
            <a:r>
              <a:rPr lang="en-US" altLang="en-US" sz="2000"/>
              <a:t>30</a:t>
            </a:r>
          </a:p>
          <a:p>
            <a:endParaRPr lang="en-US" altLang="en-US" sz="2000"/>
          </a:p>
          <a:p>
            <a:r>
              <a:rPr lang="en-US" altLang="en-US" sz="2000"/>
              <a:t>  8</a:t>
            </a:r>
          </a:p>
          <a:p>
            <a:endParaRPr lang="en-US" altLang="en-US" sz="2000"/>
          </a:p>
          <a:p>
            <a:r>
              <a:rPr lang="en-US" altLang="en-US" sz="2000"/>
              <a:t>10</a:t>
            </a: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1130300" y="1782763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values</a:t>
            </a:r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4008438" y="3846513"/>
            <a:ext cx="763587" cy="4556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3205163" y="4773613"/>
            <a:ext cx="674687" cy="438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8931" name="Group 19"/>
          <p:cNvGrpSpPr>
            <a:grpSpLocks/>
          </p:cNvGrpSpPr>
          <p:nvPr/>
        </p:nvGrpSpPr>
        <p:grpSpPr bwMode="auto">
          <a:xfrm>
            <a:off x="5710238" y="2833688"/>
            <a:ext cx="739775" cy="863600"/>
            <a:chOff x="3597" y="1785"/>
            <a:chExt cx="466" cy="544"/>
          </a:xfrm>
        </p:grpSpPr>
        <p:sp>
          <p:nvSpPr>
            <p:cNvPr id="38929" name="Rectangle 17"/>
            <p:cNvSpPr>
              <a:spLocks noChangeArrowheads="1"/>
            </p:cNvSpPr>
            <p:nvPr/>
          </p:nvSpPr>
          <p:spPr bwMode="auto">
            <a:xfrm>
              <a:off x="3597" y="1787"/>
              <a:ext cx="466" cy="28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30" name="Rectangle 18"/>
            <p:cNvSpPr>
              <a:spLocks noChangeArrowheads="1"/>
            </p:cNvSpPr>
            <p:nvPr/>
          </p:nvSpPr>
          <p:spPr bwMode="auto">
            <a:xfrm>
              <a:off x="3665" y="1785"/>
              <a:ext cx="303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defTabSz="585788"/>
              <a:r>
                <a:rPr lang="en-US" altLang="en-US" sz="1900"/>
                <a:t> 70</a:t>
              </a:r>
            </a:p>
            <a:p>
              <a:pPr defTabSz="585788"/>
              <a:endParaRPr lang="en-US" altLang="en-US" sz="1400">
                <a:solidFill>
                  <a:srgbClr val="CC0000"/>
                </a:solidFill>
              </a:endParaRPr>
            </a:p>
            <a:p>
              <a:pPr defTabSz="585788"/>
              <a:r>
                <a:rPr lang="en-US" altLang="en-US" sz="1900">
                  <a:solidFill>
                    <a:srgbClr val="CC0000"/>
                  </a:solidFill>
                </a:rPr>
                <a:t> 0</a:t>
              </a:r>
            </a:p>
          </p:txBody>
        </p:sp>
      </p:grpSp>
      <p:sp>
        <p:nvSpPr>
          <p:cNvPr id="38932" name="Line 20"/>
          <p:cNvSpPr>
            <a:spLocks noChangeShapeType="1"/>
          </p:cNvSpPr>
          <p:nvPr/>
        </p:nvSpPr>
        <p:spPr bwMode="auto">
          <a:xfrm flipV="1">
            <a:off x="3744913" y="4179888"/>
            <a:ext cx="454025" cy="581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33" name="Line 21"/>
          <p:cNvSpPr>
            <a:spLocks noChangeShapeType="1"/>
          </p:cNvSpPr>
          <p:nvPr/>
        </p:nvSpPr>
        <p:spPr bwMode="auto">
          <a:xfrm flipV="1">
            <a:off x="4492625" y="3178175"/>
            <a:ext cx="1260475" cy="674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34" name="Rectangle 22"/>
          <p:cNvSpPr>
            <a:spLocks noChangeArrowheads="1"/>
          </p:cNvSpPr>
          <p:nvPr/>
        </p:nvSpPr>
        <p:spPr bwMode="auto">
          <a:xfrm>
            <a:off x="4100513" y="3836988"/>
            <a:ext cx="51593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60</a:t>
            </a:r>
          </a:p>
          <a:p>
            <a:pPr defTabSz="585788"/>
            <a:endParaRPr lang="en-US" altLang="en-US" sz="1400">
              <a:solidFill>
                <a:srgbClr val="CC0000"/>
              </a:solidFill>
            </a:endParaRPr>
          </a:p>
          <a:p>
            <a:pPr defTabSz="585788"/>
            <a:r>
              <a:rPr lang="en-US" altLang="en-US" sz="1900">
                <a:solidFill>
                  <a:srgbClr val="CC0000"/>
                </a:solidFill>
              </a:rPr>
              <a:t>  1</a:t>
            </a:r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3354388" y="4760913"/>
            <a:ext cx="4603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40</a:t>
            </a:r>
          </a:p>
          <a:p>
            <a:pPr defTabSz="585788"/>
            <a:r>
              <a:rPr lang="en-US" altLang="en-US" sz="1400"/>
              <a:t> </a:t>
            </a:r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3 </a:t>
            </a:r>
            <a:r>
              <a:rPr lang="en-US" altLang="en-US" sz="1900"/>
              <a:t>                </a:t>
            </a:r>
          </a:p>
        </p:txBody>
      </p:sp>
      <p:grpSp>
        <p:nvGrpSpPr>
          <p:cNvPr id="38939" name="Group 27"/>
          <p:cNvGrpSpPr>
            <a:grpSpLocks/>
          </p:cNvGrpSpPr>
          <p:nvPr/>
        </p:nvGrpSpPr>
        <p:grpSpPr bwMode="auto">
          <a:xfrm>
            <a:off x="4606925" y="4164013"/>
            <a:ext cx="730250" cy="1466850"/>
            <a:chOff x="2902" y="2623"/>
            <a:chExt cx="460" cy="924"/>
          </a:xfrm>
        </p:grpSpPr>
        <p:sp>
          <p:nvSpPr>
            <p:cNvPr id="38936" name="Rectangle 24"/>
            <p:cNvSpPr>
              <a:spLocks noChangeArrowheads="1"/>
            </p:cNvSpPr>
            <p:nvPr/>
          </p:nvSpPr>
          <p:spPr bwMode="auto">
            <a:xfrm>
              <a:off x="2928" y="2984"/>
              <a:ext cx="434" cy="29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37" name="Line 25"/>
            <p:cNvSpPr>
              <a:spLocks noChangeShapeType="1"/>
            </p:cNvSpPr>
            <p:nvPr/>
          </p:nvSpPr>
          <p:spPr bwMode="auto">
            <a:xfrm flipH="1" flipV="1">
              <a:off x="2902" y="2623"/>
              <a:ext cx="273" cy="3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38" name="Rectangle 26"/>
            <p:cNvSpPr>
              <a:spLocks noChangeArrowheads="1"/>
            </p:cNvSpPr>
            <p:nvPr/>
          </p:nvSpPr>
          <p:spPr bwMode="auto">
            <a:xfrm>
              <a:off x="3021" y="3003"/>
              <a:ext cx="291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3025" tIns="36512" rIns="73025" bIns="36512">
              <a:spAutoFit/>
            </a:bodyPr>
            <a:lstStyle/>
            <a:p>
              <a:pPr defTabSz="585788"/>
              <a:r>
                <a:rPr lang="en-US" altLang="en-US" sz="1900"/>
                <a:t>30</a:t>
              </a:r>
            </a:p>
            <a:p>
              <a:pPr defTabSz="585788"/>
              <a:endParaRPr lang="en-US" altLang="en-US" sz="1400"/>
            </a:p>
            <a:p>
              <a:pPr defTabSz="585788"/>
              <a:r>
                <a:rPr lang="en-US" altLang="en-US" sz="1900"/>
                <a:t> </a:t>
              </a:r>
              <a:r>
                <a:rPr lang="en-US" altLang="en-US" sz="1900">
                  <a:solidFill>
                    <a:srgbClr val="CC0000"/>
                  </a:solidFill>
                </a:rPr>
                <a:t>4</a:t>
              </a:r>
            </a:p>
          </p:txBody>
        </p:sp>
      </p:grpSp>
      <p:sp>
        <p:nvSpPr>
          <p:cNvPr id="38940" name="Rectangle 28"/>
          <p:cNvSpPr>
            <a:spLocks noChangeArrowheads="1"/>
          </p:cNvSpPr>
          <p:nvPr/>
        </p:nvSpPr>
        <p:spPr bwMode="auto">
          <a:xfrm>
            <a:off x="7286625" y="3856038"/>
            <a:ext cx="703263" cy="4460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41" name="Rectangle 29"/>
          <p:cNvSpPr>
            <a:spLocks noChangeArrowheads="1"/>
          </p:cNvSpPr>
          <p:nvPr/>
        </p:nvSpPr>
        <p:spPr bwMode="auto">
          <a:xfrm>
            <a:off x="6561138" y="4754563"/>
            <a:ext cx="715962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42" name="Rectangle 30"/>
          <p:cNvSpPr>
            <a:spLocks noChangeArrowheads="1"/>
          </p:cNvSpPr>
          <p:nvPr/>
        </p:nvSpPr>
        <p:spPr bwMode="auto">
          <a:xfrm>
            <a:off x="7423150" y="3808413"/>
            <a:ext cx="4349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12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 </a:t>
            </a:r>
            <a:r>
              <a:rPr lang="en-US" altLang="en-US" sz="1900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38943" name="Line 31"/>
          <p:cNvSpPr>
            <a:spLocks noChangeShapeType="1"/>
          </p:cNvSpPr>
          <p:nvPr/>
        </p:nvSpPr>
        <p:spPr bwMode="auto">
          <a:xfrm flipV="1">
            <a:off x="6927850" y="4106863"/>
            <a:ext cx="474663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44" name="Rectangle 32"/>
          <p:cNvSpPr>
            <a:spLocks noChangeArrowheads="1"/>
          </p:cNvSpPr>
          <p:nvPr/>
        </p:nvSpPr>
        <p:spPr bwMode="auto">
          <a:xfrm>
            <a:off x="6584950" y="4770438"/>
            <a:ext cx="5572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  8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>
                <a:solidFill>
                  <a:srgbClr val="CC0000"/>
                </a:solidFill>
              </a:rPr>
              <a:t>   5</a:t>
            </a:r>
          </a:p>
        </p:txBody>
      </p:sp>
      <p:sp>
        <p:nvSpPr>
          <p:cNvPr id="38945" name="Line 33"/>
          <p:cNvSpPr>
            <a:spLocks noChangeShapeType="1"/>
          </p:cNvSpPr>
          <p:nvPr/>
        </p:nvSpPr>
        <p:spPr bwMode="auto">
          <a:xfrm flipH="1" flipV="1">
            <a:off x="5792788" y="2365375"/>
            <a:ext cx="244475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46" name="Rectangle 34"/>
          <p:cNvSpPr>
            <a:spLocks noChangeArrowheads="1"/>
          </p:cNvSpPr>
          <p:nvPr/>
        </p:nvSpPr>
        <p:spPr bwMode="auto">
          <a:xfrm>
            <a:off x="4960938" y="2184400"/>
            <a:ext cx="82708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 root</a:t>
            </a:r>
          </a:p>
        </p:txBody>
      </p:sp>
      <p:grpSp>
        <p:nvGrpSpPr>
          <p:cNvPr id="38950" name="Group 38"/>
          <p:cNvGrpSpPr>
            <a:grpSpLocks/>
          </p:cNvGrpSpPr>
          <p:nvPr/>
        </p:nvGrpSpPr>
        <p:grpSpPr bwMode="auto">
          <a:xfrm>
            <a:off x="7896225" y="4171950"/>
            <a:ext cx="730250" cy="1466850"/>
            <a:chOff x="4974" y="2628"/>
            <a:chExt cx="460" cy="924"/>
          </a:xfrm>
        </p:grpSpPr>
        <p:sp>
          <p:nvSpPr>
            <p:cNvPr id="38947" name="Rectangle 35"/>
            <p:cNvSpPr>
              <a:spLocks noChangeArrowheads="1"/>
            </p:cNvSpPr>
            <p:nvPr/>
          </p:nvSpPr>
          <p:spPr bwMode="auto">
            <a:xfrm>
              <a:off x="5000" y="2989"/>
              <a:ext cx="434" cy="29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48" name="Line 36"/>
            <p:cNvSpPr>
              <a:spLocks noChangeShapeType="1"/>
            </p:cNvSpPr>
            <p:nvPr/>
          </p:nvSpPr>
          <p:spPr bwMode="auto">
            <a:xfrm flipH="1" flipV="1">
              <a:off x="4974" y="2628"/>
              <a:ext cx="273" cy="3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49" name="Rectangle 37"/>
            <p:cNvSpPr>
              <a:spLocks noChangeArrowheads="1"/>
            </p:cNvSpPr>
            <p:nvPr/>
          </p:nvSpPr>
          <p:spPr bwMode="auto">
            <a:xfrm>
              <a:off x="5093" y="3008"/>
              <a:ext cx="291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3025" tIns="36512" rIns="73025" bIns="36512">
              <a:spAutoFit/>
            </a:bodyPr>
            <a:lstStyle/>
            <a:p>
              <a:pPr defTabSz="585788"/>
              <a:r>
                <a:rPr lang="en-US" altLang="en-US" sz="1900"/>
                <a:t>10</a:t>
              </a:r>
            </a:p>
            <a:p>
              <a:pPr defTabSz="585788"/>
              <a:endParaRPr lang="en-US" altLang="en-US" sz="1400"/>
            </a:p>
            <a:p>
              <a:pPr defTabSz="585788"/>
              <a:r>
                <a:rPr lang="en-US" altLang="en-US" sz="1900"/>
                <a:t> </a:t>
              </a:r>
              <a:r>
                <a:rPr lang="en-US" altLang="en-US" sz="1900">
                  <a:solidFill>
                    <a:srgbClr val="CC0000"/>
                  </a:solidFill>
                </a:rPr>
                <a:t>6</a:t>
              </a:r>
            </a:p>
          </p:txBody>
        </p:sp>
      </p:grpSp>
      <p:sp>
        <p:nvSpPr>
          <p:cNvPr id="38951" name="Line 39"/>
          <p:cNvSpPr>
            <a:spLocks noChangeShapeType="1"/>
          </p:cNvSpPr>
          <p:nvPr/>
        </p:nvSpPr>
        <p:spPr bwMode="auto">
          <a:xfrm flipH="1" flipV="1">
            <a:off x="6424613" y="3163888"/>
            <a:ext cx="1192212" cy="700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26E6-41B0-43CD-98E1-222B17A35672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0713" y="1958975"/>
            <a:ext cx="7913687" cy="4311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r>
              <a:rPr lang="en-US" altLang="en-US" sz="2800" b="1">
                <a:latin typeface="Courier New" pitchFamily="49" charset="0"/>
              </a:rPr>
              <a:t> </a:t>
            </a:r>
            <a:r>
              <a:rPr lang="en-US" altLang="en-US" sz="2800"/>
              <a:t> 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60363" y="290513"/>
            <a:ext cx="8515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/>
            <a:r>
              <a:rPr lang="en-US" altLang="en-US" sz="4400">
                <a:solidFill>
                  <a:schemeClr val="tx2"/>
                </a:solidFill>
                <a:latin typeface="Times New Roman" charset="0"/>
              </a:rPr>
              <a:t>Swap root element into last place in unsorted array </a:t>
            </a:r>
          </a:p>
        </p:txBody>
      </p:sp>
      <p:grpSp>
        <p:nvGrpSpPr>
          <p:cNvPr id="39947" name="Group 11"/>
          <p:cNvGrpSpPr>
            <a:grpSpLocks/>
          </p:cNvGrpSpPr>
          <p:nvPr/>
        </p:nvGrpSpPr>
        <p:grpSpPr bwMode="auto">
          <a:xfrm>
            <a:off x="1187450" y="2212975"/>
            <a:ext cx="825500" cy="4183063"/>
            <a:chOff x="748" y="1394"/>
            <a:chExt cx="520" cy="2635"/>
          </a:xfrm>
        </p:grpSpPr>
        <p:sp>
          <p:nvSpPr>
            <p:cNvPr id="39940" name="Rectangle 4"/>
            <p:cNvSpPr>
              <a:spLocks noChangeArrowheads="1"/>
            </p:cNvSpPr>
            <p:nvPr/>
          </p:nvSpPr>
          <p:spPr bwMode="auto">
            <a:xfrm>
              <a:off x="752" y="1394"/>
              <a:ext cx="512" cy="2635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941" name="Line 5"/>
            <p:cNvSpPr>
              <a:spLocks noChangeShapeType="1"/>
            </p:cNvSpPr>
            <p:nvPr/>
          </p:nvSpPr>
          <p:spPr bwMode="auto">
            <a:xfrm>
              <a:off x="748" y="173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942" name="Line 6"/>
            <p:cNvSpPr>
              <a:spLocks noChangeShapeType="1"/>
            </p:cNvSpPr>
            <p:nvPr/>
          </p:nvSpPr>
          <p:spPr bwMode="auto">
            <a:xfrm>
              <a:off x="748" y="212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943" name="Line 7"/>
            <p:cNvSpPr>
              <a:spLocks noChangeShapeType="1"/>
            </p:cNvSpPr>
            <p:nvPr/>
          </p:nvSpPr>
          <p:spPr bwMode="auto">
            <a:xfrm>
              <a:off x="748" y="251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944" name="Line 8"/>
            <p:cNvSpPr>
              <a:spLocks noChangeShapeType="1"/>
            </p:cNvSpPr>
            <p:nvPr/>
          </p:nvSpPr>
          <p:spPr bwMode="auto">
            <a:xfrm>
              <a:off x="748" y="290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945" name="Line 9"/>
            <p:cNvSpPr>
              <a:spLocks noChangeShapeType="1"/>
            </p:cNvSpPr>
            <p:nvPr/>
          </p:nvSpPr>
          <p:spPr bwMode="auto">
            <a:xfrm>
              <a:off x="748" y="329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946" name="Line 10"/>
            <p:cNvSpPr>
              <a:spLocks noChangeShapeType="1"/>
            </p:cNvSpPr>
            <p:nvPr/>
          </p:nvSpPr>
          <p:spPr bwMode="auto">
            <a:xfrm>
              <a:off x="748" y="368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517525" y="2239963"/>
            <a:ext cx="6350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rgbClr val="CC0000"/>
                </a:solidFill>
              </a:rPr>
              <a:t>[ 0 ]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[ 1 ]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[ 2 ]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[ 3 ]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[ 4 ]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[ 5 ]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[ 6 ]</a:t>
            </a:r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1431925" y="2316163"/>
            <a:ext cx="466725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70</a:t>
            </a:r>
          </a:p>
          <a:p>
            <a:endParaRPr lang="en-US" altLang="en-US" sz="2000"/>
          </a:p>
          <a:p>
            <a:r>
              <a:rPr lang="en-US" altLang="en-US" sz="2000"/>
              <a:t>60</a:t>
            </a:r>
          </a:p>
          <a:p>
            <a:endParaRPr lang="en-US" altLang="en-US" sz="2000"/>
          </a:p>
          <a:p>
            <a:r>
              <a:rPr lang="en-US" altLang="en-US" sz="2000"/>
              <a:t>12</a:t>
            </a:r>
          </a:p>
          <a:p>
            <a:endParaRPr lang="en-US" altLang="en-US" sz="2000"/>
          </a:p>
          <a:p>
            <a:r>
              <a:rPr lang="en-US" altLang="en-US" sz="2000"/>
              <a:t>40</a:t>
            </a:r>
          </a:p>
          <a:p>
            <a:endParaRPr lang="en-US" altLang="en-US" sz="2000"/>
          </a:p>
          <a:p>
            <a:r>
              <a:rPr lang="en-US" altLang="en-US" sz="2000"/>
              <a:t>30</a:t>
            </a:r>
          </a:p>
          <a:p>
            <a:endParaRPr lang="en-US" altLang="en-US" sz="2000"/>
          </a:p>
          <a:p>
            <a:r>
              <a:rPr lang="en-US" altLang="en-US" sz="2000"/>
              <a:t>  8</a:t>
            </a:r>
          </a:p>
          <a:p>
            <a:endParaRPr lang="en-US" altLang="en-US" sz="2000"/>
          </a:p>
          <a:p>
            <a:r>
              <a:rPr lang="en-US" altLang="en-US" sz="2000"/>
              <a:t>10</a:t>
            </a:r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1130300" y="1782763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values</a:t>
            </a:r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4008438" y="3846513"/>
            <a:ext cx="763587" cy="4556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3205163" y="4773613"/>
            <a:ext cx="674687" cy="438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9955" name="Group 19"/>
          <p:cNvGrpSpPr>
            <a:grpSpLocks/>
          </p:cNvGrpSpPr>
          <p:nvPr/>
        </p:nvGrpSpPr>
        <p:grpSpPr bwMode="auto">
          <a:xfrm>
            <a:off x="5710238" y="2833688"/>
            <a:ext cx="739775" cy="863600"/>
            <a:chOff x="3597" y="1785"/>
            <a:chExt cx="466" cy="544"/>
          </a:xfrm>
        </p:grpSpPr>
        <p:sp>
          <p:nvSpPr>
            <p:cNvPr id="39953" name="Rectangle 17"/>
            <p:cNvSpPr>
              <a:spLocks noChangeArrowheads="1"/>
            </p:cNvSpPr>
            <p:nvPr/>
          </p:nvSpPr>
          <p:spPr bwMode="auto">
            <a:xfrm>
              <a:off x="3597" y="1787"/>
              <a:ext cx="466" cy="28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954" name="Rectangle 18"/>
            <p:cNvSpPr>
              <a:spLocks noChangeArrowheads="1"/>
            </p:cNvSpPr>
            <p:nvPr/>
          </p:nvSpPr>
          <p:spPr bwMode="auto">
            <a:xfrm>
              <a:off x="3665" y="1785"/>
              <a:ext cx="303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defTabSz="585788"/>
              <a:r>
                <a:rPr lang="en-US" altLang="en-US" sz="1900"/>
                <a:t> 70</a:t>
              </a:r>
            </a:p>
            <a:p>
              <a:pPr defTabSz="585788"/>
              <a:endParaRPr lang="en-US" altLang="en-US" sz="1400">
                <a:solidFill>
                  <a:srgbClr val="CC0000"/>
                </a:solidFill>
              </a:endParaRPr>
            </a:p>
            <a:p>
              <a:pPr defTabSz="585788"/>
              <a:r>
                <a:rPr lang="en-US" altLang="en-US" sz="1900">
                  <a:solidFill>
                    <a:srgbClr val="CC0000"/>
                  </a:solidFill>
                </a:rPr>
                <a:t> 0</a:t>
              </a:r>
            </a:p>
          </p:txBody>
        </p:sp>
      </p:grpSp>
      <p:sp>
        <p:nvSpPr>
          <p:cNvPr id="39956" name="Line 20"/>
          <p:cNvSpPr>
            <a:spLocks noChangeShapeType="1"/>
          </p:cNvSpPr>
          <p:nvPr/>
        </p:nvSpPr>
        <p:spPr bwMode="auto">
          <a:xfrm flipV="1">
            <a:off x="3744913" y="4179888"/>
            <a:ext cx="454025" cy="581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57" name="Line 21"/>
          <p:cNvSpPr>
            <a:spLocks noChangeShapeType="1"/>
          </p:cNvSpPr>
          <p:nvPr/>
        </p:nvSpPr>
        <p:spPr bwMode="auto">
          <a:xfrm flipV="1">
            <a:off x="4492625" y="3178175"/>
            <a:ext cx="1260475" cy="674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58" name="Rectangle 22"/>
          <p:cNvSpPr>
            <a:spLocks noChangeArrowheads="1"/>
          </p:cNvSpPr>
          <p:nvPr/>
        </p:nvSpPr>
        <p:spPr bwMode="auto">
          <a:xfrm>
            <a:off x="4100513" y="3836988"/>
            <a:ext cx="51593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60</a:t>
            </a:r>
          </a:p>
          <a:p>
            <a:pPr defTabSz="585788"/>
            <a:endParaRPr lang="en-US" altLang="en-US" sz="1400">
              <a:solidFill>
                <a:srgbClr val="CC0000"/>
              </a:solidFill>
            </a:endParaRPr>
          </a:p>
          <a:p>
            <a:pPr defTabSz="585788"/>
            <a:r>
              <a:rPr lang="en-US" altLang="en-US" sz="1900">
                <a:solidFill>
                  <a:srgbClr val="CC0000"/>
                </a:solidFill>
              </a:rPr>
              <a:t>  1</a:t>
            </a:r>
          </a:p>
        </p:txBody>
      </p:sp>
      <p:sp>
        <p:nvSpPr>
          <p:cNvPr id="39959" name="Rectangle 23"/>
          <p:cNvSpPr>
            <a:spLocks noChangeArrowheads="1"/>
          </p:cNvSpPr>
          <p:nvPr/>
        </p:nvSpPr>
        <p:spPr bwMode="auto">
          <a:xfrm>
            <a:off x="3354388" y="4760913"/>
            <a:ext cx="4603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40</a:t>
            </a:r>
          </a:p>
          <a:p>
            <a:pPr defTabSz="585788"/>
            <a:r>
              <a:rPr lang="en-US" altLang="en-US" sz="1400"/>
              <a:t> </a:t>
            </a:r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3 </a:t>
            </a:r>
            <a:r>
              <a:rPr lang="en-US" altLang="en-US" sz="1900"/>
              <a:t>                </a:t>
            </a:r>
          </a:p>
        </p:txBody>
      </p:sp>
      <p:grpSp>
        <p:nvGrpSpPr>
          <p:cNvPr id="39963" name="Group 27"/>
          <p:cNvGrpSpPr>
            <a:grpSpLocks/>
          </p:cNvGrpSpPr>
          <p:nvPr/>
        </p:nvGrpSpPr>
        <p:grpSpPr bwMode="auto">
          <a:xfrm>
            <a:off x="4606925" y="4164013"/>
            <a:ext cx="730250" cy="1466850"/>
            <a:chOff x="2902" y="2623"/>
            <a:chExt cx="460" cy="924"/>
          </a:xfrm>
        </p:grpSpPr>
        <p:sp>
          <p:nvSpPr>
            <p:cNvPr id="39960" name="Rectangle 24"/>
            <p:cNvSpPr>
              <a:spLocks noChangeArrowheads="1"/>
            </p:cNvSpPr>
            <p:nvPr/>
          </p:nvSpPr>
          <p:spPr bwMode="auto">
            <a:xfrm>
              <a:off x="2928" y="2984"/>
              <a:ext cx="434" cy="29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961" name="Line 25"/>
            <p:cNvSpPr>
              <a:spLocks noChangeShapeType="1"/>
            </p:cNvSpPr>
            <p:nvPr/>
          </p:nvSpPr>
          <p:spPr bwMode="auto">
            <a:xfrm flipH="1" flipV="1">
              <a:off x="2902" y="2623"/>
              <a:ext cx="273" cy="3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962" name="Rectangle 26"/>
            <p:cNvSpPr>
              <a:spLocks noChangeArrowheads="1"/>
            </p:cNvSpPr>
            <p:nvPr/>
          </p:nvSpPr>
          <p:spPr bwMode="auto">
            <a:xfrm>
              <a:off x="3021" y="3003"/>
              <a:ext cx="291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3025" tIns="36512" rIns="73025" bIns="36512">
              <a:spAutoFit/>
            </a:bodyPr>
            <a:lstStyle/>
            <a:p>
              <a:pPr defTabSz="585788"/>
              <a:r>
                <a:rPr lang="en-US" altLang="en-US" sz="1900"/>
                <a:t>30</a:t>
              </a:r>
            </a:p>
            <a:p>
              <a:pPr defTabSz="585788"/>
              <a:endParaRPr lang="en-US" altLang="en-US" sz="1400"/>
            </a:p>
            <a:p>
              <a:pPr defTabSz="585788"/>
              <a:r>
                <a:rPr lang="en-US" altLang="en-US" sz="1900"/>
                <a:t> </a:t>
              </a:r>
              <a:r>
                <a:rPr lang="en-US" altLang="en-US" sz="1900">
                  <a:solidFill>
                    <a:srgbClr val="CC0000"/>
                  </a:solidFill>
                </a:rPr>
                <a:t>4</a:t>
              </a:r>
            </a:p>
          </p:txBody>
        </p:sp>
      </p:grpSp>
      <p:sp>
        <p:nvSpPr>
          <p:cNvPr id="39964" name="Rectangle 28"/>
          <p:cNvSpPr>
            <a:spLocks noChangeArrowheads="1"/>
          </p:cNvSpPr>
          <p:nvPr/>
        </p:nvSpPr>
        <p:spPr bwMode="auto">
          <a:xfrm>
            <a:off x="7286625" y="3856038"/>
            <a:ext cx="703263" cy="4460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65" name="Rectangle 29"/>
          <p:cNvSpPr>
            <a:spLocks noChangeArrowheads="1"/>
          </p:cNvSpPr>
          <p:nvPr/>
        </p:nvSpPr>
        <p:spPr bwMode="auto">
          <a:xfrm>
            <a:off x="6561138" y="4754563"/>
            <a:ext cx="715962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66" name="Rectangle 30"/>
          <p:cNvSpPr>
            <a:spLocks noChangeArrowheads="1"/>
          </p:cNvSpPr>
          <p:nvPr/>
        </p:nvSpPr>
        <p:spPr bwMode="auto">
          <a:xfrm>
            <a:off x="7423150" y="3808413"/>
            <a:ext cx="4349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12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 </a:t>
            </a:r>
            <a:r>
              <a:rPr lang="en-US" altLang="en-US" sz="1900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39967" name="Line 31"/>
          <p:cNvSpPr>
            <a:spLocks noChangeShapeType="1"/>
          </p:cNvSpPr>
          <p:nvPr/>
        </p:nvSpPr>
        <p:spPr bwMode="auto">
          <a:xfrm flipV="1">
            <a:off x="6927850" y="4106863"/>
            <a:ext cx="474663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68" name="Rectangle 32"/>
          <p:cNvSpPr>
            <a:spLocks noChangeArrowheads="1"/>
          </p:cNvSpPr>
          <p:nvPr/>
        </p:nvSpPr>
        <p:spPr bwMode="auto">
          <a:xfrm>
            <a:off x="6584950" y="4770438"/>
            <a:ext cx="5572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  8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>
                <a:solidFill>
                  <a:srgbClr val="CC0000"/>
                </a:solidFill>
              </a:rPr>
              <a:t>   5</a:t>
            </a:r>
          </a:p>
        </p:txBody>
      </p:sp>
      <p:sp>
        <p:nvSpPr>
          <p:cNvPr id="39969" name="Line 33"/>
          <p:cNvSpPr>
            <a:spLocks noChangeShapeType="1"/>
          </p:cNvSpPr>
          <p:nvPr/>
        </p:nvSpPr>
        <p:spPr bwMode="auto">
          <a:xfrm flipH="1" flipV="1">
            <a:off x="5792788" y="2365375"/>
            <a:ext cx="244475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70" name="Rectangle 34"/>
          <p:cNvSpPr>
            <a:spLocks noChangeArrowheads="1"/>
          </p:cNvSpPr>
          <p:nvPr/>
        </p:nvSpPr>
        <p:spPr bwMode="auto">
          <a:xfrm>
            <a:off x="4960938" y="2184400"/>
            <a:ext cx="82708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 root</a:t>
            </a:r>
          </a:p>
        </p:txBody>
      </p:sp>
      <p:grpSp>
        <p:nvGrpSpPr>
          <p:cNvPr id="39974" name="Group 38"/>
          <p:cNvGrpSpPr>
            <a:grpSpLocks/>
          </p:cNvGrpSpPr>
          <p:nvPr/>
        </p:nvGrpSpPr>
        <p:grpSpPr bwMode="auto">
          <a:xfrm>
            <a:off x="7896225" y="4171950"/>
            <a:ext cx="730250" cy="1466850"/>
            <a:chOff x="4974" y="2628"/>
            <a:chExt cx="460" cy="924"/>
          </a:xfrm>
        </p:grpSpPr>
        <p:sp>
          <p:nvSpPr>
            <p:cNvPr id="39971" name="Rectangle 35"/>
            <p:cNvSpPr>
              <a:spLocks noChangeArrowheads="1"/>
            </p:cNvSpPr>
            <p:nvPr/>
          </p:nvSpPr>
          <p:spPr bwMode="auto">
            <a:xfrm>
              <a:off x="5000" y="2989"/>
              <a:ext cx="434" cy="29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972" name="Line 36"/>
            <p:cNvSpPr>
              <a:spLocks noChangeShapeType="1"/>
            </p:cNvSpPr>
            <p:nvPr/>
          </p:nvSpPr>
          <p:spPr bwMode="auto">
            <a:xfrm flipH="1" flipV="1">
              <a:off x="4974" y="2628"/>
              <a:ext cx="273" cy="3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973" name="Rectangle 37"/>
            <p:cNvSpPr>
              <a:spLocks noChangeArrowheads="1"/>
            </p:cNvSpPr>
            <p:nvPr/>
          </p:nvSpPr>
          <p:spPr bwMode="auto">
            <a:xfrm>
              <a:off x="5093" y="3008"/>
              <a:ext cx="291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3025" tIns="36512" rIns="73025" bIns="36512">
              <a:spAutoFit/>
            </a:bodyPr>
            <a:lstStyle/>
            <a:p>
              <a:pPr defTabSz="585788"/>
              <a:r>
                <a:rPr lang="en-US" altLang="en-US" sz="1900"/>
                <a:t>10</a:t>
              </a:r>
            </a:p>
            <a:p>
              <a:pPr defTabSz="585788"/>
              <a:endParaRPr lang="en-US" altLang="en-US" sz="1400"/>
            </a:p>
            <a:p>
              <a:pPr defTabSz="585788"/>
              <a:r>
                <a:rPr lang="en-US" altLang="en-US" sz="1900"/>
                <a:t> </a:t>
              </a:r>
              <a:r>
                <a:rPr lang="en-US" altLang="en-US" sz="1900">
                  <a:solidFill>
                    <a:srgbClr val="CC0000"/>
                  </a:solidFill>
                </a:rPr>
                <a:t>6</a:t>
              </a:r>
            </a:p>
          </p:txBody>
        </p:sp>
      </p:grpSp>
      <p:grpSp>
        <p:nvGrpSpPr>
          <p:cNvPr id="39978" name="Group 42"/>
          <p:cNvGrpSpPr>
            <a:grpSpLocks/>
          </p:cNvGrpSpPr>
          <p:nvPr/>
        </p:nvGrpSpPr>
        <p:grpSpPr bwMode="auto">
          <a:xfrm>
            <a:off x="2124075" y="2478088"/>
            <a:ext cx="579438" cy="3619500"/>
            <a:chOff x="1338" y="1561"/>
            <a:chExt cx="365" cy="2280"/>
          </a:xfrm>
        </p:grpSpPr>
        <p:sp>
          <p:nvSpPr>
            <p:cNvPr id="39975" name="Line 39"/>
            <p:cNvSpPr>
              <a:spLocks noChangeShapeType="1"/>
            </p:cNvSpPr>
            <p:nvPr/>
          </p:nvSpPr>
          <p:spPr bwMode="auto">
            <a:xfrm>
              <a:off x="1698" y="1581"/>
              <a:ext cx="0" cy="2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976" name="Line 40"/>
            <p:cNvSpPr>
              <a:spLocks noChangeShapeType="1"/>
            </p:cNvSpPr>
            <p:nvPr/>
          </p:nvSpPr>
          <p:spPr bwMode="auto">
            <a:xfrm>
              <a:off x="1338" y="1561"/>
              <a:ext cx="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977" name="Line 41"/>
            <p:cNvSpPr>
              <a:spLocks noChangeShapeType="1"/>
            </p:cNvSpPr>
            <p:nvPr/>
          </p:nvSpPr>
          <p:spPr bwMode="auto">
            <a:xfrm>
              <a:off x="1343" y="3841"/>
              <a:ext cx="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9979" name="Line 43"/>
          <p:cNvSpPr>
            <a:spLocks noChangeShapeType="1"/>
          </p:cNvSpPr>
          <p:nvPr/>
        </p:nvSpPr>
        <p:spPr bwMode="auto">
          <a:xfrm flipH="1" flipV="1">
            <a:off x="6424613" y="3163888"/>
            <a:ext cx="1192212" cy="700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827E8-C172-4753-80B5-723A12229DBB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0713" y="1958975"/>
            <a:ext cx="7913687" cy="4311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r>
              <a:rPr lang="en-US" altLang="en-US" sz="2800" b="1">
                <a:latin typeface="Courier New" pitchFamily="49" charset="0"/>
              </a:rPr>
              <a:t> </a:t>
            </a:r>
            <a:r>
              <a:rPr lang="en-US" altLang="en-US" sz="2800"/>
              <a:t> 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60363" y="269875"/>
            <a:ext cx="8515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/>
            <a:r>
              <a:rPr lang="en-US" altLang="en-US" sz="4400">
                <a:solidFill>
                  <a:schemeClr val="tx2"/>
                </a:solidFill>
                <a:latin typeface="Times New Roman" charset="0"/>
              </a:rPr>
              <a:t>After swapping root element </a:t>
            </a:r>
            <a:br>
              <a:rPr lang="en-US" altLang="en-US" sz="4400">
                <a:solidFill>
                  <a:schemeClr val="tx2"/>
                </a:solidFill>
                <a:latin typeface="Times New Roman" charset="0"/>
              </a:rPr>
            </a:br>
            <a:r>
              <a:rPr lang="en-US" altLang="en-US" sz="4400">
                <a:solidFill>
                  <a:schemeClr val="tx2"/>
                </a:solidFill>
                <a:latin typeface="Times New Roman" charset="0"/>
              </a:rPr>
              <a:t>into its place </a:t>
            </a:r>
          </a:p>
        </p:txBody>
      </p:sp>
      <p:grpSp>
        <p:nvGrpSpPr>
          <p:cNvPr id="40971" name="Group 11"/>
          <p:cNvGrpSpPr>
            <a:grpSpLocks/>
          </p:cNvGrpSpPr>
          <p:nvPr/>
        </p:nvGrpSpPr>
        <p:grpSpPr bwMode="auto">
          <a:xfrm>
            <a:off x="1187450" y="2212975"/>
            <a:ext cx="825500" cy="4183063"/>
            <a:chOff x="748" y="1394"/>
            <a:chExt cx="520" cy="2635"/>
          </a:xfrm>
        </p:grpSpPr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752" y="1394"/>
              <a:ext cx="512" cy="2635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65" name="Line 5"/>
            <p:cNvSpPr>
              <a:spLocks noChangeShapeType="1"/>
            </p:cNvSpPr>
            <p:nvPr/>
          </p:nvSpPr>
          <p:spPr bwMode="auto">
            <a:xfrm>
              <a:off x="748" y="173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66" name="Line 6"/>
            <p:cNvSpPr>
              <a:spLocks noChangeShapeType="1"/>
            </p:cNvSpPr>
            <p:nvPr/>
          </p:nvSpPr>
          <p:spPr bwMode="auto">
            <a:xfrm>
              <a:off x="748" y="212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67" name="Line 7"/>
            <p:cNvSpPr>
              <a:spLocks noChangeShapeType="1"/>
            </p:cNvSpPr>
            <p:nvPr/>
          </p:nvSpPr>
          <p:spPr bwMode="auto">
            <a:xfrm>
              <a:off x="748" y="251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68" name="Line 8"/>
            <p:cNvSpPr>
              <a:spLocks noChangeShapeType="1"/>
            </p:cNvSpPr>
            <p:nvPr/>
          </p:nvSpPr>
          <p:spPr bwMode="auto">
            <a:xfrm>
              <a:off x="748" y="290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69" name="Line 9"/>
            <p:cNvSpPr>
              <a:spLocks noChangeShapeType="1"/>
            </p:cNvSpPr>
            <p:nvPr/>
          </p:nvSpPr>
          <p:spPr bwMode="auto">
            <a:xfrm>
              <a:off x="748" y="329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70" name="Line 10"/>
            <p:cNvSpPr>
              <a:spLocks noChangeShapeType="1"/>
            </p:cNvSpPr>
            <p:nvPr/>
          </p:nvSpPr>
          <p:spPr bwMode="auto">
            <a:xfrm>
              <a:off x="748" y="368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517525" y="2239963"/>
            <a:ext cx="6350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rgbClr val="CC0000"/>
                </a:solidFill>
              </a:rPr>
              <a:t>[ 0 ]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[ 1 ]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[ 2 ]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[ 3 ]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[ 4 ]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[ 5 ]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[ 6 ]</a:t>
            </a:r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1130300" y="1782763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values</a:t>
            </a:r>
          </a:p>
        </p:txBody>
      </p:sp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4008438" y="3846513"/>
            <a:ext cx="763587" cy="4556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3205163" y="4773613"/>
            <a:ext cx="674687" cy="438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0978" name="Group 18"/>
          <p:cNvGrpSpPr>
            <a:grpSpLocks/>
          </p:cNvGrpSpPr>
          <p:nvPr/>
        </p:nvGrpSpPr>
        <p:grpSpPr bwMode="auto">
          <a:xfrm>
            <a:off x="5710238" y="2833688"/>
            <a:ext cx="739775" cy="863600"/>
            <a:chOff x="3597" y="1785"/>
            <a:chExt cx="466" cy="544"/>
          </a:xfrm>
        </p:grpSpPr>
        <p:sp>
          <p:nvSpPr>
            <p:cNvPr id="40976" name="Rectangle 16"/>
            <p:cNvSpPr>
              <a:spLocks noChangeArrowheads="1"/>
            </p:cNvSpPr>
            <p:nvPr/>
          </p:nvSpPr>
          <p:spPr bwMode="auto">
            <a:xfrm>
              <a:off x="3597" y="1787"/>
              <a:ext cx="466" cy="28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77" name="Rectangle 17"/>
            <p:cNvSpPr>
              <a:spLocks noChangeArrowheads="1"/>
            </p:cNvSpPr>
            <p:nvPr/>
          </p:nvSpPr>
          <p:spPr bwMode="auto">
            <a:xfrm>
              <a:off x="3665" y="1785"/>
              <a:ext cx="303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defTabSz="585788"/>
              <a:r>
                <a:rPr lang="en-US" altLang="en-US" sz="1900"/>
                <a:t> 10</a:t>
              </a:r>
            </a:p>
            <a:p>
              <a:pPr defTabSz="585788"/>
              <a:endParaRPr lang="en-US" altLang="en-US" sz="1400">
                <a:solidFill>
                  <a:srgbClr val="CC0000"/>
                </a:solidFill>
              </a:endParaRPr>
            </a:p>
            <a:p>
              <a:pPr defTabSz="585788"/>
              <a:r>
                <a:rPr lang="en-US" altLang="en-US" sz="1900">
                  <a:solidFill>
                    <a:srgbClr val="CC0000"/>
                  </a:solidFill>
                </a:rPr>
                <a:t> 0</a:t>
              </a:r>
            </a:p>
          </p:txBody>
        </p:sp>
      </p:grpSp>
      <p:sp>
        <p:nvSpPr>
          <p:cNvPr id="40979" name="Line 19"/>
          <p:cNvSpPr>
            <a:spLocks noChangeShapeType="1"/>
          </p:cNvSpPr>
          <p:nvPr/>
        </p:nvSpPr>
        <p:spPr bwMode="auto">
          <a:xfrm flipV="1">
            <a:off x="3744913" y="4179888"/>
            <a:ext cx="454025" cy="581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auto">
          <a:xfrm flipV="1">
            <a:off x="4492625" y="3178175"/>
            <a:ext cx="1260475" cy="674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81" name="Rectangle 21"/>
          <p:cNvSpPr>
            <a:spLocks noChangeArrowheads="1"/>
          </p:cNvSpPr>
          <p:nvPr/>
        </p:nvSpPr>
        <p:spPr bwMode="auto">
          <a:xfrm>
            <a:off x="4100513" y="3836988"/>
            <a:ext cx="51593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60</a:t>
            </a:r>
          </a:p>
          <a:p>
            <a:pPr defTabSz="585788"/>
            <a:endParaRPr lang="en-US" altLang="en-US" sz="1400">
              <a:solidFill>
                <a:srgbClr val="CC0000"/>
              </a:solidFill>
            </a:endParaRPr>
          </a:p>
          <a:p>
            <a:pPr defTabSz="585788"/>
            <a:r>
              <a:rPr lang="en-US" altLang="en-US" sz="1900">
                <a:solidFill>
                  <a:srgbClr val="CC0000"/>
                </a:solidFill>
              </a:rPr>
              <a:t>  1</a:t>
            </a:r>
          </a:p>
        </p:txBody>
      </p:sp>
      <p:sp>
        <p:nvSpPr>
          <p:cNvPr id="40982" name="Rectangle 22"/>
          <p:cNvSpPr>
            <a:spLocks noChangeArrowheads="1"/>
          </p:cNvSpPr>
          <p:nvPr/>
        </p:nvSpPr>
        <p:spPr bwMode="auto">
          <a:xfrm>
            <a:off x="3354388" y="4760913"/>
            <a:ext cx="4603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40</a:t>
            </a:r>
          </a:p>
          <a:p>
            <a:pPr defTabSz="585788"/>
            <a:r>
              <a:rPr lang="en-US" altLang="en-US" sz="1400"/>
              <a:t> </a:t>
            </a:r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3 </a:t>
            </a:r>
            <a:r>
              <a:rPr lang="en-US" altLang="en-US" sz="1900"/>
              <a:t>                </a:t>
            </a:r>
          </a:p>
        </p:txBody>
      </p:sp>
      <p:grpSp>
        <p:nvGrpSpPr>
          <p:cNvPr id="40986" name="Group 26"/>
          <p:cNvGrpSpPr>
            <a:grpSpLocks/>
          </p:cNvGrpSpPr>
          <p:nvPr/>
        </p:nvGrpSpPr>
        <p:grpSpPr bwMode="auto">
          <a:xfrm>
            <a:off x="4606925" y="4164013"/>
            <a:ext cx="730250" cy="1466850"/>
            <a:chOff x="2902" y="2623"/>
            <a:chExt cx="460" cy="924"/>
          </a:xfrm>
        </p:grpSpPr>
        <p:sp>
          <p:nvSpPr>
            <p:cNvPr id="40983" name="Rectangle 23"/>
            <p:cNvSpPr>
              <a:spLocks noChangeArrowheads="1"/>
            </p:cNvSpPr>
            <p:nvPr/>
          </p:nvSpPr>
          <p:spPr bwMode="auto">
            <a:xfrm>
              <a:off x="2928" y="2984"/>
              <a:ext cx="434" cy="29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84" name="Line 24"/>
            <p:cNvSpPr>
              <a:spLocks noChangeShapeType="1"/>
            </p:cNvSpPr>
            <p:nvPr/>
          </p:nvSpPr>
          <p:spPr bwMode="auto">
            <a:xfrm flipH="1" flipV="1">
              <a:off x="2902" y="2623"/>
              <a:ext cx="273" cy="3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85" name="Rectangle 25"/>
            <p:cNvSpPr>
              <a:spLocks noChangeArrowheads="1"/>
            </p:cNvSpPr>
            <p:nvPr/>
          </p:nvSpPr>
          <p:spPr bwMode="auto">
            <a:xfrm>
              <a:off x="3021" y="3003"/>
              <a:ext cx="291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3025" tIns="36512" rIns="73025" bIns="36512">
              <a:spAutoFit/>
            </a:bodyPr>
            <a:lstStyle/>
            <a:p>
              <a:pPr defTabSz="585788"/>
              <a:r>
                <a:rPr lang="en-US" altLang="en-US" sz="1900"/>
                <a:t>30</a:t>
              </a:r>
            </a:p>
            <a:p>
              <a:pPr defTabSz="585788"/>
              <a:endParaRPr lang="en-US" altLang="en-US" sz="1400"/>
            </a:p>
            <a:p>
              <a:pPr defTabSz="585788"/>
              <a:r>
                <a:rPr lang="en-US" altLang="en-US" sz="1900"/>
                <a:t> </a:t>
              </a:r>
              <a:r>
                <a:rPr lang="en-US" altLang="en-US" sz="1900">
                  <a:solidFill>
                    <a:srgbClr val="CC0000"/>
                  </a:solidFill>
                </a:rPr>
                <a:t>4</a:t>
              </a:r>
            </a:p>
          </p:txBody>
        </p:sp>
      </p:grpSp>
      <p:sp>
        <p:nvSpPr>
          <p:cNvPr id="40987" name="Rectangle 27"/>
          <p:cNvSpPr>
            <a:spLocks noChangeArrowheads="1"/>
          </p:cNvSpPr>
          <p:nvPr/>
        </p:nvSpPr>
        <p:spPr bwMode="auto">
          <a:xfrm>
            <a:off x="7286625" y="3856038"/>
            <a:ext cx="703263" cy="4460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88" name="Rectangle 28"/>
          <p:cNvSpPr>
            <a:spLocks noChangeArrowheads="1"/>
          </p:cNvSpPr>
          <p:nvPr/>
        </p:nvSpPr>
        <p:spPr bwMode="auto">
          <a:xfrm>
            <a:off x="6561138" y="4754563"/>
            <a:ext cx="715962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89" name="Rectangle 29"/>
          <p:cNvSpPr>
            <a:spLocks noChangeArrowheads="1"/>
          </p:cNvSpPr>
          <p:nvPr/>
        </p:nvSpPr>
        <p:spPr bwMode="auto">
          <a:xfrm>
            <a:off x="7423150" y="3808413"/>
            <a:ext cx="4349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12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 </a:t>
            </a:r>
            <a:r>
              <a:rPr lang="en-US" altLang="en-US" sz="1900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40990" name="Line 30"/>
          <p:cNvSpPr>
            <a:spLocks noChangeShapeType="1"/>
          </p:cNvSpPr>
          <p:nvPr/>
        </p:nvSpPr>
        <p:spPr bwMode="auto">
          <a:xfrm flipV="1">
            <a:off x="6927850" y="4106863"/>
            <a:ext cx="474663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91" name="Rectangle 31"/>
          <p:cNvSpPr>
            <a:spLocks noChangeArrowheads="1"/>
          </p:cNvSpPr>
          <p:nvPr/>
        </p:nvSpPr>
        <p:spPr bwMode="auto">
          <a:xfrm>
            <a:off x="6584950" y="4770438"/>
            <a:ext cx="5572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  8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>
                <a:solidFill>
                  <a:srgbClr val="CC0000"/>
                </a:solidFill>
              </a:rPr>
              <a:t>   5</a:t>
            </a:r>
          </a:p>
        </p:txBody>
      </p:sp>
      <p:sp>
        <p:nvSpPr>
          <p:cNvPr id="40992" name="Line 32"/>
          <p:cNvSpPr>
            <a:spLocks noChangeShapeType="1"/>
          </p:cNvSpPr>
          <p:nvPr/>
        </p:nvSpPr>
        <p:spPr bwMode="auto">
          <a:xfrm flipH="1" flipV="1">
            <a:off x="5792788" y="2365375"/>
            <a:ext cx="244475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93" name="Rectangle 33"/>
          <p:cNvSpPr>
            <a:spLocks noChangeArrowheads="1"/>
          </p:cNvSpPr>
          <p:nvPr/>
        </p:nvSpPr>
        <p:spPr bwMode="auto">
          <a:xfrm>
            <a:off x="4960938" y="2184400"/>
            <a:ext cx="82708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 root</a:t>
            </a:r>
          </a:p>
        </p:txBody>
      </p:sp>
      <p:sp>
        <p:nvSpPr>
          <p:cNvPr id="40994" name="Rectangle 34"/>
          <p:cNvSpPr>
            <a:spLocks noChangeArrowheads="1"/>
          </p:cNvSpPr>
          <p:nvPr/>
        </p:nvSpPr>
        <p:spPr bwMode="auto">
          <a:xfrm>
            <a:off x="7937500" y="4745038"/>
            <a:ext cx="688975" cy="474662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95" name="Line 35"/>
          <p:cNvSpPr>
            <a:spLocks noChangeShapeType="1"/>
          </p:cNvSpPr>
          <p:nvPr/>
        </p:nvSpPr>
        <p:spPr bwMode="auto">
          <a:xfrm flipH="1" flipV="1">
            <a:off x="7896225" y="4171950"/>
            <a:ext cx="433388" cy="554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96" name="Rectangle 36"/>
          <p:cNvSpPr>
            <a:spLocks noChangeArrowheads="1"/>
          </p:cNvSpPr>
          <p:nvPr/>
        </p:nvSpPr>
        <p:spPr bwMode="auto">
          <a:xfrm>
            <a:off x="1192213" y="5848350"/>
            <a:ext cx="812800" cy="5588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97" name="Rectangle 37"/>
          <p:cNvSpPr>
            <a:spLocks noChangeArrowheads="1"/>
          </p:cNvSpPr>
          <p:nvPr/>
        </p:nvSpPr>
        <p:spPr bwMode="auto">
          <a:xfrm>
            <a:off x="8085138" y="4775200"/>
            <a:ext cx="46196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70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6</a:t>
            </a:r>
          </a:p>
        </p:txBody>
      </p:sp>
      <p:sp>
        <p:nvSpPr>
          <p:cNvPr id="40998" name="Rectangle 38"/>
          <p:cNvSpPr>
            <a:spLocks noChangeArrowheads="1"/>
          </p:cNvSpPr>
          <p:nvPr/>
        </p:nvSpPr>
        <p:spPr bwMode="auto">
          <a:xfrm>
            <a:off x="1431925" y="2316163"/>
            <a:ext cx="466725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10</a:t>
            </a:r>
          </a:p>
          <a:p>
            <a:endParaRPr lang="en-US" altLang="en-US" sz="2000"/>
          </a:p>
          <a:p>
            <a:r>
              <a:rPr lang="en-US" altLang="en-US" sz="2000"/>
              <a:t>60</a:t>
            </a:r>
          </a:p>
          <a:p>
            <a:endParaRPr lang="en-US" altLang="en-US" sz="2000"/>
          </a:p>
          <a:p>
            <a:r>
              <a:rPr lang="en-US" altLang="en-US" sz="2000"/>
              <a:t>12</a:t>
            </a:r>
          </a:p>
          <a:p>
            <a:endParaRPr lang="en-US" altLang="en-US" sz="2000"/>
          </a:p>
          <a:p>
            <a:r>
              <a:rPr lang="en-US" altLang="en-US" sz="2000"/>
              <a:t>40</a:t>
            </a:r>
          </a:p>
          <a:p>
            <a:endParaRPr lang="en-US" altLang="en-US" sz="2000"/>
          </a:p>
          <a:p>
            <a:r>
              <a:rPr lang="en-US" altLang="en-US" sz="2000"/>
              <a:t>30</a:t>
            </a:r>
          </a:p>
          <a:p>
            <a:endParaRPr lang="en-US" altLang="en-US" sz="2000"/>
          </a:p>
          <a:p>
            <a:r>
              <a:rPr lang="en-US" altLang="en-US" sz="2000"/>
              <a:t>  8</a:t>
            </a:r>
          </a:p>
          <a:p>
            <a:endParaRPr lang="en-US" altLang="en-US" sz="2000"/>
          </a:p>
          <a:p>
            <a:r>
              <a:rPr lang="en-US" altLang="en-US" sz="2000"/>
              <a:t>70</a:t>
            </a:r>
          </a:p>
        </p:txBody>
      </p:sp>
      <p:sp>
        <p:nvSpPr>
          <p:cNvPr id="40999" name="Line 39"/>
          <p:cNvSpPr>
            <a:spLocks noChangeShapeType="1"/>
          </p:cNvSpPr>
          <p:nvPr/>
        </p:nvSpPr>
        <p:spPr bwMode="auto">
          <a:xfrm>
            <a:off x="1947863" y="6011863"/>
            <a:ext cx="1036637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000" name="Rectangle 40"/>
          <p:cNvSpPr>
            <a:spLocks noChangeArrowheads="1"/>
          </p:cNvSpPr>
          <p:nvPr/>
        </p:nvSpPr>
        <p:spPr bwMode="auto">
          <a:xfrm>
            <a:off x="3021013" y="5983288"/>
            <a:ext cx="484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990033"/>
                </a:solidFill>
              </a:rPr>
              <a:t>NO NEED TO CONSIDER AGAIN</a:t>
            </a:r>
          </a:p>
        </p:txBody>
      </p:sp>
      <p:sp>
        <p:nvSpPr>
          <p:cNvPr id="41001" name="Line 41"/>
          <p:cNvSpPr>
            <a:spLocks noChangeShapeType="1"/>
          </p:cNvSpPr>
          <p:nvPr/>
        </p:nvSpPr>
        <p:spPr bwMode="auto">
          <a:xfrm flipH="1" flipV="1">
            <a:off x="6424613" y="3163888"/>
            <a:ext cx="1192212" cy="700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7246-9725-4256-89B0-383AC4E53E7C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0713" y="1958975"/>
            <a:ext cx="7913687" cy="4311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r>
              <a:rPr lang="en-US" altLang="en-US" sz="2800" b="1">
                <a:latin typeface="Courier New" pitchFamily="49" charset="0"/>
              </a:rPr>
              <a:t> </a:t>
            </a:r>
            <a:r>
              <a:rPr lang="en-US" altLang="en-US" sz="2800"/>
              <a:t> 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60363" y="311150"/>
            <a:ext cx="8515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/>
            <a:r>
              <a:rPr lang="en-US" altLang="en-US" sz="4400">
                <a:solidFill>
                  <a:schemeClr val="tx2"/>
                </a:solidFill>
                <a:latin typeface="Times New Roman" charset="0"/>
              </a:rPr>
              <a:t>After reheaping remaining unsorted elements </a:t>
            </a:r>
          </a:p>
        </p:txBody>
      </p:sp>
      <p:grpSp>
        <p:nvGrpSpPr>
          <p:cNvPr id="41995" name="Group 11"/>
          <p:cNvGrpSpPr>
            <a:grpSpLocks/>
          </p:cNvGrpSpPr>
          <p:nvPr/>
        </p:nvGrpSpPr>
        <p:grpSpPr bwMode="auto">
          <a:xfrm>
            <a:off x="1187450" y="2212975"/>
            <a:ext cx="825500" cy="4183063"/>
            <a:chOff x="748" y="1394"/>
            <a:chExt cx="520" cy="2635"/>
          </a:xfrm>
        </p:grpSpPr>
        <p:sp>
          <p:nvSpPr>
            <p:cNvPr id="41988" name="Rectangle 4"/>
            <p:cNvSpPr>
              <a:spLocks noChangeArrowheads="1"/>
            </p:cNvSpPr>
            <p:nvPr/>
          </p:nvSpPr>
          <p:spPr bwMode="auto">
            <a:xfrm>
              <a:off x="752" y="1394"/>
              <a:ext cx="512" cy="2635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989" name="Line 5"/>
            <p:cNvSpPr>
              <a:spLocks noChangeShapeType="1"/>
            </p:cNvSpPr>
            <p:nvPr/>
          </p:nvSpPr>
          <p:spPr bwMode="auto">
            <a:xfrm>
              <a:off x="748" y="173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990" name="Line 6"/>
            <p:cNvSpPr>
              <a:spLocks noChangeShapeType="1"/>
            </p:cNvSpPr>
            <p:nvPr/>
          </p:nvSpPr>
          <p:spPr bwMode="auto">
            <a:xfrm>
              <a:off x="748" y="212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991" name="Line 7"/>
            <p:cNvSpPr>
              <a:spLocks noChangeShapeType="1"/>
            </p:cNvSpPr>
            <p:nvPr/>
          </p:nvSpPr>
          <p:spPr bwMode="auto">
            <a:xfrm>
              <a:off x="748" y="251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992" name="Line 8"/>
            <p:cNvSpPr>
              <a:spLocks noChangeShapeType="1"/>
            </p:cNvSpPr>
            <p:nvPr/>
          </p:nvSpPr>
          <p:spPr bwMode="auto">
            <a:xfrm>
              <a:off x="748" y="290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748" y="329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994" name="Line 10"/>
            <p:cNvSpPr>
              <a:spLocks noChangeShapeType="1"/>
            </p:cNvSpPr>
            <p:nvPr/>
          </p:nvSpPr>
          <p:spPr bwMode="auto">
            <a:xfrm>
              <a:off x="748" y="368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517525" y="2239963"/>
            <a:ext cx="6350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rgbClr val="CC0000"/>
                </a:solidFill>
              </a:rPr>
              <a:t>[ 0 ]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[ 1 ]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[ 2 ]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[ 3 ]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[ 4 ]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[ 5 ]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[ 6 ]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1130300" y="1782763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values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4008438" y="3846513"/>
            <a:ext cx="763587" cy="4556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3205163" y="4773613"/>
            <a:ext cx="674687" cy="438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2002" name="Group 18"/>
          <p:cNvGrpSpPr>
            <a:grpSpLocks/>
          </p:cNvGrpSpPr>
          <p:nvPr/>
        </p:nvGrpSpPr>
        <p:grpSpPr bwMode="auto">
          <a:xfrm>
            <a:off x="5710238" y="2833688"/>
            <a:ext cx="739775" cy="863600"/>
            <a:chOff x="3597" y="1785"/>
            <a:chExt cx="466" cy="544"/>
          </a:xfrm>
        </p:grpSpPr>
        <p:sp>
          <p:nvSpPr>
            <p:cNvPr id="42000" name="Rectangle 16"/>
            <p:cNvSpPr>
              <a:spLocks noChangeArrowheads="1"/>
            </p:cNvSpPr>
            <p:nvPr/>
          </p:nvSpPr>
          <p:spPr bwMode="auto">
            <a:xfrm>
              <a:off x="3597" y="1787"/>
              <a:ext cx="466" cy="28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01" name="Rectangle 17"/>
            <p:cNvSpPr>
              <a:spLocks noChangeArrowheads="1"/>
            </p:cNvSpPr>
            <p:nvPr/>
          </p:nvSpPr>
          <p:spPr bwMode="auto">
            <a:xfrm>
              <a:off x="3665" y="1785"/>
              <a:ext cx="303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defTabSz="585788"/>
              <a:r>
                <a:rPr lang="en-US" altLang="en-US" sz="1900"/>
                <a:t> 60</a:t>
              </a:r>
            </a:p>
            <a:p>
              <a:pPr defTabSz="585788"/>
              <a:endParaRPr lang="en-US" altLang="en-US" sz="1400">
                <a:solidFill>
                  <a:srgbClr val="CC0000"/>
                </a:solidFill>
              </a:endParaRPr>
            </a:p>
            <a:p>
              <a:pPr defTabSz="585788"/>
              <a:r>
                <a:rPr lang="en-US" altLang="en-US" sz="1900">
                  <a:solidFill>
                    <a:srgbClr val="CC0000"/>
                  </a:solidFill>
                </a:rPr>
                <a:t> 0</a:t>
              </a:r>
            </a:p>
          </p:txBody>
        </p:sp>
      </p:grpSp>
      <p:sp>
        <p:nvSpPr>
          <p:cNvPr id="42003" name="Line 19"/>
          <p:cNvSpPr>
            <a:spLocks noChangeShapeType="1"/>
          </p:cNvSpPr>
          <p:nvPr/>
        </p:nvSpPr>
        <p:spPr bwMode="auto">
          <a:xfrm flipV="1">
            <a:off x="3744913" y="4179888"/>
            <a:ext cx="454025" cy="581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 flipV="1">
            <a:off x="4492625" y="3178175"/>
            <a:ext cx="1260475" cy="674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4100513" y="3836988"/>
            <a:ext cx="51593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40</a:t>
            </a:r>
          </a:p>
          <a:p>
            <a:pPr defTabSz="585788"/>
            <a:endParaRPr lang="en-US" altLang="en-US" sz="1400">
              <a:solidFill>
                <a:srgbClr val="CC0000"/>
              </a:solidFill>
            </a:endParaRPr>
          </a:p>
          <a:p>
            <a:pPr defTabSz="585788"/>
            <a:r>
              <a:rPr lang="en-US" altLang="en-US" sz="1900">
                <a:solidFill>
                  <a:srgbClr val="CC0000"/>
                </a:solidFill>
              </a:rPr>
              <a:t>  1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354388" y="4760913"/>
            <a:ext cx="4603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10</a:t>
            </a:r>
          </a:p>
          <a:p>
            <a:pPr defTabSz="585788"/>
            <a:r>
              <a:rPr lang="en-US" altLang="en-US" sz="1400"/>
              <a:t> </a:t>
            </a:r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3 </a:t>
            </a:r>
            <a:r>
              <a:rPr lang="en-US" altLang="en-US" sz="1900"/>
              <a:t>                </a:t>
            </a:r>
          </a:p>
        </p:txBody>
      </p:sp>
      <p:grpSp>
        <p:nvGrpSpPr>
          <p:cNvPr id="42010" name="Group 26"/>
          <p:cNvGrpSpPr>
            <a:grpSpLocks/>
          </p:cNvGrpSpPr>
          <p:nvPr/>
        </p:nvGrpSpPr>
        <p:grpSpPr bwMode="auto">
          <a:xfrm>
            <a:off x="4606925" y="4164013"/>
            <a:ext cx="730250" cy="1466850"/>
            <a:chOff x="2902" y="2623"/>
            <a:chExt cx="460" cy="924"/>
          </a:xfrm>
        </p:grpSpPr>
        <p:sp>
          <p:nvSpPr>
            <p:cNvPr id="42007" name="Rectangle 23"/>
            <p:cNvSpPr>
              <a:spLocks noChangeArrowheads="1"/>
            </p:cNvSpPr>
            <p:nvPr/>
          </p:nvSpPr>
          <p:spPr bwMode="auto">
            <a:xfrm>
              <a:off x="2928" y="2984"/>
              <a:ext cx="434" cy="29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08" name="Line 24"/>
            <p:cNvSpPr>
              <a:spLocks noChangeShapeType="1"/>
            </p:cNvSpPr>
            <p:nvPr/>
          </p:nvSpPr>
          <p:spPr bwMode="auto">
            <a:xfrm flipH="1" flipV="1">
              <a:off x="2902" y="2623"/>
              <a:ext cx="273" cy="3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09" name="Rectangle 25"/>
            <p:cNvSpPr>
              <a:spLocks noChangeArrowheads="1"/>
            </p:cNvSpPr>
            <p:nvPr/>
          </p:nvSpPr>
          <p:spPr bwMode="auto">
            <a:xfrm>
              <a:off x="3021" y="3003"/>
              <a:ext cx="291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3025" tIns="36512" rIns="73025" bIns="36512">
              <a:spAutoFit/>
            </a:bodyPr>
            <a:lstStyle/>
            <a:p>
              <a:pPr defTabSz="585788"/>
              <a:r>
                <a:rPr lang="en-US" altLang="en-US" sz="1900"/>
                <a:t>30</a:t>
              </a:r>
            </a:p>
            <a:p>
              <a:pPr defTabSz="585788"/>
              <a:endParaRPr lang="en-US" altLang="en-US" sz="1400"/>
            </a:p>
            <a:p>
              <a:pPr defTabSz="585788"/>
              <a:r>
                <a:rPr lang="en-US" altLang="en-US" sz="1900"/>
                <a:t> </a:t>
              </a:r>
              <a:r>
                <a:rPr lang="en-US" altLang="en-US" sz="1900">
                  <a:solidFill>
                    <a:srgbClr val="CC0000"/>
                  </a:solidFill>
                </a:rPr>
                <a:t>4</a:t>
              </a:r>
            </a:p>
          </p:txBody>
        </p:sp>
      </p:grp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7286625" y="3856038"/>
            <a:ext cx="703263" cy="4460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6561138" y="4754563"/>
            <a:ext cx="715962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7423150" y="3808413"/>
            <a:ext cx="4349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12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 </a:t>
            </a:r>
            <a:r>
              <a:rPr lang="en-US" altLang="en-US" sz="1900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42014" name="Line 30"/>
          <p:cNvSpPr>
            <a:spLocks noChangeShapeType="1"/>
          </p:cNvSpPr>
          <p:nvPr/>
        </p:nvSpPr>
        <p:spPr bwMode="auto">
          <a:xfrm flipV="1">
            <a:off x="6927850" y="4106863"/>
            <a:ext cx="474663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15" name="Rectangle 31"/>
          <p:cNvSpPr>
            <a:spLocks noChangeArrowheads="1"/>
          </p:cNvSpPr>
          <p:nvPr/>
        </p:nvSpPr>
        <p:spPr bwMode="auto">
          <a:xfrm>
            <a:off x="6584950" y="4770438"/>
            <a:ext cx="5572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  8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>
                <a:solidFill>
                  <a:srgbClr val="CC0000"/>
                </a:solidFill>
              </a:rPr>
              <a:t>   5</a:t>
            </a:r>
          </a:p>
        </p:txBody>
      </p:sp>
      <p:sp>
        <p:nvSpPr>
          <p:cNvPr id="42016" name="Line 32"/>
          <p:cNvSpPr>
            <a:spLocks noChangeShapeType="1"/>
          </p:cNvSpPr>
          <p:nvPr/>
        </p:nvSpPr>
        <p:spPr bwMode="auto">
          <a:xfrm flipH="1" flipV="1">
            <a:off x="5792788" y="2365375"/>
            <a:ext cx="244475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17" name="Rectangle 33"/>
          <p:cNvSpPr>
            <a:spLocks noChangeArrowheads="1"/>
          </p:cNvSpPr>
          <p:nvPr/>
        </p:nvSpPr>
        <p:spPr bwMode="auto">
          <a:xfrm>
            <a:off x="4960938" y="2184400"/>
            <a:ext cx="82708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 root</a:t>
            </a:r>
          </a:p>
        </p:txBody>
      </p:sp>
      <p:sp>
        <p:nvSpPr>
          <p:cNvPr id="42018" name="Rectangle 34"/>
          <p:cNvSpPr>
            <a:spLocks noChangeArrowheads="1"/>
          </p:cNvSpPr>
          <p:nvPr/>
        </p:nvSpPr>
        <p:spPr bwMode="auto">
          <a:xfrm>
            <a:off x="7937500" y="4745038"/>
            <a:ext cx="688975" cy="474662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19" name="Line 35"/>
          <p:cNvSpPr>
            <a:spLocks noChangeShapeType="1"/>
          </p:cNvSpPr>
          <p:nvPr/>
        </p:nvSpPr>
        <p:spPr bwMode="auto">
          <a:xfrm flipH="1" flipV="1">
            <a:off x="7896225" y="4171950"/>
            <a:ext cx="433388" cy="554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20" name="Rectangle 36"/>
          <p:cNvSpPr>
            <a:spLocks noChangeArrowheads="1"/>
          </p:cNvSpPr>
          <p:nvPr/>
        </p:nvSpPr>
        <p:spPr bwMode="auto">
          <a:xfrm>
            <a:off x="1192213" y="5848350"/>
            <a:ext cx="812800" cy="5588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21" name="Rectangle 37"/>
          <p:cNvSpPr>
            <a:spLocks noChangeArrowheads="1"/>
          </p:cNvSpPr>
          <p:nvPr/>
        </p:nvSpPr>
        <p:spPr bwMode="auto">
          <a:xfrm>
            <a:off x="8085138" y="4775200"/>
            <a:ext cx="46196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70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6</a:t>
            </a:r>
          </a:p>
        </p:txBody>
      </p:sp>
      <p:sp>
        <p:nvSpPr>
          <p:cNvPr id="42022" name="Rectangle 38"/>
          <p:cNvSpPr>
            <a:spLocks noChangeArrowheads="1"/>
          </p:cNvSpPr>
          <p:nvPr/>
        </p:nvSpPr>
        <p:spPr bwMode="auto">
          <a:xfrm>
            <a:off x="1431925" y="2316163"/>
            <a:ext cx="466725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60</a:t>
            </a:r>
          </a:p>
          <a:p>
            <a:endParaRPr lang="en-US" altLang="en-US" sz="2000"/>
          </a:p>
          <a:p>
            <a:r>
              <a:rPr lang="en-US" altLang="en-US" sz="2000"/>
              <a:t>40</a:t>
            </a:r>
          </a:p>
          <a:p>
            <a:endParaRPr lang="en-US" altLang="en-US" sz="2000"/>
          </a:p>
          <a:p>
            <a:r>
              <a:rPr lang="en-US" altLang="en-US" sz="2000"/>
              <a:t>12</a:t>
            </a:r>
          </a:p>
          <a:p>
            <a:endParaRPr lang="en-US" altLang="en-US" sz="2000"/>
          </a:p>
          <a:p>
            <a:r>
              <a:rPr lang="en-US" altLang="en-US" sz="2000"/>
              <a:t>10</a:t>
            </a:r>
          </a:p>
          <a:p>
            <a:endParaRPr lang="en-US" altLang="en-US" sz="2000"/>
          </a:p>
          <a:p>
            <a:r>
              <a:rPr lang="en-US" altLang="en-US" sz="2000"/>
              <a:t>30</a:t>
            </a:r>
          </a:p>
          <a:p>
            <a:endParaRPr lang="en-US" altLang="en-US" sz="2000"/>
          </a:p>
          <a:p>
            <a:r>
              <a:rPr lang="en-US" altLang="en-US" sz="2000"/>
              <a:t>  8</a:t>
            </a:r>
          </a:p>
          <a:p>
            <a:endParaRPr lang="en-US" altLang="en-US" sz="2000"/>
          </a:p>
          <a:p>
            <a:r>
              <a:rPr lang="en-US" altLang="en-US" sz="2000"/>
              <a:t>70</a:t>
            </a:r>
          </a:p>
        </p:txBody>
      </p:sp>
      <p:sp>
        <p:nvSpPr>
          <p:cNvPr id="42023" name="Line 39"/>
          <p:cNvSpPr>
            <a:spLocks noChangeShapeType="1"/>
          </p:cNvSpPr>
          <p:nvPr/>
        </p:nvSpPr>
        <p:spPr bwMode="auto">
          <a:xfrm flipH="1" flipV="1">
            <a:off x="6424613" y="3163888"/>
            <a:ext cx="1192212" cy="700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93E0-17C6-4C28-94CC-5E32B6345A30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0713" y="1958975"/>
            <a:ext cx="7913687" cy="4311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r>
              <a:rPr lang="en-US" altLang="en-US" sz="2800" b="1">
                <a:latin typeface="Courier New" pitchFamily="49" charset="0"/>
              </a:rPr>
              <a:t> </a:t>
            </a:r>
            <a:r>
              <a:rPr lang="en-US" altLang="en-US" sz="2800"/>
              <a:t> 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60363" y="311150"/>
            <a:ext cx="8515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/>
            <a:r>
              <a:rPr lang="en-US" altLang="en-US" sz="4400">
                <a:solidFill>
                  <a:schemeClr val="tx2"/>
                </a:solidFill>
                <a:latin typeface="Times New Roman" charset="0"/>
              </a:rPr>
              <a:t>Swap root element into last place in unsorted array</a:t>
            </a:r>
          </a:p>
        </p:txBody>
      </p:sp>
      <p:grpSp>
        <p:nvGrpSpPr>
          <p:cNvPr id="43019" name="Group 11"/>
          <p:cNvGrpSpPr>
            <a:grpSpLocks/>
          </p:cNvGrpSpPr>
          <p:nvPr/>
        </p:nvGrpSpPr>
        <p:grpSpPr bwMode="auto">
          <a:xfrm>
            <a:off x="1187450" y="2212975"/>
            <a:ext cx="825500" cy="4183063"/>
            <a:chOff x="748" y="1394"/>
            <a:chExt cx="520" cy="2635"/>
          </a:xfrm>
        </p:grpSpPr>
        <p:sp>
          <p:nvSpPr>
            <p:cNvPr id="43012" name="Rectangle 4"/>
            <p:cNvSpPr>
              <a:spLocks noChangeArrowheads="1"/>
            </p:cNvSpPr>
            <p:nvPr/>
          </p:nvSpPr>
          <p:spPr bwMode="auto">
            <a:xfrm>
              <a:off x="752" y="1394"/>
              <a:ext cx="512" cy="2635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13" name="Line 5"/>
            <p:cNvSpPr>
              <a:spLocks noChangeShapeType="1"/>
            </p:cNvSpPr>
            <p:nvPr/>
          </p:nvSpPr>
          <p:spPr bwMode="auto">
            <a:xfrm>
              <a:off x="748" y="173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14" name="Line 6"/>
            <p:cNvSpPr>
              <a:spLocks noChangeShapeType="1"/>
            </p:cNvSpPr>
            <p:nvPr/>
          </p:nvSpPr>
          <p:spPr bwMode="auto">
            <a:xfrm>
              <a:off x="748" y="212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15" name="Line 7"/>
            <p:cNvSpPr>
              <a:spLocks noChangeShapeType="1"/>
            </p:cNvSpPr>
            <p:nvPr/>
          </p:nvSpPr>
          <p:spPr bwMode="auto">
            <a:xfrm>
              <a:off x="748" y="251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>
              <a:off x="748" y="290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>
              <a:off x="748" y="329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>
              <a:off x="748" y="368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517525" y="2239963"/>
            <a:ext cx="6350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rgbClr val="CC0000"/>
                </a:solidFill>
              </a:rPr>
              <a:t>[ 0 ]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[ 1 ]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[ 2 ]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[ 3 ]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[ 4 ]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[ 5 ]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[ 6 ]</a:t>
            </a:r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1130300" y="1782763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values</a:t>
            </a:r>
          </a:p>
        </p:txBody>
      </p:sp>
      <p:sp>
        <p:nvSpPr>
          <p:cNvPr id="43022" name="Rectangle 14"/>
          <p:cNvSpPr>
            <a:spLocks noChangeArrowheads="1"/>
          </p:cNvSpPr>
          <p:nvPr/>
        </p:nvSpPr>
        <p:spPr bwMode="auto">
          <a:xfrm>
            <a:off x="4008438" y="3846513"/>
            <a:ext cx="763587" cy="4556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23" name="Rectangle 15"/>
          <p:cNvSpPr>
            <a:spLocks noChangeArrowheads="1"/>
          </p:cNvSpPr>
          <p:nvPr/>
        </p:nvSpPr>
        <p:spPr bwMode="auto">
          <a:xfrm>
            <a:off x="3205163" y="4773613"/>
            <a:ext cx="674687" cy="438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3026" name="Group 18"/>
          <p:cNvGrpSpPr>
            <a:grpSpLocks/>
          </p:cNvGrpSpPr>
          <p:nvPr/>
        </p:nvGrpSpPr>
        <p:grpSpPr bwMode="auto">
          <a:xfrm>
            <a:off x="5710238" y="2833688"/>
            <a:ext cx="739775" cy="863600"/>
            <a:chOff x="3597" y="1785"/>
            <a:chExt cx="466" cy="544"/>
          </a:xfrm>
        </p:grpSpPr>
        <p:sp>
          <p:nvSpPr>
            <p:cNvPr id="43024" name="Rectangle 16"/>
            <p:cNvSpPr>
              <a:spLocks noChangeArrowheads="1"/>
            </p:cNvSpPr>
            <p:nvPr/>
          </p:nvSpPr>
          <p:spPr bwMode="auto">
            <a:xfrm>
              <a:off x="3597" y="1787"/>
              <a:ext cx="466" cy="28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25" name="Rectangle 17"/>
            <p:cNvSpPr>
              <a:spLocks noChangeArrowheads="1"/>
            </p:cNvSpPr>
            <p:nvPr/>
          </p:nvSpPr>
          <p:spPr bwMode="auto">
            <a:xfrm>
              <a:off x="3665" y="1785"/>
              <a:ext cx="303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defTabSz="585788"/>
              <a:r>
                <a:rPr lang="en-US" altLang="en-US" sz="1900"/>
                <a:t> 60</a:t>
              </a:r>
            </a:p>
            <a:p>
              <a:pPr defTabSz="585788"/>
              <a:endParaRPr lang="en-US" altLang="en-US" sz="1400">
                <a:solidFill>
                  <a:srgbClr val="CC0000"/>
                </a:solidFill>
              </a:endParaRPr>
            </a:p>
            <a:p>
              <a:pPr defTabSz="585788"/>
              <a:r>
                <a:rPr lang="en-US" altLang="en-US" sz="1900">
                  <a:solidFill>
                    <a:srgbClr val="CC0000"/>
                  </a:solidFill>
                </a:rPr>
                <a:t> 0</a:t>
              </a:r>
            </a:p>
          </p:txBody>
        </p:sp>
      </p:grpSp>
      <p:sp>
        <p:nvSpPr>
          <p:cNvPr id="43027" name="Line 19"/>
          <p:cNvSpPr>
            <a:spLocks noChangeShapeType="1"/>
          </p:cNvSpPr>
          <p:nvPr/>
        </p:nvSpPr>
        <p:spPr bwMode="auto">
          <a:xfrm flipV="1">
            <a:off x="3744913" y="4179888"/>
            <a:ext cx="454025" cy="581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flipV="1">
            <a:off x="4492625" y="3178175"/>
            <a:ext cx="1260475" cy="674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29" name="Rectangle 21"/>
          <p:cNvSpPr>
            <a:spLocks noChangeArrowheads="1"/>
          </p:cNvSpPr>
          <p:nvPr/>
        </p:nvSpPr>
        <p:spPr bwMode="auto">
          <a:xfrm>
            <a:off x="4100513" y="3836988"/>
            <a:ext cx="51593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40</a:t>
            </a:r>
          </a:p>
          <a:p>
            <a:pPr defTabSz="585788"/>
            <a:endParaRPr lang="en-US" altLang="en-US" sz="1400">
              <a:solidFill>
                <a:srgbClr val="CC0000"/>
              </a:solidFill>
            </a:endParaRPr>
          </a:p>
          <a:p>
            <a:pPr defTabSz="585788"/>
            <a:r>
              <a:rPr lang="en-US" altLang="en-US" sz="1900">
                <a:solidFill>
                  <a:srgbClr val="CC0000"/>
                </a:solidFill>
              </a:rPr>
              <a:t>  1</a:t>
            </a:r>
          </a:p>
        </p:txBody>
      </p:sp>
      <p:sp>
        <p:nvSpPr>
          <p:cNvPr id="43030" name="Rectangle 22"/>
          <p:cNvSpPr>
            <a:spLocks noChangeArrowheads="1"/>
          </p:cNvSpPr>
          <p:nvPr/>
        </p:nvSpPr>
        <p:spPr bwMode="auto">
          <a:xfrm>
            <a:off x="3354388" y="4760913"/>
            <a:ext cx="4603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10</a:t>
            </a:r>
          </a:p>
          <a:p>
            <a:pPr defTabSz="585788"/>
            <a:r>
              <a:rPr lang="en-US" altLang="en-US" sz="1400"/>
              <a:t> </a:t>
            </a:r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3 </a:t>
            </a:r>
            <a:r>
              <a:rPr lang="en-US" altLang="en-US" sz="1900"/>
              <a:t>                </a:t>
            </a:r>
          </a:p>
        </p:txBody>
      </p:sp>
      <p:grpSp>
        <p:nvGrpSpPr>
          <p:cNvPr id="43034" name="Group 26"/>
          <p:cNvGrpSpPr>
            <a:grpSpLocks/>
          </p:cNvGrpSpPr>
          <p:nvPr/>
        </p:nvGrpSpPr>
        <p:grpSpPr bwMode="auto">
          <a:xfrm>
            <a:off x="4606925" y="4164013"/>
            <a:ext cx="730250" cy="1466850"/>
            <a:chOff x="2902" y="2623"/>
            <a:chExt cx="460" cy="924"/>
          </a:xfrm>
        </p:grpSpPr>
        <p:sp>
          <p:nvSpPr>
            <p:cNvPr id="43031" name="Rectangle 23"/>
            <p:cNvSpPr>
              <a:spLocks noChangeArrowheads="1"/>
            </p:cNvSpPr>
            <p:nvPr/>
          </p:nvSpPr>
          <p:spPr bwMode="auto">
            <a:xfrm>
              <a:off x="2928" y="2984"/>
              <a:ext cx="434" cy="29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32" name="Line 24"/>
            <p:cNvSpPr>
              <a:spLocks noChangeShapeType="1"/>
            </p:cNvSpPr>
            <p:nvPr/>
          </p:nvSpPr>
          <p:spPr bwMode="auto">
            <a:xfrm flipH="1" flipV="1">
              <a:off x="2902" y="2623"/>
              <a:ext cx="273" cy="3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33" name="Rectangle 25"/>
            <p:cNvSpPr>
              <a:spLocks noChangeArrowheads="1"/>
            </p:cNvSpPr>
            <p:nvPr/>
          </p:nvSpPr>
          <p:spPr bwMode="auto">
            <a:xfrm>
              <a:off x="3021" y="3003"/>
              <a:ext cx="291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3025" tIns="36512" rIns="73025" bIns="36512">
              <a:spAutoFit/>
            </a:bodyPr>
            <a:lstStyle/>
            <a:p>
              <a:pPr defTabSz="585788"/>
              <a:r>
                <a:rPr lang="en-US" altLang="en-US" sz="1900"/>
                <a:t>30</a:t>
              </a:r>
            </a:p>
            <a:p>
              <a:pPr defTabSz="585788"/>
              <a:endParaRPr lang="en-US" altLang="en-US" sz="1400"/>
            </a:p>
            <a:p>
              <a:pPr defTabSz="585788"/>
              <a:r>
                <a:rPr lang="en-US" altLang="en-US" sz="1900"/>
                <a:t> </a:t>
              </a:r>
              <a:r>
                <a:rPr lang="en-US" altLang="en-US" sz="1900">
                  <a:solidFill>
                    <a:srgbClr val="CC0000"/>
                  </a:solidFill>
                </a:rPr>
                <a:t>4</a:t>
              </a:r>
            </a:p>
          </p:txBody>
        </p:sp>
      </p:grpSp>
      <p:sp>
        <p:nvSpPr>
          <p:cNvPr id="43035" name="Rectangle 27"/>
          <p:cNvSpPr>
            <a:spLocks noChangeArrowheads="1"/>
          </p:cNvSpPr>
          <p:nvPr/>
        </p:nvSpPr>
        <p:spPr bwMode="auto">
          <a:xfrm>
            <a:off x="7286625" y="3856038"/>
            <a:ext cx="703263" cy="4460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36" name="Rectangle 28"/>
          <p:cNvSpPr>
            <a:spLocks noChangeArrowheads="1"/>
          </p:cNvSpPr>
          <p:nvPr/>
        </p:nvSpPr>
        <p:spPr bwMode="auto">
          <a:xfrm>
            <a:off x="6561138" y="4754563"/>
            <a:ext cx="715962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37" name="Rectangle 29"/>
          <p:cNvSpPr>
            <a:spLocks noChangeArrowheads="1"/>
          </p:cNvSpPr>
          <p:nvPr/>
        </p:nvSpPr>
        <p:spPr bwMode="auto">
          <a:xfrm>
            <a:off x="7423150" y="3808413"/>
            <a:ext cx="4349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12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 </a:t>
            </a:r>
            <a:r>
              <a:rPr lang="en-US" altLang="en-US" sz="1900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43038" name="Line 30"/>
          <p:cNvSpPr>
            <a:spLocks noChangeShapeType="1"/>
          </p:cNvSpPr>
          <p:nvPr/>
        </p:nvSpPr>
        <p:spPr bwMode="auto">
          <a:xfrm flipV="1">
            <a:off x="6927850" y="4106863"/>
            <a:ext cx="474663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39" name="Rectangle 31"/>
          <p:cNvSpPr>
            <a:spLocks noChangeArrowheads="1"/>
          </p:cNvSpPr>
          <p:nvPr/>
        </p:nvSpPr>
        <p:spPr bwMode="auto">
          <a:xfrm>
            <a:off x="6584950" y="4770438"/>
            <a:ext cx="5572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  8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>
                <a:solidFill>
                  <a:srgbClr val="CC0000"/>
                </a:solidFill>
              </a:rPr>
              <a:t>   5</a:t>
            </a:r>
          </a:p>
        </p:txBody>
      </p:sp>
      <p:sp>
        <p:nvSpPr>
          <p:cNvPr id="43040" name="Line 32"/>
          <p:cNvSpPr>
            <a:spLocks noChangeShapeType="1"/>
          </p:cNvSpPr>
          <p:nvPr/>
        </p:nvSpPr>
        <p:spPr bwMode="auto">
          <a:xfrm flipH="1" flipV="1">
            <a:off x="5792788" y="2365375"/>
            <a:ext cx="244475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41" name="Rectangle 33"/>
          <p:cNvSpPr>
            <a:spLocks noChangeArrowheads="1"/>
          </p:cNvSpPr>
          <p:nvPr/>
        </p:nvSpPr>
        <p:spPr bwMode="auto">
          <a:xfrm>
            <a:off x="4960938" y="2184400"/>
            <a:ext cx="82708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 root</a:t>
            </a:r>
          </a:p>
        </p:txBody>
      </p:sp>
      <p:sp>
        <p:nvSpPr>
          <p:cNvPr id="43042" name="Rectangle 34"/>
          <p:cNvSpPr>
            <a:spLocks noChangeArrowheads="1"/>
          </p:cNvSpPr>
          <p:nvPr/>
        </p:nvSpPr>
        <p:spPr bwMode="auto">
          <a:xfrm>
            <a:off x="7937500" y="4745038"/>
            <a:ext cx="688975" cy="474662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43" name="Line 35"/>
          <p:cNvSpPr>
            <a:spLocks noChangeShapeType="1"/>
          </p:cNvSpPr>
          <p:nvPr/>
        </p:nvSpPr>
        <p:spPr bwMode="auto">
          <a:xfrm flipH="1" flipV="1">
            <a:off x="7896225" y="4171950"/>
            <a:ext cx="433388" cy="554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44" name="Rectangle 36"/>
          <p:cNvSpPr>
            <a:spLocks noChangeArrowheads="1"/>
          </p:cNvSpPr>
          <p:nvPr/>
        </p:nvSpPr>
        <p:spPr bwMode="auto">
          <a:xfrm>
            <a:off x="1192213" y="5848350"/>
            <a:ext cx="812800" cy="5588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45" name="Rectangle 37"/>
          <p:cNvSpPr>
            <a:spLocks noChangeArrowheads="1"/>
          </p:cNvSpPr>
          <p:nvPr/>
        </p:nvSpPr>
        <p:spPr bwMode="auto">
          <a:xfrm>
            <a:off x="8085138" y="4775200"/>
            <a:ext cx="46196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70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6</a:t>
            </a:r>
          </a:p>
        </p:txBody>
      </p:sp>
      <p:sp>
        <p:nvSpPr>
          <p:cNvPr id="43046" name="Rectangle 38"/>
          <p:cNvSpPr>
            <a:spLocks noChangeArrowheads="1"/>
          </p:cNvSpPr>
          <p:nvPr/>
        </p:nvSpPr>
        <p:spPr bwMode="auto">
          <a:xfrm>
            <a:off x="1431925" y="2316163"/>
            <a:ext cx="466725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60</a:t>
            </a:r>
          </a:p>
          <a:p>
            <a:endParaRPr lang="en-US" altLang="en-US" sz="2000"/>
          </a:p>
          <a:p>
            <a:r>
              <a:rPr lang="en-US" altLang="en-US" sz="2000"/>
              <a:t>40</a:t>
            </a:r>
          </a:p>
          <a:p>
            <a:endParaRPr lang="en-US" altLang="en-US" sz="2000"/>
          </a:p>
          <a:p>
            <a:r>
              <a:rPr lang="en-US" altLang="en-US" sz="2000"/>
              <a:t>12</a:t>
            </a:r>
          </a:p>
          <a:p>
            <a:endParaRPr lang="en-US" altLang="en-US" sz="2000"/>
          </a:p>
          <a:p>
            <a:r>
              <a:rPr lang="en-US" altLang="en-US" sz="2000"/>
              <a:t>10</a:t>
            </a:r>
          </a:p>
          <a:p>
            <a:endParaRPr lang="en-US" altLang="en-US" sz="2000"/>
          </a:p>
          <a:p>
            <a:r>
              <a:rPr lang="en-US" altLang="en-US" sz="2000"/>
              <a:t>30</a:t>
            </a:r>
          </a:p>
          <a:p>
            <a:endParaRPr lang="en-US" altLang="en-US" sz="2000"/>
          </a:p>
          <a:p>
            <a:r>
              <a:rPr lang="en-US" altLang="en-US" sz="2000"/>
              <a:t>  8</a:t>
            </a:r>
          </a:p>
          <a:p>
            <a:endParaRPr lang="en-US" altLang="en-US" sz="2000"/>
          </a:p>
          <a:p>
            <a:r>
              <a:rPr lang="en-US" altLang="en-US" sz="2000"/>
              <a:t>70</a:t>
            </a:r>
          </a:p>
        </p:txBody>
      </p:sp>
      <p:grpSp>
        <p:nvGrpSpPr>
          <p:cNvPr id="43050" name="Group 42"/>
          <p:cNvGrpSpPr>
            <a:grpSpLocks/>
          </p:cNvGrpSpPr>
          <p:nvPr/>
        </p:nvGrpSpPr>
        <p:grpSpPr bwMode="auto">
          <a:xfrm>
            <a:off x="2124075" y="2478088"/>
            <a:ext cx="579438" cy="3109912"/>
            <a:chOff x="1338" y="1561"/>
            <a:chExt cx="365" cy="1959"/>
          </a:xfrm>
        </p:grpSpPr>
        <p:sp>
          <p:nvSpPr>
            <p:cNvPr id="43047" name="Line 39"/>
            <p:cNvSpPr>
              <a:spLocks noChangeShapeType="1"/>
            </p:cNvSpPr>
            <p:nvPr/>
          </p:nvSpPr>
          <p:spPr bwMode="auto">
            <a:xfrm>
              <a:off x="1698" y="1578"/>
              <a:ext cx="0" cy="19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48" name="Line 40"/>
            <p:cNvSpPr>
              <a:spLocks noChangeShapeType="1"/>
            </p:cNvSpPr>
            <p:nvPr/>
          </p:nvSpPr>
          <p:spPr bwMode="auto">
            <a:xfrm>
              <a:off x="1338" y="1561"/>
              <a:ext cx="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49" name="Line 41"/>
            <p:cNvSpPr>
              <a:spLocks noChangeShapeType="1"/>
            </p:cNvSpPr>
            <p:nvPr/>
          </p:nvSpPr>
          <p:spPr bwMode="auto">
            <a:xfrm>
              <a:off x="1343" y="3520"/>
              <a:ext cx="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3051" name="Line 43"/>
          <p:cNvSpPr>
            <a:spLocks noChangeShapeType="1"/>
          </p:cNvSpPr>
          <p:nvPr/>
        </p:nvSpPr>
        <p:spPr bwMode="auto">
          <a:xfrm flipH="1" flipV="1">
            <a:off x="6424613" y="3163888"/>
            <a:ext cx="1192212" cy="700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C2F3-90EE-4195-9ED2-02EB20485DAF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0713" y="1958975"/>
            <a:ext cx="7913687" cy="4311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r>
              <a:rPr lang="en-US" altLang="en-US" sz="2800" b="1">
                <a:latin typeface="Courier New" pitchFamily="49" charset="0"/>
              </a:rPr>
              <a:t> </a:t>
            </a:r>
            <a:r>
              <a:rPr lang="en-US" altLang="en-US" sz="2800"/>
              <a:t> 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60363" y="269875"/>
            <a:ext cx="8515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/>
            <a:r>
              <a:rPr lang="en-US" altLang="en-US" sz="4400">
                <a:solidFill>
                  <a:schemeClr val="tx2"/>
                </a:solidFill>
                <a:latin typeface="Times New Roman" charset="0"/>
              </a:rPr>
              <a:t>After swapping root element </a:t>
            </a:r>
            <a:br>
              <a:rPr lang="en-US" altLang="en-US" sz="4400">
                <a:solidFill>
                  <a:schemeClr val="tx2"/>
                </a:solidFill>
                <a:latin typeface="Times New Roman" charset="0"/>
              </a:rPr>
            </a:br>
            <a:r>
              <a:rPr lang="en-US" altLang="en-US" sz="4400">
                <a:solidFill>
                  <a:schemeClr val="tx2"/>
                </a:solidFill>
                <a:latin typeface="Times New Roman" charset="0"/>
              </a:rPr>
              <a:t>into its place </a:t>
            </a:r>
          </a:p>
        </p:txBody>
      </p:sp>
      <p:grpSp>
        <p:nvGrpSpPr>
          <p:cNvPr id="44043" name="Group 11"/>
          <p:cNvGrpSpPr>
            <a:grpSpLocks/>
          </p:cNvGrpSpPr>
          <p:nvPr/>
        </p:nvGrpSpPr>
        <p:grpSpPr bwMode="auto">
          <a:xfrm>
            <a:off x="1187450" y="2212975"/>
            <a:ext cx="825500" cy="4183063"/>
            <a:chOff x="748" y="1394"/>
            <a:chExt cx="520" cy="2635"/>
          </a:xfrm>
        </p:grpSpPr>
        <p:sp>
          <p:nvSpPr>
            <p:cNvPr id="44036" name="Rectangle 4"/>
            <p:cNvSpPr>
              <a:spLocks noChangeArrowheads="1"/>
            </p:cNvSpPr>
            <p:nvPr/>
          </p:nvSpPr>
          <p:spPr bwMode="auto">
            <a:xfrm>
              <a:off x="752" y="1394"/>
              <a:ext cx="512" cy="2635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037" name="Line 5"/>
            <p:cNvSpPr>
              <a:spLocks noChangeShapeType="1"/>
            </p:cNvSpPr>
            <p:nvPr/>
          </p:nvSpPr>
          <p:spPr bwMode="auto">
            <a:xfrm>
              <a:off x="748" y="173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038" name="Line 6"/>
            <p:cNvSpPr>
              <a:spLocks noChangeShapeType="1"/>
            </p:cNvSpPr>
            <p:nvPr/>
          </p:nvSpPr>
          <p:spPr bwMode="auto">
            <a:xfrm>
              <a:off x="748" y="212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039" name="Line 7"/>
            <p:cNvSpPr>
              <a:spLocks noChangeShapeType="1"/>
            </p:cNvSpPr>
            <p:nvPr/>
          </p:nvSpPr>
          <p:spPr bwMode="auto">
            <a:xfrm>
              <a:off x="748" y="251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040" name="Line 8"/>
            <p:cNvSpPr>
              <a:spLocks noChangeShapeType="1"/>
            </p:cNvSpPr>
            <p:nvPr/>
          </p:nvSpPr>
          <p:spPr bwMode="auto">
            <a:xfrm>
              <a:off x="748" y="290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041" name="Line 9"/>
            <p:cNvSpPr>
              <a:spLocks noChangeShapeType="1"/>
            </p:cNvSpPr>
            <p:nvPr/>
          </p:nvSpPr>
          <p:spPr bwMode="auto">
            <a:xfrm>
              <a:off x="748" y="329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042" name="Line 10"/>
            <p:cNvSpPr>
              <a:spLocks noChangeShapeType="1"/>
            </p:cNvSpPr>
            <p:nvPr/>
          </p:nvSpPr>
          <p:spPr bwMode="auto">
            <a:xfrm>
              <a:off x="748" y="368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517525" y="2239963"/>
            <a:ext cx="6350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rgbClr val="CC0000"/>
                </a:solidFill>
              </a:rPr>
              <a:t>[ 0 ]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[ 1 ]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[ 2 ]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[ 3 ]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[ 4 ]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[ 5 ]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[ 6 ]</a:t>
            </a:r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1130300" y="1782763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values</a:t>
            </a:r>
          </a:p>
        </p:txBody>
      </p:sp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4008438" y="3846513"/>
            <a:ext cx="763587" cy="4556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47" name="Rectangle 15"/>
          <p:cNvSpPr>
            <a:spLocks noChangeArrowheads="1"/>
          </p:cNvSpPr>
          <p:nvPr/>
        </p:nvSpPr>
        <p:spPr bwMode="auto">
          <a:xfrm>
            <a:off x="3205163" y="4773613"/>
            <a:ext cx="674687" cy="438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4050" name="Group 18"/>
          <p:cNvGrpSpPr>
            <a:grpSpLocks/>
          </p:cNvGrpSpPr>
          <p:nvPr/>
        </p:nvGrpSpPr>
        <p:grpSpPr bwMode="auto">
          <a:xfrm>
            <a:off x="5710238" y="2833688"/>
            <a:ext cx="739775" cy="863600"/>
            <a:chOff x="3597" y="1785"/>
            <a:chExt cx="466" cy="544"/>
          </a:xfrm>
        </p:grpSpPr>
        <p:sp>
          <p:nvSpPr>
            <p:cNvPr id="44048" name="Rectangle 16"/>
            <p:cNvSpPr>
              <a:spLocks noChangeArrowheads="1"/>
            </p:cNvSpPr>
            <p:nvPr/>
          </p:nvSpPr>
          <p:spPr bwMode="auto">
            <a:xfrm>
              <a:off x="3597" y="1787"/>
              <a:ext cx="466" cy="28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049" name="Rectangle 17"/>
            <p:cNvSpPr>
              <a:spLocks noChangeArrowheads="1"/>
            </p:cNvSpPr>
            <p:nvPr/>
          </p:nvSpPr>
          <p:spPr bwMode="auto">
            <a:xfrm>
              <a:off x="3665" y="1785"/>
              <a:ext cx="261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defTabSz="585788"/>
              <a:r>
                <a:rPr lang="en-US" altLang="en-US" sz="1900"/>
                <a:t>  8</a:t>
              </a:r>
            </a:p>
            <a:p>
              <a:pPr defTabSz="585788"/>
              <a:endParaRPr lang="en-US" altLang="en-US" sz="1400">
                <a:solidFill>
                  <a:srgbClr val="CC0000"/>
                </a:solidFill>
              </a:endParaRPr>
            </a:p>
            <a:p>
              <a:pPr defTabSz="585788"/>
              <a:r>
                <a:rPr lang="en-US" altLang="en-US" sz="1900">
                  <a:solidFill>
                    <a:srgbClr val="CC0000"/>
                  </a:solidFill>
                </a:rPr>
                <a:t> 0</a:t>
              </a:r>
            </a:p>
          </p:txBody>
        </p:sp>
      </p:grpSp>
      <p:sp>
        <p:nvSpPr>
          <p:cNvPr id="44051" name="Line 19"/>
          <p:cNvSpPr>
            <a:spLocks noChangeShapeType="1"/>
          </p:cNvSpPr>
          <p:nvPr/>
        </p:nvSpPr>
        <p:spPr bwMode="auto">
          <a:xfrm flipV="1">
            <a:off x="3744913" y="4179888"/>
            <a:ext cx="454025" cy="581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52" name="Line 20"/>
          <p:cNvSpPr>
            <a:spLocks noChangeShapeType="1"/>
          </p:cNvSpPr>
          <p:nvPr/>
        </p:nvSpPr>
        <p:spPr bwMode="auto">
          <a:xfrm flipV="1">
            <a:off x="4492625" y="3178175"/>
            <a:ext cx="1260475" cy="674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4100513" y="3836988"/>
            <a:ext cx="51593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40</a:t>
            </a:r>
          </a:p>
          <a:p>
            <a:pPr defTabSz="585788"/>
            <a:endParaRPr lang="en-US" altLang="en-US" sz="1400">
              <a:solidFill>
                <a:srgbClr val="CC0000"/>
              </a:solidFill>
            </a:endParaRPr>
          </a:p>
          <a:p>
            <a:pPr defTabSz="585788"/>
            <a:r>
              <a:rPr lang="en-US" altLang="en-US" sz="1900">
                <a:solidFill>
                  <a:srgbClr val="CC0000"/>
                </a:solidFill>
              </a:rPr>
              <a:t>  1</a:t>
            </a:r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>
            <a:off x="3354388" y="4760913"/>
            <a:ext cx="4603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10</a:t>
            </a:r>
          </a:p>
          <a:p>
            <a:pPr defTabSz="585788"/>
            <a:r>
              <a:rPr lang="en-US" altLang="en-US" sz="1400"/>
              <a:t> </a:t>
            </a:r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3 </a:t>
            </a:r>
            <a:r>
              <a:rPr lang="en-US" altLang="en-US" sz="1900"/>
              <a:t>                </a:t>
            </a:r>
          </a:p>
        </p:txBody>
      </p:sp>
      <p:grpSp>
        <p:nvGrpSpPr>
          <p:cNvPr id="44058" name="Group 26"/>
          <p:cNvGrpSpPr>
            <a:grpSpLocks/>
          </p:cNvGrpSpPr>
          <p:nvPr/>
        </p:nvGrpSpPr>
        <p:grpSpPr bwMode="auto">
          <a:xfrm>
            <a:off x="4606925" y="4164013"/>
            <a:ext cx="730250" cy="1466850"/>
            <a:chOff x="2902" y="2623"/>
            <a:chExt cx="460" cy="924"/>
          </a:xfrm>
        </p:grpSpPr>
        <p:sp>
          <p:nvSpPr>
            <p:cNvPr id="44055" name="Rectangle 23"/>
            <p:cNvSpPr>
              <a:spLocks noChangeArrowheads="1"/>
            </p:cNvSpPr>
            <p:nvPr/>
          </p:nvSpPr>
          <p:spPr bwMode="auto">
            <a:xfrm>
              <a:off x="2928" y="2984"/>
              <a:ext cx="434" cy="29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056" name="Line 24"/>
            <p:cNvSpPr>
              <a:spLocks noChangeShapeType="1"/>
            </p:cNvSpPr>
            <p:nvPr/>
          </p:nvSpPr>
          <p:spPr bwMode="auto">
            <a:xfrm flipH="1" flipV="1">
              <a:off x="2902" y="2623"/>
              <a:ext cx="273" cy="3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057" name="Rectangle 25"/>
            <p:cNvSpPr>
              <a:spLocks noChangeArrowheads="1"/>
            </p:cNvSpPr>
            <p:nvPr/>
          </p:nvSpPr>
          <p:spPr bwMode="auto">
            <a:xfrm>
              <a:off x="3021" y="3003"/>
              <a:ext cx="291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3025" tIns="36512" rIns="73025" bIns="36512">
              <a:spAutoFit/>
            </a:bodyPr>
            <a:lstStyle/>
            <a:p>
              <a:pPr defTabSz="585788"/>
              <a:r>
                <a:rPr lang="en-US" altLang="en-US" sz="1900"/>
                <a:t>30</a:t>
              </a:r>
            </a:p>
            <a:p>
              <a:pPr defTabSz="585788"/>
              <a:endParaRPr lang="en-US" altLang="en-US" sz="1400"/>
            </a:p>
            <a:p>
              <a:pPr defTabSz="585788"/>
              <a:r>
                <a:rPr lang="en-US" altLang="en-US" sz="1900"/>
                <a:t> </a:t>
              </a:r>
              <a:r>
                <a:rPr lang="en-US" altLang="en-US" sz="1900">
                  <a:solidFill>
                    <a:srgbClr val="CC0000"/>
                  </a:solidFill>
                </a:rPr>
                <a:t>4</a:t>
              </a:r>
            </a:p>
          </p:txBody>
        </p:sp>
      </p:grpSp>
      <p:sp>
        <p:nvSpPr>
          <p:cNvPr id="44059" name="Rectangle 27"/>
          <p:cNvSpPr>
            <a:spLocks noChangeArrowheads="1"/>
          </p:cNvSpPr>
          <p:nvPr/>
        </p:nvSpPr>
        <p:spPr bwMode="auto">
          <a:xfrm>
            <a:off x="7286625" y="3856038"/>
            <a:ext cx="703263" cy="4460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60" name="Rectangle 28"/>
          <p:cNvSpPr>
            <a:spLocks noChangeArrowheads="1"/>
          </p:cNvSpPr>
          <p:nvPr/>
        </p:nvSpPr>
        <p:spPr bwMode="auto">
          <a:xfrm>
            <a:off x="6561138" y="4754563"/>
            <a:ext cx="715962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61" name="Rectangle 29"/>
          <p:cNvSpPr>
            <a:spLocks noChangeArrowheads="1"/>
          </p:cNvSpPr>
          <p:nvPr/>
        </p:nvSpPr>
        <p:spPr bwMode="auto">
          <a:xfrm>
            <a:off x="7423150" y="3808413"/>
            <a:ext cx="4349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12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 </a:t>
            </a:r>
            <a:r>
              <a:rPr lang="en-US" altLang="en-US" sz="1900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44062" name="Line 30"/>
          <p:cNvSpPr>
            <a:spLocks noChangeShapeType="1"/>
          </p:cNvSpPr>
          <p:nvPr/>
        </p:nvSpPr>
        <p:spPr bwMode="auto">
          <a:xfrm flipV="1">
            <a:off x="6927850" y="4106863"/>
            <a:ext cx="474663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63" name="Line 31"/>
          <p:cNvSpPr>
            <a:spLocks noChangeShapeType="1"/>
          </p:cNvSpPr>
          <p:nvPr/>
        </p:nvSpPr>
        <p:spPr bwMode="auto">
          <a:xfrm flipH="1" flipV="1">
            <a:off x="5792788" y="2365375"/>
            <a:ext cx="244475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64" name="Rectangle 32"/>
          <p:cNvSpPr>
            <a:spLocks noChangeArrowheads="1"/>
          </p:cNvSpPr>
          <p:nvPr/>
        </p:nvSpPr>
        <p:spPr bwMode="auto">
          <a:xfrm>
            <a:off x="4960938" y="2184400"/>
            <a:ext cx="82708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 root</a:t>
            </a:r>
          </a:p>
        </p:txBody>
      </p:sp>
      <p:sp>
        <p:nvSpPr>
          <p:cNvPr id="44065" name="Rectangle 33"/>
          <p:cNvSpPr>
            <a:spLocks noChangeArrowheads="1"/>
          </p:cNvSpPr>
          <p:nvPr/>
        </p:nvSpPr>
        <p:spPr bwMode="auto">
          <a:xfrm>
            <a:off x="7937500" y="4745038"/>
            <a:ext cx="688975" cy="474662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66" name="Line 34"/>
          <p:cNvSpPr>
            <a:spLocks noChangeShapeType="1"/>
          </p:cNvSpPr>
          <p:nvPr/>
        </p:nvSpPr>
        <p:spPr bwMode="auto">
          <a:xfrm flipH="1" flipV="1">
            <a:off x="7896225" y="4171950"/>
            <a:ext cx="433388" cy="554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67" name="Rectangle 35"/>
          <p:cNvSpPr>
            <a:spLocks noChangeArrowheads="1"/>
          </p:cNvSpPr>
          <p:nvPr/>
        </p:nvSpPr>
        <p:spPr bwMode="auto">
          <a:xfrm>
            <a:off x="1192213" y="5827713"/>
            <a:ext cx="812800" cy="5588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68" name="Rectangle 36"/>
          <p:cNvSpPr>
            <a:spLocks noChangeArrowheads="1"/>
          </p:cNvSpPr>
          <p:nvPr/>
        </p:nvSpPr>
        <p:spPr bwMode="auto">
          <a:xfrm>
            <a:off x="8085138" y="4775200"/>
            <a:ext cx="46196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70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6</a:t>
            </a:r>
          </a:p>
        </p:txBody>
      </p:sp>
      <p:sp>
        <p:nvSpPr>
          <p:cNvPr id="44069" name="Rectangle 37"/>
          <p:cNvSpPr>
            <a:spLocks noChangeArrowheads="1"/>
          </p:cNvSpPr>
          <p:nvPr/>
        </p:nvSpPr>
        <p:spPr bwMode="auto">
          <a:xfrm>
            <a:off x="1200150" y="5237163"/>
            <a:ext cx="812800" cy="57785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70" name="Rectangle 38"/>
          <p:cNvSpPr>
            <a:spLocks noChangeArrowheads="1"/>
          </p:cNvSpPr>
          <p:nvPr/>
        </p:nvSpPr>
        <p:spPr bwMode="auto">
          <a:xfrm>
            <a:off x="1431925" y="2316163"/>
            <a:ext cx="466725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  8</a:t>
            </a:r>
          </a:p>
          <a:p>
            <a:endParaRPr lang="en-US" altLang="en-US" sz="2000"/>
          </a:p>
          <a:p>
            <a:r>
              <a:rPr lang="en-US" altLang="en-US" sz="2000"/>
              <a:t>40</a:t>
            </a:r>
          </a:p>
          <a:p>
            <a:endParaRPr lang="en-US" altLang="en-US" sz="2000"/>
          </a:p>
          <a:p>
            <a:r>
              <a:rPr lang="en-US" altLang="en-US" sz="2000"/>
              <a:t>12</a:t>
            </a:r>
          </a:p>
          <a:p>
            <a:endParaRPr lang="en-US" altLang="en-US" sz="2000"/>
          </a:p>
          <a:p>
            <a:r>
              <a:rPr lang="en-US" altLang="en-US" sz="2000"/>
              <a:t>10</a:t>
            </a:r>
          </a:p>
          <a:p>
            <a:endParaRPr lang="en-US" altLang="en-US" sz="2000"/>
          </a:p>
          <a:p>
            <a:r>
              <a:rPr lang="en-US" altLang="en-US" sz="2000"/>
              <a:t>30</a:t>
            </a:r>
          </a:p>
          <a:p>
            <a:endParaRPr lang="en-US" altLang="en-US" sz="2000"/>
          </a:p>
          <a:p>
            <a:r>
              <a:rPr lang="en-US" altLang="en-US" sz="2000"/>
              <a:t>60</a:t>
            </a:r>
          </a:p>
          <a:p>
            <a:endParaRPr lang="en-US" altLang="en-US" sz="2000"/>
          </a:p>
          <a:p>
            <a:r>
              <a:rPr lang="en-US" altLang="en-US" sz="2000"/>
              <a:t>70</a:t>
            </a:r>
          </a:p>
        </p:txBody>
      </p:sp>
      <p:grpSp>
        <p:nvGrpSpPr>
          <p:cNvPr id="44074" name="Group 42"/>
          <p:cNvGrpSpPr>
            <a:grpSpLocks/>
          </p:cNvGrpSpPr>
          <p:nvPr/>
        </p:nvGrpSpPr>
        <p:grpSpPr bwMode="auto">
          <a:xfrm>
            <a:off x="1905000" y="5545138"/>
            <a:ext cx="5957888" cy="895350"/>
            <a:chOff x="1200" y="3493"/>
            <a:chExt cx="3753" cy="564"/>
          </a:xfrm>
        </p:grpSpPr>
        <p:sp>
          <p:nvSpPr>
            <p:cNvPr id="44071" name="Line 39"/>
            <p:cNvSpPr>
              <a:spLocks noChangeShapeType="1"/>
            </p:cNvSpPr>
            <p:nvPr/>
          </p:nvSpPr>
          <p:spPr bwMode="auto">
            <a:xfrm>
              <a:off x="1227" y="3787"/>
              <a:ext cx="653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072" name="Rectangle 40"/>
            <p:cNvSpPr>
              <a:spLocks noChangeArrowheads="1"/>
            </p:cNvSpPr>
            <p:nvPr/>
          </p:nvSpPr>
          <p:spPr bwMode="auto">
            <a:xfrm>
              <a:off x="1903" y="3769"/>
              <a:ext cx="30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>
                  <a:solidFill>
                    <a:srgbClr val="990033"/>
                  </a:solidFill>
                </a:rPr>
                <a:t>NO NEED TO CONSIDER AGAIN</a:t>
              </a:r>
            </a:p>
          </p:txBody>
        </p:sp>
        <p:sp>
          <p:nvSpPr>
            <p:cNvPr id="44073" name="Line 41"/>
            <p:cNvSpPr>
              <a:spLocks noChangeShapeType="1"/>
            </p:cNvSpPr>
            <p:nvPr/>
          </p:nvSpPr>
          <p:spPr bwMode="auto">
            <a:xfrm flipH="1" flipV="1">
              <a:off x="1200" y="3493"/>
              <a:ext cx="627" cy="3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4075" name="Rectangle 43"/>
          <p:cNvSpPr>
            <a:spLocks noChangeArrowheads="1"/>
          </p:cNvSpPr>
          <p:nvPr/>
        </p:nvSpPr>
        <p:spPr bwMode="auto">
          <a:xfrm>
            <a:off x="6526213" y="4752975"/>
            <a:ext cx="746125" cy="474663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76" name="Rectangle 44"/>
          <p:cNvSpPr>
            <a:spLocks noChangeArrowheads="1"/>
          </p:cNvSpPr>
          <p:nvPr/>
        </p:nvSpPr>
        <p:spPr bwMode="auto">
          <a:xfrm>
            <a:off x="6584950" y="4770438"/>
            <a:ext cx="5572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 60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>
                <a:solidFill>
                  <a:srgbClr val="CC0000"/>
                </a:solidFill>
              </a:rPr>
              <a:t>   5</a:t>
            </a:r>
          </a:p>
        </p:txBody>
      </p:sp>
      <p:sp>
        <p:nvSpPr>
          <p:cNvPr id="44077" name="Line 45"/>
          <p:cNvSpPr>
            <a:spLocks noChangeShapeType="1"/>
          </p:cNvSpPr>
          <p:nvPr/>
        </p:nvSpPr>
        <p:spPr bwMode="auto">
          <a:xfrm flipH="1" flipV="1">
            <a:off x="6424613" y="3163888"/>
            <a:ext cx="1192212" cy="700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0B02-E0BE-49C4-B89A-CA2B309712C5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0713" y="1958975"/>
            <a:ext cx="7913687" cy="4311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r>
              <a:rPr lang="en-US" altLang="en-US" sz="2800" b="1">
                <a:latin typeface="Courier New" pitchFamily="49" charset="0"/>
              </a:rPr>
              <a:t> </a:t>
            </a:r>
            <a:r>
              <a:rPr lang="en-US" altLang="en-US" sz="2800"/>
              <a:t> </a:t>
            </a:r>
          </a:p>
        </p:txBody>
      </p:sp>
      <p:grpSp>
        <p:nvGrpSpPr>
          <p:cNvPr id="45066" name="Group 10"/>
          <p:cNvGrpSpPr>
            <a:grpSpLocks/>
          </p:cNvGrpSpPr>
          <p:nvPr/>
        </p:nvGrpSpPr>
        <p:grpSpPr bwMode="auto">
          <a:xfrm>
            <a:off x="1187450" y="2212975"/>
            <a:ext cx="825500" cy="4183063"/>
            <a:chOff x="748" y="1394"/>
            <a:chExt cx="520" cy="2635"/>
          </a:xfrm>
        </p:grpSpPr>
        <p:sp>
          <p:nvSpPr>
            <p:cNvPr id="45059" name="Rectangle 3"/>
            <p:cNvSpPr>
              <a:spLocks noChangeArrowheads="1"/>
            </p:cNvSpPr>
            <p:nvPr/>
          </p:nvSpPr>
          <p:spPr bwMode="auto">
            <a:xfrm>
              <a:off x="752" y="1394"/>
              <a:ext cx="512" cy="2635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60" name="Line 4"/>
            <p:cNvSpPr>
              <a:spLocks noChangeShapeType="1"/>
            </p:cNvSpPr>
            <p:nvPr/>
          </p:nvSpPr>
          <p:spPr bwMode="auto">
            <a:xfrm>
              <a:off x="748" y="173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61" name="Line 5"/>
            <p:cNvSpPr>
              <a:spLocks noChangeShapeType="1"/>
            </p:cNvSpPr>
            <p:nvPr/>
          </p:nvSpPr>
          <p:spPr bwMode="auto">
            <a:xfrm>
              <a:off x="748" y="212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62" name="Line 6"/>
            <p:cNvSpPr>
              <a:spLocks noChangeShapeType="1"/>
            </p:cNvSpPr>
            <p:nvPr/>
          </p:nvSpPr>
          <p:spPr bwMode="auto">
            <a:xfrm>
              <a:off x="748" y="251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63" name="Line 7"/>
            <p:cNvSpPr>
              <a:spLocks noChangeShapeType="1"/>
            </p:cNvSpPr>
            <p:nvPr/>
          </p:nvSpPr>
          <p:spPr bwMode="auto">
            <a:xfrm>
              <a:off x="748" y="290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64" name="Line 8"/>
            <p:cNvSpPr>
              <a:spLocks noChangeShapeType="1"/>
            </p:cNvSpPr>
            <p:nvPr/>
          </p:nvSpPr>
          <p:spPr bwMode="auto">
            <a:xfrm>
              <a:off x="748" y="329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65" name="Line 9"/>
            <p:cNvSpPr>
              <a:spLocks noChangeShapeType="1"/>
            </p:cNvSpPr>
            <p:nvPr/>
          </p:nvSpPr>
          <p:spPr bwMode="auto">
            <a:xfrm>
              <a:off x="748" y="368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517525" y="2239963"/>
            <a:ext cx="6350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rgbClr val="CC0000"/>
                </a:solidFill>
              </a:rPr>
              <a:t>[ 0 ]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[ 1 ]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[ 2 ]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[ 3 ]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[ 4 ]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[ 5 ]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[ 6 ]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1130300" y="1782763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values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4008438" y="3846513"/>
            <a:ext cx="763587" cy="4556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3205163" y="4773613"/>
            <a:ext cx="674687" cy="438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5073" name="Group 17"/>
          <p:cNvGrpSpPr>
            <a:grpSpLocks/>
          </p:cNvGrpSpPr>
          <p:nvPr/>
        </p:nvGrpSpPr>
        <p:grpSpPr bwMode="auto">
          <a:xfrm>
            <a:off x="5710238" y="2833688"/>
            <a:ext cx="739775" cy="863600"/>
            <a:chOff x="3597" y="1785"/>
            <a:chExt cx="466" cy="544"/>
          </a:xfrm>
        </p:grpSpPr>
        <p:sp>
          <p:nvSpPr>
            <p:cNvPr id="45071" name="Rectangle 15"/>
            <p:cNvSpPr>
              <a:spLocks noChangeArrowheads="1"/>
            </p:cNvSpPr>
            <p:nvPr/>
          </p:nvSpPr>
          <p:spPr bwMode="auto">
            <a:xfrm>
              <a:off x="3597" y="1787"/>
              <a:ext cx="466" cy="28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72" name="Rectangle 16"/>
            <p:cNvSpPr>
              <a:spLocks noChangeArrowheads="1"/>
            </p:cNvSpPr>
            <p:nvPr/>
          </p:nvSpPr>
          <p:spPr bwMode="auto">
            <a:xfrm>
              <a:off x="3665" y="1785"/>
              <a:ext cx="261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defTabSz="585788"/>
              <a:r>
                <a:rPr lang="en-US" altLang="en-US" sz="1900"/>
                <a:t>40</a:t>
              </a:r>
            </a:p>
            <a:p>
              <a:pPr defTabSz="585788"/>
              <a:endParaRPr lang="en-US" altLang="en-US" sz="1400">
                <a:solidFill>
                  <a:srgbClr val="CC0000"/>
                </a:solidFill>
              </a:endParaRPr>
            </a:p>
            <a:p>
              <a:pPr defTabSz="585788"/>
              <a:r>
                <a:rPr lang="en-US" altLang="en-US" sz="1900">
                  <a:solidFill>
                    <a:srgbClr val="CC0000"/>
                  </a:solidFill>
                </a:rPr>
                <a:t> 0</a:t>
              </a:r>
            </a:p>
          </p:txBody>
        </p:sp>
      </p:grpSp>
      <p:sp>
        <p:nvSpPr>
          <p:cNvPr id="45074" name="Line 18"/>
          <p:cNvSpPr>
            <a:spLocks noChangeShapeType="1"/>
          </p:cNvSpPr>
          <p:nvPr/>
        </p:nvSpPr>
        <p:spPr bwMode="auto">
          <a:xfrm flipV="1">
            <a:off x="3744913" y="4179888"/>
            <a:ext cx="454025" cy="581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 flipV="1">
            <a:off x="4492625" y="3178175"/>
            <a:ext cx="1260475" cy="674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4100513" y="3836988"/>
            <a:ext cx="51593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30</a:t>
            </a:r>
          </a:p>
          <a:p>
            <a:pPr defTabSz="585788"/>
            <a:endParaRPr lang="en-US" altLang="en-US" sz="1400">
              <a:solidFill>
                <a:srgbClr val="CC0000"/>
              </a:solidFill>
            </a:endParaRPr>
          </a:p>
          <a:p>
            <a:pPr defTabSz="585788"/>
            <a:r>
              <a:rPr lang="en-US" altLang="en-US" sz="1900">
                <a:solidFill>
                  <a:srgbClr val="CC0000"/>
                </a:solidFill>
              </a:rPr>
              <a:t>  1</a:t>
            </a:r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3354388" y="4760913"/>
            <a:ext cx="4603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10</a:t>
            </a:r>
          </a:p>
          <a:p>
            <a:pPr defTabSz="585788"/>
            <a:r>
              <a:rPr lang="en-US" altLang="en-US" sz="1400"/>
              <a:t> </a:t>
            </a:r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3 </a:t>
            </a:r>
            <a:r>
              <a:rPr lang="en-US" altLang="en-US" sz="1900"/>
              <a:t>                </a:t>
            </a:r>
          </a:p>
        </p:txBody>
      </p:sp>
      <p:grpSp>
        <p:nvGrpSpPr>
          <p:cNvPr id="45081" name="Group 25"/>
          <p:cNvGrpSpPr>
            <a:grpSpLocks/>
          </p:cNvGrpSpPr>
          <p:nvPr/>
        </p:nvGrpSpPr>
        <p:grpSpPr bwMode="auto">
          <a:xfrm>
            <a:off x="4606925" y="4164013"/>
            <a:ext cx="730250" cy="1466850"/>
            <a:chOff x="2902" y="2623"/>
            <a:chExt cx="460" cy="924"/>
          </a:xfrm>
        </p:grpSpPr>
        <p:sp>
          <p:nvSpPr>
            <p:cNvPr id="45078" name="Rectangle 22"/>
            <p:cNvSpPr>
              <a:spLocks noChangeArrowheads="1"/>
            </p:cNvSpPr>
            <p:nvPr/>
          </p:nvSpPr>
          <p:spPr bwMode="auto">
            <a:xfrm>
              <a:off x="2928" y="2984"/>
              <a:ext cx="434" cy="29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79" name="Line 23"/>
            <p:cNvSpPr>
              <a:spLocks noChangeShapeType="1"/>
            </p:cNvSpPr>
            <p:nvPr/>
          </p:nvSpPr>
          <p:spPr bwMode="auto">
            <a:xfrm flipH="1" flipV="1">
              <a:off x="2902" y="2623"/>
              <a:ext cx="273" cy="3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80" name="Rectangle 24"/>
            <p:cNvSpPr>
              <a:spLocks noChangeArrowheads="1"/>
            </p:cNvSpPr>
            <p:nvPr/>
          </p:nvSpPr>
          <p:spPr bwMode="auto">
            <a:xfrm>
              <a:off x="3021" y="3003"/>
              <a:ext cx="291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3025" tIns="36512" rIns="73025" bIns="36512">
              <a:spAutoFit/>
            </a:bodyPr>
            <a:lstStyle/>
            <a:p>
              <a:pPr defTabSz="585788"/>
              <a:r>
                <a:rPr lang="en-US" altLang="en-US" sz="1900"/>
                <a:t> 6</a:t>
              </a:r>
            </a:p>
            <a:p>
              <a:pPr defTabSz="585788"/>
              <a:endParaRPr lang="en-US" altLang="en-US" sz="1400"/>
            </a:p>
            <a:p>
              <a:pPr defTabSz="585788"/>
              <a:r>
                <a:rPr lang="en-US" altLang="en-US" sz="1900"/>
                <a:t> </a:t>
              </a:r>
              <a:r>
                <a:rPr lang="en-US" altLang="en-US" sz="1900">
                  <a:solidFill>
                    <a:srgbClr val="CC0000"/>
                  </a:solidFill>
                </a:rPr>
                <a:t>4</a:t>
              </a:r>
            </a:p>
          </p:txBody>
        </p:sp>
      </p:grp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7286625" y="3856038"/>
            <a:ext cx="703263" cy="4460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6561138" y="4754563"/>
            <a:ext cx="715962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7443788" y="3849688"/>
            <a:ext cx="4349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12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 </a:t>
            </a:r>
            <a:r>
              <a:rPr lang="en-US" altLang="en-US" sz="1900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45085" name="Line 29"/>
          <p:cNvSpPr>
            <a:spLocks noChangeShapeType="1"/>
          </p:cNvSpPr>
          <p:nvPr/>
        </p:nvSpPr>
        <p:spPr bwMode="auto">
          <a:xfrm flipV="1">
            <a:off x="6927850" y="4106863"/>
            <a:ext cx="474663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86" name="Line 30"/>
          <p:cNvSpPr>
            <a:spLocks noChangeShapeType="1"/>
          </p:cNvSpPr>
          <p:nvPr/>
        </p:nvSpPr>
        <p:spPr bwMode="auto">
          <a:xfrm flipH="1" flipV="1">
            <a:off x="5792788" y="2365375"/>
            <a:ext cx="244475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4960938" y="2184400"/>
            <a:ext cx="82708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 root</a:t>
            </a:r>
          </a:p>
        </p:txBody>
      </p:sp>
      <p:sp>
        <p:nvSpPr>
          <p:cNvPr id="45088" name="Rectangle 32"/>
          <p:cNvSpPr>
            <a:spLocks noChangeArrowheads="1"/>
          </p:cNvSpPr>
          <p:nvPr/>
        </p:nvSpPr>
        <p:spPr bwMode="auto">
          <a:xfrm>
            <a:off x="7937500" y="4745038"/>
            <a:ext cx="688975" cy="474662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89" name="Line 33"/>
          <p:cNvSpPr>
            <a:spLocks noChangeShapeType="1"/>
          </p:cNvSpPr>
          <p:nvPr/>
        </p:nvSpPr>
        <p:spPr bwMode="auto">
          <a:xfrm flipH="1" flipV="1">
            <a:off x="7896225" y="4171950"/>
            <a:ext cx="433388" cy="554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90" name="Rectangle 34"/>
          <p:cNvSpPr>
            <a:spLocks noChangeArrowheads="1"/>
          </p:cNvSpPr>
          <p:nvPr/>
        </p:nvSpPr>
        <p:spPr bwMode="auto">
          <a:xfrm>
            <a:off x="1192213" y="5827713"/>
            <a:ext cx="812800" cy="5588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91" name="Rectangle 35"/>
          <p:cNvSpPr>
            <a:spLocks noChangeArrowheads="1"/>
          </p:cNvSpPr>
          <p:nvPr/>
        </p:nvSpPr>
        <p:spPr bwMode="auto">
          <a:xfrm>
            <a:off x="8085138" y="4775200"/>
            <a:ext cx="46196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70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6</a:t>
            </a:r>
          </a:p>
        </p:txBody>
      </p:sp>
      <p:sp>
        <p:nvSpPr>
          <p:cNvPr id="45092" name="Rectangle 36"/>
          <p:cNvSpPr>
            <a:spLocks noChangeArrowheads="1"/>
          </p:cNvSpPr>
          <p:nvPr/>
        </p:nvSpPr>
        <p:spPr bwMode="auto">
          <a:xfrm>
            <a:off x="1200150" y="5237163"/>
            <a:ext cx="812800" cy="57785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93" name="Rectangle 37"/>
          <p:cNvSpPr>
            <a:spLocks noChangeArrowheads="1"/>
          </p:cNvSpPr>
          <p:nvPr/>
        </p:nvSpPr>
        <p:spPr bwMode="auto">
          <a:xfrm>
            <a:off x="1431925" y="2316163"/>
            <a:ext cx="466725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40</a:t>
            </a:r>
          </a:p>
          <a:p>
            <a:endParaRPr lang="en-US" altLang="en-US" sz="2000"/>
          </a:p>
          <a:p>
            <a:r>
              <a:rPr lang="en-US" altLang="en-US" sz="2000"/>
              <a:t>30</a:t>
            </a:r>
          </a:p>
          <a:p>
            <a:endParaRPr lang="en-US" altLang="en-US" sz="2000"/>
          </a:p>
          <a:p>
            <a:r>
              <a:rPr lang="en-US" altLang="en-US" sz="2000"/>
              <a:t>12</a:t>
            </a:r>
          </a:p>
          <a:p>
            <a:endParaRPr lang="en-US" altLang="en-US" sz="2000"/>
          </a:p>
          <a:p>
            <a:r>
              <a:rPr lang="en-US" altLang="en-US" sz="2000"/>
              <a:t>10</a:t>
            </a:r>
          </a:p>
          <a:p>
            <a:endParaRPr lang="en-US" altLang="en-US" sz="2000"/>
          </a:p>
          <a:p>
            <a:r>
              <a:rPr lang="en-US" altLang="en-US" sz="2000"/>
              <a:t>  6</a:t>
            </a:r>
          </a:p>
          <a:p>
            <a:endParaRPr lang="en-US" altLang="en-US" sz="2000"/>
          </a:p>
          <a:p>
            <a:r>
              <a:rPr lang="en-US" altLang="en-US" sz="2000"/>
              <a:t>60</a:t>
            </a:r>
          </a:p>
          <a:p>
            <a:endParaRPr lang="en-US" altLang="en-US" sz="2000"/>
          </a:p>
          <a:p>
            <a:r>
              <a:rPr lang="en-US" altLang="en-US" sz="2000"/>
              <a:t>70</a:t>
            </a:r>
          </a:p>
        </p:txBody>
      </p:sp>
      <p:sp>
        <p:nvSpPr>
          <p:cNvPr id="45094" name="Rectangle 38"/>
          <p:cNvSpPr>
            <a:spLocks noChangeArrowheads="1"/>
          </p:cNvSpPr>
          <p:nvPr/>
        </p:nvSpPr>
        <p:spPr bwMode="auto">
          <a:xfrm>
            <a:off x="6526213" y="4752975"/>
            <a:ext cx="746125" cy="474663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95" name="Rectangle 39"/>
          <p:cNvSpPr>
            <a:spLocks noChangeArrowheads="1"/>
          </p:cNvSpPr>
          <p:nvPr/>
        </p:nvSpPr>
        <p:spPr bwMode="auto">
          <a:xfrm>
            <a:off x="6584950" y="4770438"/>
            <a:ext cx="5572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 60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>
                <a:solidFill>
                  <a:srgbClr val="CC0000"/>
                </a:solidFill>
              </a:rPr>
              <a:t>   5</a:t>
            </a:r>
          </a:p>
        </p:txBody>
      </p:sp>
      <p:sp>
        <p:nvSpPr>
          <p:cNvPr id="45096" name="Rectangle 40"/>
          <p:cNvSpPr>
            <a:spLocks noChangeArrowheads="1"/>
          </p:cNvSpPr>
          <p:nvPr/>
        </p:nvSpPr>
        <p:spPr bwMode="auto">
          <a:xfrm>
            <a:off x="360363" y="311150"/>
            <a:ext cx="8515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/>
            <a:r>
              <a:rPr lang="en-US" altLang="en-US" sz="4400">
                <a:solidFill>
                  <a:schemeClr val="tx2"/>
                </a:solidFill>
                <a:latin typeface="Times New Roman" charset="0"/>
              </a:rPr>
              <a:t>After reheaping remaining unsorted elements </a:t>
            </a:r>
          </a:p>
        </p:txBody>
      </p:sp>
      <p:sp>
        <p:nvSpPr>
          <p:cNvPr id="45097" name="Line 41"/>
          <p:cNvSpPr>
            <a:spLocks noChangeShapeType="1"/>
          </p:cNvSpPr>
          <p:nvPr/>
        </p:nvSpPr>
        <p:spPr bwMode="auto">
          <a:xfrm flipH="1" flipV="1">
            <a:off x="6424613" y="3163888"/>
            <a:ext cx="1192212" cy="700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2DE6-2D4D-4000-89B9-D7A2970D5E8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04863" y="146050"/>
            <a:ext cx="7577137" cy="1143000"/>
          </a:xfrm>
          <a:noFill/>
          <a:ln/>
        </p:spPr>
        <p:txBody>
          <a:bodyPr/>
          <a:lstStyle/>
          <a:p>
            <a:r>
              <a:rPr lang="en-US" altLang="en-US"/>
              <a:t>Selection Sort: End Pass One 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506413" y="1620838"/>
            <a:ext cx="2224087" cy="42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endParaRPr lang="en-US" altLang="en-US" sz="2400">
              <a:latin typeface="Times New Roman" charset="0"/>
            </a:endParaRPr>
          </a:p>
          <a:p>
            <a:r>
              <a:rPr lang="en-US" altLang="en-US" sz="800">
                <a:latin typeface="Times New Roman" charset="0"/>
              </a:rPr>
              <a:t>  </a:t>
            </a:r>
            <a:endParaRPr lang="en-US" altLang="en-US" sz="10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values	 [ 0 ]       </a:t>
            </a:r>
            <a:endParaRPr lang="en-US" altLang="en-US" sz="16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	 [ 1 ]</a:t>
            </a:r>
            <a:endParaRPr lang="en-US" altLang="en-US" sz="8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	 [ 2 ]</a:t>
            </a:r>
          </a:p>
          <a:p>
            <a:r>
              <a:rPr lang="en-US" altLang="en-US" sz="800">
                <a:latin typeface="Times New Roman" charset="0"/>
              </a:rPr>
              <a:t> </a:t>
            </a:r>
          </a:p>
          <a:p>
            <a:r>
              <a:rPr lang="en-US" altLang="en-US" sz="800">
                <a:latin typeface="Times New Roman" charset="0"/>
              </a:rPr>
              <a:t> </a:t>
            </a:r>
            <a:endParaRPr lang="en-US" altLang="en-US" sz="10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             [ 3 ]</a:t>
            </a:r>
            <a:endParaRPr lang="en-US" altLang="en-US" sz="16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 	 [ 4 ]</a:t>
            </a:r>
          </a:p>
        </p:txBody>
      </p:sp>
      <p:grpSp>
        <p:nvGrpSpPr>
          <p:cNvPr id="9225" name="Group 9"/>
          <p:cNvGrpSpPr>
            <a:grpSpLocks/>
          </p:cNvGrpSpPr>
          <p:nvPr/>
        </p:nvGrpSpPr>
        <p:grpSpPr bwMode="auto">
          <a:xfrm>
            <a:off x="2414588" y="2209800"/>
            <a:ext cx="1416050" cy="3819525"/>
            <a:chOff x="1521" y="1392"/>
            <a:chExt cx="892" cy="2406"/>
          </a:xfrm>
        </p:grpSpPr>
        <p:sp>
          <p:nvSpPr>
            <p:cNvPr id="9220" name="Rectangle 4"/>
            <p:cNvSpPr>
              <a:spLocks noChangeArrowheads="1"/>
            </p:cNvSpPr>
            <p:nvPr/>
          </p:nvSpPr>
          <p:spPr bwMode="auto">
            <a:xfrm>
              <a:off x="1533" y="1392"/>
              <a:ext cx="876" cy="240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1" name="Line 5"/>
            <p:cNvSpPr>
              <a:spLocks noChangeShapeType="1"/>
            </p:cNvSpPr>
            <p:nvPr/>
          </p:nvSpPr>
          <p:spPr bwMode="auto">
            <a:xfrm>
              <a:off x="1521" y="1872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2" name="Line 6"/>
            <p:cNvSpPr>
              <a:spLocks noChangeShapeType="1"/>
            </p:cNvSpPr>
            <p:nvPr/>
          </p:nvSpPr>
          <p:spPr bwMode="auto">
            <a:xfrm>
              <a:off x="1521" y="2354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3" name="Line 7"/>
            <p:cNvSpPr>
              <a:spLocks noChangeShapeType="1"/>
            </p:cNvSpPr>
            <p:nvPr/>
          </p:nvSpPr>
          <p:spPr bwMode="auto">
            <a:xfrm>
              <a:off x="1521" y="2837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4" name="Line 8"/>
            <p:cNvSpPr>
              <a:spLocks noChangeShapeType="1"/>
            </p:cNvSpPr>
            <p:nvPr/>
          </p:nvSpPr>
          <p:spPr bwMode="auto">
            <a:xfrm>
              <a:off x="1521" y="3320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2786063" y="2298700"/>
            <a:ext cx="749300" cy="374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  6</a:t>
            </a:r>
          </a:p>
          <a:p>
            <a:endParaRPr lang="en-US" altLang="en-US" sz="2000"/>
          </a:p>
          <a:p>
            <a:r>
              <a:rPr lang="en-US" altLang="en-US"/>
              <a:t>24</a:t>
            </a:r>
          </a:p>
          <a:p>
            <a:endParaRPr lang="en-US" altLang="en-US" sz="2000"/>
          </a:p>
          <a:p>
            <a:r>
              <a:rPr lang="en-US" altLang="en-US"/>
              <a:t>10</a:t>
            </a:r>
          </a:p>
          <a:p>
            <a:endParaRPr lang="en-US" altLang="en-US" sz="2000"/>
          </a:p>
          <a:p>
            <a:r>
              <a:rPr lang="en-US" altLang="en-US"/>
              <a:t> 36</a:t>
            </a:r>
          </a:p>
          <a:p>
            <a:endParaRPr lang="en-US" altLang="en-US" sz="2000"/>
          </a:p>
          <a:p>
            <a:r>
              <a:rPr lang="en-US" altLang="en-US"/>
              <a:t>12</a:t>
            </a:r>
          </a:p>
        </p:txBody>
      </p:sp>
      <p:grpSp>
        <p:nvGrpSpPr>
          <p:cNvPr id="9233" name="Group 17"/>
          <p:cNvGrpSpPr>
            <a:grpSpLocks/>
          </p:cNvGrpSpPr>
          <p:nvPr/>
        </p:nvGrpSpPr>
        <p:grpSpPr bwMode="auto">
          <a:xfrm>
            <a:off x="5256213" y="2941638"/>
            <a:ext cx="2265362" cy="3105150"/>
            <a:chOff x="3311" y="1853"/>
            <a:chExt cx="1427" cy="1956"/>
          </a:xfrm>
        </p:grpSpPr>
        <p:grpSp>
          <p:nvGrpSpPr>
            <p:cNvPr id="9231" name="Group 15"/>
            <p:cNvGrpSpPr>
              <a:grpSpLocks/>
            </p:cNvGrpSpPr>
            <p:nvPr/>
          </p:nvGrpSpPr>
          <p:grpSpPr bwMode="auto">
            <a:xfrm>
              <a:off x="3311" y="1853"/>
              <a:ext cx="1427" cy="1956"/>
              <a:chOff x="3311" y="1853"/>
              <a:chExt cx="1427" cy="1956"/>
            </a:xfrm>
          </p:grpSpPr>
          <p:sp>
            <p:nvSpPr>
              <p:cNvPr id="9227" name="AutoShape 11"/>
              <p:cNvSpPr>
                <a:spLocks noChangeArrowheads="1"/>
              </p:cNvSpPr>
              <p:nvPr/>
            </p:nvSpPr>
            <p:spPr bwMode="auto">
              <a:xfrm rot="16200000">
                <a:off x="2639" y="2530"/>
                <a:ext cx="1950" cy="606"/>
              </a:xfrm>
              <a:prstGeom prst="triangle">
                <a:avLst>
                  <a:gd name="adj" fmla="val 49995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228" name="Rectangle 12"/>
              <p:cNvSpPr>
                <a:spLocks noChangeArrowheads="1"/>
              </p:cNvSpPr>
              <p:nvPr/>
            </p:nvSpPr>
            <p:spPr bwMode="auto">
              <a:xfrm>
                <a:off x="3921" y="1864"/>
                <a:ext cx="815" cy="1937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229" name="Line 13"/>
              <p:cNvSpPr>
                <a:spLocks noChangeShapeType="1"/>
              </p:cNvSpPr>
              <p:nvPr/>
            </p:nvSpPr>
            <p:spPr bwMode="auto">
              <a:xfrm>
                <a:off x="3921" y="1853"/>
                <a:ext cx="81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230" name="Line 14"/>
              <p:cNvSpPr>
                <a:spLocks noChangeShapeType="1"/>
              </p:cNvSpPr>
              <p:nvPr/>
            </p:nvSpPr>
            <p:spPr bwMode="auto">
              <a:xfrm>
                <a:off x="3924" y="3809"/>
                <a:ext cx="81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9232" name="Line 16"/>
            <p:cNvSpPr>
              <a:spLocks noChangeShapeType="1"/>
            </p:cNvSpPr>
            <p:nvPr/>
          </p:nvSpPr>
          <p:spPr bwMode="auto">
            <a:xfrm>
              <a:off x="4733" y="1853"/>
              <a:ext cx="0" cy="19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7718425" y="3043238"/>
            <a:ext cx="420688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U</a:t>
            </a:r>
          </a:p>
          <a:p>
            <a:r>
              <a:rPr lang="en-US" altLang="en-US" sz="2400"/>
              <a:t>N</a:t>
            </a:r>
          </a:p>
          <a:p>
            <a:r>
              <a:rPr lang="en-US" altLang="en-US" sz="2400"/>
              <a:t>S</a:t>
            </a:r>
          </a:p>
          <a:p>
            <a:r>
              <a:rPr lang="en-US" altLang="en-US" sz="2400"/>
              <a:t>O</a:t>
            </a:r>
          </a:p>
          <a:p>
            <a:r>
              <a:rPr lang="en-US" altLang="en-US" sz="2400"/>
              <a:t>R</a:t>
            </a:r>
          </a:p>
          <a:p>
            <a:r>
              <a:rPr lang="en-US" altLang="en-US" sz="2400"/>
              <a:t>T</a:t>
            </a:r>
          </a:p>
          <a:p>
            <a:r>
              <a:rPr lang="en-US" altLang="en-US" sz="2400"/>
              <a:t>E</a:t>
            </a:r>
          </a:p>
          <a:p>
            <a:r>
              <a:rPr lang="en-US" altLang="en-US" sz="2400"/>
              <a:t>D</a:t>
            </a:r>
          </a:p>
        </p:txBody>
      </p:sp>
      <p:grpSp>
        <p:nvGrpSpPr>
          <p:cNvPr id="9243" name="Group 27"/>
          <p:cNvGrpSpPr>
            <a:grpSpLocks/>
          </p:cNvGrpSpPr>
          <p:nvPr/>
        </p:nvGrpSpPr>
        <p:grpSpPr bwMode="auto">
          <a:xfrm>
            <a:off x="5181600" y="2209800"/>
            <a:ext cx="2311400" cy="685800"/>
            <a:chOff x="3264" y="1392"/>
            <a:chExt cx="1456" cy="432"/>
          </a:xfrm>
        </p:grpSpPr>
        <p:grpSp>
          <p:nvGrpSpPr>
            <p:cNvPr id="9244" name="Group 28"/>
            <p:cNvGrpSpPr>
              <a:grpSpLocks/>
            </p:cNvGrpSpPr>
            <p:nvPr/>
          </p:nvGrpSpPr>
          <p:grpSpPr bwMode="auto">
            <a:xfrm>
              <a:off x="3264" y="1392"/>
              <a:ext cx="1456" cy="432"/>
              <a:chOff x="3264" y="1392"/>
              <a:chExt cx="1456" cy="432"/>
            </a:xfrm>
          </p:grpSpPr>
          <p:sp>
            <p:nvSpPr>
              <p:cNvPr id="9245" name="AutoShape 29"/>
              <p:cNvSpPr>
                <a:spLocks noChangeArrowheads="1"/>
              </p:cNvSpPr>
              <p:nvPr/>
            </p:nvSpPr>
            <p:spPr bwMode="auto">
              <a:xfrm rot="16200000">
                <a:off x="3414" y="1304"/>
                <a:ext cx="394" cy="600"/>
              </a:xfrm>
              <a:prstGeom prst="triangle">
                <a:avLst>
                  <a:gd name="adj" fmla="val 49995"/>
                </a:avLst>
              </a:prstGeom>
              <a:solidFill>
                <a:schemeClr val="accent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246" name="Rectangle 30"/>
              <p:cNvSpPr>
                <a:spLocks noChangeArrowheads="1"/>
              </p:cNvSpPr>
              <p:nvPr/>
            </p:nvSpPr>
            <p:spPr bwMode="auto">
              <a:xfrm>
                <a:off x="3916" y="1405"/>
                <a:ext cx="804" cy="3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9247" name="Group 31"/>
              <p:cNvGrpSpPr>
                <a:grpSpLocks/>
              </p:cNvGrpSpPr>
              <p:nvPr/>
            </p:nvGrpSpPr>
            <p:grpSpPr bwMode="auto">
              <a:xfrm>
                <a:off x="3264" y="1392"/>
                <a:ext cx="1456" cy="432"/>
                <a:chOff x="3264" y="1392"/>
                <a:chExt cx="1456" cy="432"/>
              </a:xfrm>
            </p:grpSpPr>
            <p:sp>
              <p:nvSpPr>
                <p:cNvPr id="9248" name="Line 32"/>
                <p:cNvSpPr>
                  <a:spLocks noChangeShapeType="1"/>
                </p:cNvSpPr>
                <p:nvPr/>
              </p:nvSpPr>
              <p:spPr bwMode="auto">
                <a:xfrm>
                  <a:off x="3916" y="1403"/>
                  <a:ext cx="8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249" name="Line 33"/>
                <p:cNvSpPr>
                  <a:spLocks noChangeShapeType="1"/>
                </p:cNvSpPr>
                <p:nvPr/>
              </p:nvSpPr>
              <p:spPr bwMode="auto">
                <a:xfrm>
                  <a:off x="3916" y="1805"/>
                  <a:ext cx="80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250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3264" y="1392"/>
                  <a:ext cx="672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251" name="Line 35"/>
                <p:cNvSpPr>
                  <a:spLocks noChangeShapeType="1"/>
                </p:cNvSpPr>
                <p:nvPr/>
              </p:nvSpPr>
              <p:spPr bwMode="auto">
                <a:xfrm>
                  <a:off x="3264" y="1584"/>
                  <a:ext cx="672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9252" name="Rectangle 36"/>
            <p:cNvSpPr>
              <a:spLocks noChangeArrowheads="1"/>
            </p:cNvSpPr>
            <p:nvPr/>
          </p:nvSpPr>
          <p:spPr bwMode="auto">
            <a:xfrm>
              <a:off x="3726" y="1465"/>
              <a:ext cx="9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/>
                <a:t>SORTED</a:t>
              </a:r>
            </a:p>
          </p:txBody>
        </p:sp>
      </p:grpSp>
      <p:sp>
        <p:nvSpPr>
          <p:cNvPr id="9253" name="Line 37"/>
          <p:cNvSpPr>
            <a:spLocks noChangeShapeType="1"/>
          </p:cNvSpPr>
          <p:nvPr/>
        </p:nvSpPr>
        <p:spPr bwMode="auto">
          <a:xfrm>
            <a:off x="7486650" y="2227263"/>
            <a:ext cx="0" cy="63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26DC-35C4-4FC1-A9B6-00632C37D9D9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0713" y="1958975"/>
            <a:ext cx="7913687" cy="4311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r>
              <a:rPr lang="en-US" altLang="en-US" sz="2800" b="1">
                <a:latin typeface="Courier New" pitchFamily="49" charset="0"/>
              </a:rPr>
              <a:t> </a:t>
            </a:r>
            <a:r>
              <a:rPr lang="en-US" altLang="en-US" sz="2800"/>
              <a:t> </a:t>
            </a:r>
          </a:p>
        </p:txBody>
      </p:sp>
      <p:grpSp>
        <p:nvGrpSpPr>
          <p:cNvPr id="46090" name="Group 10"/>
          <p:cNvGrpSpPr>
            <a:grpSpLocks/>
          </p:cNvGrpSpPr>
          <p:nvPr/>
        </p:nvGrpSpPr>
        <p:grpSpPr bwMode="auto">
          <a:xfrm>
            <a:off x="1187450" y="2212975"/>
            <a:ext cx="825500" cy="4183063"/>
            <a:chOff x="748" y="1394"/>
            <a:chExt cx="520" cy="2635"/>
          </a:xfrm>
        </p:grpSpPr>
        <p:sp>
          <p:nvSpPr>
            <p:cNvPr id="46083" name="Rectangle 3"/>
            <p:cNvSpPr>
              <a:spLocks noChangeArrowheads="1"/>
            </p:cNvSpPr>
            <p:nvPr/>
          </p:nvSpPr>
          <p:spPr bwMode="auto">
            <a:xfrm>
              <a:off x="752" y="1394"/>
              <a:ext cx="512" cy="2635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084" name="Line 4"/>
            <p:cNvSpPr>
              <a:spLocks noChangeShapeType="1"/>
            </p:cNvSpPr>
            <p:nvPr/>
          </p:nvSpPr>
          <p:spPr bwMode="auto">
            <a:xfrm>
              <a:off x="748" y="173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085" name="Line 5"/>
            <p:cNvSpPr>
              <a:spLocks noChangeShapeType="1"/>
            </p:cNvSpPr>
            <p:nvPr/>
          </p:nvSpPr>
          <p:spPr bwMode="auto">
            <a:xfrm>
              <a:off x="748" y="212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086" name="Line 6"/>
            <p:cNvSpPr>
              <a:spLocks noChangeShapeType="1"/>
            </p:cNvSpPr>
            <p:nvPr/>
          </p:nvSpPr>
          <p:spPr bwMode="auto">
            <a:xfrm>
              <a:off x="748" y="251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087" name="Line 7"/>
            <p:cNvSpPr>
              <a:spLocks noChangeShapeType="1"/>
            </p:cNvSpPr>
            <p:nvPr/>
          </p:nvSpPr>
          <p:spPr bwMode="auto">
            <a:xfrm>
              <a:off x="748" y="290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088" name="Line 8"/>
            <p:cNvSpPr>
              <a:spLocks noChangeShapeType="1"/>
            </p:cNvSpPr>
            <p:nvPr/>
          </p:nvSpPr>
          <p:spPr bwMode="auto">
            <a:xfrm>
              <a:off x="748" y="329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089" name="Line 9"/>
            <p:cNvSpPr>
              <a:spLocks noChangeShapeType="1"/>
            </p:cNvSpPr>
            <p:nvPr/>
          </p:nvSpPr>
          <p:spPr bwMode="auto">
            <a:xfrm>
              <a:off x="748" y="368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517525" y="2239963"/>
            <a:ext cx="6350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rgbClr val="CC0000"/>
                </a:solidFill>
              </a:rPr>
              <a:t>[ 0 ]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[ 1 ]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[ 2 ]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[ 3 ]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[ 4 ]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[ 5 ]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[ 6 ]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1130300" y="1782763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values</a:t>
            </a: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4008438" y="3846513"/>
            <a:ext cx="763587" cy="4556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3205163" y="4773613"/>
            <a:ext cx="674687" cy="438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6097" name="Group 17"/>
          <p:cNvGrpSpPr>
            <a:grpSpLocks/>
          </p:cNvGrpSpPr>
          <p:nvPr/>
        </p:nvGrpSpPr>
        <p:grpSpPr bwMode="auto">
          <a:xfrm>
            <a:off x="5710238" y="2833688"/>
            <a:ext cx="739775" cy="863600"/>
            <a:chOff x="3597" y="1785"/>
            <a:chExt cx="466" cy="544"/>
          </a:xfrm>
        </p:grpSpPr>
        <p:sp>
          <p:nvSpPr>
            <p:cNvPr id="46095" name="Rectangle 15"/>
            <p:cNvSpPr>
              <a:spLocks noChangeArrowheads="1"/>
            </p:cNvSpPr>
            <p:nvPr/>
          </p:nvSpPr>
          <p:spPr bwMode="auto">
            <a:xfrm>
              <a:off x="3597" y="1787"/>
              <a:ext cx="466" cy="28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096" name="Rectangle 16"/>
            <p:cNvSpPr>
              <a:spLocks noChangeArrowheads="1"/>
            </p:cNvSpPr>
            <p:nvPr/>
          </p:nvSpPr>
          <p:spPr bwMode="auto">
            <a:xfrm>
              <a:off x="3665" y="1785"/>
              <a:ext cx="261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defTabSz="585788"/>
              <a:r>
                <a:rPr lang="en-US" altLang="en-US" sz="1900"/>
                <a:t>40</a:t>
              </a:r>
            </a:p>
            <a:p>
              <a:pPr defTabSz="585788"/>
              <a:endParaRPr lang="en-US" altLang="en-US" sz="1400">
                <a:solidFill>
                  <a:srgbClr val="CC0000"/>
                </a:solidFill>
              </a:endParaRPr>
            </a:p>
            <a:p>
              <a:pPr defTabSz="585788"/>
              <a:r>
                <a:rPr lang="en-US" altLang="en-US" sz="1900">
                  <a:solidFill>
                    <a:srgbClr val="CC0000"/>
                  </a:solidFill>
                </a:rPr>
                <a:t> 0</a:t>
              </a:r>
            </a:p>
          </p:txBody>
        </p:sp>
      </p:grpSp>
      <p:sp>
        <p:nvSpPr>
          <p:cNvPr id="46098" name="Line 18"/>
          <p:cNvSpPr>
            <a:spLocks noChangeShapeType="1"/>
          </p:cNvSpPr>
          <p:nvPr/>
        </p:nvSpPr>
        <p:spPr bwMode="auto">
          <a:xfrm flipV="1">
            <a:off x="3744913" y="4179888"/>
            <a:ext cx="454025" cy="581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99" name="Line 19"/>
          <p:cNvSpPr>
            <a:spLocks noChangeShapeType="1"/>
          </p:cNvSpPr>
          <p:nvPr/>
        </p:nvSpPr>
        <p:spPr bwMode="auto">
          <a:xfrm flipV="1">
            <a:off x="4492625" y="3178175"/>
            <a:ext cx="1260475" cy="674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4100513" y="3836988"/>
            <a:ext cx="51593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30</a:t>
            </a:r>
          </a:p>
          <a:p>
            <a:pPr defTabSz="585788"/>
            <a:endParaRPr lang="en-US" altLang="en-US" sz="1400">
              <a:solidFill>
                <a:srgbClr val="CC0000"/>
              </a:solidFill>
            </a:endParaRPr>
          </a:p>
          <a:p>
            <a:pPr defTabSz="585788"/>
            <a:r>
              <a:rPr lang="en-US" altLang="en-US" sz="1900">
                <a:solidFill>
                  <a:srgbClr val="CC0000"/>
                </a:solidFill>
              </a:rPr>
              <a:t>  1</a:t>
            </a: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3354388" y="4760913"/>
            <a:ext cx="4603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10</a:t>
            </a:r>
          </a:p>
          <a:p>
            <a:pPr defTabSz="585788"/>
            <a:r>
              <a:rPr lang="en-US" altLang="en-US" sz="1400"/>
              <a:t> </a:t>
            </a:r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3 </a:t>
            </a:r>
            <a:r>
              <a:rPr lang="en-US" altLang="en-US" sz="1900"/>
              <a:t>                </a:t>
            </a:r>
          </a:p>
        </p:txBody>
      </p:sp>
      <p:grpSp>
        <p:nvGrpSpPr>
          <p:cNvPr id="46105" name="Group 25"/>
          <p:cNvGrpSpPr>
            <a:grpSpLocks/>
          </p:cNvGrpSpPr>
          <p:nvPr/>
        </p:nvGrpSpPr>
        <p:grpSpPr bwMode="auto">
          <a:xfrm>
            <a:off x="4606925" y="4164013"/>
            <a:ext cx="730250" cy="1466850"/>
            <a:chOff x="2902" y="2623"/>
            <a:chExt cx="460" cy="924"/>
          </a:xfrm>
        </p:grpSpPr>
        <p:sp>
          <p:nvSpPr>
            <p:cNvPr id="46102" name="Rectangle 22"/>
            <p:cNvSpPr>
              <a:spLocks noChangeArrowheads="1"/>
            </p:cNvSpPr>
            <p:nvPr/>
          </p:nvSpPr>
          <p:spPr bwMode="auto">
            <a:xfrm>
              <a:off x="2928" y="2984"/>
              <a:ext cx="434" cy="29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03" name="Line 23"/>
            <p:cNvSpPr>
              <a:spLocks noChangeShapeType="1"/>
            </p:cNvSpPr>
            <p:nvPr/>
          </p:nvSpPr>
          <p:spPr bwMode="auto">
            <a:xfrm flipH="1" flipV="1">
              <a:off x="2902" y="2623"/>
              <a:ext cx="273" cy="3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04" name="Rectangle 24"/>
            <p:cNvSpPr>
              <a:spLocks noChangeArrowheads="1"/>
            </p:cNvSpPr>
            <p:nvPr/>
          </p:nvSpPr>
          <p:spPr bwMode="auto">
            <a:xfrm>
              <a:off x="3021" y="3003"/>
              <a:ext cx="291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3025" tIns="36512" rIns="73025" bIns="36512">
              <a:spAutoFit/>
            </a:bodyPr>
            <a:lstStyle/>
            <a:p>
              <a:pPr defTabSz="585788"/>
              <a:r>
                <a:rPr lang="en-US" altLang="en-US" sz="1900"/>
                <a:t> 6</a:t>
              </a:r>
            </a:p>
            <a:p>
              <a:pPr defTabSz="585788"/>
              <a:endParaRPr lang="en-US" altLang="en-US" sz="1400"/>
            </a:p>
            <a:p>
              <a:pPr defTabSz="585788"/>
              <a:r>
                <a:rPr lang="en-US" altLang="en-US" sz="1900"/>
                <a:t> </a:t>
              </a:r>
              <a:r>
                <a:rPr lang="en-US" altLang="en-US" sz="1900">
                  <a:solidFill>
                    <a:srgbClr val="CC0000"/>
                  </a:solidFill>
                </a:rPr>
                <a:t>4</a:t>
              </a:r>
            </a:p>
          </p:txBody>
        </p:sp>
      </p:grp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7286625" y="3856038"/>
            <a:ext cx="703263" cy="4460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6561138" y="4754563"/>
            <a:ext cx="715962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7443788" y="3849688"/>
            <a:ext cx="4349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12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 </a:t>
            </a:r>
            <a:r>
              <a:rPr lang="en-US" altLang="en-US" sz="1900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46109" name="Line 29"/>
          <p:cNvSpPr>
            <a:spLocks noChangeShapeType="1"/>
          </p:cNvSpPr>
          <p:nvPr/>
        </p:nvSpPr>
        <p:spPr bwMode="auto">
          <a:xfrm flipV="1">
            <a:off x="6927850" y="4106863"/>
            <a:ext cx="474663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10" name="Line 30"/>
          <p:cNvSpPr>
            <a:spLocks noChangeShapeType="1"/>
          </p:cNvSpPr>
          <p:nvPr/>
        </p:nvSpPr>
        <p:spPr bwMode="auto">
          <a:xfrm flipH="1" flipV="1">
            <a:off x="5792788" y="2365375"/>
            <a:ext cx="244475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11" name="Rectangle 31"/>
          <p:cNvSpPr>
            <a:spLocks noChangeArrowheads="1"/>
          </p:cNvSpPr>
          <p:nvPr/>
        </p:nvSpPr>
        <p:spPr bwMode="auto">
          <a:xfrm>
            <a:off x="4960938" y="2184400"/>
            <a:ext cx="82708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 root</a:t>
            </a:r>
          </a:p>
        </p:txBody>
      </p:sp>
      <p:sp>
        <p:nvSpPr>
          <p:cNvPr id="46112" name="Rectangle 32"/>
          <p:cNvSpPr>
            <a:spLocks noChangeArrowheads="1"/>
          </p:cNvSpPr>
          <p:nvPr/>
        </p:nvSpPr>
        <p:spPr bwMode="auto">
          <a:xfrm>
            <a:off x="7937500" y="4745038"/>
            <a:ext cx="688975" cy="474662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13" name="Line 33"/>
          <p:cNvSpPr>
            <a:spLocks noChangeShapeType="1"/>
          </p:cNvSpPr>
          <p:nvPr/>
        </p:nvSpPr>
        <p:spPr bwMode="auto">
          <a:xfrm flipH="1" flipV="1">
            <a:off x="7896225" y="4171950"/>
            <a:ext cx="433388" cy="554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14" name="Rectangle 34"/>
          <p:cNvSpPr>
            <a:spLocks noChangeArrowheads="1"/>
          </p:cNvSpPr>
          <p:nvPr/>
        </p:nvSpPr>
        <p:spPr bwMode="auto">
          <a:xfrm>
            <a:off x="1192213" y="5827713"/>
            <a:ext cx="812800" cy="5588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15" name="Rectangle 35"/>
          <p:cNvSpPr>
            <a:spLocks noChangeArrowheads="1"/>
          </p:cNvSpPr>
          <p:nvPr/>
        </p:nvSpPr>
        <p:spPr bwMode="auto">
          <a:xfrm>
            <a:off x="8085138" y="4775200"/>
            <a:ext cx="46196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70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6</a:t>
            </a:r>
          </a:p>
        </p:txBody>
      </p:sp>
      <p:sp>
        <p:nvSpPr>
          <p:cNvPr id="46116" name="Rectangle 36"/>
          <p:cNvSpPr>
            <a:spLocks noChangeArrowheads="1"/>
          </p:cNvSpPr>
          <p:nvPr/>
        </p:nvSpPr>
        <p:spPr bwMode="auto">
          <a:xfrm>
            <a:off x="1200150" y="5237163"/>
            <a:ext cx="812800" cy="57785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17" name="Rectangle 37"/>
          <p:cNvSpPr>
            <a:spLocks noChangeArrowheads="1"/>
          </p:cNvSpPr>
          <p:nvPr/>
        </p:nvSpPr>
        <p:spPr bwMode="auto">
          <a:xfrm>
            <a:off x="1431925" y="2316163"/>
            <a:ext cx="466725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40</a:t>
            </a:r>
          </a:p>
          <a:p>
            <a:endParaRPr lang="en-US" altLang="en-US" sz="2000"/>
          </a:p>
          <a:p>
            <a:r>
              <a:rPr lang="en-US" altLang="en-US" sz="2000"/>
              <a:t>30</a:t>
            </a:r>
          </a:p>
          <a:p>
            <a:endParaRPr lang="en-US" altLang="en-US" sz="2000"/>
          </a:p>
          <a:p>
            <a:r>
              <a:rPr lang="en-US" altLang="en-US" sz="2000"/>
              <a:t>12</a:t>
            </a:r>
          </a:p>
          <a:p>
            <a:endParaRPr lang="en-US" altLang="en-US" sz="2000"/>
          </a:p>
          <a:p>
            <a:r>
              <a:rPr lang="en-US" altLang="en-US" sz="2000"/>
              <a:t>10</a:t>
            </a:r>
          </a:p>
          <a:p>
            <a:endParaRPr lang="en-US" altLang="en-US" sz="2000"/>
          </a:p>
          <a:p>
            <a:r>
              <a:rPr lang="en-US" altLang="en-US" sz="2000"/>
              <a:t>  6</a:t>
            </a:r>
          </a:p>
          <a:p>
            <a:endParaRPr lang="en-US" altLang="en-US" sz="2000"/>
          </a:p>
          <a:p>
            <a:r>
              <a:rPr lang="en-US" altLang="en-US" sz="2000"/>
              <a:t>60</a:t>
            </a:r>
          </a:p>
          <a:p>
            <a:endParaRPr lang="en-US" altLang="en-US" sz="2000"/>
          </a:p>
          <a:p>
            <a:r>
              <a:rPr lang="en-US" altLang="en-US" sz="2000"/>
              <a:t>70</a:t>
            </a:r>
          </a:p>
        </p:txBody>
      </p:sp>
      <p:sp>
        <p:nvSpPr>
          <p:cNvPr id="46118" name="Rectangle 38"/>
          <p:cNvSpPr>
            <a:spLocks noChangeArrowheads="1"/>
          </p:cNvSpPr>
          <p:nvPr/>
        </p:nvSpPr>
        <p:spPr bwMode="auto">
          <a:xfrm>
            <a:off x="6526213" y="4752975"/>
            <a:ext cx="746125" cy="474663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19" name="Rectangle 39"/>
          <p:cNvSpPr>
            <a:spLocks noChangeArrowheads="1"/>
          </p:cNvSpPr>
          <p:nvPr/>
        </p:nvSpPr>
        <p:spPr bwMode="auto">
          <a:xfrm>
            <a:off x="6584950" y="4770438"/>
            <a:ext cx="5572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 60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>
                <a:solidFill>
                  <a:srgbClr val="CC0000"/>
                </a:solidFill>
              </a:rPr>
              <a:t>   5</a:t>
            </a:r>
          </a:p>
        </p:txBody>
      </p:sp>
      <p:sp>
        <p:nvSpPr>
          <p:cNvPr id="46120" name="Rectangle 40"/>
          <p:cNvSpPr>
            <a:spLocks noChangeArrowheads="1"/>
          </p:cNvSpPr>
          <p:nvPr/>
        </p:nvSpPr>
        <p:spPr bwMode="auto">
          <a:xfrm>
            <a:off x="360363" y="311150"/>
            <a:ext cx="8515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/>
            <a:r>
              <a:rPr lang="en-US" altLang="en-US" sz="4400">
                <a:solidFill>
                  <a:schemeClr val="tx2"/>
                </a:solidFill>
                <a:latin typeface="Times New Roman" charset="0"/>
              </a:rPr>
              <a:t>Swap root element into last place in unsorted array</a:t>
            </a:r>
          </a:p>
        </p:txBody>
      </p:sp>
      <p:grpSp>
        <p:nvGrpSpPr>
          <p:cNvPr id="46124" name="Group 44"/>
          <p:cNvGrpSpPr>
            <a:grpSpLocks/>
          </p:cNvGrpSpPr>
          <p:nvPr/>
        </p:nvGrpSpPr>
        <p:grpSpPr bwMode="auto">
          <a:xfrm>
            <a:off x="2124075" y="2478088"/>
            <a:ext cx="579438" cy="2474912"/>
            <a:chOff x="1338" y="1561"/>
            <a:chExt cx="365" cy="1559"/>
          </a:xfrm>
        </p:grpSpPr>
        <p:sp>
          <p:nvSpPr>
            <p:cNvPr id="46121" name="Line 41"/>
            <p:cNvSpPr>
              <a:spLocks noChangeShapeType="1"/>
            </p:cNvSpPr>
            <p:nvPr/>
          </p:nvSpPr>
          <p:spPr bwMode="auto">
            <a:xfrm>
              <a:off x="1698" y="1575"/>
              <a:ext cx="0" cy="15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22" name="Line 42"/>
            <p:cNvSpPr>
              <a:spLocks noChangeShapeType="1"/>
            </p:cNvSpPr>
            <p:nvPr/>
          </p:nvSpPr>
          <p:spPr bwMode="auto">
            <a:xfrm>
              <a:off x="1338" y="1561"/>
              <a:ext cx="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23" name="Line 43"/>
            <p:cNvSpPr>
              <a:spLocks noChangeShapeType="1"/>
            </p:cNvSpPr>
            <p:nvPr/>
          </p:nvSpPr>
          <p:spPr bwMode="auto">
            <a:xfrm>
              <a:off x="1343" y="3120"/>
              <a:ext cx="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6125" name="Line 45"/>
          <p:cNvSpPr>
            <a:spLocks noChangeShapeType="1"/>
          </p:cNvSpPr>
          <p:nvPr/>
        </p:nvSpPr>
        <p:spPr bwMode="auto">
          <a:xfrm flipH="1" flipV="1">
            <a:off x="6424613" y="3163888"/>
            <a:ext cx="1192212" cy="700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2CC-8574-4AC1-A979-43E0B7B63E38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0713" y="1958975"/>
            <a:ext cx="7913687" cy="4311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r>
              <a:rPr lang="en-US" altLang="en-US" sz="2800" b="1">
                <a:latin typeface="Courier New" pitchFamily="49" charset="0"/>
              </a:rPr>
              <a:t> </a:t>
            </a:r>
            <a:r>
              <a:rPr lang="en-US" altLang="en-US" sz="2800"/>
              <a:t> </a:t>
            </a:r>
          </a:p>
        </p:txBody>
      </p:sp>
      <p:grpSp>
        <p:nvGrpSpPr>
          <p:cNvPr id="47114" name="Group 10"/>
          <p:cNvGrpSpPr>
            <a:grpSpLocks/>
          </p:cNvGrpSpPr>
          <p:nvPr/>
        </p:nvGrpSpPr>
        <p:grpSpPr bwMode="auto">
          <a:xfrm>
            <a:off x="1184275" y="2212975"/>
            <a:ext cx="825500" cy="4183063"/>
            <a:chOff x="746" y="1394"/>
            <a:chExt cx="520" cy="2635"/>
          </a:xfrm>
        </p:grpSpPr>
        <p:sp>
          <p:nvSpPr>
            <p:cNvPr id="47107" name="Rectangle 3"/>
            <p:cNvSpPr>
              <a:spLocks noChangeArrowheads="1"/>
            </p:cNvSpPr>
            <p:nvPr/>
          </p:nvSpPr>
          <p:spPr bwMode="auto">
            <a:xfrm>
              <a:off x="750" y="1394"/>
              <a:ext cx="512" cy="2635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08" name="Line 4"/>
            <p:cNvSpPr>
              <a:spLocks noChangeShapeType="1"/>
            </p:cNvSpPr>
            <p:nvPr/>
          </p:nvSpPr>
          <p:spPr bwMode="auto">
            <a:xfrm>
              <a:off x="746" y="173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09" name="Line 5"/>
            <p:cNvSpPr>
              <a:spLocks noChangeShapeType="1"/>
            </p:cNvSpPr>
            <p:nvPr/>
          </p:nvSpPr>
          <p:spPr bwMode="auto">
            <a:xfrm>
              <a:off x="746" y="212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10" name="Line 6"/>
            <p:cNvSpPr>
              <a:spLocks noChangeShapeType="1"/>
            </p:cNvSpPr>
            <p:nvPr/>
          </p:nvSpPr>
          <p:spPr bwMode="auto">
            <a:xfrm>
              <a:off x="746" y="251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11" name="Line 7"/>
            <p:cNvSpPr>
              <a:spLocks noChangeShapeType="1"/>
            </p:cNvSpPr>
            <p:nvPr/>
          </p:nvSpPr>
          <p:spPr bwMode="auto">
            <a:xfrm>
              <a:off x="746" y="290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12" name="Line 8"/>
            <p:cNvSpPr>
              <a:spLocks noChangeShapeType="1"/>
            </p:cNvSpPr>
            <p:nvPr/>
          </p:nvSpPr>
          <p:spPr bwMode="auto">
            <a:xfrm>
              <a:off x="746" y="329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13" name="Line 9"/>
            <p:cNvSpPr>
              <a:spLocks noChangeShapeType="1"/>
            </p:cNvSpPr>
            <p:nvPr/>
          </p:nvSpPr>
          <p:spPr bwMode="auto">
            <a:xfrm>
              <a:off x="746" y="368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517525" y="2239963"/>
            <a:ext cx="6350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rgbClr val="CC0000"/>
                </a:solidFill>
              </a:rPr>
              <a:t>[ 0 ]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[ 1 ]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[ 2 ]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[ 3 ]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[ 4 ]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[ 5 ]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[ 6 ]</a:t>
            </a:r>
          </a:p>
        </p:txBody>
      </p:sp>
      <p:sp>
        <p:nvSpPr>
          <p:cNvPr id="47116" name="Rectangle 12"/>
          <p:cNvSpPr>
            <a:spLocks noChangeArrowheads="1"/>
          </p:cNvSpPr>
          <p:nvPr/>
        </p:nvSpPr>
        <p:spPr bwMode="auto">
          <a:xfrm>
            <a:off x="1130300" y="1782763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values</a:t>
            </a:r>
          </a:p>
        </p:txBody>
      </p:sp>
      <p:sp>
        <p:nvSpPr>
          <p:cNvPr id="47117" name="Rectangle 13"/>
          <p:cNvSpPr>
            <a:spLocks noChangeArrowheads="1"/>
          </p:cNvSpPr>
          <p:nvPr/>
        </p:nvSpPr>
        <p:spPr bwMode="auto">
          <a:xfrm>
            <a:off x="4008438" y="3846513"/>
            <a:ext cx="763587" cy="4556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18" name="Rectangle 14"/>
          <p:cNvSpPr>
            <a:spLocks noChangeArrowheads="1"/>
          </p:cNvSpPr>
          <p:nvPr/>
        </p:nvSpPr>
        <p:spPr bwMode="auto">
          <a:xfrm>
            <a:off x="3205163" y="4773613"/>
            <a:ext cx="674687" cy="438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7121" name="Group 17"/>
          <p:cNvGrpSpPr>
            <a:grpSpLocks/>
          </p:cNvGrpSpPr>
          <p:nvPr/>
        </p:nvGrpSpPr>
        <p:grpSpPr bwMode="auto">
          <a:xfrm>
            <a:off x="5710238" y="2833688"/>
            <a:ext cx="739775" cy="863600"/>
            <a:chOff x="3597" y="1785"/>
            <a:chExt cx="466" cy="544"/>
          </a:xfrm>
        </p:grpSpPr>
        <p:sp>
          <p:nvSpPr>
            <p:cNvPr id="47119" name="Rectangle 15"/>
            <p:cNvSpPr>
              <a:spLocks noChangeArrowheads="1"/>
            </p:cNvSpPr>
            <p:nvPr/>
          </p:nvSpPr>
          <p:spPr bwMode="auto">
            <a:xfrm>
              <a:off x="3597" y="1787"/>
              <a:ext cx="466" cy="28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20" name="Rectangle 16"/>
            <p:cNvSpPr>
              <a:spLocks noChangeArrowheads="1"/>
            </p:cNvSpPr>
            <p:nvPr/>
          </p:nvSpPr>
          <p:spPr bwMode="auto">
            <a:xfrm>
              <a:off x="3665" y="1785"/>
              <a:ext cx="219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defTabSz="585788"/>
              <a:r>
                <a:rPr lang="en-US" altLang="en-US" sz="1900"/>
                <a:t> 6</a:t>
              </a:r>
            </a:p>
            <a:p>
              <a:pPr defTabSz="585788"/>
              <a:endParaRPr lang="en-US" altLang="en-US" sz="1400">
                <a:solidFill>
                  <a:srgbClr val="CC0000"/>
                </a:solidFill>
              </a:endParaRPr>
            </a:p>
            <a:p>
              <a:pPr defTabSz="585788"/>
              <a:r>
                <a:rPr lang="en-US" altLang="en-US" sz="1900">
                  <a:solidFill>
                    <a:srgbClr val="CC0000"/>
                  </a:solidFill>
                </a:rPr>
                <a:t> 0</a:t>
              </a:r>
            </a:p>
          </p:txBody>
        </p:sp>
      </p:grpSp>
      <p:sp>
        <p:nvSpPr>
          <p:cNvPr id="47122" name="Line 18"/>
          <p:cNvSpPr>
            <a:spLocks noChangeShapeType="1"/>
          </p:cNvSpPr>
          <p:nvPr/>
        </p:nvSpPr>
        <p:spPr bwMode="auto">
          <a:xfrm flipV="1">
            <a:off x="3744913" y="4179888"/>
            <a:ext cx="454025" cy="581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 flipV="1">
            <a:off x="4492625" y="3178175"/>
            <a:ext cx="1260475" cy="674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24" name="Rectangle 20"/>
          <p:cNvSpPr>
            <a:spLocks noChangeArrowheads="1"/>
          </p:cNvSpPr>
          <p:nvPr/>
        </p:nvSpPr>
        <p:spPr bwMode="auto">
          <a:xfrm>
            <a:off x="4100513" y="3836988"/>
            <a:ext cx="51593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30</a:t>
            </a:r>
          </a:p>
          <a:p>
            <a:pPr defTabSz="585788"/>
            <a:endParaRPr lang="en-US" altLang="en-US" sz="1400">
              <a:solidFill>
                <a:srgbClr val="CC0000"/>
              </a:solidFill>
            </a:endParaRPr>
          </a:p>
          <a:p>
            <a:pPr defTabSz="585788"/>
            <a:r>
              <a:rPr lang="en-US" altLang="en-US" sz="1900">
                <a:solidFill>
                  <a:srgbClr val="CC0000"/>
                </a:solidFill>
              </a:rPr>
              <a:t>  1</a:t>
            </a:r>
          </a:p>
        </p:txBody>
      </p:sp>
      <p:sp>
        <p:nvSpPr>
          <p:cNvPr id="47125" name="Rectangle 21"/>
          <p:cNvSpPr>
            <a:spLocks noChangeArrowheads="1"/>
          </p:cNvSpPr>
          <p:nvPr/>
        </p:nvSpPr>
        <p:spPr bwMode="auto">
          <a:xfrm>
            <a:off x="3354388" y="4760913"/>
            <a:ext cx="4603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10</a:t>
            </a:r>
          </a:p>
          <a:p>
            <a:pPr defTabSz="585788"/>
            <a:r>
              <a:rPr lang="en-US" altLang="en-US" sz="1400"/>
              <a:t> </a:t>
            </a:r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3 </a:t>
            </a:r>
            <a:r>
              <a:rPr lang="en-US" altLang="en-US" sz="1900"/>
              <a:t>                </a:t>
            </a:r>
          </a:p>
        </p:txBody>
      </p:sp>
      <p:sp>
        <p:nvSpPr>
          <p:cNvPr id="47126" name="Rectangle 22"/>
          <p:cNvSpPr>
            <a:spLocks noChangeArrowheads="1"/>
          </p:cNvSpPr>
          <p:nvPr/>
        </p:nvSpPr>
        <p:spPr bwMode="auto">
          <a:xfrm>
            <a:off x="7286625" y="3856038"/>
            <a:ext cx="703263" cy="4460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27" name="Rectangle 23"/>
          <p:cNvSpPr>
            <a:spLocks noChangeArrowheads="1"/>
          </p:cNvSpPr>
          <p:nvPr/>
        </p:nvSpPr>
        <p:spPr bwMode="auto">
          <a:xfrm>
            <a:off x="6561138" y="4754563"/>
            <a:ext cx="715962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28" name="Rectangle 24"/>
          <p:cNvSpPr>
            <a:spLocks noChangeArrowheads="1"/>
          </p:cNvSpPr>
          <p:nvPr/>
        </p:nvSpPr>
        <p:spPr bwMode="auto">
          <a:xfrm>
            <a:off x="7443788" y="3849688"/>
            <a:ext cx="4349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12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 </a:t>
            </a:r>
            <a:r>
              <a:rPr lang="en-US" altLang="en-US" sz="1900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47129" name="Line 25"/>
          <p:cNvSpPr>
            <a:spLocks noChangeShapeType="1"/>
          </p:cNvSpPr>
          <p:nvPr/>
        </p:nvSpPr>
        <p:spPr bwMode="auto">
          <a:xfrm flipV="1">
            <a:off x="6927850" y="4106863"/>
            <a:ext cx="474663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30" name="Line 26"/>
          <p:cNvSpPr>
            <a:spLocks noChangeShapeType="1"/>
          </p:cNvSpPr>
          <p:nvPr/>
        </p:nvSpPr>
        <p:spPr bwMode="auto">
          <a:xfrm flipH="1" flipV="1">
            <a:off x="5792788" y="2365375"/>
            <a:ext cx="244475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31" name="Rectangle 27"/>
          <p:cNvSpPr>
            <a:spLocks noChangeArrowheads="1"/>
          </p:cNvSpPr>
          <p:nvPr/>
        </p:nvSpPr>
        <p:spPr bwMode="auto">
          <a:xfrm>
            <a:off x="4960938" y="2184400"/>
            <a:ext cx="82708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 root</a:t>
            </a:r>
          </a:p>
        </p:txBody>
      </p:sp>
      <p:sp>
        <p:nvSpPr>
          <p:cNvPr id="47132" name="Rectangle 28"/>
          <p:cNvSpPr>
            <a:spLocks noChangeArrowheads="1"/>
          </p:cNvSpPr>
          <p:nvPr/>
        </p:nvSpPr>
        <p:spPr bwMode="auto">
          <a:xfrm>
            <a:off x="7937500" y="4745038"/>
            <a:ext cx="688975" cy="474662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33" name="Line 29"/>
          <p:cNvSpPr>
            <a:spLocks noChangeShapeType="1"/>
          </p:cNvSpPr>
          <p:nvPr/>
        </p:nvSpPr>
        <p:spPr bwMode="auto">
          <a:xfrm flipH="1" flipV="1">
            <a:off x="7896225" y="4171950"/>
            <a:ext cx="433388" cy="554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34" name="Rectangle 30"/>
          <p:cNvSpPr>
            <a:spLocks noChangeArrowheads="1"/>
          </p:cNvSpPr>
          <p:nvPr/>
        </p:nvSpPr>
        <p:spPr bwMode="auto">
          <a:xfrm>
            <a:off x="1192213" y="5827713"/>
            <a:ext cx="812800" cy="5588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35" name="Rectangle 31"/>
          <p:cNvSpPr>
            <a:spLocks noChangeArrowheads="1"/>
          </p:cNvSpPr>
          <p:nvPr/>
        </p:nvSpPr>
        <p:spPr bwMode="auto">
          <a:xfrm>
            <a:off x="8085138" y="4775200"/>
            <a:ext cx="46196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70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6</a:t>
            </a:r>
          </a:p>
        </p:txBody>
      </p:sp>
      <p:sp>
        <p:nvSpPr>
          <p:cNvPr id="47136" name="Rectangle 32"/>
          <p:cNvSpPr>
            <a:spLocks noChangeArrowheads="1"/>
          </p:cNvSpPr>
          <p:nvPr/>
        </p:nvSpPr>
        <p:spPr bwMode="auto">
          <a:xfrm>
            <a:off x="1200150" y="5237163"/>
            <a:ext cx="812800" cy="57785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37" name="Rectangle 33"/>
          <p:cNvSpPr>
            <a:spLocks noChangeArrowheads="1"/>
          </p:cNvSpPr>
          <p:nvPr/>
        </p:nvSpPr>
        <p:spPr bwMode="auto">
          <a:xfrm>
            <a:off x="6526213" y="4752975"/>
            <a:ext cx="746125" cy="474663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38" name="Rectangle 34"/>
          <p:cNvSpPr>
            <a:spLocks noChangeArrowheads="1"/>
          </p:cNvSpPr>
          <p:nvPr/>
        </p:nvSpPr>
        <p:spPr bwMode="auto">
          <a:xfrm>
            <a:off x="6584950" y="4770438"/>
            <a:ext cx="5572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 60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>
                <a:solidFill>
                  <a:srgbClr val="CC0000"/>
                </a:solidFill>
              </a:rPr>
              <a:t>   5</a:t>
            </a:r>
          </a:p>
        </p:txBody>
      </p:sp>
      <p:sp>
        <p:nvSpPr>
          <p:cNvPr id="47139" name="Rectangle 35"/>
          <p:cNvSpPr>
            <a:spLocks noChangeArrowheads="1"/>
          </p:cNvSpPr>
          <p:nvPr/>
        </p:nvSpPr>
        <p:spPr bwMode="auto">
          <a:xfrm>
            <a:off x="360363" y="269875"/>
            <a:ext cx="8515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/>
            <a:r>
              <a:rPr lang="en-US" altLang="en-US" sz="4400">
                <a:solidFill>
                  <a:schemeClr val="tx2"/>
                </a:solidFill>
                <a:latin typeface="Times New Roman" charset="0"/>
              </a:rPr>
              <a:t>After swapping root element </a:t>
            </a:r>
            <a:br>
              <a:rPr lang="en-US" altLang="en-US" sz="4400">
                <a:solidFill>
                  <a:schemeClr val="tx2"/>
                </a:solidFill>
                <a:latin typeface="Times New Roman" charset="0"/>
              </a:rPr>
            </a:br>
            <a:r>
              <a:rPr lang="en-US" altLang="en-US" sz="4400">
                <a:solidFill>
                  <a:schemeClr val="tx2"/>
                </a:solidFill>
                <a:latin typeface="Times New Roman" charset="0"/>
              </a:rPr>
              <a:t>into its place </a:t>
            </a:r>
          </a:p>
        </p:txBody>
      </p:sp>
      <p:sp>
        <p:nvSpPr>
          <p:cNvPr id="47140" name="Rectangle 36"/>
          <p:cNvSpPr>
            <a:spLocks noChangeArrowheads="1"/>
          </p:cNvSpPr>
          <p:nvPr/>
        </p:nvSpPr>
        <p:spPr bwMode="auto">
          <a:xfrm>
            <a:off x="4648200" y="4752975"/>
            <a:ext cx="688975" cy="4889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41" name="Line 37"/>
          <p:cNvSpPr>
            <a:spLocks noChangeShapeType="1"/>
          </p:cNvSpPr>
          <p:nvPr/>
        </p:nvSpPr>
        <p:spPr bwMode="auto">
          <a:xfrm flipH="1" flipV="1">
            <a:off x="4606925" y="4164013"/>
            <a:ext cx="433388" cy="569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4643438" y="4705350"/>
            <a:ext cx="688975" cy="542925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43" name="Rectangle 39"/>
          <p:cNvSpPr>
            <a:spLocks noChangeArrowheads="1"/>
          </p:cNvSpPr>
          <p:nvPr/>
        </p:nvSpPr>
        <p:spPr bwMode="auto">
          <a:xfrm>
            <a:off x="4795838" y="4784725"/>
            <a:ext cx="46196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40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4</a:t>
            </a:r>
          </a:p>
        </p:txBody>
      </p:sp>
      <p:sp>
        <p:nvSpPr>
          <p:cNvPr id="47144" name="Rectangle 40"/>
          <p:cNvSpPr>
            <a:spLocks noChangeArrowheads="1"/>
          </p:cNvSpPr>
          <p:nvPr/>
        </p:nvSpPr>
        <p:spPr bwMode="auto">
          <a:xfrm>
            <a:off x="1190625" y="4621213"/>
            <a:ext cx="812800" cy="600075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45" name="Rectangle 41"/>
          <p:cNvSpPr>
            <a:spLocks noChangeArrowheads="1"/>
          </p:cNvSpPr>
          <p:nvPr/>
        </p:nvSpPr>
        <p:spPr bwMode="auto">
          <a:xfrm>
            <a:off x="1431925" y="2316163"/>
            <a:ext cx="466725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  6</a:t>
            </a:r>
          </a:p>
          <a:p>
            <a:endParaRPr lang="en-US" altLang="en-US" sz="2000"/>
          </a:p>
          <a:p>
            <a:r>
              <a:rPr lang="en-US" altLang="en-US" sz="2000"/>
              <a:t>30</a:t>
            </a:r>
          </a:p>
          <a:p>
            <a:endParaRPr lang="en-US" altLang="en-US" sz="2000"/>
          </a:p>
          <a:p>
            <a:r>
              <a:rPr lang="en-US" altLang="en-US" sz="2000"/>
              <a:t>12</a:t>
            </a:r>
          </a:p>
          <a:p>
            <a:endParaRPr lang="en-US" altLang="en-US" sz="2000"/>
          </a:p>
          <a:p>
            <a:r>
              <a:rPr lang="en-US" altLang="en-US" sz="2000"/>
              <a:t>10</a:t>
            </a:r>
          </a:p>
          <a:p>
            <a:endParaRPr lang="en-US" altLang="en-US" sz="2000"/>
          </a:p>
          <a:p>
            <a:r>
              <a:rPr lang="en-US" altLang="en-US" sz="2000"/>
              <a:t>40</a:t>
            </a:r>
          </a:p>
          <a:p>
            <a:endParaRPr lang="en-US" altLang="en-US" sz="2000"/>
          </a:p>
          <a:p>
            <a:r>
              <a:rPr lang="en-US" altLang="en-US" sz="2000"/>
              <a:t>60</a:t>
            </a:r>
          </a:p>
          <a:p>
            <a:endParaRPr lang="en-US" altLang="en-US" sz="2000"/>
          </a:p>
          <a:p>
            <a:r>
              <a:rPr lang="en-US" altLang="en-US" sz="2000"/>
              <a:t>70</a:t>
            </a:r>
          </a:p>
        </p:txBody>
      </p:sp>
      <p:grpSp>
        <p:nvGrpSpPr>
          <p:cNvPr id="47149" name="Group 45"/>
          <p:cNvGrpSpPr>
            <a:grpSpLocks/>
          </p:cNvGrpSpPr>
          <p:nvPr/>
        </p:nvGrpSpPr>
        <p:grpSpPr bwMode="auto">
          <a:xfrm>
            <a:off x="1905000" y="5545138"/>
            <a:ext cx="5957888" cy="895350"/>
            <a:chOff x="1200" y="3493"/>
            <a:chExt cx="3753" cy="564"/>
          </a:xfrm>
        </p:grpSpPr>
        <p:sp>
          <p:nvSpPr>
            <p:cNvPr id="47146" name="Line 42"/>
            <p:cNvSpPr>
              <a:spLocks noChangeShapeType="1"/>
            </p:cNvSpPr>
            <p:nvPr/>
          </p:nvSpPr>
          <p:spPr bwMode="auto">
            <a:xfrm>
              <a:off x="1227" y="3787"/>
              <a:ext cx="653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47" name="Rectangle 43"/>
            <p:cNvSpPr>
              <a:spLocks noChangeArrowheads="1"/>
            </p:cNvSpPr>
            <p:nvPr/>
          </p:nvSpPr>
          <p:spPr bwMode="auto">
            <a:xfrm>
              <a:off x="1903" y="3769"/>
              <a:ext cx="30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>
                  <a:solidFill>
                    <a:srgbClr val="990033"/>
                  </a:solidFill>
                </a:rPr>
                <a:t>NO NEED TO CONSIDER AGAIN</a:t>
              </a:r>
            </a:p>
          </p:txBody>
        </p:sp>
        <p:sp>
          <p:nvSpPr>
            <p:cNvPr id="47148" name="Line 44"/>
            <p:cNvSpPr>
              <a:spLocks noChangeShapeType="1"/>
            </p:cNvSpPr>
            <p:nvPr/>
          </p:nvSpPr>
          <p:spPr bwMode="auto">
            <a:xfrm flipH="1" flipV="1">
              <a:off x="1200" y="3493"/>
              <a:ext cx="627" cy="3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7150" name="Line 46"/>
          <p:cNvSpPr>
            <a:spLocks noChangeShapeType="1"/>
          </p:cNvSpPr>
          <p:nvPr/>
        </p:nvSpPr>
        <p:spPr bwMode="auto">
          <a:xfrm flipH="1" flipV="1">
            <a:off x="1925638" y="5016500"/>
            <a:ext cx="952500" cy="1100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51" name="Line 47"/>
          <p:cNvSpPr>
            <a:spLocks noChangeShapeType="1"/>
          </p:cNvSpPr>
          <p:nvPr/>
        </p:nvSpPr>
        <p:spPr bwMode="auto">
          <a:xfrm flipH="1" flipV="1">
            <a:off x="6424613" y="3163888"/>
            <a:ext cx="1192212" cy="700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3309-3584-4DFC-B041-91C778EA2784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0713" y="1958975"/>
            <a:ext cx="7913687" cy="4311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r>
              <a:rPr lang="en-US" altLang="en-US" sz="2800" b="1">
                <a:latin typeface="Courier New" pitchFamily="49" charset="0"/>
              </a:rPr>
              <a:t> </a:t>
            </a:r>
            <a:r>
              <a:rPr lang="en-US" altLang="en-US" sz="2800"/>
              <a:t> </a:t>
            </a:r>
          </a:p>
        </p:txBody>
      </p:sp>
      <p:grpSp>
        <p:nvGrpSpPr>
          <p:cNvPr id="48138" name="Group 10"/>
          <p:cNvGrpSpPr>
            <a:grpSpLocks/>
          </p:cNvGrpSpPr>
          <p:nvPr/>
        </p:nvGrpSpPr>
        <p:grpSpPr bwMode="auto">
          <a:xfrm>
            <a:off x="1184275" y="2212975"/>
            <a:ext cx="825500" cy="4183063"/>
            <a:chOff x="746" y="1394"/>
            <a:chExt cx="520" cy="2635"/>
          </a:xfrm>
        </p:grpSpPr>
        <p:sp>
          <p:nvSpPr>
            <p:cNvPr id="48131" name="Rectangle 3"/>
            <p:cNvSpPr>
              <a:spLocks noChangeArrowheads="1"/>
            </p:cNvSpPr>
            <p:nvPr/>
          </p:nvSpPr>
          <p:spPr bwMode="auto">
            <a:xfrm>
              <a:off x="750" y="1394"/>
              <a:ext cx="512" cy="2635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32" name="Line 4"/>
            <p:cNvSpPr>
              <a:spLocks noChangeShapeType="1"/>
            </p:cNvSpPr>
            <p:nvPr/>
          </p:nvSpPr>
          <p:spPr bwMode="auto">
            <a:xfrm>
              <a:off x="746" y="173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33" name="Line 5"/>
            <p:cNvSpPr>
              <a:spLocks noChangeShapeType="1"/>
            </p:cNvSpPr>
            <p:nvPr/>
          </p:nvSpPr>
          <p:spPr bwMode="auto">
            <a:xfrm>
              <a:off x="746" y="212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34" name="Line 6"/>
            <p:cNvSpPr>
              <a:spLocks noChangeShapeType="1"/>
            </p:cNvSpPr>
            <p:nvPr/>
          </p:nvSpPr>
          <p:spPr bwMode="auto">
            <a:xfrm>
              <a:off x="746" y="251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35" name="Line 7"/>
            <p:cNvSpPr>
              <a:spLocks noChangeShapeType="1"/>
            </p:cNvSpPr>
            <p:nvPr/>
          </p:nvSpPr>
          <p:spPr bwMode="auto">
            <a:xfrm>
              <a:off x="746" y="290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36" name="Line 8"/>
            <p:cNvSpPr>
              <a:spLocks noChangeShapeType="1"/>
            </p:cNvSpPr>
            <p:nvPr/>
          </p:nvSpPr>
          <p:spPr bwMode="auto">
            <a:xfrm>
              <a:off x="746" y="329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37" name="Line 9"/>
            <p:cNvSpPr>
              <a:spLocks noChangeShapeType="1"/>
            </p:cNvSpPr>
            <p:nvPr/>
          </p:nvSpPr>
          <p:spPr bwMode="auto">
            <a:xfrm>
              <a:off x="746" y="368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8139" name="Rectangle 11"/>
          <p:cNvSpPr>
            <a:spLocks noChangeArrowheads="1"/>
          </p:cNvSpPr>
          <p:nvPr/>
        </p:nvSpPr>
        <p:spPr bwMode="auto">
          <a:xfrm>
            <a:off x="517525" y="2239963"/>
            <a:ext cx="6350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rgbClr val="CC0000"/>
                </a:solidFill>
              </a:rPr>
              <a:t>[ 0 ]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[ 1 ]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[ 2 ]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[ 3 ]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[ 4 ]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[ 5 ]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[ 6 ]</a:t>
            </a: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1130300" y="1782763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values</a:t>
            </a:r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4008438" y="3846513"/>
            <a:ext cx="763587" cy="4556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42" name="Rectangle 14"/>
          <p:cNvSpPr>
            <a:spLocks noChangeArrowheads="1"/>
          </p:cNvSpPr>
          <p:nvPr/>
        </p:nvSpPr>
        <p:spPr bwMode="auto">
          <a:xfrm>
            <a:off x="3205163" y="4773613"/>
            <a:ext cx="674687" cy="438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8145" name="Group 17"/>
          <p:cNvGrpSpPr>
            <a:grpSpLocks/>
          </p:cNvGrpSpPr>
          <p:nvPr/>
        </p:nvGrpSpPr>
        <p:grpSpPr bwMode="auto">
          <a:xfrm>
            <a:off x="5710238" y="2833688"/>
            <a:ext cx="739775" cy="863600"/>
            <a:chOff x="3597" y="1785"/>
            <a:chExt cx="466" cy="544"/>
          </a:xfrm>
        </p:grpSpPr>
        <p:sp>
          <p:nvSpPr>
            <p:cNvPr id="48143" name="Rectangle 15"/>
            <p:cNvSpPr>
              <a:spLocks noChangeArrowheads="1"/>
            </p:cNvSpPr>
            <p:nvPr/>
          </p:nvSpPr>
          <p:spPr bwMode="auto">
            <a:xfrm>
              <a:off x="3597" y="1787"/>
              <a:ext cx="466" cy="28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44" name="Rectangle 16"/>
            <p:cNvSpPr>
              <a:spLocks noChangeArrowheads="1"/>
            </p:cNvSpPr>
            <p:nvPr/>
          </p:nvSpPr>
          <p:spPr bwMode="auto">
            <a:xfrm>
              <a:off x="3665" y="1785"/>
              <a:ext cx="303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defTabSz="585788"/>
              <a:r>
                <a:rPr lang="en-US" altLang="en-US" sz="1900"/>
                <a:t> 30</a:t>
              </a:r>
            </a:p>
            <a:p>
              <a:pPr defTabSz="585788"/>
              <a:endParaRPr lang="en-US" altLang="en-US" sz="1400">
                <a:solidFill>
                  <a:srgbClr val="CC0000"/>
                </a:solidFill>
              </a:endParaRPr>
            </a:p>
            <a:p>
              <a:pPr defTabSz="585788"/>
              <a:r>
                <a:rPr lang="en-US" altLang="en-US" sz="1900">
                  <a:solidFill>
                    <a:srgbClr val="CC0000"/>
                  </a:solidFill>
                </a:rPr>
                <a:t>  0</a:t>
              </a:r>
            </a:p>
          </p:txBody>
        </p:sp>
      </p:grpSp>
      <p:sp>
        <p:nvSpPr>
          <p:cNvPr id="48146" name="Line 18"/>
          <p:cNvSpPr>
            <a:spLocks noChangeShapeType="1"/>
          </p:cNvSpPr>
          <p:nvPr/>
        </p:nvSpPr>
        <p:spPr bwMode="auto">
          <a:xfrm flipV="1">
            <a:off x="3744913" y="4179888"/>
            <a:ext cx="454025" cy="581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47" name="Line 19"/>
          <p:cNvSpPr>
            <a:spLocks noChangeShapeType="1"/>
          </p:cNvSpPr>
          <p:nvPr/>
        </p:nvSpPr>
        <p:spPr bwMode="auto">
          <a:xfrm flipV="1">
            <a:off x="4492625" y="3178175"/>
            <a:ext cx="1260475" cy="674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48" name="Rectangle 20"/>
          <p:cNvSpPr>
            <a:spLocks noChangeArrowheads="1"/>
          </p:cNvSpPr>
          <p:nvPr/>
        </p:nvSpPr>
        <p:spPr bwMode="auto">
          <a:xfrm>
            <a:off x="4100513" y="3836988"/>
            <a:ext cx="51593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10</a:t>
            </a:r>
          </a:p>
          <a:p>
            <a:pPr defTabSz="585788"/>
            <a:endParaRPr lang="en-US" altLang="en-US" sz="1400">
              <a:solidFill>
                <a:srgbClr val="CC0000"/>
              </a:solidFill>
            </a:endParaRPr>
          </a:p>
          <a:p>
            <a:pPr defTabSz="585788"/>
            <a:r>
              <a:rPr lang="en-US" altLang="en-US" sz="1900">
                <a:solidFill>
                  <a:srgbClr val="CC0000"/>
                </a:solidFill>
              </a:rPr>
              <a:t>  1</a:t>
            </a:r>
          </a:p>
        </p:txBody>
      </p:sp>
      <p:sp>
        <p:nvSpPr>
          <p:cNvPr id="48149" name="Rectangle 21"/>
          <p:cNvSpPr>
            <a:spLocks noChangeArrowheads="1"/>
          </p:cNvSpPr>
          <p:nvPr/>
        </p:nvSpPr>
        <p:spPr bwMode="auto">
          <a:xfrm>
            <a:off x="3354388" y="4760913"/>
            <a:ext cx="4603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 6</a:t>
            </a:r>
          </a:p>
          <a:p>
            <a:pPr defTabSz="585788"/>
            <a:r>
              <a:rPr lang="en-US" altLang="en-US" sz="1400"/>
              <a:t> </a:t>
            </a:r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3 </a:t>
            </a:r>
            <a:r>
              <a:rPr lang="en-US" altLang="en-US" sz="1900"/>
              <a:t>                </a:t>
            </a:r>
          </a:p>
        </p:txBody>
      </p:sp>
      <p:sp>
        <p:nvSpPr>
          <p:cNvPr id="48150" name="Rectangle 22"/>
          <p:cNvSpPr>
            <a:spLocks noChangeArrowheads="1"/>
          </p:cNvSpPr>
          <p:nvPr/>
        </p:nvSpPr>
        <p:spPr bwMode="auto">
          <a:xfrm>
            <a:off x="7286625" y="3856038"/>
            <a:ext cx="703263" cy="4460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51" name="Rectangle 23"/>
          <p:cNvSpPr>
            <a:spLocks noChangeArrowheads="1"/>
          </p:cNvSpPr>
          <p:nvPr/>
        </p:nvSpPr>
        <p:spPr bwMode="auto">
          <a:xfrm>
            <a:off x="6561138" y="4754563"/>
            <a:ext cx="715962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52" name="Rectangle 24"/>
          <p:cNvSpPr>
            <a:spLocks noChangeArrowheads="1"/>
          </p:cNvSpPr>
          <p:nvPr/>
        </p:nvSpPr>
        <p:spPr bwMode="auto">
          <a:xfrm>
            <a:off x="7443788" y="3849688"/>
            <a:ext cx="4349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12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 </a:t>
            </a:r>
            <a:r>
              <a:rPr lang="en-US" altLang="en-US" sz="1900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48153" name="Line 25"/>
          <p:cNvSpPr>
            <a:spLocks noChangeShapeType="1"/>
          </p:cNvSpPr>
          <p:nvPr/>
        </p:nvSpPr>
        <p:spPr bwMode="auto">
          <a:xfrm flipV="1">
            <a:off x="6927850" y="4106863"/>
            <a:ext cx="474663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54" name="Line 26"/>
          <p:cNvSpPr>
            <a:spLocks noChangeShapeType="1"/>
          </p:cNvSpPr>
          <p:nvPr/>
        </p:nvSpPr>
        <p:spPr bwMode="auto">
          <a:xfrm flipH="1" flipV="1">
            <a:off x="5792788" y="2365375"/>
            <a:ext cx="244475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55" name="Rectangle 27"/>
          <p:cNvSpPr>
            <a:spLocks noChangeArrowheads="1"/>
          </p:cNvSpPr>
          <p:nvPr/>
        </p:nvSpPr>
        <p:spPr bwMode="auto">
          <a:xfrm>
            <a:off x="4960938" y="2184400"/>
            <a:ext cx="82708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 root</a:t>
            </a:r>
          </a:p>
        </p:txBody>
      </p:sp>
      <p:sp>
        <p:nvSpPr>
          <p:cNvPr id="48156" name="Rectangle 28"/>
          <p:cNvSpPr>
            <a:spLocks noChangeArrowheads="1"/>
          </p:cNvSpPr>
          <p:nvPr/>
        </p:nvSpPr>
        <p:spPr bwMode="auto">
          <a:xfrm>
            <a:off x="7937500" y="4745038"/>
            <a:ext cx="688975" cy="474662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57" name="Line 29"/>
          <p:cNvSpPr>
            <a:spLocks noChangeShapeType="1"/>
          </p:cNvSpPr>
          <p:nvPr/>
        </p:nvSpPr>
        <p:spPr bwMode="auto">
          <a:xfrm flipH="1" flipV="1">
            <a:off x="7896225" y="4171950"/>
            <a:ext cx="433388" cy="554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58" name="Rectangle 30"/>
          <p:cNvSpPr>
            <a:spLocks noChangeArrowheads="1"/>
          </p:cNvSpPr>
          <p:nvPr/>
        </p:nvSpPr>
        <p:spPr bwMode="auto">
          <a:xfrm>
            <a:off x="1192213" y="5827713"/>
            <a:ext cx="812800" cy="5588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59" name="Rectangle 31"/>
          <p:cNvSpPr>
            <a:spLocks noChangeArrowheads="1"/>
          </p:cNvSpPr>
          <p:nvPr/>
        </p:nvSpPr>
        <p:spPr bwMode="auto">
          <a:xfrm>
            <a:off x="8085138" y="4775200"/>
            <a:ext cx="46196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70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6</a:t>
            </a:r>
          </a:p>
        </p:txBody>
      </p:sp>
      <p:sp>
        <p:nvSpPr>
          <p:cNvPr id="48160" name="Rectangle 32"/>
          <p:cNvSpPr>
            <a:spLocks noChangeArrowheads="1"/>
          </p:cNvSpPr>
          <p:nvPr/>
        </p:nvSpPr>
        <p:spPr bwMode="auto">
          <a:xfrm>
            <a:off x="1200150" y="5237163"/>
            <a:ext cx="812800" cy="57785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61" name="Rectangle 33"/>
          <p:cNvSpPr>
            <a:spLocks noChangeArrowheads="1"/>
          </p:cNvSpPr>
          <p:nvPr/>
        </p:nvSpPr>
        <p:spPr bwMode="auto">
          <a:xfrm>
            <a:off x="6526213" y="4752975"/>
            <a:ext cx="746125" cy="474663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62" name="Rectangle 34"/>
          <p:cNvSpPr>
            <a:spLocks noChangeArrowheads="1"/>
          </p:cNvSpPr>
          <p:nvPr/>
        </p:nvSpPr>
        <p:spPr bwMode="auto">
          <a:xfrm>
            <a:off x="6584950" y="4770438"/>
            <a:ext cx="5572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 60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>
                <a:solidFill>
                  <a:srgbClr val="CC0000"/>
                </a:solidFill>
              </a:rPr>
              <a:t>   5</a:t>
            </a:r>
          </a:p>
        </p:txBody>
      </p:sp>
      <p:sp>
        <p:nvSpPr>
          <p:cNvPr id="48163" name="Rectangle 35"/>
          <p:cNvSpPr>
            <a:spLocks noChangeArrowheads="1"/>
          </p:cNvSpPr>
          <p:nvPr/>
        </p:nvSpPr>
        <p:spPr bwMode="auto">
          <a:xfrm>
            <a:off x="4648200" y="4752975"/>
            <a:ext cx="688975" cy="4889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64" name="Line 36"/>
          <p:cNvSpPr>
            <a:spLocks noChangeShapeType="1"/>
          </p:cNvSpPr>
          <p:nvPr/>
        </p:nvSpPr>
        <p:spPr bwMode="auto">
          <a:xfrm flipH="1" flipV="1">
            <a:off x="4606925" y="4164013"/>
            <a:ext cx="433388" cy="569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65" name="Rectangle 37"/>
          <p:cNvSpPr>
            <a:spLocks noChangeArrowheads="1"/>
          </p:cNvSpPr>
          <p:nvPr/>
        </p:nvSpPr>
        <p:spPr bwMode="auto">
          <a:xfrm>
            <a:off x="4643438" y="4705350"/>
            <a:ext cx="688975" cy="542925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66" name="Rectangle 38"/>
          <p:cNvSpPr>
            <a:spLocks noChangeArrowheads="1"/>
          </p:cNvSpPr>
          <p:nvPr/>
        </p:nvSpPr>
        <p:spPr bwMode="auto">
          <a:xfrm>
            <a:off x="4795838" y="4784725"/>
            <a:ext cx="46196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40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4</a:t>
            </a:r>
          </a:p>
        </p:txBody>
      </p:sp>
      <p:sp>
        <p:nvSpPr>
          <p:cNvPr id="48167" name="Rectangle 39"/>
          <p:cNvSpPr>
            <a:spLocks noChangeArrowheads="1"/>
          </p:cNvSpPr>
          <p:nvPr/>
        </p:nvSpPr>
        <p:spPr bwMode="auto">
          <a:xfrm>
            <a:off x="1190625" y="4621213"/>
            <a:ext cx="812800" cy="600075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68" name="Rectangle 40"/>
          <p:cNvSpPr>
            <a:spLocks noChangeArrowheads="1"/>
          </p:cNvSpPr>
          <p:nvPr/>
        </p:nvSpPr>
        <p:spPr bwMode="auto">
          <a:xfrm>
            <a:off x="1431925" y="2316163"/>
            <a:ext cx="466725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30</a:t>
            </a:r>
          </a:p>
          <a:p>
            <a:endParaRPr lang="en-US" altLang="en-US" sz="2000"/>
          </a:p>
          <a:p>
            <a:r>
              <a:rPr lang="en-US" altLang="en-US" sz="2000"/>
              <a:t>10</a:t>
            </a:r>
          </a:p>
          <a:p>
            <a:endParaRPr lang="en-US" altLang="en-US" sz="2000"/>
          </a:p>
          <a:p>
            <a:r>
              <a:rPr lang="en-US" altLang="en-US" sz="2000"/>
              <a:t>12</a:t>
            </a:r>
          </a:p>
          <a:p>
            <a:endParaRPr lang="en-US" altLang="en-US" sz="2000"/>
          </a:p>
          <a:p>
            <a:r>
              <a:rPr lang="en-US" altLang="en-US" sz="2000"/>
              <a:t>  6</a:t>
            </a:r>
          </a:p>
          <a:p>
            <a:endParaRPr lang="en-US" altLang="en-US" sz="2000"/>
          </a:p>
          <a:p>
            <a:r>
              <a:rPr lang="en-US" altLang="en-US" sz="2000"/>
              <a:t>40</a:t>
            </a:r>
          </a:p>
          <a:p>
            <a:endParaRPr lang="en-US" altLang="en-US" sz="2000"/>
          </a:p>
          <a:p>
            <a:r>
              <a:rPr lang="en-US" altLang="en-US" sz="2000"/>
              <a:t>60</a:t>
            </a:r>
          </a:p>
          <a:p>
            <a:endParaRPr lang="en-US" altLang="en-US" sz="2000"/>
          </a:p>
          <a:p>
            <a:r>
              <a:rPr lang="en-US" altLang="en-US" sz="2000"/>
              <a:t>70</a:t>
            </a:r>
          </a:p>
        </p:txBody>
      </p:sp>
      <p:sp>
        <p:nvSpPr>
          <p:cNvPr id="48169" name="Rectangle 41"/>
          <p:cNvSpPr>
            <a:spLocks noChangeArrowheads="1"/>
          </p:cNvSpPr>
          <p:nvPr/>
        </p:nvSpPr>
        <p:spPr bwMode="auto">
          <a:xfrm>
            <a:off x="360363" y="311150"/>
            <a:ext cx="8515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/>
            <a:r>
              <a:rPr lang="en-US" altLang="en-US" sz="4400">
                <a:solidFill>
                  <a:schemeClr val="tx2"/>
                </a:solidFill>
                <a:latin typeface="Times New Roman" charset="0"/>
              </a:rPr>
              <a:t>After reheaping remaining unsorted elements </a:t>
            </a:r>
          </a:p>
        </p:txBody>
      </p:sp>
      <p:sp>
        <p:nvSpPr>
          <p:cNvPr id="48170" name="Line 42"/>
          <p:cNvSpPr>
            <a:spLocks noChangeShapeType="1"/>
          </p:cNvSpPr>
          <p:nvPr/>
        </p:nvSpPr>
        <p:spPr bwMode="auto">
          <a:xfrm flipH="1" flipV="1">
            <a:off x="6424613" y="3163888"/>
            <a:ext cx="1192212" cy="700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60BE-1AC0-480D-A491-FFBDBA2F68C6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0713" y="1958975"/>
            <a:ext cx="7913687" cy="4311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r>
              <a:rPr lang="en-US" altLang="en-US" sz="2800" b="1">
                <a:latin typeface="Courier New" pitchFamily="49" charset="0"/>
              </a:rPr>
              <a:t> </a:t>
            </a:r>
            <a:r>
              <a:rPr lang="en-US" altLang="en-US" sz="2800"/>
              <a:t> </a:t>
            </a:r>
          </a:p>
        </p:txBody>
      </p:sp>
      <p:grpSp>
        <p:nvGrpSpPr>
          <p:cNvPr id="49162" name="Group 10"/>
          <p:cNvGrpSpPr>
            <a:grpSpLocks/>
          </p:cNvGrpSpPr>
          <p:nvPr/>
        </p:nvGrpSpPr>
        <p:grpSpPr bwMode="auto">
          <a:xfrm>
            <a:off x="1184275" y="2212975"/>
            <a:ext cx="825500" cy="4183063"/>
            <a:chOff x="746" y="1394"/>
            <a:chExt cx="520" cy="2635"/>
          </a:xfrm>
        </p:grpSpPr>
        <p:sp>
          <p:nvSpPr>
            <p:cNvPr id="49155" name="Rectangle 3"/>
            <p:cNvSpPr>
              <a:spLocks noChangeArrowheads="1"/>
            </p:cNvSpPr>
            <p:nvPr/>
          </p:nvSpPr>
          <p:spPr bwMode="auto">
            <a:xfrm>
              <a:off x="750" y="1394"/>
              <a:ext cx="512" cy="2635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156" name="Line 4"/>
            <p:cNvSpPr>
              <a:spLocks noChangeShapeType="1"/>
            </p:cNvSpPr>
            <p:nvPr/>
          </p:nvSpPr>
          <p:spPr bwMode="auto">
            <a:xfrm>
              <a:off x="746" y="173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157" name="Line 5"/>
            <p:cNvSpPr>
              <a:spLocks noChangeShapeType="1"/>
            </p:cNvSpPr>
            <p:nvPr/>
          </p:nvSpPr>
          <p:spPr bwMode="auto">
            <a:xfrm>
              <a:off x="746" y="212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158" name="Line 6"/>
            <p:cNvSpPr>
              <a:spLocks noChangeShapeType="1"/>
            </p:cNvSpPr>
            <p:nvPr/>
          </p:nvSpPr>
          <p:spPr bwMode="auto">
            <a:xfrm>
              <a:off x="746" y="251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159" name="Line 7"/>
            <p:cNvSpPr>
              <a:spLocks noChangeShapeType="1"/>
            </p:cNvSpPr>
            <p:nvPr/>
          </p:nvSpPr>
          <p:spPr bwMode="auto">
            <a:xfrm>
              <a:off x="746" y="290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160" name="Line 8"/>
            <p:cNvSpPr>
              <a:spLocks noChangeShapeType="1"/>
            </p:cNvSpPr>
            <p:nvPr/>
          </p:nvSpPr>
          <p:spPr bwMode="auto">
            <a:xfrm>
              <a:off x="746" y="329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161" name="Line 9"/>
            <p:cNvSpPr>
              <a:spLocks noChangeShapeType="1"/>
            </p:cNvSpPr>
            <p:nvPr/>
          </p:nvSpPr>
          <p:spPr bwMode="auto">
            <a:xfrm>
              <a:off x="746" y="368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517525" y="2239963"/>
            <a:ext cx="6350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rgbClr val="CC0000"/>
                </a:solidFill>
              </a:rPr>
              <a:t>[ 0 ]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[ 1 ]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[ 2 ]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[ 3 ]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[ 4 ]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[ 5 ]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[ 6 ]</a:t>
            </a:r>
          </a:p>
        </p:txBody>
      </p:sp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1130300" y="1782763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values</a:t>
            </a:r>
          </a:p>
        </p:txBody>
      </p:sp>
      <p:sp>
        <p:nvSpPr>
          <p:cNvPr id="49165" name="Rectangle 13"/>
          <p:cNvSpPr>
            <a:spLocks noChangeArrowheads="1"/>
          </p:cNvSpPr>
          <p:nvPr/>
        </p:nvSpPr>
        <p:spPr bwMode="auto">
          <a:xfrm>
            <a:off x="4008438" y="3846513"/>
            <a:ext cx="763587" cy="4556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66" name="Rectangle 14"/>
          <p:cNvSpPr>
            <a:spLocks noChangeArrowheads="1"/>
          </p:cNvSpPr>
          <p:nvPr/>
        </p:nvSpPr>
        <p:spPr bwMode="auto">
          <a:xfrm>
            <a:off x="3205163" y="4773613"/>
            <a:ext cx="674687" cy="438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9169" name="Group 17"/>
          <p:cNvGrpSpPr>
            <a:grpSpLocks/>
          </p:cNvGrpSpPr>
          <p:nvPr/>
        </p:nvGrpSpPr>
        <p:grpSpPr bwMode="auto">
          <a:xfrm>
            <a:off x="5710238" y="2833688"/>
            <a:ext cx="739775" cy="863600"/>
            <a:chOff x="3597" y="1785"/>
            <a:chExt cx="466" cy="544"/>
          </a:xfrm>
        </p:grpSpPr>
        <p:sp>
          <p:nvSpPr>
            <p:cNvPr id="49167" name="Rectangle 15"/>
            <p:cNvSpPr>
              <a:spLocks noChangeArrowheads="1"/>
            </p:cNvSpPr>
            <p:nvPr/>
          </p:nvSpPr>
          <p:spPr bwMode="auto">
            <a:xfrm>
              <a:off x="3597" y="1787"/>
              <a:ext cx="466" cy="28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168" name="Rectangle 16"/>
            <p:cNvSpPr>
              <a:spLocks noChangeArrowheads="1"/>
            </p:cNvSpPr>
            <p:nvPr/>
          </p:nvSpPr>
          <p:spPr bwMode="auto">
            <a:xfrm>
              <a:off x="3665" y="1785"/>
              <a:ext cx="303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defTabSz="585788"/>
              <a:r>
                <a:rPr lang="en-US" altLang="en-US" sz="1900"/>
                <a:t> 30</a:t>
              </a:r>
            </a:p>
            <a:p>
              <a:pPr defTabSz="585788"/>
              <a:endParaRPr lang="en-US" altLang="en-US" sz="1400">
                <a:solidFill>
                  <a:srgbClr val="CC0000"/>
                </a:solidFill>
              </a:endParaRPr>
            </a:p>
            <a:p>
              <a:pPr defTabSz="585788"/>
              <a:r>
                <a:rPr lang="en-US" altLang="en-US" sz="1900">
                  <a:solidFill>
                    <a:srgbClr val="CC0000"/>
                  </a:solidFill>
                </a:rPr>
                <a:t>  0</a:t>
              </a:r>
            </a:p>
          </p:txBody>
        </p:sp>
      </p:grpSp>
      <p:sp>
        <p:nvSpPr>
          <p:cNvPr id="49170" name="Line 18"/>
          <p:cNvSpPr>
            <a:spLocks noChangeShapeType="1"/>
          </p:cNvSpPr>
          <p:nvPr/>
        </p:nvSpPr>
        <p:spPr bwMode="auto">
          <a:xfrm flipV="1">
            <a:off x="3744913" y="4179888"/>
            <a:ext cx="454025" cy="581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 flipV="1">
            <a:off x="4492625" y="3178175"/>
            <a:ext cx="1260475" cy="674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72" name="Rectangle 20"/>
          <p:cNvSpPr>
            <a:spLocks noChangeArrowheads="1"/>
          </p:cNvSpPr>
          <p:nvPr/>
        </p:nvSpPr>
        <p:spPr bwMode="auto">
          <a:xfrm>
            <a:off x="4100513" y="3836988"/>
            <a:ext cx="51593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10</a:t>
            </a:r>
          </a:p>
          <a:p>
            <a:pPr defTabSz="585788"/>
            <a:endParaRPr lang="en-US" altLang="en-US" sz="1400">
              <a:solidFill>
                <a:srgbClr val="CC0000"/>
              </a:solidFill>
            </a:endParaRPr>
          </a:p>
          <a:p>
            <a:pPr defTabSz="585788"/>
            <a:r>
              <a:rPr lang="en-US" altLang="en-US" sz="1900">
                <a:solidFill>
                  <a:srgbClr val="CC0000"/>
                </a:solidFill>
              </a:rPr>
              <a:t>  1</a:t>
            </a:r>
          </a:p>
        </p:txBody>
      </p:sp>
      <p:sp>
        <p:nvSpPr>
          <p:cNvPr id="49173" name="Rectangle 21"/>
          <p:cNvSpPr>
            <a:spLocks noChangeArrowheads="1"/>
          </p:cNvSpPr>
          <p:nvPr/>
        </p:nvSpPr>
        <p:spPr bwMode="auto">
          <a:xfrm>
            <a:off x="3354388" y="4760913"/>
            <a:ext cx="4603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 6</a:t>
            </a:r>
          </a:p>
          <a:p>
            <a:pPr defTabSz="585788"/>
            <a:r>
              <a:rPr lang="en-US" altLang="en-US" sz="1400"/>
              <a:t> </a:t>
            </a:r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3 </a:t>
            </a:r>
            <a:r>
              <a:rPr lang="en-US" altLang="en-US" sz="1900"/>
              <a:t>                </a:t>
            </a:r>
          </a:p>
        </p:txBody>
      </p:sp>
      <p:sp>
        <p:nvSpPr>
          <p:cNvPr id="49174" name="Rectangle 22"/>
          <p:cNvSpPr>
            <a:spLocks noChangeArrowheads="1"/>
          </p:cNvSpPr>
          <p:nvPr/>
        </p:nvSpPr>
        <p:spPr bwMode="auto">
          <a:xfrm>
            <a:off x="7286625" y="3856038"/>
            <a:ext cx="703263" cy="4460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75" name="Rectangle 23"/>
          <p:cNvSpPr>
            <a:spLocks noChangeArrowheads="1"/>
          </p:cNvSpPr>
          <p:nvPr/>
        </p:nvSpPr>
        <p:spPr bwMode="auto">
          <a:xfrm>
            <a:off x="6561138" y="4754563"/>
            <a:ext cx="715962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76" name="Rectangle 24"/>
          <p:cNvSpPr>
            <a:spLocks noChangeArrowheads="1"/>
          </p:cNvSpPr>
          <p:nvPr/>
        </p:nvSpPr>
        <p:spPr bwMode="auto">
          <a:xfrm>
            <a:off x="7443788" y="3849688"/>
            <a:ext cx="4349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12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 </a:t>
            </a:r>
            <a:r>
              <a:rPr lang="en-US" altLang="en-US" sz="1900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49177" name="Line 25"/>
          <p:cNvSpPr>
            <a:spLocks noChangeShapeType="1"/>
          </p:cNvSpPr>
          <p:nvPr/>
        </p:nvSpPr>
        <p:spPr bwMode="auto">
          <a:xfrm flipV="1">
            <a:off x="6927850" y="4106863"/>
            <a:ext cx="474663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78" name="Line 26"/>
          <p:cNvSpPr>
            <a:spLocks noChangeShapeType="1"/>
          </p:cNvSpPr>
          <p:nvPr/>
        </p:nvSpPr>
        <p:spPr bwMode="auto">
          <a:xfrm flipH="1" flipV="1">
            <a:off x="5792788" y="2365375"/>
            <a:ext cx="244475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79" name="Rectangle 27"/>
          <p:cNvSpPr>
            <a:spLocks noChangeArrowheads="1"/>
          </p:cNvSpPr>
          <p:nvPr/>
        </p:nvSpPr>
        <p:spPr bwMode="auto">
          <a:xfrm>
            <a:off x="4960938" y="2184400"/>
            <a:ext cx="82708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 root</a:t>
            </a:r>
          </a:p>
        </p:txBody>
      </p:sp>
      <p:sp>
        <p:nvSpPr>
          <p:cNvPr id="49180" name="Rectangle 28"/>
          <p:cNvSpPr>
            <a:spLocks noChangeArrowheads="1"/>
          </p:cNvSpPr>
          <p:nvPr/>
        </p:nvSpPr>
        <p:spPr bwMode="auto">
          <a:xfrm>
            <a:off x="7937500" y="4745038"/>
            <a:ext cx="688975" cy="474662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81" name="Line 29"/>
          <p:cNvSpPr>
            <a:spLocks noChangeShapeType="1"/>
          </p:cNvSpPr>
          <p:nvPr/>
        </p:nvSpPr>
        <p:spPr bwMode="auto">
          <a:xfrm flipH="1" flipV="1">
            <a:off x="7896225" y="4171950"/>
            <a:ext cx="433388" cy="554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82" name="Rectangle 30"/>
          <p:cNvSpPr>
            <a:spLocks noChangeArrowheads="1"/>
          </p:cNvSpPr>
          <p:nvPr/>
        </p:nvSpPr>
        <p:spPr bwMode="auto">
          <a:xfrm>
            <a:off x="1192213" y="5827713"/>
            <a:ext cx="812800" cy="5588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83" name="Rectangle 31"/>
          <p:cNvSpPr>
            <a:spLocks noChangeArrowheads="1"/>
          </p:cNvSpPr>
          <p:nvPr/>
        </p:nvSpPr>
        <p:spPr bwMode="auto">
          <a:xfrm>
            <a:off x="8085138" y="4775200"/>
            <a:ext cx="46196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70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6</a:t>
            </a:r>
          </a:p>
        </p:txBody>
      </p:sp>
      <p:sp>
        <p:nvSpPr>
          <p:cNvPr id="49184" name="Rectangle 32"/>
          <p:cNvSpPr>
            <a:spLocks noChangeArrowheads="1"/>
          </p:cNvSpPr>
          <p:nvPr/>
        </p:nvSpPr>
        <p:spPr bwMode="auto">
          <a:xfrm>
            <a:off x="1200150" y="5237163"/>
            <a:ext cx="812800" cy="57785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85" name="Rectangle 33"/>
          <p:cNvSpPr>
            <a:spLocks noChangeArrowheads="1"/>
          </p:cNvSpPr>
          <p:nvPr/>
        </p:nvSpPr>
        <p:spPr bwMode="auto">
          <a:xfrm>
            <a:off x="6526213" y="4752975"/>
            <a:ext cx="746125" cy="474663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86" name="Rectangle 34"/>
          <p:cNvSpPr>
            <a:spLocks noChangeArrowheads="1"/>
          </p:cNvSpPr>
          <p:nvPr/>
        </p:nvSpPr>
        <p:spPr bwMode="auto">
          <a:xfrm>
            <a:off x="6584950" y="4770438"/>
            <a:ext cx="5572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 60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>
                <a:solidFill>
                  <a:srgbClr val="CC0000"/>
                </a:solidFill>
              </a:rPr>
              <a:t>   5</a:t>
            </a:r>
          </a:p>
        </p:txBody>
      </p:sp>
      <p:sp>
        <p:nvSpPr>
          <p:cNvPr id="49187" name="Rectangle 35"/>
          <p:cNvSpPr>
            <a:spLocks noChangeArrowheads="1"/>
          </p:cNvSpPr>
          <p:nvPr/>
        </p:nvSpPr>
        <p:spPr bwMode="auto">
          <a:xfrm>
            <a:off x="4648200" y="4752975"/>
            <a:ext cx="688975" cy="4889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88" name="Line 36"/>
          <p:cNvSpPr>
            <a:spLocks noChangeShapeType="1"/>
          </p:cNvSpPr>
          <p:nvPr/>
        </p:nvSpPr>
        <p:spPr bwMode="auto">
          <a:xfrm flipH="1" flipV="1">
            <a:off x="4606925" y="4164013"/>
            <a:ext cx="433388" cy="569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89" name="Rectangle 37"/>
          <p:cNvSpPr>
            <a:spLocks noChangeArrowheads="1"/>
          </p:cNvSpPr>
          <p:nvPr/>
        </p:nvSpPr>
        <p:spPr bwMode="auto">
          <a:xfrm>
            <a:off x="4643438" y="4705350"/>
            <a:ext cx="688975" cy="542925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90" name="Rectangle 38"/>
          <p:cNvSpPr>
            <a:spLocks noChangeArrowheads="1"/>
          </p:cNvSpPr>
          <p:nvPr/>
        </p:nvSpPr>
        <p:spPr bwMode="auto">
          <a:xfrm>
            <a:off x="4795838" y="4784725"/>
            <a:ext cx="46196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40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4</a:t>
            </a:r>
          </a:p>
        </p:txBody>
      </p:sp>
      <p:sp>
        <p:nvSpPr>
          <p:cNvPr id="49191" name="Rectangle 39"/>
          <p:cNvSpPr>
            <a:spLocks noChangeArrowheads="1"/>
          </p:cNvSpPr>
          <p:nvPr/>
        </p:nvSpPr>
        <p:spPr bwMode="auto">
          <a:xfrm>
            <a:off x="1190625" y="4621213"/>
            <a:ext cx="812800" cy="600075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92" name="Rectangle 40"/>
          <p:cNvSpPr>
            <a:spLocks noChangeArrowheads="1"/>
          </p:cNvSpPr>
          <p:nvPr/>
        </p:nvSpPr>
        <p:spPr bwMode="auto">
          <a:xfrm>
            <a:off x="1431925" y="2316163"/>
            <a:ext cx="466725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30</a:t>
            </a:r>
          </a:p>
          <a:p>
            <a:endParaRPr lang="en-US" altLang="en-US" sz="2000"/>
          </a:p>
          <a:p>
            <a:r>
              <a:rPr lang="en-US" altLang="en-US" sz="2000"/>
              <a:t>10</a:t>
            </a:r>
          </a:p>
          <a:p>
            <a:endParaRPr lang="en-US" altLang="en-US" sz="2000"/>
          </a:p>
          <a:p>
            <a:r>
              <a:rPr lang="en-US" altLang="en-US" sz="2000"/>
              <a:t>12</a:t>
            </a:r>
          </a:p>
          <a:p>
            <a:endParaRPr lang="en-US" altLang="en-US" sz="2000"/>
          </a:p>
          <a:p>
            <a:r>
              <a:rPr lang="en-US" altLang="en-US" sz="2000"/>
              <a:t>  6</a:t>
            </a:r>
          </a:p>
          <a:p>
            <a:endParaRPr lang="en-US" altLang="en-US" sz="2000"/>
          </a:p>
          <a:p>
            <a:r>
              <a:rPr lang="en-US" altLang="en-US" sz="2000"/>
              <a:t>40</a:t>
            </a:r>
          </a:p>
          <a:p>
            <a:endParaRPr lang="en-US" altLang="en-US" sz="2000"/>
          </a:p>
          <a:p>
            <a:r>
              <a:rPr lang="en-US" altLang="en-US" sz="2000"/>
              <a:t>60</a:t>
            </a:r>
          </a:p>
          <a:p>
            <a:endParaRPr lang="en-US" altLang="en-US" sz="2000"/>
          </a:p>
          <a:p>
            <a:r>
              <a:rPr lang="en-US" altLang="en-US" sz="2000"/>
              <a:t>70</a:t>
            </a:r>
          </a:p>
        </p:txBody>
      </p:sp>
      <p:sp>
        <p:nvSpPr>
          <p:cNvPr id="49193" name="Rectangle 41"/>
          <p:cNvSpPr>
            <a:spLocks noChangeArrowheads="1"/>
          </p:cNvSpPr>
          <p:nvPr/>
        </p:nvSpPr>
        <p:spPr bwMode="auto">
          <a:xfrm>
            <a:off x="360363" y="311150"/>
            <a:ext cx="8515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/>
            <a:r>
              <a:rPr lang="en-US" altLang="en-US" sz="4400">
                <a:solidFill>
                  <a:schemeClr val="tx2"/>
                </a:solidFill>
                <a:latin typeface="Times New Roman" charset="0"/>
              </a:rPr>
              <a:t>Swap root element into last place in unsorted array</a:t>
            </a:r>
          </a:p>
        </p:txBody>
      </p:sp>
      <p:grpSp>
        <p:nvGrpSpPr>
          <p:cNvPr id="49197" name="Group 45"/>
          <p:cNvGrpSpPr>
            <a:grpSpLocks/>
          </p:cNvGrpSpPr>
          <p:nvPr/>
        </p:nvGrpSpPr>
        <p:grpSpPr bwMode="auto">
          <a:xfrm>
            <a:off x="2124075" y="2478088"/>
            <a:ext cx="579438" cy="1839912"/>
            <a:chOff x="1338" y="1561"/>
            <a:chExt cx="365" cy="1159"/>
          </a:xfrm>
        </p:grpSpPr>
        <p:sp>
          <p:nvSpPr>
            <p:cNvPr id="49194" name="Line 42"/>
            <p:cNvSpPr>
              <a:spLocks noChangeShapeType="1"/>
            </p:cNvSpPr>
            <p:nvPr/>
          </p:nvSpPr>
          <p:spPr bwMode="auto">
            <a:xfrm>
              <a:off x="1698" y="1571"/>
              <a:ext cx="0" cy="11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195" name="Line 43"/>
            <p:cNvSpPr>
              <a:spLocks noChangeShapeType="1"/>
            </p:cNvSpPr>
            <p:nvPr/>
          </p:nvSpPr>
          <p:spPr bwMode="auto">
            <a:xfrm>
              <a:off x="1338" y="1561"/>
              <a:ext cx="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196" name="Line 44"/>
            <p:cNvSpPr>
              <a:spLocks noChangeShapeType="1"/>
            </p:cNvSpPr>
            <p:nvPr/>
          </p:nvSpPr>
          <p:spPr bwMode="auto">
            <a:xfrm>
              <a:off x="1343" y="2720"/>
              <a:ext cx="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9198" name="Line 46"/>
          <p:cNvSpPr>
            <a:spLocks noChangeShapeType="1"/>
          </p:cNvSpPr>
          <p:nvPr/>
        </p:nvSpPr>
        <p:spPr bwMode="auto">
          <a:xfrm flipH="1" flipV="1">
            <a:off x="6424613" y="3163888"/>
            <a:ext cx="1192212" cy="700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249E-4F6F-48BA-9D2E-1E18880E46DF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0713" y="1958975"/>
            <a:ext cx="7913687" cy="4311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r>
              <a:rPr lang="en-US" altLang="en-US" sz="2800" b="1">
                <a:latin typeface="Courier New" pitchFamily="49" charset="0"/>
              </a:rPr>
              <a:t> </a:t>
            </a:r>
            <a:r>
              <a:rPr lang="en-US" altLang="en-US" sz="2800"/>
              <a:t> </a:t>
            </a:r>
          </a:p>
        </p:txBody>
      </p:sp>
      <p:grpSp>
        <p:nvGrpSpPr>
          <p:cNvPr id="50186" name="Group 10"/>
          <p:cNvGrpSpPr>
            <a:grpSpLocks/>
          </p:cNvGrpSpPr>
          <p:nvPr/>
        </p:nvGrpSpPr>
        <p:grpSpPr bwMode="auto">
          <a:xfrm>
            <a:off x="1184275" y="2212975"/>
            <a:ext cx="825500" cy="4183063"/>
            <a:chOff x="746" y="1394"/>
            <a:chExt cx="520" cy="2635"/>
          </a:xfrm>
        </p:grpSpPr>
        <p:sp>
          <p:nvSpPr>
            <p:cNvPr id="50179" name="Rectangle 3"/>
            <p:cNvSpPr>
              <a:spLocks noChangeArrowheads="1"/>
            </p:cNvSpPr>
            <p:nvPr/>
          </p:nvSpPr>
          <p:spPr bwMode="auto">
            <a:xfrm>
              <a:off x="750" y="1394"/>
              <a:ext cx="512" cy="2635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180" name="Line 4"/>
            <p:cNvSpPr>
              <a:spLocks noChangeShapeType="1"/>
            </p:cNvSpPr>
            <p:nvPr/>
          </p:nvSpPr>
          <p:spPr bwMode="auto">
            <a:xfrm>
              <a:off x="746" y="173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181" name="Line 5"/>
            <p:cNvSpPr>
              <a:spLocks noChangeShapeType="1"/>
            </p:cNvSpPr>
            <p:nvPr/>
          </p:nvSpPr>
          <p:spPr bwMode="auto">
            <a:xfrm>
              <a:off x="746" y="212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182" name="Line 6"/>
            <p:cNvSpPr>
              <a:spLocks noChangeShapeType="1"/>
            </p:cNvSpPr>
            <p:nvPr/>
          </p:nvSpPr>
          <p:spPr bwMode="auto">
            <a:xfrm>
              <a:off x="746" y="251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183" name="Line 7"/>
            <p:cNvSpPr>
              <a:spLocks noChangeShapeType="1"/>
            </p:cNvSpPr>
            <p:nvPr/>
          </p:nvSpPr>
          <p:spPr bwMode="auto">
            <a:xfrm>
              <a:off x="746" y="290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184" name="Line 8"/>
            <p:cNvSpPr>
              <a:spLocks noChangeShapeType="1"/>
            </p:cNvSpPr>
            <p:nvPr/>
          </p:nvSpPr>
          <p:spPr bwMode="auto">
            <a:xfrm>
              <a:off x="746" y="329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185" name="Line 9"/>
            <p:cNvSpPr>
              <a:spLocks noChangeShapeType="1"/>
            </p:cNvSpPr>
            <p:nvPr/>
          </p:nvSpPr>
          <p:spPr bwMode="auto">
            <a:xfrm>
              <a:off x="746" y="368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517525" y="2239963"/>
            <a:ext cx="6350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rgbClr val="CC0000"/>
                </a:solidFill>
              </a:rPr>
              <a:t>[ 0 ]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[ 1 ]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[ 2 ]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[ 3 ]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[ 4 ]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[ 5 ]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[ 6 ]</a:t>
            </a:r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1130300" y="1782763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values</a:t>
            </a:r>
          </a:p>
        </p:txBody>
      </p:sp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4008438" y="3846513"/>
            <a:ext cx="763587" cy="4556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3205163" y="4773613"/>
            <a:ext cx="674687" cy="438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0193" name="Group 17"/>
          <p:cNvGrpSpPr>
            <a:grpSpLocks/>
          </p:cNvGrpSpPr>
          <p:nvPr/>
        </p:nvGrpSpPr>
        <p:grpSpPr bwMode="auto">
          <a:xfrm>
            <a:off x="5710238" y="2833688"/>
            <a:ext cx="739775" cy="863600"/>
            <a:chOff x="3597" y="1785"/>
            <a:chExt cx="466" cy="544"/>
          </a:xfrm>
        </p:grpSpPr>
        <p:sp>
          <p:nvSpPr>
            <p:cNvPr id="50191" name="Rectangle 15"/>
            <p:cNvSpPr>
              <a:spLocks noChangeArrowheads="1"/>
            </p:cNvSpPr>
            <p:nvPr/>
          </p:nvSpPr>
          <p:spPr bwMode="auto">
            <a:xfrm>
              <a:off x="3597" y="1787"/>
              <a:ext cx="466" cy="28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192" name="Rectangle 16"/>
            <p:cNvSpPr>
              <a:spLocks noChangeArrowheads="1"/>
            </p:cNvSpPr>
            <p:nvPr/>
          </p:nvSpPr>
          <p:spPr bwMode="auto">
            <a:xfrm>
              <a:off x="3665" y="1785"/>
              <a:ext cx="261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defTabSz="585788"/>
              <a:r>
                <a:rPr lang="en-US" altLang="en-US" sz="1900"/>
                <a:t>  6</a:t>
              </a:r>
            </a:p>
            <a:p>
              <a:pPr defTabSz="585788"/>
              <a:endParaRPr lang="en-US" altLang="en-US" sz="1400">
                <a:solidFill>
                  <a:srgbClr val="CC0000"/>
                </a:solidFill>
              </a:endParaRPr>
            </a:p>
            <a:p>
              <a:pPr defTabSz="585788"/>
              <a:r>
                <a:rPr lang="en-US" altLang="en-US" sz="1900">
                  <a:solidFill>
                    <a:srgbClr val="CC0000"/>
                  </a:solidFill>
                </a:rPr>
                <a:t>  0</a:t>
              </a:r>
            </a:p>
          </p:txBody>
        </p:sp>
      </p:grpSp>
      <p:sp>
        <p:nvSpPr>
          <p:cNvPr id="50194" name="Line 18"/>
          <p:cNvSpPr>
            <a:spLocks noChangeShapeType="1"/>
          </p:cNvSpPr>
          <p:nvPr/>
        </p:nvSpPr>
        <p:spPr bwMode="auto">
          <a:xfrm flipV="1">
            <a:off x="3744913" y="4179888"/>
            <a:ext cx="454025" cy="581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 flipV="1">
            <a:off x="4492625" y="3178175"/>
            <a:ext cx="1260475" cy="674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196" name="Rectangle 20"/>
          <p:cNvSpPr>
            <a:spLocks noChangeArrowheads="1"/>
          </p:cNvSpPr>
          <p:nvPr/>
        </p:nvSpPr>
        <p:spPr bwMode="auto">
          <a:xfrm>
            <a:off x="4100513" y="3836988"/>
            <a:ext cx="51593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10</a:t>
            </a:r>
          </a:p>
          <a:p>
            <a:pPr defTabSz="585788"/>
            <a:endParaRPr lang="en-US" altLang="en-US" sz="1400">
              <a:solidFill>
                <a:srgbClr val="CC0000"/>
              </a:solidFill>
            </a:endParaRPr>
          </a:p>
          <a:p>
            <a:pPr defTabSz="585788"/>
            <a:r>
              <a:rPr lang="en-US" altLang="en-US" sz="1900">
                <a:solidFill>
                  <a:srgbClr val="CC0000"/>
                </a:solidFill>
              </a:rPr>
              <a:t>  1</a:t>
            </a:r>
          </a:p>
        </p:txBody>
      </p:sp>
      <p:sp>
        <p:nvSpPr>
          <p:cNvPr id="50197" name="Rectangle 21"/>
          <p:cNvSpPr>
            <a:spLocks noChangeArrowheads="1"/>
          </p:cNvSpPr>
          <p:nvPr/>
        </p:nvSpPr>
        <p:spPr bwMode="auto">
          <a:xfrm>
            <a:off x="7286625" y="3856038"/>
            <a:ext cx="703263" cy="4460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198" name="Rectangle 22"/>
          <p:cNvSpPr>
            <a:spLocks noChangeArrowheads="1"/>
          </p:cNvSpPr>
          <p:nvPr/>
        </p:nvSpPr>
        <p:spPr bwMode="auto">
          <a:xfrm>
            <a:off x="6561138" y="4754563"/>
            <a:ext cx="715962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199" name="Rectangle 23"/>
          <p:cNvSpPr>
            <a:spLocks noChangeArrowheads="1"/>
          </p:cNvSpPr>
          <p:nvPr/>
        </p:nvSpPr>
        <p:spPr bwMode="auto">
          <a:xfrm>
            <a:off x="7443788" y="3849688"/>
            <a:ext cx="4349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12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 </a:t>
            </a:r>
            <a:r>
              <a:rPr lang="en-US" altLang="en-US" sz="1900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50200" name="Line 24"/>
          <p:cNvSpPr>
            <a:spLocks noChangeShapeType="1"/>
          </p:cNvSpPr>
          <p:nvPr/>
        </p:nvSpPr>
        <p:spPr bwMode="auto">
          <a:xfrm flipV="1">
            <a:off x="6927850" y="4106863"/>
            <a:ext cx="474663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01" name="Line 25"/>
          <p:cNvSpPr>
            <a:spLocks noChangeShapeType="1"/>
          </p:cNvSpPr>
          <p:nvPr/>
        </p:nvSpPr>
        <p:spPr bwMode="auto">
          <a:xfrm flipH="1" flipV="1">
            <a:off x="5792788" y="2365375"/>
            <a:ext cx="244475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02" name="Rectangle 26"/>
          <p:cNvSpPr>
            <a:spLocks noChangeArrowheads="1"/>
          </p:cNvSpPr>
          <p:nvPr/>
        </p:nvSpPr>
        <p:spPr bwMode="auto">
          <a:xfrm>
            <a:off x="4960938" y="2184400"/>
            <a:ext cx="82708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 root</a:t>
            </a:r>
          </a:p>
        </p:txBody>
      </p:sp>
      <p:sp>
        <p:nvSpPr>
          <p:cNvPr id="50203" name="Rectangle 27"/>
          <p:cNvSpPr>
            <a:spLocks noChangeArrowheads="1"/>
          </p:cNvSpPr>
          <p:nvPr/>
        </p:nvSpPr>
        <p:spPr bwMode="auto">
          <a:xfrm>
            <a:off x="7937500" y="4745038"/>
            <a:ext cx="688975" cy="474662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04" name="Line 28"/>
          <p:cNvSpPr>
            <a:spLocks noChangeShapeType="1"/>
          </p:cNvSpPr>
          <p:nvPr/>
        </p:nvSpPr>
        <p:spPr bwMode="auto">
          <a:xfrm flipH="1" flipV="1">
            <a:off x="7896225" y="4171950"/>
            <a:ext cx="433388" cy="554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05" name="Rectangle 29"/>
          <p:cNvSpPr>
            <a:spLocks noChangeArrowheads="1"/>
          </p:cNvSpPr>
          <p:nvPr/>
        </p:nvSpPr>
        <p:spPr bwMode="auto">
          <a:xfrm>
            <a:off x="1192213" y="5827713"/>
            <a:ext cx="812800" cy="5588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06" name="Rectangle 30"/>
          <p:cNvSpPr>
            <a:spLocks noChangeArrowheads="1"/>
          </p:cNvSpPr>
          <p:nvPr/>
        </p:nvSpPr>
        <p:spPr bwMode="auto">
          <a:xfrm>
            <a:off x="8085138" y="4775200"/>
            <a:ext cx="46196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70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6</a:t>
            </a:r>
          </a:p>
        </p:txBody>
      </p:sp>
      <p:sp>
        <p:nvSpPr>
          <p:cNvPr id="50207" name="Rectangle 31"/>
          <p:cNvSpPr>
            <a:spLocks noChangeArrowheads="1"/>
          </p:cNvSpPr>
          <p:nvPr/>
        </p:nvSpPr>
        <p:spPr bwMode="auto">
          <a:xfrm>
            <a:off x="1200150" y="5237163"/>
            <a:ext cx="812800" cy="57785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08" name="Rectangle 32"/>
          <p:cNvSpPr>
            <a:spLocks noChangeArrowheads="1"/>
          </p:cNvSpPr>
          <p:nvPr/>
        </p:nvSpPr>
        <p:spPr bwMode="auto">
          <a:xfrm>
            <a:off x="6526213" y="4752975"/>
            <a:ext cx="746125" cy="474663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09" name="Rectangle 33"/>
          <p:cNvSpPr>
            <a:spLocks noChangeArrowheads="1"/>
          </p:cNvSpPr>
          <p:nvPr/>
        </p:nvSpPr>
        <p:spPr bwMode="auto">
          <a:xfrm>
            <a:off x="6584950" y="4770438"/>
            <a:ext cx="5572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 60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>
                <a:solidFill>
                  <a:srgbClr val="CC0000"/>
                </a:solidFill>
              </a:rPr>
              <a:t>   5</a:t>
            </a:r>
          </a:p>
        </p:txBody>
      </p:sp>
      <p:sp>
        <p:nvSpPr>
          <p:cNvPr id="50210" name="Rectangle 34"/>
          <p:cNvSpPr>
            <a:spLocks noChangeArrowheads="1"/>
          </p:cNvSpPr>
          <p:nvPr/>
        </p:nvSpPr>
        <p:spPr bwMode="auto">
          <a:xfrm>
            <a:off x="4648200" y="4752975"/>
            <a:ext cx="688975" cy="4889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11" name="Line 35"/>
          <p:cNvSpPr>
            <a:spLocks noChangeShapeType="1"/>
          </p:cNvSpPr>
          <p:nvPr/>
        </p:nvSpPr>
        <p:spPr bwMode="auto">
          <a:xfrm flipH="1" flipV="1">
            <a:off x="4606925" y="4164013"/>
            <a:ext cx="433388" cy="569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12" name="Rectangle 36"/>
          <p:cNvSpPr>
            <a:spLocks noChangeArrowheads="1"/>
          </p:cNvSpPr>
          <p:nvPr/>
        </p:nvSpPr>
        <p:spPr bwMode="auto">
          <a:xfrm>
            <a:off x="4643438" y="4725988"/>
            <a:ext cx="688975" cy="522287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13" name="Rectangle 37"/>
          <p:cNvSpPr>
            <a:spLocks noChangeArrowheads="1"/>
          </p:cNvSpPr>
          <p:nvPr/>
        </p:nvSpPr>
        <p:spPr bwMode="auto">
          <a:xfrm>
            <a:off x="4795838" y="4784725"/>
            <a:ext cx="46196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40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4</a:t>
            </a:r>
          </a:p>
        </p:txBody>
      </p:sp>
      <p:sp>
        <p:nvSpPr>
          <p:cNvPr id="50214" name="Rectangle 38"/>
          <p:cNvSpPr>
            <a:spLocks noChangeArrowheads="1"/>
          </p:cNvSpPr>
          <p:nvPr/>
        </p:nvSpPr>
        <p:spPr bwMode="auto">
          <a:xfrm>
            <a:off x="1190625" y="4621213"/>
            <a:ext cx="812800" cy="600075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15" name="Rectangle 39"/>
          <p:cNvSpPr>
            <a:spLocks noChangeArrowheads="1"/>
          </p:cNvSpPr>
          <p:nvPr/>
        </p:nvSpPr>
        <p:spPr bwMode="auto">
          <a:xfrm>
            <a:off x="360363" y="269875"/>
            <a:ext cx="8515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/>
            <a:r>
              <a:rPr lang="en-US" altLang="en-US" sz="4400">
                <a:solidFill>
                  <a:schemeClr val="tx2"/>
                </a:solidFill>
                <a:latin typeface="Times New Roman" charset="0"/>
              </a:rPr>
              <a:t>After swapping root element </a:t>
            </a:r>
            <a:br>
              <a:rPr lang="en-US" altLang="en-US" sz="4400">
                <a:solidFill>
                  <a:schemeClr val="tx2"/>
                </a:solidFill>
                <a:latin typeface="Times New Roman" charset="0"/>
              </a:rPr>
            </a:br>
            <a:r>
              <a:rPr lang="en-US" altLang="en-US" sz="4400">
                <a:solidFill>
                  <a:schemeClr val="tx2"/>
                </a:solidFill>
                <a:latin typeface="Times New Roman" charset="0"/>
              </a:rPr>
              <a:t>into its place </a:t>
            </a:r>
          </a:p>
        </p:txBody>
      </p:sp>
      <p:sp>
        <p:nvSpPr>
          <p:cNvPr id="50216" name="Rectangle 40"/>
          <p:cNvSpPr>
            <a:spLocks noChangeArrowheads="1"/>
          </p:cNvSpPr>
          <p:nvPr/>
        </p:nvSpPr>
        <p:spPr bwMode="auto">
          <a:xfrm>
            <a:off x="1190625" y="4006850"/>
            <a:ext cx="812800" cy="601663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17" name="Rectangle 41"/>
          <p:cNvSpPr>
            <a:spLocks noChangeArrowheads="1"/>
          </p:cNvSpPr>
          <p:nvPr/>
        </p:nvSpPr>
        <p:spPr bwMode="auto">
          <a:xfrm>
            <a:off x="1431925" y="2316163"/>
            <a:ext cx="466725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  6</a:t>
            </a:r>
          </a:p>
          <a:p>
            <a:endParaRPr lang="en-US" altLang="en-US" sz="2000"/>
          </a:p>
          <a:p>
            <a:r>
              <a:rPr lang="en-US" altLang="en-US" sz="2000"/>
              <a:t>10</a:t>
            </a:r>
          </a:p>
          <a:p>
            <a:endParaRPr lang="en-US" altLang="en-US" sz="2000"/>
          </a:p>
          <a:p>
            <a:r>
              <a:rPr lang="en-US" altLang="en-US" sz="2000"/>
              <a:t>12</a:t>
            </a:r>
          </a:p>
          <a:p>
            <a:endParaRPr lang="en-US" altLang="en-US" sz="2000"/>
          </a:p>
          <a:p>
            <a:r>
              <a:rPr lang="en-US" altLang="en-US" sz="2000"/>
              <a:t>30</a:t>
            </a:r>
          </a:p>
          <a:p>
            <a:endParaRPr lang="en-US" altLang="en-US" sz="2000"/>
          </a:p>
          <a:p>
            <a:r>
              <a:rPr lang="en-US" altLang="en-US" sz="2000"/>
              <a:t>40</a:t>
            </a:r>
          </a:p>
          <a:p>
            <a:endParaRPr lang="en-US" altLang="en-US" sz="2000"/>
          </a:p>
          <a:p>
            <a:r>
              <a:rPr lang="en-US" altLang="en-US" sz="2000"/>
              <a:t>60</a:t>
            </a:r>
          </a:p>
          <a:p>
            <a:endParaRPr lang="en-US" altLang="en-US" sz="2000"/>
          </a:p>
          <a:p>
            <a:r>
              <a:rPr lang="en-US" altLang="en-US" sz="2000"/>
              <a:t>70</a:t>
            </a:r>
          </a:p>
        </p:txBody>
      </p:sp>
      <p:sp>
        <p:nvSpPr>
          <p:cNvPr id="50218" name="Rectangle 42"/>
          <p:cNvSpPr>
            <a:spLocks noChangeArrowheads="1"/>
          </p:cNvSpPr>
          <p:nvPr/>
        </p:nvSpPr>
        <p:spPr bwMode="auto">
          <a:xfrm>
            <a:off x="3190875" y="4740275"/>
            <a:ext cx="746125" cy="474663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19" name="Rectangle 43"/>
          <p:cNvSpPr>
            <a:spLocks noChangeArrowheads="1"/>
          </p:cNvSpPr>
          <p:nvPr/>
        </p:nvSpPr>
        <p:spPr bwMode="auto">
          <a:xfrm>
            <a:off x="3354388" y="4760913"/>
            <a:ext cx="4603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30</a:t>
            </a:r>
          </a:p>
          <a:p>
            <a:pPr defTabSz="585788"/>
            <a:r>
              <a:rPr lang="en-US" altLang="en-US" sz="1400"/>
              <a:t> </a:t>
            </a:r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3 </a:t>
            </a:r>
            <a:r>
              <a:rPr lang="en-US" altLang="en-US" sz="1900"/>
              <a:t>                </a:t>
            </a:r>
          </a:p>
        </p:txBody>
      </p:sp>
      <p:grpSp>
        <p:nvGrpSpPr>
          <p:cNvPr id="50226" name="Group 50"/>
          <p:cNvGrpSpPr>
            <a:grpSpLocks/>
          </p:cNvGrpSpPr>
          <p:nvPr/>
        </p:nvGrpSpPr>
        <p:grpSpPr bwMode="auto">
          <a:xfrm>
            <a:off x="1905000" y="4338638"/>
            <a:ext cx="5957888" cy="2101850"/>
            <a:chOff x="1200" y="2733"/>
            <a:chExt cx="3753" cy="1324"/>
          </a:xfrm>
        </p:grpSpPr>
        <p:grpSp>
          <p:nvGrpSpPr>
            <p:cNvPr id="50223" name="Group 47"/>
            <p:cNvGrpSpPr>
              <a:grpSpLocks/>
            </p:cNvGrpSpPr>
            <p:nvPr/>
          </p:nvGrpSpPr>
          <p:grpSpPr bwMode="auto">
            <a:xfrm>
              <a:off x="1200" y="3493"/>
              <a:ext cx="3753" cy="564"/>
              <a:chOff x="1200" y="3493"/>
              <a:chExt cx="3753" cy="564"/>
            </a:xfrm>
          </p:grpSpPr>
          <p:sp>
            <p:nvSpPr>
              <p:cNvPr id="50220" name="Line 44"/>
              <p:cNvSpPr>
                <a:spLocks noChangeShapeType="1"/>
              </p:cNvSpPr>
              <p:nvPr/>
            </p:nvSpPr>
            <p:spPr bwMode="auto">
              <a:xfrm>
                <a:off x="1227" y="3787"/>
                <a:ext cx="653" cy="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0221" name="Rectangle 45"/>
              <p:cNvSpPr>
                <a:spLocks noChangeArrowheads="1"/>
              </p:cNvSpPr>
              <p:nvPr/>
            </p:nvSpPr>
            <p:spPr bwMode="auto">
              <a:xfrm>
                <a:off x="1903" y="3769"/>
                <a:ext cx="305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2400">
                    <a:solidFill>
                      <a:srgbClr val="990033"/>
                    </a:solidFill>
                  </a:rPr>
                  <a:t>NO NEED TO CONSIDER AGAIN</a:t>
                </a:r>
              </a:p>
            </p:txBody>
          </p:sp>
          <p:sp>
            <p:nvSpPr>
              <p:cNvPr id="50222" name="Line 46"/>
              <p:cNvSpPr>
                <a:spLocks noChangeShapeType="1"/>
              </p:cNvSpPr>
              <p:nvPr/>
            </p:nvSpPr>
            <p:spPr bwMode="auto">
              <a:xfrm flipH="1" flipV="1">
                <a:off x="1200" y="3493"/>
                <a:ext cx="627" cy="3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50224" name="Line 48"/>
            <p:cNvSpPr>
              <a:spLocks noChangeShapeType="1"/>
            </p:cNvSpPr>
            <p:nvPr/>
          </p:nvSpPr>
          <p:spPr bwMode="auto">
            <a:xfrm flipH="1" flipV="1">
              <a:off x="1213" y="3160"/>
              <a:ext cx="600" cy="6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225" name="Line 49"/>
            <p:cNvSpPr>
              <a:spLocks noChangeShapeType="1"/>
            </p:cNvSpPr>
            <p:nvPr/>
          </p:nvSpPr>
          <p:spPr bwMode="auto">
            <a:xfrm flipH="1" flipV="1">
              <a:off x="1213" y="2733"/>
              <a:ext cx="614" cy="1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0227" name="Line 51"/>
          <p:cNvSpPr>
            <a:spLocks noChangeShapeType="1"/>
          </p:cNvSpPr>
          <p:nvPr/>
        </p:nvSpPr>
        <p:spPr bwMode="auto">
          <a:xfrm flipH="1" flipV="1">
            <a:off x="6424613" y="3163888"/>
            <a:ext cx="1192212" cy="700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2A03-931A-44E0-AD8A-F3C6EEFCC3B4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0713" y="1958975"/>
            <a:ext cx="7913687" cy="4311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r>
              <a:rPr lang="en-US" altLang="en-US" sz="2800" b="1">
                <a:latin typeface="Courier New" pitchFamily="49" charset="0"/>
              </a:rPr>
              <a:t> </a:t>
            </a:r>
            <a:r>
              <a:rPr lang="en-US" altLang="en-US" sz="2800"/>
              <a:t> </a:t>
            </a:r>
          </a:p>
        </p:txBody>
      </p:sp>
      <p:grpSp>
        <p:nvGrpSpPr>
          <p:cNvPr id="51210" name="Group 10"/>
          <p:cNvGrpSpPr>
            <a:grpSpLocks/>
          </p:cNvGrpSpPr>
          <p:nvPr/>
        </p:nvGrpSpPr>
        <p:grpSpPr bwMode="auto">
          <a:xfrm>
            <a:off x="1182688" y="2212975"/>
            <a:ext cx="825500" cy="4183063"/>
            <a:chOff x="745" y="1394"/>
            <a:chExt cx="520" cy="2635"/>
          </a:xfrm>
        </p:grpSpPr>
        <p:sp>
          <p:nvSpPr>
            <p:cNvPr id="51203" name="Rectangle 3"/>
            <p:cNvSpPr>
              <a:spLocks noChangeArrowheads="1"/>
            </p:cNvSpPr>
            <p:nvPr/>
          </p:nvSpPr>
          <p:spPr bwMode="auto">
            <a:xfrm>
              <a:off x="749" y="1394"/>
              <a:ext cx="512" cy="2635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04" name="Line 4"/>
            <p:cNvSpPr>
              <a:spLocks noChangeShapeType="1"/>
            </p:cNvSpPr>
            <p:nvPr/>
          </p:nvSpPr>
          <p:spPr bwMode="auto">
            <a:xfrm>
              <a:off x="745" y="173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05" name="Line 5"/>
            <p:cNvSpPr>
              <a:spLocks noChangeShapeType="1"/>
            </p:cNvSpPr>
            <p:nvPr/>
          </p:nvSpPr>
          <p:spPr bwMode="auto">
            <a:xfrm>
              <a:off x="745" y="212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06" name="Line 6"/>
            <p:cNvSpPr>
              <a:spLocks noChangeShapeType="1"/>
            </p:cNvSpPr>
            <p:nvPr/>
          </p:nvSpPr>
          <p:spPr bwMode="auto">
            <a:xfrm>
              <a:off x="745" y="251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07" name="Line 7"/>
            <p:cNvSpPr>
              <a:spLocks noChangeShapeType="1"/>
            </p:cNvSpPr>
            <p:nvPr/>
          </p:nvSpPr>
          <p:spPr bwMode="auto">
            <a:xfrm>
              <a:off x="745" y="290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08" name="Line 8"/>
            <p:cNvSpPr>
              <a:spLocks noChangeShapeType="1"/>
            </p:cNvSpPr>
            <p:nvPr/>
          </p:nvSpPr>
          <p:spPr bwMode="auto">
            <a:xfrm>
              <a:off x="745" y="329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09" name="Line 9"/>
            <p:cNvSpPr>
              <a:spLocks noChangeShapeType="1"/>
            </p:cNvSpPr>
            <p:nvPr/>
          </p:nvSpPr>
          <p:spPr bwMode="auto">
            <a:xfrm>
              <a:off x="745" y="368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517525" y="2239963"/>
            <a:ext cx="6350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rgbClr val="CC0000"/>
                </a:solidFill>
              </a:rPr>
              <a:t>[ 0 ]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[ 1 ]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[ 2 ]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[ 3 ]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[ 4 ]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[ 5 ]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[ 6 ]</a:t>
            </a:r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1130300" y="1782763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values</a:t>
            </a:r>
          </a:p>
        </p:txBody>
      </p:sp>
      <p:sp>
        <p:nvSpPr>
          <p:cNvPr id="51213" name="Rectangle 13"/>
          <p:cNvSpPr>
            <a:spLocks noChangeArrowheads="1"/>
          </p:cNvSpPr>
          <p:nvPr/>
        </p:nvSpPr>
        <p:spPr bwMode="auto">
          <a:xfrm>
            <a:off x="4008438" y="3846513"/>
            <a:ext cx="763587" cy="4556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3205163" y="4773613"/>
            <a:ext cx="674687" cy="438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1217" name="Group 17"/>
          <p:cNvGrpSpPr>
            <a:grpSpLocks/>
          </p:cNvGrpSpPr>
          <p:nvPr/>
        </p:nvGrpSpPr>
        <p:grpSpPr bwMode="auto">
          <a:xfrm>
            <a:off x="5710238" y="2833688"/>
            <a:ext cx="739775" cy="863600"/>
            <a:chOff x="3597" y="1785"/>
            <a:chExt cx="466" cy="544"/>
          </a:xfrm>
        </p:grpSpPr>
        <p:sp>
          <p:nvSpPr>
            <p:cNvPr id="51215" name="Rectangle 15"/>
            <p:cNvSpPr>
              <a:spLocks noChangeArrowheads="1"/>
            </p:cNvSpPr>
            <p:nvPr/>
          </p:nvSpPr>
          <p:spPr bwMode="auto">
            <a:xfrm>
              <a:off x="3597" y="1787"/>
              <a:ext cx="466" cy="28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16" name="Rectangle 16"/>
            <p:cNvSpPr>
              <a:spLocks noChangeArrowheads="1"/>
            </p:cNvSpPr>
            <p:nvPr/>
          </p:nvSpPr>
          <p:spPr bwMode="auto">
            <a:xfrm>
              <a:off x="3665" y="1785"/>
              <a:ext cx="303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defTabSz="585788"/>
              <a:r>
                <a:rPr lang="en-US" altLang="en-US" sz="1900"/>
                <a:t> 12</a:t>
              </a:r>
            </a:p>
            <a:p>
              <a:pPr defTabSz="585788"/>
              <a:endParaRPr lang="en-US" altLang="en-US" sz="1400">
                <a:solidFill>
                  <a:srgbClr val="CC0000"/>
                </a:solidFill>
              </a:endParaRPr>
            </a:p>
            <a:p>
              <a:pPr defTabSz="585788"/>
              <a:r>
                <a:rPr lang="en-US" altLang="en-US" sz="1900">
                  <a:solidFill>
                    <a:srgbClr val="CC0000"/>
                  </a:solidFill>
                </a:rPr>
                <a:t>  0</a:t>
              </a:r>
            </a:p>
          </p:txBody>
        </p:sp>
      </p:grpSp>
      <p:sp>
        <p:nvSpPr>
          <p:cNvPr id="51218" name="Line 18"/>
          <p:cNvSpPr>
            <a:spLocks noChangeShapeType="1"/>
          </p:cNvSpPr>
          <p:nvPr/>
        </p:nvSpPr>
        <p:spPr bwMode="auto">
          <a:xfrm flipV="1">
            <a:off x="3744913" y="4179888"/>
            <a:ext cx="454025" cy="581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 flipV="1">
            <a:off x="4492625" y="3178175"/>
            <a:ext cx="1260475" cy="674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20" name="Rectangle 20"/>
          <p:cNvSpPr>
            <a:spLocks noChangeArrowheads="1"/>
          </p:cNvSpPr>
          <p:nvPr/>
        </p:nvSpPr>
        <p:spPr bwMode="auto">
          <a:xfrm>
            <a:off x="4100513" y="3836988"/>
            <a:ext cx="51593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10</a:t>
            </a:r>
          </a:p>
          <a:p>
            <a:pPr defTabSz="585788"/>
            <a:endParaRPr lang="en-US" altLang="en-US" sz="1400">
              <a:solidFill>
                <a:srgbClr val="CC0000"/>
              </a:solidFill>
            </a:endParaRPr>
          </a:p>
          <a:p>
            <a:pPr defTabSz="585788"/>
            <a:r>
              <a:rPr lang="en-US" altLang="en-US" sz="1900">
                <a:solidFill>
                  <a:srgbClr val="CC0000"/>
                </a:solidFill>
              </a:rPr>
              <a:t>  1</a:t>
            </a:r>
          </a:p>
        </p:txBody>
      </p:sp>
      <p:sp>
        <p:nvSpPr>
          <p:cNvPr id="51221" name="Rectangle 21"/>
          <p:cNvSpPr>
            <a:spLocks noChangeArrowheads="1"/>
          </p:cNvSpPr>
          <p:nvPr/>
        </p:nvSpPr>
        <p:spPr bwMode="auto">
          <a:xfrm>
            <a:off x="7286625" y="3856038"/>
            <a:ext cx="703263" cy="4460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22" name="Rectangle 22"/>
          <p:cNvSpPr>
            <a:spLocks noChangeArrowheads="1"/>
          </p:cNvSpPr>
          <p:nvPr/>
        </p:nvSpPr>
        <p:spPr bwMode="auto">
          <a:xfrm>
            <a:off x="6561138" y="4754563"/>
            <a:ext cx="715962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23" name="Rectangle 23"/>
          <p:cNvSpPr>
            <a:spLocks noChangeArrowheads="1"/>
          </p:cNvSpPr>
          <p:nvPr/>
        </p:nvSpPr>
        <p:spPr bwMode="auto">
          <a:xfrm>
            <a:off x="7443788" y="3849688"/>
            <a:ext cx="4349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 6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 </a:t>
            </a:r>
            <a:r>
              <a:rPr lang="en-US" altLang="en-US" sz="1900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 flipV="1">
            <a:off x="6927850" y="4106863"/>
            <a:ext cx="474663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 flipH="1" flipV="1">
            <a:off x="5792788" y="2365375"/>
            <a:ext cx="244475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26" name="Rectangle 26"/>
          <p:cNvSpPr>
            <a:spLocks noChangeArrowheads="1"/>
          </p:cNvSpPr>
          <p:nvPr/>
        </p:nvSpPr>
        <p:spPr bwMode="auto">
          <a:xfrm>
            <a:off x="4960938" y="2184400"/>
            <a:ext cx="82708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 root</a:t>
            </a:r>
          </a:p>
        </p:txBody>
      </p:sp>
      <p:sp>
        <p:nvSpPr>
          <p:cNvPr id="51227" name="Rectangle 27"/>
          <p:cNvSpPr>
            <a:spLocks noChangeArrowheads="1"/>
          </p:cNvSpPr>
          <p:nvPr/>
        </p:nvSpPr>
        <p:spPr bwMode="auto">
          <a:xfrm>
            <a:off x="7937500" y="4745038"/>
            <a:ext cx="688975" cy="474662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28" name="Line 28"/>
          <p:cNvSpPr>
            <a:spLocks noChangeShapeType="1"/>
          </p:cNvSpPr>
          <p:nvPr/>
        </p:nvSpPr>
        <p:spPr bwMode="auto">
          <a:xfrm flipH="1" flipV="1">
            <a:off x="7896225" y="4171950"/>
            <a:ext cx="433388" cy="554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29" name="Rectangle 29"/>
          <p:cNvSpPr>
            <a:spLocks noChangeArrowheads="1"/>
          </p:cNvSpPr>
          <p:nvPr/>
        </p:nvSpPr>
        <p:spPr bwMode="auto">
          <a:xfrm>
            <a:off x="1192213" y="5827713"/>
            <a:ext cx="812800" cy="5588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30" name="Rectangle 30"/>
          <p:cNvSpPr>
            <a:spLocks noChangeArrowheads="1"/>
          </p:cNvSpPr>
          <p:nvPr/>
        </p:nvSpPr>
        <p:spPr bwMode="auto">
          <a:xfrm>
            <a:off x="8085138" y="4775200"/>
            <a:ext cx="46196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70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6</a:t>
            </a:r>
          </a:p>
        </p:txBody>
      </p:sp>
      <p:sp>
        <p:nvSpPr>
          <p:cNvPr id="51231" name="Rectangle 31"/>
          <p:cNvSpPr>
            <a:spLocks noChangeArrowheads="1"/>
          </p:cNvSpPr>
          <p:nvPr/>
        </p:nvSpPr>
        <p:spPr bwMode="auto">
          <a:xfrm>
            <a:off x="1200150" y="5237163"/>
            <a:ext cx="812800" cy="57785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32" name="Rectangle 32"/>
          <p:cNvSpPr>
            <a:spLocks noChangeArrowheads="1"/>
          </p:cNvSpPr>
          <p:nvPr/>
        </p:nvSpPr>
        <p:spPr bwMode="auto">
          <a:xfrm>
            <a:off x="6526213" y="4752975"/>
            <a:ext cx="746125" cy="474663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33" name="Rectangle 33"/>
          <p:cNvSpPr>
            <a:spLocks noChangeArrowheads="1"/>
          </p:cNvSpPr>
          <p:nvPr/>
        </p:nvSpPr>
        <p:spPr bwMode="auto">
          <a:xfrm>
            <a:off x="6584950" y="4770438"/>
            <a:ext cx="5572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 60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>
                <a:solidFill>
                  <a:srgbClr val="CC0000"/>
                </a:solidFill>
              </a:rPr>
              <a:t>   5</a:t>
            </a:r>
          </a:p>
        </p:txBody>
      </p:sp>
      <p:sp>
        <p:nvSpPr>
          <p:cNvPr id="51234" name="Rectangle 34"/>
          <p:cNvSpPr>
            <a:spLocks noChangeArrowheads="1"/>
          </p:cNvSpPr>
          <p:nvPr/>
        </p:nvSpPr>
        <p:spPr bwMode="auto">
          <a:xfrm>
            <a:off x="4648200" y="4752975"/>
            <a:ext cx="688975" cy="4889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35" name="Line 35"/>
          <p:cNvSpPr>
            <a:spLocks noChangeShapeType="1"/>
          </p:cNvSpPr>
          <p:nvPr/>
        </p:nvSpPr>
        <p:spPr bwMode="auto">
          <a:xfrm flipH="1" flipV="1">
            <a:off x="4606925" y="4164013"/>
            <a:ext cx="433388" cy="569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36" name="Rectangle 36"/>
          <p:cNvSpPr>
            <a:spLocks noChangeArrowheads="1"/>
          </p:cNvSpPr>
          <p:nvPr/>
        </p:nvSpPr>
        <p:spPr bwMode="auto">
          <a:xfrm>
            <a:off x="4643438" y="4725988"/>
            <a:ext cx="688975" cy="522287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37" name="Rectangle 37"/>
          <p:cNvSpPr>
            <a:spLocks noChangeArrowheads="1"/>
          </p:cNvSpPr>
          <p:nvPr/>
        </p:nvSpPr>
        <p:spPr bwMode="auto">
          <a:xfrm>
            <a:off x="4795838" y="4784725"/>
            <a:ext cx="46196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40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4</a:t>
            </a:r>
          </a:p>
        </p:txBody>
      </p:sp>
      <p:sp>
        <p:nvSpPr>
          <p:cNvPr id="51238" name="Rectangle 38"/>
          <p:cNvSpPr>
            <a:spLocks noChangeArrowheads="1"/>
          </p:cNvSpPr>
          <p:nvPr/>
        </p:nvSpPr>
        <p:spPr bwMode="auto">
          <a:xfrm>
            <a:off x="1190625" y="4621213"/>
            <a:ext cx="812800" cy="600075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39" name="Rectangle 39"/>
          <p:cNvSpPr>
            <a:spLocks noChangeArrowheads="1"/>
          </p:cNvSpPr>
          <p:nvPr/>
        </p:nvSpPr>
        <p:spPr bwMode="auto">
          <a:xfrm>
            <a:off x="1189038" y="4006850"/>
            <a:ext cx="812800" cy="601663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40" name="Rectangle 40"/>
          <p:cNvSpPr>
            <a:spLocks noChangeArrowheads="1"/>
          </p:cNvSpPr>
          <p:nvPr/>
        </p:nvSpPr>
        <p:spPr bwMode="auto">
          <a:xfrm>
            <a:off x="1431925" y="2316163"/>
            <a:ext cx="466725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12</a:t>
            </a:r>
          </a:p>
          <a:p>
            <a:endParaRPr lang="en-US" altLang="en-US" sz="2000"/>
          </a:p>
          <a:p>
            <a:r>
              <a:rPr lang="en-US" altLang="en-US" sz="2000"/>
              <a:t>10</a:t>
            </a:r>
          </a:p>
          <a:p>
            <a:endParaRPr lang="en-US" altLang="en-US" sz="2000"/>
          </a:p>
          <a:p>
            <a:r>
              <a:rPr lang="en-US" altLang="en-US" sz="2000"/>
              <a:t>  6</a:t>
            </a:r>
          </a:p>
          <a:p>
            <a:endParaRPr lang="en-US" altLang="en-US" sz="2000"/>
          </a:p>
          <a:p>
            <a:r>
              <a:rPr lang="en-US" altLang="en-US" sz="2000"/>
              <a:t>30</a:t>
            </a:r>
          </a:p>
          <a:p>
            <a:endParaRPr lang="en-US" altLang="en-US" sz="2000"/>
          </a:p>
          <a:p>
            <a:r>
              <a:rPr lang="en-US" altLang="en-US" sz="2000"/>
              <a:t>40</a:t>
            </a:r>
          </a:p>
          <a:p>
            <a:endParaRPr lang="en-US" altLang="en-US" sz="2000"/>
          </a:p>
          <a:p>
            <a:r>
              <a:rPr lang="en-US" altLang="en-US" sz="2000"/>
              <a:t>60</a:t>
            </a:r>
          </a:p>
          <a:p>
            <a:endParaRPr lang="en-US" altLang="en-US" sz="2000"/>
          </a:p>
          <a:p>
            <a:r>
              <a:rPr lang="en-US" altLang="en-US" sz="2000"/>
              <a:t>70</a:t>
            </a:r>
          </a:p>
        </p:txBody>
      </p:sp>
      <p:sp>
        <p:nvSpPr>
          <p:cNvPr id="51241" name="Rectangle 41"/>
          <p:cNvSpPr>
            <a:spLocks noChangeArrowheads="1"/>
          </p:cNvSpPr>
          <p:nvPr/>
        </p:nvSpPr>
        <p:spPr bwMode="auto">
          <a:xfrm>
            <a:off x="3190875" y="4740275"/>
            <a:ext cx="746125" cy="474663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42" name="Rectangle 42"/>
          <p:cNvSpPr>
            <a:spLocks noChangeArrowheads="1"/>
          </p:cNvSpPr>
          <p:nvPr/>
        </p:nvSpPr>
        <p:spPr bwMode="auto">
          <a:xfrm>
            <a:off x="3354388" y="4760913"/>
            <a:ext cx="4603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30</a:t>
            </a:r>
          </a:p>
          <a:p>
            <a:pPr defTabSz="585788"/>
            <a:r>
              <a:rPr lang="en-US" altLang="en-US" sz="1400"/>
              <a:t> </a:t>
            </a:r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3 </a:t>
            </a:r>
            <a:r>
              <a:rPr lang="en-US" altLang="en-US" sz="1900"/>
              <a:t>                </a:t>
            </a:r>
          </a:p>
        </p:txBody>
      </p:sp>
      <p:sp>
        <p:nvSpPr>
          <p:cNvPr id="51243" name="Rectangle 43"/>
          <p:cNvSpPr>
            <a:spLocks noChangeArrowheads="1"/>
          </p:cNvSpPr>
          <p:nvPr/>
        </p:nvSpPr>
        <p:spPr bwMode="auto">
          <a:xfrm>
            <a:off x="360363" y="311150"/>
            <a:ext cx="8515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/>
            <a:r>
              <a:rPr lang="en-US" altLang="en-US" sz="4400">
                <a:solidFill>
                  <a:schemeClr val="tx2"/>
                </a:solidFill>
                <a:latin typeface="Times New Roman" charset="0"/>
              </a:rPr>
              <a:t>After reheaping remaining unsorted elements </a:t>
            </a:r>
          </a:p>
        </p:txBody>
      </p:sp>
      <p:sp>
        <p:nvSpPr>
          <p:cNvPr id="51244" name="Line 44"/>
          <p:cNvSpPr>
            <a:spLocks noChangeShapeType="1"/>
          </p:cNvSpPr>
          <p:nvPr/>
        </p:nvSpPr>
        <p:spPr bwMode="auto">
          <a:xfrm flipH="1" flipV="1">
            <a:off x="6424613" y="3163888"/>
            <a:ext cx="1192212" cy="700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9B23-421C-495C-979C-30E1D5B425F2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0713" y="1958975"/>
            <a:ext cx="7913687" cy="4311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r>
              <a:rPr lang="en-US" altLang="en-US" sz="2800" b="1">
                <a:latin typeface="Courier New" pitchFamily="49" charset="0"/>
              </a:rPr>
              <a:t> </a:t>
            </a:r>
            <a:r>
              <a:rPr lang="en-US" altLang="en-US" sz="2800"/>
              <a:t> </a:t>
            </a:r>
          </a:p>
        </p:txBody>
      </p:sp>
      <p:grpSp>
        <p:nvGrpSpPr>
          <p:cNvPr id="52234" name="Group 10"/>
          <p:cNvGrpSpPr>
            <a:grpSpLocks/>
          </p:cNvGrpSpPr>
          <p:nvPr/>
        </p:nvGrpSpPr>
        <p:grpSpPr bwMode="auto">
          <a:xfrm>
            <a:off x="1184275" y="2212975"/>
            <a:ext cx="825500" cy="4183063"/>
            <a:chOff x="746" y="1394"/>
            <a:chExt cx="520" cy="2635"/>
          </a:xfrm>
        </p:grpSpPr>
        <p:sp>
          <p:nvSpPr>
            <p:cNvPr id="52227" name="Rectangle 3"/>
            <p:cNvSpPr>
              <a:spLocks noChangeArrowheads="1"/>
            </p:cNvSpPr>
            <p:nvPr/>
          </p:nvSpPr>
          <p:spPr bwMode="auto">
            <a:xfrm>
              <a:off x="750" y="1394"/>
              <a:ext cx="512" cy="2635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228" name="Line 4"/>
            <p:cNvSpPr>
              <a:spLocks noChangeShapeType="1"/>
            </p:cNvSpPr>
            <p:nvPr/>
          </p:nvSpPr>
          <p:spPr bwMode="auto">
            <a:xfrm>
              <a:off x="746" y="173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229" name="Line 5"/>
            <p:cNvSpPr>
              <a:spLocks noChangeShapeType="1"/>
            </p:cNvSpPr>
            <p:nvPr/>
          </p:nvSpPr>
          <p:spPr bwMode="auto">
            <a:xfrm>
              <a:off x="746" y="212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230" name="Line 6"/>
            <p:cNvSpPr>
              <a:spLocks noChangeShapeType="1"/>
            </p:cNvSpPr>
            <p:nvPr/>
          </p:nvSpPr>
          <p:spPr bwMode="auto">
            <a:xfrm>
              <a:off x="746" y="251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231" name="Line 7"/>
            <p:cNvSpPr>
              <a:spLocks noChangeShapeType="1"/>
            </p:cNvSpPr>
            <p:nvPr/>
          </p:nvSpPr>
          <p:spPr bwMode="auto">
            <a:xfrm>
              <a:off x="746" y="290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232" name="Line 8"/>
            <p:cNvSpPr>
              <a:spLocks noChangeShapeType="1"/>
            </p:cNvSpPr>
            <p:nvPr/>
          </p:nvSpPr>
          <p:spPr bwMode="auto">
            <a:xfrm>
              <a:off x="746" y="329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233" name="Line 9"/>
            <p:cNvSpPr>
              <a:spLocks noChangeShapeType="1"/>
            </p:cNvSpPr>
            <p:nvPr/>
          </p:nvSpPr>
          <p:spPr bwMode="auto">
            <a:xfrm>
              <a:off x="746" y="368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517525" y="2239963"/>
            <a:ext cx="6350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rgbClr val="CC0000"/>
                </a:solidFill>
              </a:rPr>
              <a:t>[ 0 ]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[ 1 ]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[ 2 ]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[ 3 ]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[ 4 ]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[ 5 ]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[ 6 ]</a:t>
            </a:r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1130300" y="1782763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values</a:t>
            </a:r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4008438" y="3846513"/>
            <a:ext cx="763587" cy="4556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3205163" y="4773613"/>
            <a:ext cx="674687" cy="438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2241" name="Group 17"/>
          <p:cNvGrpSpPr>
            <a:grpSpLocks/>
          </p:cNvGrpSpPr>
          <p:nvPr/>
        </p:nvGrpSpPr>
        <p:grpSpPr bwMode="auto">
          <a:xfrm>
            <a:off x="5710238" y="2833688"/>
            <a:ext cx="739775" cy="863600"/>
            <a:chOff x="3597" y="1785"/>
            <a:chExt cx="466" cy="544"/>
          </a:xfrm>
        </p:grpSpPr>
        <p:sp>
          <p:nvSpPr>
            <p:cNvPr id="52239" name="Rectangle 15"/>
            <p:cNvSpPr>
              <a:spLocks noChangeArrowheads="1"/>
            </p:cNvSpPr>
            <p:nvPr/>
          </p:nvSpPr>
          <p:spPr bwMode="auto">
            <a:xfrm>
              <a:off x="3597" y="1787"/>
              <a:ext cx="466" cy="28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240" name="Rectangle 16"/>
            <p:cNvSpPr>
              <a:spLocks noChangeArrowheads="1"/>
            </p:cNvSpPr>
            <p:nvPr/>
          </p:nvSpPr>
          <p:spPr bwMode="auto">
            <a:xfrm>
              <a:off x="3665" y="1785"/>
              <a:ext cx="303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defTabSz="585788"/>
              <a:r>
                <a:rPr lang="en-US" altLang="en-US" sz="1900"/>
                <a:t> 12</a:t>
              </a:r>
            </a:p>
            <a:p>
              <a:pPr defTabSz="585788"/>
              <a:endParaRPr lang="en-US" altLang="en-US" sz="1400">
                <a:solidFill>
                  <a:srgbClr val="CC0000"/>
                </a:solidFill>
              </a:endParaRPr>
            </a:p>
            <a:p>
              <a:pPr defTabSz="585788"/>
              <a:r>
                <a:rPr lang="en-US" altLang="en-US" sz="1900">
                  <a:solidFill>
                    <a:srgbClr val="CC0000"/>
                  </a:solidFill>
                </a:rPr>
                <a:t>  0</a:t>
              </a:r>
            </a:p>
          </p:txBody>
        </p:sp>
      </p:grpSp>
      <p:sp>
        <p:nvSpPr>
          <p:cNvPr id="52242" name="Line 18"/>
          <p:cNvSpPr>
            <a:spLocks noChangeShapeType="1"/>
          </p:cNvSpPr>
          <p:nvPr/>
        </p:nvSpPr>
        <p:spPr bwMode="auto">
          <a:xfrm flipV="1">
            <a:off x="3744913" y="4179888"/>
            <a:ext cx="454025" cy="581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 flipV="1">
            <a:off x="4492625" y="3178175"/>
            <a:ext cx="1260475" cy="674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44" name="Rectangle 20"/>
          <p:cNvSpPr>
            <a:spLocks noChangeArrowheads="1"/>
          </p:cNvSpPr>
          <p:nvPr/>
        </p:nvSpPr>
        <p:spPr bwMode="auto">
          <a:xfrm>
            <a:off x="4100513" y="3836988"/>
            <a:ext cx="51593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10</a:t>
            </a:r>
          </a:p>
          <a:p>
            <a:pPr defTabSz="585788"/>
            <a:endParaRPr lang="en-US" altLang="en-US" sz="1400">
              <a:solidFill>
                <a:srgbClr val="CC0000"/>
              </a:solidFill>
            </a:endParaRPr>
          </a:p>
          <a:p>
            <a:pPr defTabSz="585788"/>
            <a:r>
              <a:rPr lang="en-US" altLang="en-US" sz="1900">
                <a:solidFill>
                  <a:srgbClr val="CC0000"/>
                </a:solidFill>
              </a:rPr>
              <a:t>  1</a:t>
            </a:r>
          </a:p>
        </p:txBody>
      </p:sp>
      <p:sp>
        <p:nvSpPr>
          <p:cNvPr id="52245" name="Rectangle 21"/>
          <p:cNvSpPr>
            <a:spLocks noChangeArrowheads="1"/>
          </p:cNvSpPr>
          <p:nvPr/>
        </p:nvSpPr>
        <p:spPr bwMode="auto">
          <a:xfrm>
            <a:off x="7286625" y="3856038"/>
            <a:ext cx="703263" cy="4460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46" name="Rectangle 22"/>
          <p:cNvSpPr>
            <a:spLocks noChangeArrowheads="1"/>
          </p:cNvSpPr>
          <p:nvPr/>
        </p:nvSpPr>
        <p:spPr bwMode="auto">
          <a:xfrm>
            <a:off x="6561138" y="4754563"/>
            <a:ext cx="715962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47" name="Rectangle 23"/>
          <p:cNvSpPr>
            <a:spLocks noChangeArrowheads="1"/>
          </p:cNvSpPr>
          <p:nvPr/>
        </p:nvSpPr>
        <p:spPr bwMode="auto">
          <a:xfrm>
            <a:off x="7443788" y="3849688"/>
            <a:ext cx="4349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 6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 </a:t>
            </a:r>
            <a:r>
              <a:rPr lang="en-US" altLang="en-US" sz="1900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 flipV="1">
            <a:off x="6927850" y="4106863"/>
            <a:ext cx="474663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 flipH="1" flipV="1">
            <a:off x="5792788" y="2365375"/>
            <a:ext cx="244475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50" name="Rectangle 26"/>
          <p:cNvSpPr>
            <a:spLocks noChangeArrowheads="1"/>
          </p:cNvSpPr>
          <p:nvPr/>
        </p:nvSpPr>
        <p:spPr bwMode="auto">
          <a:xfrm>
            <a:off x="4960938" y="2184400"/>
            <a:ext cx="82708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 root</a:t>
            </a:r>
          </a:p>
        </p:txBody>
      </p:sp>
      <p:sp>
        <p:nvSpPr>
          <p:cNvPr id="52251" name="Rectangle 27"/>
          <p:cNvSpPr>
            <a:spLocks noChangeArrowheads="1"/>
          </p:cNvSpPr>
          <p:nvPr/>
        </p:nvSpPr>
        <p:spPr bwMode="auto">
          <a:xfrm>
            <a:off x="7937500" y="4745038"/>
            <a:ext cx="688975" cy="474662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52" name="Line 28"/>
          <p:cNvSpPr>
            <a:spLocks noChangeShapeType="1"/>
          </p:cNvSpPr>
          <p:nvPr/>
        </p:nvSpPr>
        <p:spPr bwMode="auto">
          <a:xfrm flipH="1" flipV="1">
            <a:off x="7896225" y="4171950"/>
            <a:ext cx="433388" cy="554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53" name="Rectangle 29"/>
          <p:cNvSpPr>
            <a:spLocks noChangeArrowheads="1"/>
          </p:cNvSpPr>
          <p:nvPr/>
        </p:nvSpPr>
        <p:spPr bwMode="auto">
          <a:xfrm>
            <a:off x="1192213" y="5827713"/>
            <a:ext cx="812800" cy="5588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54" name="Rectangle 30"/>
          <p:cNvSpPr>
            <a:spLocks noChangeArrowheads="1"/>
          </p:cNvSpPr>
          <p:nvPr/>
        </p:nvSpPr>
        <p:spPr bwMode="auto">
          <a:xfrm>
            <a:off x="8085138" y="4775200"/>
            <a:ext cx="46196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70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6</a:t>
            </a:r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>
            <a:off x="1200150" y="5237163"/>
            <a:ext cx="812800" cy="57785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56" name="Rectangle 32"/>
          <p:cNvSpPr>
            <a:spLocks noChangeArrowheads="1"/>
          </p:cNvSpPr>
          <p:nvPr/>
        </p:nvSpPr>
        <p:spPr bwMode="auto">
          <a:xfrm>
            <a:off x="6526213" y="4752975"/>
            <a:ext cx="746125" cy="474663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57" name="Rectangle 33"/>
          <p:cNvSpPr>
            <a:spLocks noChangeArrowheads="1"/>
          </p:cNvSpPr>
          <p:nvPr/>
        </p:nvSpPr>
        <p:spPr bwMode="auto">
          <a:xfrm>
            <a:off x="6584950" y="4770438"/>
            <a:ext cx="5572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 60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>
                <a:solidFill>
                  <a:srgbClr val="CC0000"/>
                </a:solidFill>
              </a:rPr>
              <a:t>   5</a:t>
            </a:r>
          </a:p>
        </p:txBody>
      </p:sp>
      <p:sp>
        <p:nvSpPr>
          <p:cNvPr id="52258" name="Rectangle 34"/>
          <p:cNvSpPr>
            <a:spLocks noChangeArrowheads="1"/>
          </p:cNvSpPr>
          <p:nvPr/>
        </p:nvSpPr>
        <p:spPr bwMode="auto">
          <a:xfrm>
            <a:off x="4648200" y="4752975"/>
            <a:ext cx="688975" cy="4889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59" name="Line 35"/>
          <p:cNvSpPr>
            <a:spLocks noChangeShapeType="1"/>
          </p:cNvSpPr>
          <p:nvPr/>
        </p:nvSpPr>
        <p:spPr bwMode="auto">
          <a:xfrm flipH="1" flipV="1">
            <a:off x="4606925" y="4164013"/>
            <a:ext cx="433388" cy="569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60" name="Rectangle 36"/>
          <p:cNvSpPr>
            <a:spLocks noChangeArrowheads="1"/>
          </p:cNvSpPr>
          <p:nvPr/>
        </p:nvSpPr>
        <p:spPr bwMode="auto">
          <a:xfrm>
            <a:off x="4643438" y="4725988"/>
            <a:ext cx="688975" cy="522287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61" name="Rectangle 37"/>
          <p:cNvSpPr>
            <a:spLocks noChangeArrowheads="1"/>
          </p:cNvSpPr>
          <p:nvPr/>
        </p:nvSpPr>
        <p:spPr bwMode="auto">
          <a:xfrm>
            <a:off x="4795838" y="4784725"/>
            <a:ext cx="46196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40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4</a:t>
            </a:r>
          </a:p>
        </p:txBody>
      </p:sp>
      <p:sp>
        <p:nvSpPr>
          <p:cNvPr id="52262" name="Rectangle 38"/>
          <p:cNvSpPr>
            <a:spLocks noChangeArrowheads="1"/>
          </p:cNvSpPr>
          <p:nvPr/>
        </p:nvSpPr>
        <p:spPr bwMode="auto">
          <a:xfrm>
            <a:off x="1190625" y="4621213"/>
            <a:ext cx="812800" cy="600075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63" name="Rectangle 39"/>
          <p:cNvSpPr>
            <a:spLocks noChangeArrowheads="1"/>
          </p:cNvSpPr>
          <p:nvPr/>
        </p:nvSpPr>
        <p:spPr bwMode="auto">
          <a:xfrm>
            <a:off x="1190625" y="4006850"/>
            <a:ext cx="812800" cy="601663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64" name="Rectangle 40"/>
          <p:cNvSpPr>
            <a:spLocks noChangeArrowheads="1"/>
          </p:cNvSpPr>
          <p:nvPr/>
        </p:nvSpPr>
        <p:spPr bwMode="auto">
          <a:xfrm>
            <a:off x="1431925" y="2316163"/>
            <a:ext cx="466725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12</a:t>
            </a:r>
          </a:p>
          <a:p>
            <a:endParaRPr lang="en-US" altLang="en-US" sz="2000"/>
          </a:p>
          <a:p>
            <a:r>
              <a:rPr lang="en-US" altLang="en-US" sz="2000"/>
              <a:t>10</a:t>
            </a:r>
          </a:p>
          <a:p>
            <a:endParaRPr lang="en-US" altLang="en-US" sz="2000"/>
          </a:p>
          <a:p>
            <a:r>
              <a:rPr lang="en-US" altLang="en-US" sz="2000"/>
              <a:t>  6</a:t>
            </a:r>
          </a:p>
          <a:p>
            <a:endParaRPr lang="en-US" altLang="en-US" sz="2000"/>
          </a:p>
          <a:p>
            <a:r>
              <a:rPr lang="en-US" altLang="en-US" sz="2000"/>
              <a:t>30</a:t>
            </a:r>
          </a:p>
          <a:p>
            <a:endParaRPr lang="en-US" altLang="en-US" sz="2000"/>
          </a:p>
          <a:p>
            <a:r>
              <a:rPr lang="en-US" altLang="en-US" sz="2000"/>
              <a:t>40</a:t>
            </a:r>
          </a:p>
          <a:p>
            <a:endParaRPr lang="en-US" altLang="en-US" sz="2000"/>
          </a:p>
          <a:p>
            <a:r>
              <a:rPr lang="en-US" altLang="en-US" sz="2000"/>
              <a:t>60</a:t>
            </a:r>
          </a:p>
          <a:p>
            <a:endParaRPr lang="en-US" altLang="en-US" sz="2000"/>
          </a:p>
          <a:p>
            <a:r>
              <a:rPr lang="en-US" altLang="en-US" sz="2000"/>
              <a:t>70</a:t>
            </a:r>
          </a:p>
        </p:txBody>
      </p:sp>
      <p:sp>
        <p:nvSpPr>
          <p:cNvPr id="52265" name="Rectangle 41"/>
          <p:cNvSpPr>
            <a:spLocks noChangeArrowheads="1"/>
          </p:cNvSpPr>
          <p:nvPr/>
        </p:nvSpPr>
        <p:spPr bwMode="auto">
          <a:xfrm>
            <a:off x="3190875" y="4740275"/>
            <a:ext cx="746125" cy="474663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66" name="Rectangle 42"/>
          <p:cNvSpPr>
            <a:spLocks noChangeArrowheads="1"/>
          </p:cNvSpPr>
          <p:nvPr/>
        </p:nvSpPr>
        <p:spPr bwMode="auto">
          <a:xfrm>
            <a:off x="3354388" y="4760913"/>
            <a:ext cx="4603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30</a:t>
            </a:r>
          </a:p>
          <a:p>
            <a:pPr defTabSz="585788"/>
            <a:r>
              <a:rPr lang="en-US" altLang="en-US" sz="1400"/>
              <a:t> </a:t>
            </a:r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3 </a:t>
            </a:r>
            <a:r>
              <a:rPr lang="en-US" altLang="en-US" sz="1900"/>
              <a:t>                </a:t>
            </a:r>
          </a:p>
        </p:txBody>
      </p:sp>
      <p:sp>
        <p:nvSpPr>
          <p:cNvPr id="52267" name="Rectangle 43"/>
          <p:cNvSpPr>
            <a:spLocks noChangeArrowheads="1"/>
          </p:cNvSpPr>
          <p:nvPr/>
        </p:nvSpPr>
        <p:spPr bwMode="auto">
          <a:xfrm>
            <a:off x="360363" y="311150"/>
            <a:ext cx="8515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/>
            <a:r>
              <a:rPr lang="en-US" altLang="en-US" sz="4400">
                <a:solidFill>
                  <a:schemeClr val="tx2"/>
                </a:solidFill>
                <a:latin typeface="Times New Roman" charset="0"/>
              </a:rPr>
              <a:t>Swap root element into last place in unsorted array</a:t>
            </a:r>
          </a:p>
        </p:txBody>
      </p:sp>
      <p:grpSp>
        <p:nvGrpSpPr>
          <p:cNvPr id="52271" name="Group 47"/>
          <p:cNvGrpSpPr>
            <a:grpSpLocks/>
          </p:cNvGrpSpPr>
          <p:nvPr/>
        </p:nvGrpSpPr>
        <p:grpSpPr bwMode="auto">
          <a:xfrm>
            <a:off x="2124075" y="2478088"/>
            <a:ext cx="579438" cy="1247775"/>
            <a:chOff x="1338" y="1561"/>
            <a:chExt cx="365" cy="786"/>
          </a:xfrm>
        </p:grpSpPr>
        <p:sp>
          <p:nvSpPr>
            <p:cNvPr id="52268" name="Line 44"/>
            <p:cNvSpPr>
              <a:spLocks noChangeShapeType="1"/>
            </p:cNvSpPr>
            <p:nvPr/>
          </p:nvSpPr>
          <p:spPr bwMode="auto">
            <a:xfrm>
              <a:off x="1698" y="1568"/>
              <a:ext cx="0" cy="7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269" name="Line 45"/>
            <p:cNvSpPr>
              <a:spLocks noChangeShapeType="1"/>
            </p:cNvSpPr>
            <p:nvPr/>
          </p:nvSpPr>
          <p:spPr bwMode="auto">
            <a:xfrm>
              <a:off x="1338" y="1561"/>
              <a:ext cx="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270" name="Line 46"/>
            <p:cNvSpPr>
              <a:spLocks noChangeShapeType="1"/>
            </p:cNvSpPr>
            <p:nvPr/>
          </p:nvSpPr>
          <p:spPr bwMode="auto">
            <a:xfrm>
              <a:off x="1343" y="2347"/>
              <a:ext cx="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2272" name="Line 48"/>
          <p:cNvSpPr>
            <a:spLocks noChangeShapeType="1"/>
          </p:cNvSpPr>
          <p:nvPr/>
        </p:nvSpPr>
        <p:spPr bwMode="auto">
          <a:xfrm flipH="1" flipV="1">
            <a:off x="6424613" y="3163888"/>
            <a:ext cx="1192212" cy="700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639D-4047-459D-8855-7B262717FC33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0713" y="1958975"/>
            <a:ext cx="7913687" cy="4311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r>
              <a:rPr lang="en-US" altLang="en-US" sz="2800" b="1">
                <a:latin typeface="Courier New" pitchFamily="49" charset="0"/>
              </a:rPr>
              <a:t> </a:t>
            </a:r>
            <a:r>
              <a:rPr lang="en-US" altLang="en-US" sz="2800"/>
              <a:t> </a:t>
            </a:r>
          </a:p>
        </p:txBody>
      </p:sp>
      <p:grpSp>
        <p:nvGrpSpPr>
          <p:cNvPr id="53258" name="Group 10"/>
          <p:cNvGrpSpPr>
            <a:grpSpLocks/>
          </p:cNvGrpSpPr>
          <p:nvPr/>
        </p:nvGrpSpPr>
        <p:grpSpPr bwMode="auto">
          <a:xfrm>
            <a:off x="1184275" y="2212975"/>
            <a:ext cx="825500" cy="4183063"/>
            <a:chOff x="746" y="1394"/>
            <a:chExt cx="520" cy="2635"/>
          </a:xfrm>
        </p:grpSpPr>
        <p:sp>
          <p:nvSpPr>
            <p:cNvPr id="53251" name="Rectangle 3"/>
            <p:cNvSpPr>
              <a:spLocks noChangeArrowheads="1"/>
            </p:cNvSpPr>
            <p:nvPr/>
          </p:nvSpPr>
          <p:spPr bwMode="auto">
            <a:xfrm>
              <a:off x="750" y="1394"/>
              <a:ext cx="512" cy="2635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252" name="Line 4"/>
            <p:cNvSpPr>
              <a:spLocks noChangeShapeType="1"/>
            </p:cNvSpPr>
            <p:nvPr/>
          </p:nvSpPr>
          <p:spPr bwMode="auto">
            <a:xfrm>
              <a:off x="746" y="173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253" name="Line 5"/>
            <p:cNvSpPr>
              <a:spLocks noChangeShapeType="1"/>
            </p:cNvSpPr>
            <p:nvPr/>
          </p:nvSpPr>
          <p:spPr bwMode="auto">
            <a:xfrm>
              <a:off x="746" y="212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254" name="Line 6"/>
            <p:cNvSpPr>
              <a:spLocks noChangeShapeType="1"/>
            </p:cNvSpPr>
            <p:nvPr/>
          </p:nvSpPr>
          <p:spPr bwMode="auto">
            <a:xfrm>
              <a:off x="746" y="251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255" name="Line 7"/>
            <p:cNvSpPr>
              <a:spLocks noChangeShapeType="1"/>
            </p:cNvSpPr>
            <p:nvPr/>
          </p:nvSpPr>
          <p:spPr bwMode="auto">
            <a:xfrm>
              <a:off x="746" y="290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256" name="Line 8"/>
            <p:cNvSpPr>
              <a:spLocks noChangeShapeType="1"/>
            </p:cNvSpPr>
            <p:nvPr/>
          </p:nvSpPr>
          <p:spPr bwMode="auto">
            <a:xfrm>
              <a:off x="746" y="329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257" name="Line 9"/>
            <p:cNvSpPr>
              <a:spLocks noChangeShapeType="1"/>
            </p:cNvSpPr>
            <p:nvPr/>
          </p:nvSpPr>
          <p:spPr bwMode="auto">
            <a:xfrm>
              <a:off x="746" y="368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517525" y="2239963"/>
            <a:ext cx="6350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rgbClr val="CC0000"/>
                </a:solidFill>
              </a:rPr>
              <a:t>[ 0 ]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[ 1 ]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[ 2 ]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[ 3 ]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[ 4 ]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[ 5 ]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[ 6 ]</a:t>
            </a:r>
          </a:p>
        </p:txBody>
      </p:sp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1130300" y="1782763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values</a:t>
            </a:r>
          </a:p>
        </p:txBody>
      </p:sp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4008438" y="3846513"/>
            <a:ext cx="763587" cy="4556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3205163" y="4773613"/>
            <a:ext cx="674687" cy="438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3265" name="Group 17"/>
          <p:cNvGrpSpPr>
            <a:grpSpLocks/>
          </p:cNvGrpSpPr>
          <p:nvPr/>
        </p:nvGrpSpPr>
        <p:grpSpPr bwMode="auto">
          <a:xfrm>
            <a:off x="5710238" y="2833688"/>
            <a:ext cx="739775" cy="863600"/>
            <a:chOff x="3597" y="1785"/>
            <a:chExt cx="466" cy="544"/>
          </a:xfrm>
        </p:grpSpPr>
        <p:sp>
          <p:nvSpPr>
            <p:cNvPr id="53263" name="Rectangle 15"/>
            <p:cNvSpPr>
              <a:spLocks noChangeArrowheads="1"/>
            </p:cNvSpPr>
            <p:nvPr/>
          </p:nvSpPr>
          <p:spPr bwMode="auto">
            <a:xfrm>
              <a:off x="3597" y="1787"/>
              <a:ext cx="466" cy="28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264" name="Rectangle 16"/>
            <p:cNvSpPr>
              <a:spLocks noChangeArrowheads="1"/>
            </p:cNvSpPr>
            <p:nvPr/>
          </p:nvSpPr>
          <p:spPr bwMode="auto">
            <a:xfrm>
              <a:off x="3665" y="1785"/>
              <a:ext cx="261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defTabSz="585788"/>
              <a:r>
                <a:rPr lang="en-US" altLang="en-US" sz="1900"/>
                <a:t>  6</a:t>
              </a:r>
            </a:p>
            <a:p>
              <a:pPr defTabSz="585788"/>
              <a:endParaRPr lang="en-US" altLang="en-US" sz="1400">
                <a:solidFill>
                  <a:srgbClr val="CC0000"/>
                </a:solidFill>
              </a:endParaRPr>
            </a:p>
            <a:p>
              <a:pPr defTabSz="585788"/>
              <a:r>
                <a:rPr lang="en-US" altLang="en-US" sz="1900">
                  <a:solidFill>
                    <a:srgbClr val="CC0000"/>
                  </a:solidFill>
                </a:rPr>
                <a:t>  0</a:t>
              </a:r>
            </a:p>
          </p:txBody>
        </p:sp>
      </p:grpSp>
      <p:sp>
        <p:nvSpPr>
          <p:cNvPr id="53266" name="Line 18"/>
          <p:cNvSpPr>
            <a:spLocks noChangeShapeType="1"/>
          </p:cNvSpPr>
          <p:nvPr/>
        </p:nvSpPr>
        <p:spPr bwMode="auto">
          <a:xfrm flipV="1">
            <a:off x="3744913" y="4179888"/>
            <a:ext cx="454025" cy="581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67" name="Line 19"/>
          <p:cNvSpPr>
            <a:spLocks noChangeShapeType="1"/>
          </p:cNvSpPr>
          <p:nvPr/>
        </p:nvSpPr>
        <p:spPr bwMode="auto">
          <a:xfrm flipV="1">
            <a:off x="4492625" y="3178175"/>
            <a:ext cx="1260475" cy="674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68" name="Rectangle 20"/>
          <p:cNvSpPr>
            <a:spLocks noChangeArrowheads="1"/>
          </p:cNvSpPr>
          <p:nvPr/>
        </p:nvSpPr>
        <p:spPr bwMode="auto">
          <a:xfrm>
            <a:off x="4100513" y="3836988"/>
            <a:ext cx="51593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10</a:t>
            </a:r>
          </a:p>
          <a:p>
            <a:pPr defTabSz="585788"/>
            <a:endParaRPr lang="en-US" altLang="en-US" sz="1400">
              <a:solidFill>
                <a:srgbClr val="CC0000"/>
              </a:solidFill>
            </a:endParaRPr>
          </a:p>
          <a:p>
            <a:pPr defTabSz="585788"/>
            <a:r>
              <a:rPr lang="en-US" altLang="en-US" sz="1900">
                <a:solidFill>
                  <a:srgbClr val="CC0000"/>
                </a:solidFill>
              </a:rPr>
              <a:t>  1</a:t>
            </a:r>
          </a:p>
        </p:txBody>
      </p:sp>
      <p:sp>
        <p:nvSpPr>
          <p:cNvPr id="53269" name="Rectangle 21"/>
          <p:cNvSpPr>
            <a:spLocks noChangeArrowheads="1"/>
          </p:cNvSpPr>
          <p:nvPr/>
        </p:nvSpPr>
        <p:spPr bwMode="auto">
          <a:xfrm>
            <a:off x="7286625" y="3856038"/>
            <a:ext cx="703263" cy="4460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70" name="Rectangle 22"/>
          <p:cNvSpPr>
            <a:spLocks noChangeArrowheads="1"/>
          </p:cNvSpPr>
          <p:nvPr/>
        </p:nvSpPr>
        <p:spPr bwMode="auto">
          <a:xfrm>
            <a:off x="6561138" y="4754563"/>
            <a:ext cx="715962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 flipH="1" flipV="1">
            <a:off x="5792788" y="2365375"/>
            <a:ext cx="244475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72" name="Rectangle 24"/>
          <p:cNvSpPr>
            <a:spLocks noChangeArrowheads="1"/>
          </p:cNvSpPr>
          <p:nvPr/>
        </p:nvSpPr>
        <p:spPr bwMode="auto">
          <a:xfrm>
            <a:off x="4960938" y="2184400"/>
            <a:ext cx="82708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 root</a:t>
            </a:r>
          </a:p>
        </p:txBody>
      </p:sp>
      <p:sp>
        <p:nvSpPr>
          <p:cNvPr id="53273" name="Rectangle 25"/>
          <p:cNvSpPr>
            <a:spLocks noChangeArrowheads="1"/>
          </p:cNvSpPr>
          <p:nvPr/>
        </p:nvSpPr>
        <p:spPr bwMode="auto">
          <a:xfrm>
            <a:off x="7937500" y="4745038"/>
            <a:ext cx="688975" cy="474662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74" name="Rectangle 26"/>
          <p:cNvSpPr>
            <a:spLocks noChangeArrowheads="1"/>
          </p:cNvSpPr>
          <p:nvPr/>
        </p:nvSpPr>
        <p:spPr bwMode="auto">
          <a:xfrm>
            <a:off x="1192213" y="5827713"/>
            <a:ext cx="812800" cy="5588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75" name="Rectangle 27"/>
          <p:cNvSpPr>
            <a:spLocks noChangeArrowheads="1"/>
          </p:cNvSpPr>
          <p:nvPr/>
        </p:nvSpPr>
        <p:spPr bwMode="auto">
          <a:xfrm>
            <a:off x="8085138" y="4775200"/>
            <a:ext cx="46196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70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6</a:t>
            </a:r>
          </a:p>
        </p:txBody>
      </p:sp>
      <p:sp>
        <p:nvSpPr>
          <p:cNvPr id="53276" name="Rectangle 28"/>
          <p:cNvSpPr>
            <a:spLocks noChangeArrowheads="1"/>
          </p:cNvSpPr>
          <p:nvPr/>
        </p:nvSpPr>
        <p:spPr bwMode="auto">
          <a:xfrm>
            <a:off x="1200150" y="5237163"/>
            <a:ext cx="812800" cy="57785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77" name="Rectangle 29"/>
          <p:cNvSpPr>
            <a:spLocks noChangeArrowheads="1"/>
          </p:cNvSpPr>
          <p:nvPr/>
        </p:nvSpPr>
        <p:spPr bwMode="auto">
          <a:xfrm>
            <a:off x="6526213" y="4752975"/>
            <a:ext cx="746125" cy="474663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78" name="Rectangle 30"/>
          <p:cNvSpPr>
            <a:spLocks noChangeArrowheads="1"/>
          </p:cNvSpPr>
          <p:nvPr/>
        </p:nvSpPr>
        <p:spPr bwMode="auto">
          <a:xfrm>
            <a:off x="6584950" y="4770438"/>
            <a:ext cx="5572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 60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>
                <a:solidFill>
                  <a:srgbClr val="CC0000"/>
                </a:solidFill>
              </a:rPr>
              <a:t>   5</a:t>
            </a:r>
          </a:p>
        </p:txBody>
      </p:sp>
      <p:sp>
        <p:nvSpPr>
          <p:cNvPr id="53279" name="Rectangle 31"/>
          <p:cNvSpPr>
            <a:spLocks noChangeArrowheads="1"/>
          </p:cNvSpPr>
          <p:nvPr/>
        </p:nvSpPr>
        <p:spPr bwMode="auto">
          <a:xfrm>
            <a:off x="4648200" y="4752975"/>
            <a:ext cx="688975" cy="4889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80" name="Line 32"/>
          <p:cNvSpPr>
            <a:spLocks noChangeShapeType="1"/>
          </p:cNvSpPr>
          <p:nvPr/>
        </p:nvSpPr>
        <p:spPr bwMode="auto">
          <a:xfrm flipH="1" flipV="1">
            <a:off x="4606925" y="4164013"/>
            <a:ext cx="433388" cy="569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81" name="Rectangle 33"/>
          <p:cNvSpPr>
            <a:spLocks noChangeArrowheads="1"/>
          </p:cNvSpPr>
          <p:nvPr/>
        </p:nvSpPr>
        <p:spPr bwMode="auto">
          <a:xfrm>
            <a:off x="4643438" y="4725988"/>
            <a:ext cx="688975" cy="522287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82" name="Rectangle 34"/>
          <p:cNvSpPr>
            <a:spLocks noChangeArrowheads="1"/>
          </p:cNvSpPr>
          <p:nvPr/>
        </p:nvSpPr>
        <p:spPr bwMode="auto">
          <a:xfrm>
            <a:off x="4795838" y="4784725"/>
            <a:ext cx="46196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40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4</a:t>
            </a:r>
          </a:p>
        </p:txBody>
      </p:sp>
      <p:sp>
        <p:nvSpPr>
          <p:cNvPr id="53283" name="Rectangle 35"/>
          <p:cNvSpPr>
            <a:spLocks noChangeArrowheads="1"/>
          </p:cNvSpPr>
          <p:nvPr/>
        </p:nvSpPr>
        <p:spPr bwMode="auto">
          <a:xfrm>
            <a:off x="1190625" y="4621213"/>
            <a:ext cx="812800" cy="600075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84" name="Rectangle 36"/>
          <p:cNvSpPr>
            <a:spLocks noChangeArrowheads="1"/>
          </p:cNvSpPr>
          <p:nvPr/>
        </p:nvSpPr>
        <p:spPr bwMode="auto">
          <a:xfrm>
            <a:off x="1190625" y="4006850"/>
            <a:ext cx="812800" cy="601663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85" name="Rectangle 37"/>
          <p:cNvSpPr>
            <a:spLocks noChangeArrowheads="1"/>
          </p:cNvSpPr>
          <p:nvPr/>
        </p:nvSpPr>
        <p:spPr bwMode="auto">
          <a:xfrm>
            <a:off x="3190875" y="4740275"/>
            <a:ext cx="746125" cy="474663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86" name="Rectangle 38"/>
          <p:cNvSpPr>
            <a:spLocks noChangeArrowheads="1"/>
          </p:cNvSpPr>
          <p:nvPr/>
        </p:nvSpPr>
        <p:spPr bwMode="auto">
          <a:xfrm>
            <a:off x="3354388" y="4760913"/>
            <a:ext cx="4603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30</a:t>
            </a:r>
          </a:p>
          <a:p>
            <a:pPr defTabSz="585788"/>
            <a:r>
              <a:rPr lang="en-US" altLang="en-US" sz="1400"/>
              <a:t> </a:t>
            </a:r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3 </a:t>
            </a:r>
            <a:r>
              <a:rPr lang="en-US" altLang="en-US" sz="1900"/>
              <a:t>                </a:t>
            </a:r>
          </a:p>
        </p:txBody>
      </p:sp>
      <p:sp>
        <p:nvSpPr>
          <p:cNvPr id="53287" name="Rectangle 39"/>
          <p:cNvSpPr>
            <a:spLocks noChangeArrowheads="1"/>
          </p:cNvSpPr>
          <p:nvPr/>
        </p:nvSpPr>
        <p:spPr bwMode="auto">
          <a:xfrm>
            <a:off x="360363" y="269875"/>
            <a:ext cx="8515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/>
            <a:r>
              <a:rPr lang="en-US" altLang="en-US" sz="4400">
                <a:solidFill>
                  <a:schemeClr val="tx2"/>
                </a:solidFill>
                <a:latin typeface="Times New Roman" charset="0"/>
              </a:rPr>
              <a:t>After swapping root element </a:t>
            </a:r>
            <a:br>
              <a:rPr lang="en-US" altLang="en-US" sz="4400">
                <a:solidFill>
                  <a:schemeClr val="tx2"/>
                </a:solidFill>
                <a:latin typeface="Times New Roman" charset="0"/>
              </a:rPr>
            </a:br>
            <a:r>
              <a:rPr lang="en-US" altLang="en-US" sz="4400">
                <a:solidFill>
                  <a:schemeClr val="tx2"/>
                </a:solidFill>
                <a:latin typeface="Times New Roman" charset="0"/>
              </a:rPr>
              <a:t>into its place </a:t>
            </a:r>
          </a:p>
        </p:txBody>
      </p:sp>
      <p:grpSp>
        <p:nvGrpSpPr>
          <p:cNvPr id="53294" name="Group 46"/>
          <p:cNvGrpSpPr>
            <a:grpSpLocks/>
          </p:cNvGrpSpPr>
          <p:nvPr/>
        </p:nvGrpSpPr>
        <p:grpSpPr bwMode="auto">
          <a:xfrm>
            <a:off x="1905000" y="4338638"/>
            <a:ext cx="5957888" cy="2101850"/>
            <a:chOff x="1200" y="2733"/>
            <a:chExt cx="3753" cy="1324"/>
          </a:xfrm>
        </p:grpSpPr>
        <p:grpSp>
          <p:nvGrpSpPr>
            <p:cNvPr id="53291" name="Group 43"/>
            <p:cNvGrpSpPr>
              <a:grpSpLocks/>
            </p:cNvGrpSpPr>
            <p:nvPr/>
          </p:nvGrpSpPr>
          <p:grpSpPr bwMode="auto">
            <a:xfrm>
              <a:off x="1200" y="3493"/>
              <a:ext cx="3753" cy="564"/>
              <a:chOff x="1200" y="3493"/>
              <a:chExt cx="3753" cy="564"/>
            </a:xfrm>
          </p:grpSpPr>
          <p:sp>
            <p:nvSpPr>
              <p:cNvPr id="53288" name="Line 40"/>
              <p:cNvSpPr>
                <a:spLocks noChangeShapeType="1"/>
              </p:cNvSpPr>
              <p:nvPr/>
            </p:nvSpPr>
            <p:spPr bwMode="auto">
              <a:xfrm>
                <a:off x="1227" y="3787"/>
                <a:ext cx="653" cy="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3289" name="Rectangle 41"/>
              <p:cNvSpPr>
                <a:spLocks noChangeArrowheads="1"/>
              </p:cNvSpPr>
              <p:nvPr/>
            </p:nvSpPr>
            <p:spPr bwMode="auto">
              <a:xfrm>
                <a:off x="1903" y="3769"/>
                <a:ext cx="305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2400">
                    <a:solidFill>
                      <a:srgbClr val="990033"/>
                    </a:solidFill>
                  </a:rPr>
                  <a:t>NO NEED TO CONSIDER AGAIN</a:t>
                </a:r>
              </a:p>
            </p:txBody>
          </p:sp>
          <p:sp>
            <p:nvSpPr>
              <p:cNvPr id="53290" name="Line 42"/>
              <p:cNvSpPr>
                <a:spLocks noChangeShapeType="1"/>
              </p:cNvSpPr>
              <p:nvPr/>
            </p:nvSpPr>
            <p:spPr bwMode="auto">
              <a:xfrm flipH="1" flipV="1">
                <a:off x="1200" y="3493"/>
                <a:ext cx="627" cy="3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53292" name="Line 44"/>
            <p:cNvSpPr>
              <a:spLocks noChangeShapeType="1"/>
            </p:cNvSpPr>
            <p:nvPr/>
          </p:nvSpPr>
          <p:spPr bwMode="auto">
            <a:xfrm flipH="1" flipV="1">
              <a:off x="1213" y="3160"/>
              <a:ext cx="600" cy="6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293" name="Line 45"/>
            <p:cNvSpPr>
              <a:spLocks noChangeShapeType="1"/>
            </p:cNvSpPr>
            <p:nvPr/>
          </p:nvSpPr>
          <p:spPr bwMode="auto">
            <a:xfrm flipH="1" flipV="1">
              <a:off x="1213" y="2733"/>
              <a:ext cx="614" cy="1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3295" name="Rectangle 47"/>
          <p:cNvSpPr>
            <a:spLocks noChangeArrowheads="1"/>
          </p:cNvSpPr>
          <p:nvPr/>
        </p:nvSpPr>
        <p:spPr bwMode="auto">
          <a:xfrm>
            <a:off x="7277100" y="3859213"/>
            <a:ext cx="746125" cy="452437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 altLang="en-US" sz="2400" b="0"/>
          </a:p>
          <a:p>
            <a:pPr algn="ctr"/>
            <a:endParaRPr lang="en-US" altLang="en-US" sz="2400" b="0"/>
          </a:p>
          <a:p>
            <a:pPr algn="ctr"/>
            <a:endParaRPr lang="en-US" altLang="en-US" sz="2400" b="0"/>
          </a:p>
          <a:p>
            <a:pPr algn="ctr"/>
            <a:endParaRPr lang="en-US" altLang="en-US" sz="2400" b="0"/>
          </a:p>
          <a:p>
            <a:pPr algn="ctr"/>
            <a:endParaRPr lang="en-US" altLang="en-US" sz="2400" b="0"/>
          </a:p>
          <a:p>
            <a:pPr algn="ctr"/>
            <a:endParaRPr lang="en-US" altLang="en-US" sz="2400" b="0"/>
          </a:p>
          <a:p>
            <a:pPr algn="ctr"/>
            <a:endParaRPr lang="en-US" altLang="en-US" sz="2400" b="0"/>
          </a:p>
        </p:txBody>
      </p:sp>
      <p:sp>
        <p:nvSpPr>
          <p:cNvPr id="53296" name="Rectangle 48"/>
          <p:cNvSpPr>
            <a:spLocks noChangeArrowheads="1"/>
          </p:cNvSpPr>
          <p:nvPr/>
        </p:nvSpPr>
        <p:spPr bwMode="auto">
          <a:xfrm>
            <a:off x="7443788" y="3849688"/>
            <a:ext cx="4349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12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 </a:t>
            </a:r>
            <a:r>
              <a:rPr lang="en-US" altLang="en-US" sz="1900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53297" name="Rectangle 49"/>
          <p:cNvSpPr>
            <a:spLocks noChangeArrowheads="1"/>
          </p:cNvSpPr>
          <p:nvPr/>
        </p:nvSpPr>
        <p:spPr bwMode="auto">
          <a:xfrm>
            <a:off x="1195388" y="3371850"/>
            <a:ext cx="812800" cy="642938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98" name="Rectangle 50"/>
          <p:cNvSpPr>
            <a:spLocks noChangeArrowheads="1"/>
          </p:cNvSpPr>
          <p:nvPr/>
        </p:nvSpPr>
        <p:spPr bwMode="auto">
          <a:xfrm>
            <a:off x="1431925" y="2316163"/>
            <a:ext cx="466725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  6</a:t>
            </a:r>
          </a:p>
          <a:p>
            <a:endParaRPr lang="en-US" altLang="en-US" sz="2000"/>
          </a:p>
          <a:p>
            <a:r>
              <a:rPr lang="en-US" altLang="en-US" sz="2000"/>
              <a:t>10</a:t>
            </a:r>
          </a:p>
          <a:p>
            <a:endParaRPr lang="en-US" altLang="en-US" sz="2000"/>
          </a:p>
          <a:p>
            <a:r>
              <a:rPr lang="en-US" altLang="en-US" sz="2000"/>
              <a:t>12</a:t>
            </a:r>
          </a:p>
          <a:p>
            <a:endParaRPr lang="en-US" altLang="en-US" sz="2000"/>
          </a:p>
          <a:p>
            <a:r>
              <a:rPr lang="en-US" altLang="en-US" sz="2000"/>
              <a:t>30</a:t>
            </a:r>
          </a:p>
          <a:p>
            <a:endParaRPr lang="en-US" altLang="en-US" sz="2000"/>
          </a:p>
          <a:p>
            <a:r>
              <a:rPr lang="en-US" altLang="en-US" sz="2000"/>
              <a:t>40</a:t>
            </a:r>
          </a:p>
          <a:p>
            <a:endParaRPr lang="en-US" altLang="en-US" sz="2000"/>
          </a:p>
          <a:p>
            <a:r>
              <a:rPr lang="en-US" altLang="en-US" sz="2000"/>
              <a:t>60</a:t>
            </a:r>
          </a:p>
          <a:p>
            <a:endParaRPr lang="en-US" altLang="en-US" sz="2000"/>
          </a:p>
          <a:p>
            <a:r>
              <a:rPr lang="en-US" altLang="en-US" sz="2000"/>
              <a:t>70</a:t>
            </a:r>
          </a:p>
        </p:txBody>
      </p:sp>
      <p:sp>
        <p:nvSpPr>
          <p:cNvPr id="53299" name="Line 51"/>
          <p:cNvSpPr>
            <a:spLocks noChangeShapeType="1"/>
          </p:cNvSpPr>
          <p:nvPr/>
        </p:nvSpPr>
        <p:spPr bwMode="auto">
          <a:xfrm flipH="1" flipV="1">
            <a:off x="1968500" y="3662363"/>
            <a:ext cx="911225" cy="2476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300" name="Line 52"/>
          <p:cNvSpPr>
            <a:spLocks noChangeShapeType="1"/>
          </p:cNvSpPr>
          <p:nvPr/>
        </p:nvSpPr>
        <p:spPr bwMode="auto">
          <a:xfrm flipH="1" flipV="1">
            <a:off x="6424613" y="3163888"/>
            <a:ext cx="1192212" cy="700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301" name="Line 53"/>
          <p:cNvSpPr>
            <a:spLocks noChangeShapeType="1"/>
          </p:cNvSpPr>
          <p:nvPr/>
        </p:nvSpPr>
        <p:spPr bwMode="auto">
          <a:xfrm flipV="1">
            <a:off x="6927850" y="4106863"/>
            <a:ext cx="474663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302" name="Line 54"/>
          <p:cNvSpPr>
            <a:spLocks noChangeShapeType="1"/>
          </p:cNvSpPr>
          <p:nvPr/>
        </p:nvSpPr>
        <p:spPr bwMode="auto">
          <a:xfrm flipH="1" flipV="1">
            <a:off x="7896225" y="4171950"/>
            <a:ext cx="433388" cy="554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5F579-CC09-40D2-B49C-A27CE6BBA43C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0713" y="1958975"/>
            <a:ext cx="7913687" cy="4311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r>
              <a:rPr lang="en-US" altLang="en-US" sz="2800" b="1">
                <a:latin typeface="Courier New" pitchFamily="49" charset="0"/>
              </a:rPr>
              <a:t> </a:t>
            </a:r>
            <a:r>
              <a:rPr lang="en-US" altLang="en-US" sz="2800"/>
              <a:t> </a:t>
            </a:r>
          </a:p>
        </p:txBody>
      </p:sp>
      <p:grpSp>
        <p:nvGrpSpPr>
          <p:cNvPr id="54282" name="Group 10"/>
          <p:cNvGrpSpPr>
            <a:grpSpLocks/>
          </p:cNvGrpSpPr>
          <p:nvPr/>
        </p:nvGrpSpPr>
        <p:grpSpPr bwMode="auto">
          <a:xfrm>
            <a:off x="1184275" y="2212975"/>
            <a:ext cx="825500" cy="4183063"/>
            <a:chOff x="746" y="1394"/>
            <a:chExt cx="520" cy="2635"/>
          </a:xfrm>
        </p:grpSpPr>
        <p:sp>
          <p:nvSpPr>
            <p:cNvPr id="54275" name="Rectangle 3"/>
            <p:cNvSpPr>
              <a:spLocks noChangeArrowheads="1"/>
            </p:cNvSpPr>
            <p:nvPr/>
          </p:nvSpPr>
          <p:spPr bwMode="auto">
            <a:xfrm>
              <a:off x="750" y="1394"/>
              <a:ext cx="512" cy="2635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276" name="Line 4"/>
            <p:cNvSpPr>
              <a:spLocks noChangeShapeType="1"/>
            </p:cNvSpPr>
            <p:nvPr/>
          </p:nvSpPr>
          <p:spPr bwMode="auto">
            <a:xfrm>
              <a:off x="746" y="173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277" name="Line 5"/>
            <p:cNvSpPr>
              <a:spLocks noChangeShapeType="1"/>
            </p:cNvSpPr>
            <p:nvPr/>
          </p:nvSpPr>
          <p:spPr bwMode="auto">
            <a:xfrm>
              <a:off x="746" y="212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278" name="Line 6"/>
            <p:cNvSpPr>
              <a:spLocks noChangeShapeType="1"/>
            </p:cNvSpPr>
            <p:nvPr/>
          </p:nvSpPr>
          <p:spPr bwMode="auto">
            <a:xfrm>
              <a:off x="746" y="251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279" name="Line 7"/>
            <p:cNvSpPr>
              <a:spLocks noChangeShapeType="1"/>
            </p:cNvSpPr>
            <p:nvPr/>
          </p:nvSpPr>
          <p:spPr bwMode="auto">
            <a:xfrm>
              <a:off x="746" y="290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280" name="Line 8"/>
            <p:cNvSpPr>
              <a:spLocks noChangeShapeType="1"/>
            </p:cNvSpPr>
            <p:nvPr/>
          </p:nvSpPr>
          <p:spPr bwMode="auto">
            <a:xfrm>
              <a:off x="746" y="329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281" name="Line 9"/>
            <p:cNvSpPr>
              <a:spLocks noChangeShapeType="1"/>
            </p:cNvSpPr>
            <p:nvPr/>
          </p:nvSpPr>
          <p:spPr bwMode="auto">
            <a:xfrm>
              <a:off x="746" y="368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517525" y="2239963"/>
            <a:ext cx="6350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rgbClr val="CC0000"/>
                </a:solidFill>
              </a:rPr>
              <a:t>[ 0 ]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[ 1 ]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[ 2 ]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[ 3 ]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[ 4 ]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[ 5 ]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[ 6 ]</a:t>
            </a:r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1130300" y="1782763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values</a:t>
            </a:r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4008438" y="3846513"/>
            <a:ext cx="763587" cy="4556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3205163" y="4773613"/>
            <a:ext cx="674687" cy="438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4289" name="Group 17"/>
          <p:cNvGrpSpPr>
            <a:grpSpLocks/>
          </p:cNvGrpSpPr>
          <p:nvPr/>
        </p:nvGrpSpPr>
        <p:grpSpPr bwMode="auto">
          <a:xfrm>
            <a:off x="5710238" y="2833688"/>
            <a:ext cx="739775" cy="863600"/>
            <a:chOff x="3597" y="1785"/>
            <a:chExt cx="466" cy="544"/>
          </a:xfrm>
        </p:grpSpPr>
        <p:sp>
          <p:nvSpPr>
            <p:cNvPr id="54287" name="Rectangle 15"/>
            <p:cNvSpPr>
              <a:spLocks noChangeArrowheads="1"/>
            </p:cNvSpPr>
            <p:nvPr/>
          </p:nvSpPr>
          <p:spPr bwMode="auto">
            <a:xfrm>
              <a:off x="3597" y="1787"/>
              <a:ext cx="466" cy="28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288" name="Rectangle 16"/>
            <p:cNvSpPr>
              <a:spLocks noChangeArrowheads="1"/>
            </p:cNvSpPr>
            <p:nvPr/>
          </p:nvSpPr>
          <p:spPr bwMode="auto">
            <a:xfrm>
              <a:off x="3665" y="1785"/>
              <a:ext cx="303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defTabSz="585788"/>
              <a:r>
                <a:rPr lang="en-US" altLang="en-US" sz="1900"/>
                <a:t> 10</a:t>
              </a:r>
            </a:p>
            <a:p>
              <a:pPr defTabSz="585788"/>
              <a:endParaRPr lang="en-US" altLang="en-US" sz="1400">
                <a:solidFill>
                  <a:srgbClr val="CC0000"/>
                </a:solidFill>
              </a:endParaRPr>
            </a:p>
            <a:p>
              <a:pPr defTabSz="585788"/>
              <a:r>
                <a:rPr lang="en-US" altLang="en-US" sz="1900">
                  <a:solidFill>
                    <a:srgbClr val="CC0000"/>
                  </a:solidFill>
                </a:rPr>
                <a:t>  0</a:t>
              </a:r>
            </a:p>
          </p:txBody>
        </p:sp>
      </p:grp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3744913" y="4179888"/>
            <a:ext cx="454025" cy="581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 flipV="1">
            <a:off x="4492625" y="3178175"/>
            <a:ext cx="1260475" cy="674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92" name="Rectangle 20"/>
          <p:cNvSpPr>
            <a:spLocks noChangeArrowheads="1"/>
          </p:cNvSpPr>
          <p:nvPr/>
        </p:nvSpPr>
        <p:spPr bwMode="auto">
          <a:xfrm>
            <a:off x="4100513" y="3836988"/>
            <a:ext cx="51593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 6</a:t>
            </a:r>
          </a:p>
          <a:p>
            <a:pPr defTabSz="585788"/>
            <a:endParaRPr lang="en-US" altLang="en-US" sz="1400">
              <a:solidFill>
                <a:srgbClr val="CC0000"/>
              </a:solidFill>
            </a:endParaRPr>
          </a:p>
          <a:p>
            <a:pPr defTabSz="585788"/>
            <a:r>
              <a:rPr lang="en-US" altLang="en-US" sz="1900">
                <a:solidFill>
                  <a:srgbClr val="CC0000"/>
                </a:solidFill>
              </a:rPr>
              <a:t>  1</a:t>
            </a:r>
          </a:p>
        </p:txBody>
      </p:sp>
      <p:sp>
        <p:nvSpPr>
          <p:cNvPr id="54293" name="Rectangle 21"/>
          <p:cNvSpPr>
            <a:spLocks noChangeArrowheads="1"/>
          </p:cNvSpPr>
          <p:nvPr/>
        </p:nvSpPr>
        <p:spPr bwMode="auto">
          <a:xfrm>
            <a:off x="7286625" y="3856038"/>
            <a:ext cx="703263" cy="4460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94" name="Rectangle 22"/>
          <p:cNvSpPr>
            <a:spLocks noChangeArrowheads="1"/>
          </p:cNvSpPr>
          <p:nvPr/>
        </p:nvSpPr>
        <p:spPr bwMode="auto">
          <a:xfrm>
            <a:off x="6561138" y="4754563"/>
            <a:ext cx="715962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 flipH="1" flipV="1">
            <a:off x="5792788" y="2365375"/>
            <a:ext cx="244475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96" name="Rectangle 24"/>
          <p:cNvSpPr>
            <a:spLocks noChangeArrowheads="1"/>
          </p:cNvSpPr>
          <p:nvPr/>
        </p:nvSpPr>
        <p:spPr bwMode="auto">
          <a:xfrm>
            <a:off x="4960938" y="2184400"/>
            <a:ext cx="82708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 root</a:t>
            </a:r>
          </a:p>
        </p:txBody>
      </p:sp>
      <p:sp>
        <p:nvSpPr>
          <p:cNvPr id="54297" name="Rectangle 25"/>
          <p:cNvSpPr>
            <a:spLocks noChangeArrowheads="1"/>
          </p:cNvSpPr>
          <p:nvPr/>
        </p:nvSpPr>
        <p:spPr bwMode="auto">
          <a:xfrm>
            <a:off x="7937500" y="4745038"/>
            <a:ext cx="688975" cy="474662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98" name="Rectangle 26"/>
          <p:cNvSpPr>
            <a:spLocks noChangeArrowheads="1"/>
          </p:cNvSpPr>
          <p:nvPr/>
        </p:nvSpPr>
        <p:spPr bwMode="auto">
          <a:xfrm>
            <a:off x="1192213" y="5827713"/>
            <a:ext cx="812800" cy="5588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99" name="Rectangle 27"/>
          <p:cNvSpPr>
            <a:spLocks noChangeArrowheads="1"/>
          </p:cNvSpPr>
          <p:nvPr/>
        </p:nvSpPr>
        <p:spPr bwMode="auto">
          <a:xfrm>
            <a:off x="8085138" y="4775200"/>
            <a:ext cx="46196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70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6</a:t>
            </a:r>
          </a:p>
        </p:txBody>
      </p:sp>
      <p:sp>
        <p:nvSpPr>
          <p:cNvPr id="54300" name="Rectangle 28"/>
          <p:cNvSpPr>
            <a:spLocks noChangeArrowheads="1"/>
          </p:cNvSpPr>
          <p:nvPr/>
        </p:nvSpPr>
        <p:spPr bwMode="auto">
          <a:xfrm>
            <a:off x="1200150" y="5237163"/>
            <a:ext cx="812800" cy="57785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01" name="Rectangle 29"/>
          <p:cNvSpPr>
            <a:spLocks noChangeArrowheads="1"/>
          </p:cNvSpPr>
          <p:nvPr/>
        </p:nvSpPr>
        <p:spPr bwMode="auto">
          <a:xfrm>
            <a:off x="6526213" y="4752975"/>
            <a:ext cx="746125" cy="474663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02" name="Rectangle 30"/>
          <p:cNvSpPr>
            <a:spLocks noChangeArrowheads="1"/>
          </p:cNvSpPr>
          <p:nvPr/>
        </p:nvSpPr>
        <p:spPr bwMode="auto">
          <a:xfrm>
            <a:off x="6584950" y="4770438"/>
            <a:ext cx="5572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 60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>
                <a:solidFill>
                  <a:srgbClr val="CC0000"/>
                </a:solidFill>
              </a:rPr>
              <a:t>   5</a:t>
            </a:r>
          </a:p>
        </p:txBody>
      </p:sp>
      <p:sp>
        <p:nvSpPr>
          <p:cNvPr id="54303" name="Rectangle 31"/>
          <p:cNvSpPr>
            <a:spLocks noChangeArrowheads="1"/>
          </p:cNvSpPr>
          <p:nvPr/>
        </p:nvSpPr>
        <p:spPr bwMode="auto">
          <a:xfrm>
            <a:off x="4648200" y="4752975"/>
            <a:ext cx="688975" cy="4889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04" name="Line 32"/>
          <p:cNvSpPr>
            <a:spLocks noChangeShapeType="1"/>
          </p:cNvSpPr>
          <p:nvPr/>
        </p:nvSpPr>
        <p:spPr bwMode="auto">
          <a:xfrm flipH="1" flipV="1">
            <a:off x="4606925" y="4164013"/>
            <a:ext cx="433388" cy="569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05" name="Rectangle 33"/>
          <p:cNvSpPr>
            <a:spLocks noChangeArrowheads="1"/>
          </p:cNvSpPr>
          <p:nvPr/>
        </p:nvSpPr>
        <p:spPr bwMode="auto">
          <a:xfrm>
            <a:off x="4643438" y="4725988"/>
            <a:ext cx="688975" cy="522287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06" name="Rectangle 34"/>
          <p:cNvSpPr>
            <a:spLocks noChangeArrowheads="1"/>
          </p:cNvSpPr>
          <p:nvPr/>
        </p:nvSpPr>
        <p:spPr bwMode="auto">
          <a:xfrm>
            <a:off x="4795838" y="4784725"/>
            <a:ext cx="46196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40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4</a:t>
            </a:r>
          </a:p>
        </p:txBody>
      </p:sp>
      <p:sp>
        <p:nvSpPr>
          <p:cNvPr id="54307" name="Rectangle 35"/>
          <p:cNvSpPr>
            <a:spLocks noChangeArrowheads="1"/>
          </p:cNvSpPr>
          <p:nvPr/>
        </p:nvSpPr>
        <p:spPr bwMode="auto">
          <a:xfrm>
            <a:off x="1190625" y="4621213"/>
            <a:ext cx="812800" cy="600075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08" name="Rectangle 36"/>
          <p:cNvSpPr>
            <a:spLocks noChangeArrowheads="1"/>
          </p:cNvSpPr>
          <p:nvPr/>
        </p:nvSpPr>
        <p:spPr bwMode="auto">
          <a:xfrm>
            <a:off x="1190625" y="4006850"/>
            <a:ext cx="812800" cy="601663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09" name="Rectangle 37"/>
          <p:cNvSpPr>
            <a:spLocks noChangeArrowheads="1"/>
          </p:cNvSpPr>
          <p:nvPr/>
        </p:nvSpPr>
        <p:spPr bwMode="auto">
          <a:xfrm>
            <a:off x="3190875" y="4740275"/>
            <a:ext cx="746125" cy="474663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10" name="Rectangle 38"/>
          <p:cNvSpPr>
            <a:spLocks noChangeArrowheads="1"/>
          </p:cNvSpPr>
          <p:nvPr/>
        </p:nvSpPr>
        <p:spPr bwMode="auto">
          <a:xfrm>
            <a:off x="3354388" y="4760913"/>
            <a:ext cx="4603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30</a:t>
            </a:r>
          </a:p>
          <a:p>
            <a:pPr defTabSz="585788"/>
            <a:r>
              <a:rPr lang="en-US" altLang="en-US" sz="1400"/>
              <a:t> </a:t>
            </a:r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3 </a:t>
            </a:r>
            <a:r>
              <a:rPr lang="en-US" altLang="en-US" sz="1900"/>
              <a:t>                </a:t>
            </a:r>
          </a:p>
        </p:txBody>
      </p:sp>
      <p:sp>
        <p:nvSpPr>
          <p:cNvPr id="54311" name="Rectangle 39"/>
          <p:cNvSpPr>
            <a:spLocks noChangeArrowheads="1"/>
          </p:cNvSpPr>
          <p:nvPr/>
        </p:nvSpPr>
        <p:spPr bwMode="auto">
          <a:xfrm>
            <a:off x="7277100" y="3859213"/>
            <a:ext cx="746125" cy="452437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 altLang="en-US" sz="2400" b="0"/>
          </a:p>
          <a:p>
            <a:pPr algn="ctr"/>
            <a:endParaRPr lang="en-US" altLang="en-US" sz="2400" b="0"/>
          </a:p>
          <a:p>
            <a:pPr algn="ctr"/>
            <a:endParaRPr lang="en-US" altLang="en-US" sz="2400" b="0"/>
          </a:p>
          <a:p>
            <a:pPr algn="ctr"/>
            <a:endParaRPr lang="en-US" altLang="en-US" sz="2400" b="0"/>
          </a:p>
          <a:p>
            <a:pPr algn="ctr"/>
            <a:endParaRPr lang="en-US" altLang="en-US" sz="2400" b="0"/>
          </a:p>
          <a:p>
            <a:pPr algn="ctr"/>
            <a:endParaRPr lang="en-US" altLang="en-US" sz="2400" b="0"/>
          </a:p>
          <a:p>
            <a:pPr algn="ctr"/>
            <a:endParaRPr lang="en-US" altLang="en-US" sz="2400" b="0"/>
          </a:p>
        </p:txBody>
      </p:sp>
      <p:sp>
        <p:nvSpPr>
          <p:cNvPr id="54312" name="Rectangle 40"/>
          <p:cNvSpPr>
            <a:spLocks noChangeArrowheads="1"/>
          </p:cNvSpPr>
          <p:nvPr/>
        </p:nvSpPr>
        <p:spPr bwMode="auto">
          <a:xfrm>
            <a:off x="7443788" y="3849688"/>
            <a:ext cx="4349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12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 </a:t>
            </a:r>
            <a:r>
              <a:rPr lang="en-US" altLang="en-US" sz="1900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54313" name="Rectangle 41"/>
          <p:cNvSpPr>
            <a:spLocks noChangeArrowheads="1"/>
          </p:cNvSpPr>
          <p:nvPr/>
        </p:nvSpPr>
        <p:spPr bwMode="auto">
          <a:xfrm>
            <a:off x="1195388" y="3371850"/>
            <a:ext cx="812800" cy="642938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14" name="Rectangle 42"/>
          <p:cNvSpPr>
            <a:spLocks noChangeArrowheads="1"/>
          </p:cNvSpPr>
          <p:nvPr/>
        </p:nvSpPr>
        <p:spPr bwMode="auto">
          <a:xfrm>
            <a:off x="1431925" y="2316163"/>
            <a:ext cx="466725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10</a:t>
            </a:r>
          </a:p>
          <a:p>
            <a:endParaRPr lang="en-US" altLang="en-US" sz="2000"/>
          </a:p>
          <a:p>
            <a:r>
              <a:rPr lang="en-US" altLang="en-US" sz="2000"/>
              <a:t>  6</a:t>
            </a:r>
          </a:p>
          <a:p>
            <a:endParaRPr lang="en-US" altLang="en-US" sz="2000"/>
          </a:p>
          <a:p>
            <a:r>
              <a:rPr lang="en-US" altLang="en-US" sz="2000"/>
              <a:t>12</a:t>
            </a:r>
          </a:p>
          <a:p>
            <a:endParaRPr lang="en-US" altLang="en-US" sz="2000"/>
          </a:p>
          <a:p>
            <a:r>
              <a:rPr lang="en-US" altLang="en-US" sz="2000"/>
              <a:t>30</a:t>
            </a:r>
          </a:p>
          <a:p>
            <a:endParaRPr lang="en-US" altLang="en-US" sz="2000"/>
          </a:p>
          <a:p>
            <a:r>
              <a:rPr lang="en-US" altLang="en-US" sz="2000"/>
              <a:t>40</a:t>
            </a:r>
          </a:p>
          <a:p>
            <a:endParaRPr lang="en-US" altLang="en-US" sz="2000"/>
          </a:p>
          <a:p>
            <a:r>
              <a:rPr lang="en-US" altLang="en-US" sz="2000"/>
              <a:t>60</a:t>
            </a:r>
          </a:p>
          <a:p>
            <a:endParaRPr lang="en-US" altLang="en-US" sz="2000"/>
          </a:p>
          <a:p>
            <a:r>
              <a:rPr lang="en-US" altLang="en-US" sz="2000"/>
              <a:t>70</a:t>
            </a:r>
          </a:p>
        </p:txBody>
      </p:sp>
      <p:sp>
        <p:nvSpPr>
          <p:cNvPr id="54315" name="Rectangle 43"/>
          <p:cNvSpPr>
            <a:spLocks noChangeArrowheads="1"/>
          </p:cNvSpPr>
          <p:nvPr/>
        </p:nvSpPr>
        <p:spPr bwMode="auto">
          <a:xfrm>
            <a:off x="360363" y="311150"/>
            <a:ext cx="8515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/>
            <a:r>
              <a:rPr lang="en-US" altLang="en-US" sz="4400">
                <a:solidFill>
                  <a:schemeClr val="tx2"/>
                </a:solidFill>
                <a:latin typeface="Times New Roman" charset="0"/>
              </a:rPr>
              <a:t>After reheaping remaining unsorted elements </a:t>
            </a:r>
          </a:p>
        </p:txBody>
      </p:sp>
      <p:sp>
        <p:nvSpPr>
          <p:cNvPr id="54316" name="Line 44"/>
          <p:cNvSpPr>
            <a:spLocks noChangeShapeType="1"/>
          </p:cNvSpPr>
          <p:nvPr/>
        </p:nvSpPr>
        <p:spPr bwMode="auto">
          <a:xfrm flipH="1" flipV="1">
            <a:off x="6424613" y="3163888"/>
            <a:ext cx="1192212" cy="700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17" name="Line 45"/>
          <p:cNvSpPr>
            <a:spLocks noChangeShapeType="1"/>
          </p:cNvSpPr>
          <p:nvPr/>
        </p:nvSpPr>
        <p:spPr bwMode="auto">
          <a:xfrm flipV="1">
            <a:off x="6927850" y="4106863"/>
            <a:ext cx="474663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18" name="Line 46"/>
          <p:cNvSpPr>
            <a:spLocks noChangeShapeType="1"/>
          </p:cNvSpPr>
          <p:nvPr/>
        </p:nvSpPr>
        <p:spPr bwMode="auto">
          <a:xfrm flipH="1" flipV="1">
            <a:off x="7896225" y="4171950"/>
            <a:ext cx="433388" cy="554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7F2-3430-4F93-BFF4-9334DEF63315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0713" y="1958975"/>
            <a:ext cx="7913687" cy="4311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r>
              <a:rPr lang="en-US" altLang="en-US" sz="2800" b="1">
                <a:latin typeface="Courier New" pitchFamily="49" charset="0"/>
              </a:rPr>
              <a:t> </a:t>
            </a:r>
            <a:r>
              <a:rPr lang="en-US" altLang="en-US" sz="2800"/>
              <a:t> </a:t>
            </a:r>
          </a:p>
        </p:txBody>
      </p:sp>
      <p:grpSp>
        <p:nvGrpSpPr>
          <p:cNvPr id="55306" name="Group 10"/>
          <p:cNvGrpSpPr>
            <a:grpSpLocks/>
          </p:cNvGrpSpPr>
          <p:nvPr/>
        </p:nvGrpSpPr>
        <p:grpSpPr bwMode="auto">
          <a:xfrm>
            <a:off x="1184275" y="2212975"/>
            <a:ext cx="825500" cy="4183063"/>
            <a:chOff x="746" y="1394"/>
            <a:chExt cx="520" cy="2635"/>
          </a:xfrm>
        </p:grpSpPr>
        <p:sp>
          <p:nvSpPr>
            <p:cNvPr id="55299" name="Rectangle 3"/>
            <p:cNvSpPr>
              <a:spLocks noChangeArrowheads="1"/>
            </p:cNvSpPr>
            <p:nvPr/>
          </p:nvSpPr>
          <p:spPr bwMode="auto">
            <a:xfrm>
              <a:off x="750" y="1394"/>
              <a:ext cx="512" cy="2635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00" name="Line 4"/>
            <p:cNvSpPr>
              <a:spLocks noChangeShapeType="1"/>
            </p:cNvSpPr>
            <p:nvPr/>
          </p:nvSpPr>
          <p:spPr bwMode="auto">
            <a:xfrm>
              <a:off x="746" y="173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01" name="Line 5"/>
            <p:cNvSpPr>
              <a:spLocks noChangeShapeType="1"/>
            </p:cNvSpPr>
            <p:nvPr/>
          </p:nvSpPr>
          <p:spPr bwMode="auto">
            <a:xfrm>
              <a:off x="746" y="212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02" name="Line 6"/>
            <p:cNvSpPr>
              <a:spLocks noChangeShapeType="1"/>
            </p:cNvSpPr>
            <p:nvPr/>
          </p:nvSpPr>
          <p:spPr bwMode="auto">
            <a:xfrm>
              <a:off x="746" y="251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03" name="Line 7"/>
            <p:cNvSpPr>
              <a:spLocks noChangeShapeType="1"/>
            </p:cNvSpPr>
            <p:nvPr/>
          </p:nvSpPr>
          <p:spPr bwMode="auto">
            <a:xfrm>
              <a:off x="746" y="290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04" name="Line 8"/>
            <p:cNvSpPr>
              <a:spLocks noChangeShapeType="1"/>
            </p:cNvSpPr>
            <p:nvPr/>
          </p:nvSpPr>
          <p:spPr bwMode="auto">
            <a:xfrm>
              <a:off x="746" y="329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05" name="Line 9"/>
            <p:cNvSpPr>
              <a:spLocks noChangeShapeType="1"/>
            </p:cNvSpPr>
            <p:nvPr/>
          </p:nvSpPr>
          <p:spPr bwMode="auto">
            <a:xfrm>
              <a:off x="746" y="368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517525" y="2239963"/>
            <a:ext cx="6350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rgbClr val="CC0000"/>
                </a:solidFill>
              </a:rPr>
              <a:t>[ 0 ]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[ 1 ]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[ 2 ]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[ 3 ]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[ 4 ]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[ 5 ]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[ 6 ]</a:t>
            </a: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1130300" y="1782763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values</a:t>
            </a:r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4008438" y="3846513"/>
            <a:ext cx="763587" cy="4556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3205163" y="4773613"/>
            <a:ext cx="674687" cy="438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5313" name="Group 17"/>
          <p:cNvGrpSpPr>
            <a:grpSpLocks/>
          </p:cNvGrpSpPr>
          <p:nvPr/>
        </p:nvGrpSpPr>
        <p:grpSpPr bwMode="auto">
          <a:xfrm>
            <a:off x="5710238" y="2833688"/>
            <a:ext cx="739775" cy="863600"/>
            <a:chOff x="3597" y="1785"/>
            <a:chExt cx="466" cy="544"/>
          </a:xfrm>
        </p:grpSpPr>
        <p:sp>
          <p:nvSpPr>
            <p:cNvPr id="55311" name="Rectangle 15"/>
            <p:cNvSpPr>
              <a:spLocks noChangeArrowheads="1"/>
            </p:cNvSpPr>
            <p:nvPr/>
          </p:nvSpPr>
          <p:spPr bwMode="auto">
            <a:xfrm>
              <a:off x="3597" y="1787"/>
              <a:ext cx="466" cy="28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12" name="Rectangle 16"/>
            <p:cNvSpPr>
              <a:spLocks noChangeArrowheads="1"/>
            </p:cNvSpPr>
            <p:nvPr/>
          </p:nvSpPr>
          <p:spPr bwMode="auto">
            <a:xfrm>
              <a:off x="3665" y="1785"/>
              <a:ext cx="303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defTabSz="585788"/>
              <a:r>
                <a:rPr lang="en-US" altLang="en-US" sz="1900"/>
                <a:t> 10</a:t>
              </a:r>
            </a:p>
            <a:p>
              <a:pPr defTabSz="585788"/>
              <a:endParaRPr lang="en-US" altLang="en-US" sz="1400">
                <a:solidFill>
                  <a:srgbClr val="CC0000"/>
                </a:solidFill>
              </a:endParaRPr>
            </a:p>
            <a:p>
              <a:pPr defTabSz="585788"/>
              <a:r>
                <a:rPr lang="en-US" altLang="en-US" sz="1900">
                  <a:solidFill>
                    <a:srgbClr val="CC0000"/>
                  </a:solidFill>
                </a:rPr>
                <a:t>  0</a:t>
              </a:r>
            </a:p>
          </p:txBody>
        </p:sp>
      </p:grpSp>
      <p:sp>
        <p:nvSpPr>
          <p:cNvPr id="55314" name="Line 18"/>
          <p:cNvSpPr>
            <a:spLocks noChangeShapeType="1"/>
          </p:cNvSpPr>
          <p:nvPr/>
        </p:nvSpPr>
        <p:spPr bwMode="auto">
          <a:xfrm flipV="1">
            <a:off x="3744913" y="4179888"/>
            <a:ext cx="454025" cy="581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15" name="Line 19"/>
          <p:cNvSpPr>
            <a:spLocks noChangeShapeType="1"/>
          </p:cNvSpPr>
          <p:nvPr/>
        </p:nvSpPr>
        <p:spPr bwMode="auto">
          <a:xfrm flipV="1">
            <a:off x="4492625" y="3178175"/>
            <a:ext cx="1260475" cy="674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16" name="Rectangle 20"/>
          <p:cNvSpPr>
            <a:spLocks noChangeArrowheads="1"/>
          </p:cNvSpPr>
          <p:nvPr/>
        </p:nvSpPr>
        <p:spPr bwMode="auto">
          <a:xfrm>
            <a:off x="4100513" y="3836988"/>
            <a:ext cx="51593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 6</a:t>
            </a:r>
          </a:p>
          <a:p>
            <a:pPr defTabSz="585788"/>
            <a:endParaRPr lang="en-US" altLang="en-US" sz="1400">
              <a:solidFill>
                <a:srgbClr val="CC0000"/>
              </a:solidFill>
            </a:endParaRPr>
          </a:p>
          <a:p>
            <a:pPr defTabSz="585788"/>
            <a:r>
              <a:rPr lang="en-US" altLang="en-US" sz="1900">
                <a:solidFill>
                  <a:srgbClr val="CC0000"/>
                </a:solidFill>
              </a:rPr>
              <a:t>  1</a:t>
            </a:r>
          </a:p>
        </p:txBody>
      </p:sp>
      <p:sp>
        <p:nvSpPr>
          <p:cNvPr id="55317" name="Rectangle 21"/>
          <p:cNvSpPr>
            <a:spLocks noChangeArrowheads="1"/>
          </p:cNvSpPr>
          <p:nvPr/>
        </p:nvSpPr>
        <p:spPr bwMode="auto">
          <a:xfrm>
            <a:off x="7286625" y="3856038"/>
            <a:ext cx="703263" cy="4460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18" name="Rectangle 22"/>
          <p:cNvSpPr>
            <a:spLocks noChangeArrowheads="1"/>
          </p:cNvSpPr>
          <p:nvPr/>
        </p:nvSpPr>
        <p:spPr bwMode="auto">
          <a:xfrm>
            <a:off x="6561138" y="4754563"/>
            <a:ext cx="715962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19" name="Line 23"/>
          <p:cNvSpPr>
            <a:spLocks noChangeShapeType="1"/>
          </p:cNvSpPr>
          <p:nvPr/>
        </p:nvSpPr>
        <p:spPr bwMode="auto">
          <a:xfrm flipH="1" flipV="1">
            <a:off x="5792788" y="2365375"/>
            <a:ext cx="244475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20" name="Rectangle 24"/>
          <p:cNvSpPr>
            <a:spLocks noChangeArrowheads="1"/>
          </p:cNvSpPr>
          <p:nvPr/>
        </p:nvSpPr>
        <p:spPr bwMode="auto">
          <a:xfrm>
            <a:off x="4960938" y="2184400"/>
            <a:ext cx="82708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 root</a:t>
            </a:r>
          </a:p>
        </p:txBody>
      </p:sp>
      <p:sp>
        <p:nvSpPr>
          <p:cNvPr id="55321" name="Rectangle 25"/>
          <p:cNvSpPr>
            <a:spLocks noChangeArrowheads="1"/>
          </p:cNvSpPr>
          <p:nvPr/>
        </p:nvSpPr>
        <p:spPr bwMode="auto">
          <a:xfrm>
            <a:off x="7937500" y="4745038"/>
            <a:ext cx="688975" cy="474662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22" name="Rectangle 26"/>
          <p:cNvSpPr>
            <a:spLocks noChangeArrowheads="1"/>
          </p:cNvSpPr>
          <p:nvPr/>
        </p:nvSpPr>
        <p:spPr bwMode="auto">
          <a:xfrm>
            <a:off x="1192213" y="5827713"/>
            <a:ext cx="812800" cy="5588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23" name="Rectangle 27"/>
          <p:cNvSpPr>
            <a:spLocks noChangeArrowheads="1"/>
          </p:cNvSpPr>
          <p:nvPr/>
        </p:nvSpPr>
        <p:spPr bwMode="auto">
          <a:xfrm>
            <a:off x="8085138" y="4775200"/>
            <a:ext cx="46196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70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6</a:t>
            </a:r>
          </a:p>
        </p:txBody>
      </p:sp>
      <p:sp>
        <p:nvSpPr>
          <p:cNvPr id="55324" name="Rectangle 28"/>
          <p:cNvSpPr>
            <a:spLocks noChangeArrowheads="1"/>
          </p:cNvSpPr>
          <p:nvPr/>
        </p:nvSpPr>
        <p:spPr bwMode="auto">
          <a:xfrm>
            <a:off x="1200150" y="5237163"/>
            <a:ext cx="812800" cy="57785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25" name="Rectangle 29"/>
          <p:cNvSpPr>
            <a:spLocks noChangeArrowheads="1"/>
          </p:cNvSpPr>
          <p:nvPr/>
        </p:nvSpPr>
        <p:spPr bwMode="auto">
          <a:xfrm>
            <a:off x="6526213" y="4752975"/>
            <a:ext cx="746125" cy="474663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26" name="Rectangle 30"/>
          <p:cNvSpPr>
            <a:spLocks noChangeArrowheads="1"/>
          </p:cNvSpPr>
          <p:nvPr/>
        </p:nvSpPr>
        <p:spPr bwMode="auto">
          <a:xfrm>
            <a:off x="6584950" y="4770438"/>
            <a:ext cx="5572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 60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>
                <a:solidFill>
                  <a:srgbClr val="CC0000"/>
                </a:solidFill>
              </a:rPr>
              <a:t>   5</a:t>
            </a:r>
          </a:p>
        </p:txBody>
      </p:sp>
      <p:sp>
        <p:nvSpPr>
          <p:cNvPr id="55327" name="Rectangle 31"/>
          <p:cNvSpPr>
            <a:spLocks noChangeArrowheads="1"/>
          </p:cNvSpPr>
          <p:nvPr/>
        </p:nvSpPr>
        <p:spPr bwMode="auto">
          <a:xfrm>
            <a:off x="4648200" y="4752975"/>
            <a:ext cx="688975" cy="4889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28" name="Line 32"/>
          <p:cNvSpPr>
            <a:spLocks noChangeShapeType="1"/>
          </p:cNvSpPr>
          <p:nvPr/>
        </p:nvSpPr>
        <p:spPr bwMode="auto">
          <a:xfrm flipH="1" flipV="1">
            <a:off x="4606925" y="4164013"/>
            <a:ext cx="433388" cy="569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29" name="Rectangle 33"/>
          <p:cNvSpPr>
            <a:spLocks noChangeArrowheads="1"/>
          </p:cNvSpPr>
          <p:nvPr/>
        </p:nvSpPr>
        <p:spPr bwMode="auto">
          <a:xfrm>
            <a:off x="4643438" y="4725988"/>
            <a:ext cx="688975" cy="522287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30" name="Rectangle 34"/>
          <p:cNvSpPr>
            <a:spLocks noChangeArrowheads="1"/>
          </p:cNvSpPr>
          <p:nvPr/>
        </p:nvSpPr>
        <p:spPr bwMode="auto">
          <a:xfrm>
            <a:off x="4795838" y="4784725"/>
            <a:ext cx="46196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40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4</a:t>
            </a:r>
          </a:p>
        </p:txBody>
      </p:sp>
      <p:sp>
        <p:nvSpPr>
          <p:cNvPr id="55331" name="Rectangle 35"/>
          <p:cNvSpPr>
            <a:spLocks noChangeArrowheads="1"/>
          </p:cNvSpPr>
          <p:nvPr/>
        </p:nvSpPr>
        <p:spPr bwMode="auto">
          <a:xfrm>
            <a:off x="1190625" y="4621213"/>
            <a:ext cx="812800" cy="600075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32" name="Rectangle 36"/>
          <p:cNvSpPr>
            <a:spLocks noChangeArrowheads="1"/>
          </p:cNvSpPr>
          <p:nvPr/>
        </p:nvSpPr>
        <p:spPr bwMode="auto">
          <a:xfrm>
            <a:off x="1190625" y="4006850"/>
            <a:ext cx="812800" cy="601663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33" name="Rectangle 37"/>
          <p:cNvSpPr>
            <a:spLocks noChangeArrowheads="1"/>
          </p:cNvSpPr>
          <p:nvPr/>
        </p:nvSpPr>
        <p:spPr bwMode="auto">
          <a:xfrm>
            <a:off x="3190875" y="4740275"/>
            <a:ext cx="746125" cy="474663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34" name="Rectangle 38"/>
          <p:cNvSpPr>
            <a:spLocks noChangeArrowheads="1"/>
          </p:cNvSpPr>
          <p:nvPr/>
        </p:nvSpPr>
        <p:spPr bwMode="auto">
          <a:xfrm>
            <a:off x="3354388" y="4760913"/>
            <a:ext cx="4603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30</a:t>
            </a:r>
          </a:p>
          <a:p>
            <a:pPr defTabSz="585788"/>
            <a:r>
              <a:rPr lang="en-US" altLang="en-US" sz="1400"/>
              <a:t> </a:t>
            </a:r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3 </a:t>
            </a:r>
            <a:r>
              <a:rPr lang="en-US" altLang="en-US" sz="1900"/>
              <a:t>                </a:t>
            </a:r>
          </a:p>
        </p:txBody>
      </p:sp>
      <p:sp>
        <p:nvSpPr>
          <p:cNvPr id="55335" name="Rectangle 39"/>
          <p:cNvSpPr>
            <a:spLocks noChangeArrowheads="1"/>
          </p:cNvSpPr>
          <p:nvPr/>
        </p:nvSpPr>
        <p:spPr bwMode="auto">
          <a:xfrm>
            <a:off x="7277100" y="3859213"/>
            <a:ext cx="746125" cy="452437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 altLang="en-US" sz="2400" b="0"/>
          </a:p>
          <a:p>
            <a:pPr algn="ctr"/>
            <a:endParaRPr lang="en-US" altLang="en-US" sz="2400" b="0"/>
          </a:p>
          <a:p>
            <a:pPr algn="ctr"/>
            <a:endParaRPr lang="en-US" altLang="en-US" sz="2400" b="0"/>
          </a:p>
          <a:p>
            <a:pPr algn="ctr"/>
            <a:endParaRPr lang="en-US" altLang="en-US" sz="2400" b="0"/>
          </a:p>
          <a:p>
            <a:pPr algn="ctr"/>
            <a:endParaRPr lang="en-US" altLang="en-US" sz="2400" b="0"/>
          </a:p>
          <a:p>
            <a:pPr algn="ctr"/>
            <a:endParaRPr lang="en-US" altLang="en-US" sz="2400" b="0"/>
          </a:p>
          <a:p>
            <a:pPr algn="ctr"/>
            <a:endParaRPr lang="en-US" altLang="en-US" sz="2400" b="0"/>
          </a:p>
        </p:txBody>
      </p:sp>
      <p:sp>
        <p:nvSpPr>
          <p:cNvPr id="55336" name="Rectangle 40"/>
          <p:cNvSpPr>
            <a:spLocks noChangeArrowheads="1"/>
          </p:cNvSpPr>
          <p:nvPr/>
        </p:nvSpPr>
        <p:spPr bwMode="auto">
          <a:xfrm>
            <a:off x="7443788" y="3849688"/>
            <a:ext cx="4349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12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 </a:t>
            </a:r>
            <a:r>
              <a:rPr lang="en-US" altLang="en-US" sz="1900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55337" name="Rectangle 41"/>
          <p:cNvSpPr>
            <a:spLocks noChangeArrowheads="1"/>
          </p:cNvSpPr>
          <p:nvPr/>
        </p:nvSpPr>
        <p:spPr bwMode="auto">
          <a:xfrm>
            <a:off x="1195388" y="3371850"/>
            <a:ext cx="812800" cy="642938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38" name="Rectangle 42"/>
          <p:cNvSpPr>
            <a:spLocks noChangeArrowheads="1"/>
          </p:cNvSpPr>
          <p:nvPr/>
        </p:nvSpPr>
        <p:spPr bwMode="auto">
          <a:xfrm>
            <a:off x="1431925" y="2316163"/>
            <a:ext cx="466725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10</a:t>
            </a:r>
          </a:p>
          <a:p>
            <a:endParaRPr lang="en-US" altLang="en-US" sz="2000"/>
          </a:p>
          <a:p>
            <a:r>
              <a:rPr lang="en-US" altLang="en-US" sz="2000"/>
              <a:t>  6</a:t>
            </a:r>
          </a:p>
          <a:p>
            <a:endParaRPr lang="en-US" altLang="en-US" sz="2000"/>
          </a:p>
          <a:p>
            <a:r>
              <a:rPr lang="en-US" altLang="en-US" sz="2000"/>
              <a:t>12</a:t>
            </a:r>
          </a:p>
          <a:p>
            <a:endParaRPr lang="en-US" altLang="en-US" sz="2000"/>
          </a:p>
          <a:p>
            <a:r>
              <a:rPr lang="en-US" altLang="en-US" sz="2000"/>
              <a:t>30</a:t>
            </a:r>
          </a:p>
          <a:p>
            <a:endParaRPr lang="en-US" altLang="en-US" sz="2000"/>
          </a:p>
          <a:p>
            <a:r>
              <a:rPr lang="en-US" altLang="en-US" sz="2000"/>
              <a:t>40</a:t>
            </a:r>
          </a:p>
          <a:p>
            <a:endParaRPr lang="en-US" altLang="en-US" sz="2000"/>
          </a:p>
          <a:p>
            <a:r>
              <a:rPr lang="en-US" altLang="en-US" sz="2000"/>
              <a:t>60</a:t>
            </a:r>
          </a:p>
          <a:p>
            <a:endParaRPr lang="en-US" altLang="en-US" sz="2000"/>
          </a:p>
          <a:p>
            <a:r>
              <a:rPr lang="en-US" altLang="en-US" sz="2000"/>
              <a:t>70</a:t>
            </a:r>
          </a:p>
        </p:txBody>
      </p:sp>
      <p:sp>
        <p:nvSpPr>
          <p:cNvPr id="55339" name="Rectangle 43"/>
          <p:cNvSpPr>
            <a:spLocks noChangeArrowheads="1"/>
          </p:cNvSpPr>
          <p:nvPr/>
        </p:nvSpPr>
        <p:spPr bwMode="auto">
          <a:xfrm>
            <a:off x="360363" y="311150"/>
            <a:ext cx="8515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/>
            <a:r>
              <a:rPr lang="en-US" altLang="en-US" sz="4400">
                <a:solidFill>
                  <a:schemeClr val="tx2"/>
                </a:solidFill>
                <a:latin typeface="Times New Roman" charset="0"/>
              </a:rPr>
              <a:t>Swap root element into last place in unsorted array</a:t>
            </a:r>
          </a:p>
        </p:txBody>
      </p:sp>
      <p:grpSp>
        <p:nvGrpSpPr>
          <p:cNvPr id="55343" name="Group 47"/>
          <p:cNvGrpSpPr>
            <a:grpSpLocks/>
          </p:cNvGrpSpPr>
          <p:nvPr/>
        </p:nvGrpSpPr>
        <p:grpSpPr bwMode="auto">
          <a:xfrm>
            <a:off x="2124075" y="2478088"/>
            <a:ext cx="579438" cy="612775"/>
            <a:chOff x="1338" y="1561"/>
            <a:chExt cx="365" cy="386"/>
          </a:xfrm>
        </p:grpSpPr>
        <p:sp>
          <p:nvSpPr>
            <p:cNvPr id="55340" name="Line 44"/>
            <p:cNvSpPr>
              <a:spLocks noChangeShapeType="1"/>
            </p:cNvSpPr>
            <p:nvPr/>
          </p:nvSpPr>
          <p:spPr bwMode="auto">
            <a:xfrm>
              <a:off x="1698" y="1565"/>
              <a:ext cx="0" cy="3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41" name="Line 45"/>
            <p:cNvSpPr>
              <a:spLocks noChangeShapeType="1"/>
            </p:cNvSpPr>
            <p:nvPr/>
          </p:nvSpPr>
          <p:spPr bwMode="auto">
            <a:xfrm>
              <a:off x="1338" y="1561"/>
              <a:ext cx="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42" name="Line 46"/>
            <p:cNvSpPr>
              <a:spLocks noChangeShapeType="1"/>
            </p:cNvSpPr>
            <p:nvPr/>
          </p:nvSpPr>
          <p:spPr bwMode="auto">
            <a:xfrm>
              <a:off x="1343" y="1947"/>
              <a:ext cx="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5344" name="Line 48"/>
          <p:cNvSpPr>
            <a:spLocks noChangeShapeType="1"/>
          </p:cNvSpPr>
          <p:nvPr/>
        </p:nvSpPr>
        <p:spPr bwMode="auto">
          <a:xfrm flipV="1">
            <a:off x="6927850" y="4106863"/>
            <a:ext cx="474663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45" name="Line 49"/>
          <p:cNvSpPr>
            <a:spLocks noChangeShapeType="1"/>
          </p:cNvSpPr>
          <p:nvPr/>
        </p:nvSpPr>
        <p:spPr bwMode="auto">
          <a:xfrm flipH="1" flipV="1">
            <a:off x="7896225" y="4171950"/>
            <a:ext cx="433388" cy="554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46" name="Line 50"/>
          <p:cNvSpPr>
            <a:spLocks noChangeShapeType="1"/>
          </p:cNvSpPr>
          <p:nvPr/>
        </p:nvSpPr>
        <p:spPr bwMode="auto">
          <a:xfrm flipH="1" flipV="1">
            <a:off x="6424613" y="3163888"/>
            <a:ext cx="1192212" cy="700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05EB-A89D-4168-93FF-F33118CFEB4B}" type="slidenum">
              <a:rPr lang="en-US" altLang="en-US"/>
              <a:pPr/>
              <a:t>6</a:t>
            </a:fld>
            <a:endParaRPr lang="en-US" altLang="en-US"/>
          </a:p>
        </p:txBody>
      </p:sp>
      <p:grpSp>
        <p:nvGrpSpPr>
          <p:cNvPr id="10280" name="Group 40"/>
          <p:cNvGrpSpPr>
            <a:grpSpLocks/>
          </p:cNvGrpSpPr>
          <p:nvPr/>
        </p:nvGrpSpPr>
        <p:grpSpPr bwMode="auto">
          <a:xfrm>
            <a:off x="5181600" y="2209800"/>
            <a:ext cx="2311400" cy="685800"/>
            <a:chOff x="3264" y="1392"/>
            <a:chExt cx="1456" cy="432"/>
          </a:xfrm>
        </p:grpSpPr>
        <p:grpSp>
          <p:nvGrpSpPr>
            <p:cNvPr id="10279" name="Group 39"/>
            <p:cNvGrpSpPr>
              <a:grpSpLocks/>
            </p:cNvGrpSpPr>
            <p:nvPr/>
          </p:nvGrpSpPr>
          <p:grpSpPr bwMode="auto">
            <a:xfrm>
              <a:off x="3264" y="1392"/>
              <a:ext cx="1456" cy="432"/>
              <a:chOff x="3264" y="1392"/>
              <a:chExt cx="1456" cy="432"/>
            </a:xfrm>
          </p:grpSpPr>
          <p:sp>
            <p:nvSpPr>
              <p:cNvPr id="10259" name="AutoShape 19"/>
              <p:cNvSpPr>
                <a:spLocks noChangeArrowheads="1"/>
              </p:cNvSpPr>
              <p:nvPr/>
            </p:nvSpPr>
            <p:spPr bwMode="auto">
              <a:xfrm rot="16200000">
                <a:off x="3414" y="1304"/>
                <a:ext cx="394" cy="600"/>
              </a:xfrm>
              <a:prstGeom prst="triangle">
                <a:avLst>
                  <a:gd name="adj" fmla="val 49995"/>
                </a:avLst>
              </a:prstGeom>
              <a:solidFill>
                <a:schemeClr val="accent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60" name="Rectangle 20"/>
              <p:cNvSpPr>
                <a:spLocks noChangeArrowheads="1"/>
              </p:cNvSpPr>
              <p:nvPr/>
            </p:nvSpPr>
            <p:spPr bwMode="auto">
              <a:xfrm>
                <a:off x="3916" y="1405"/>
                <a:ext cx="804" cy="3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10278" name="Group 38"/>
              <p:cNvGrpSpPr>
                <a:grpSpLocks/>
              </p:cNvGrpSpPr>
              <p:nvPr/>
            </p:nvGrpSpPr>
            <p:grpSpPr bwMode="auto">
              <a:xfrm>
                <a:off x="3264" y="1392"/>
                <a:ext cx="1456" cy="432"/>
                <a:chOff x="3264" y="1392"/>
                <a:chExt cx="1456" cy="432"/>
              </a:xfrm>
            </p:grpSpPr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auto">
                <a:xfrm>
                  <a:off x="3916" y="1403"/>
                  <a:ext cx="8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auto">
                <a:xfrm>
                  <a:off x="3916" y="1805"/>
                  <a:ext cx="80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264" y="1392"/>
                  <a:ext cx="672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auto">
                <a:xfrm>
                  <a:off x="3264" y="1584"/>
                  <a:ext cx="672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10266" name="Rectangle 26"/>
            <p:cNvSpPr>
              <a:spLocks noChangeArrowheads="1"/>
            </p:cNvSpPr>
            <p:nvPr/>
          </p:nvSpPr>
          <p:spPr bwMode="auto">
            <a:xfrm>
              <a:off x="3726" y="1465"/>
              <a:ext cx="9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/>
                <a:t>SORTED</a:t>
              </a:r>
            </a:p>
          </p:txBody>
        </p:sp>
      </p:grp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97000" y="146050"/>
            <a:ext cx="6653213" cy="1143000"/>
          </a:xfrm>
          <a:noFill/>
          <a:ln/>
        </p:spPr>
        <p:txBody>
          <a:bodyPr/>
          <a:lstStyle/>
          <a:p>
            <a:r>
              <a:rPr lang="en-US" altLang="en-US"/>
              <a:t>Selection Sort: Pass Two 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506413" y="1620838"/>
            <a:ext cx="2224087" cy="42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endParaRPr lang="en-US" altLang="en-US" sz="2400">
              <a:latin typeface="Times New Roman" charset="0"/>
            </a:endParaRPr>
          </a:p>
          <a:p>
            <a:r>
              <a:rPr lang="en-US" altLang="en-US" sz="800">
                <a:latin typeface="Times New Roman" charset="0"/>
              </a:rPr>
              <a:t>  </a:t>
            </a:r>
            <a:endParaRPr lang="en-US" altLang="en-US" sz="10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values	 [ 0 ]       </a:t>
            </a:r>
            <a:endParaRPr lang="en-US" altLang="en-US" sz="16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	 [ 1 ]</a:t>
            </a:r>
            <a:endParaRPr lang="en-US" altLang="en-US" sz="8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	 [ 2 ]</a:t>
            </a:r>
          </a:p>
          <a:p>
            <a:r>
              <a:rPr lang="en-US" altLang="en-US" sz="800">
                <a:latin typeface="Times New Roman" charset="0"/>
              </a:rPr>
              <a:t> </a:t>
            </a:r>
          </a:p>
          <a:p>
            <a:r>
              <a:rPr lang="en-US" altLang="en-US" sz="800">
                <a:latin typeface="Times New Roman" charset="0"/>
              </a:rPr>
              <a:t> </a:t>
            </a:r>
            <a:endParaRPr lang="en-US" altLang="en-US" sz="10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             [ 3 ]</a:t>
            </a:r>
            <a:endParaRPr lang="en-US" altLang="en-US" sz="16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 	 [ 4 ]</a:t>
            </a:r>
          </a:p>
        </p:txBody>
      </p:sp>
      <p:grpSp>
        <p:nvGrpSpPr>
          <p:cNvPr id="10249" name="Group 9"/>
          <p:cNvGrpSpPr>
            <a:grpSpLocks/>
          </p:cNvGrpSpPr>
          <p:nvPr/>
        </p:nvGrpSpPr>
        <p:grpSpPr bwMode="auto">
          <a:xfrm>
            <a:off x="2414588" y="2209800"/>
            <a:ext cx="1416050" cy="3819525"/>
            <a:chOff x="1521" y="1392"/>
            <a:chExt cx="892" cy="2406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533" y="1392"/>
              <a:ext cx="876" cy="240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5" name="Line 5"/>
            <p:cNvSpPr>
              <a:spLocks noChangeShapeType="1"/>
            </p:cNvSpPr>
            <p:nvPr/>
          </p:nvSpPr>
          <p:spPr bwMode="auto">
            <a:xfrm>
              <a:off x="1521" y="1872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6" name="Line 6"/>
            <p:cNvSpPr>
              <a:spLocks noChangeShapeType="1"/>
            </p:cNvSpPr>
            <p:nvPr/>
          </p:nvSpPr>
          <p:spPr bwMode="auto">
            <a:xfrm>
              <a:off x="1521" y="2354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7" name="Line 7"/>
            <p:cNvSpPr>
              <a:spLocks noChangeShapeType="1"/>
            </p:cNvSpPr>
            <p:nvPr/>
          </p:nvSpPr>
          <p:spPr bwMode="auto">
            <a:xfrm>
              <a:off x="1521" y="2837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8" name="Line 8"/>
            <p:cNvSpPr>
              <a:spLocks noChangeShapeType="1"/>
            </p:cNvSpPr>
            <p:nvPr/>
          </p:nvSpPr>
          <p:spPr bwMode="auto">
            <a:xfrm>
              <a:off x="1521" y="3320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2786063" y="2298700"/>
            <a:ext cx="749300" cy="374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  6</a:t>
            </a:r>
          </a:p>
          <a:p>
            <a:endParaRPr lang="en-US" altLang="en-US" sz="2000"/>
          </a:p>
          <a:p>
            <a:r>
              <a:rPr lang="en-US" altLang="en-US"/>
              <a:t>24</a:t>
            </a:r>
          </a:p>
          <a:p>
            <a:endParaRPr lang="en-US" altLang="en-US" sz="2000"/>
          </a:p>
          <a:p>
            <a:r>
              <a:rPr lang="en-US" altLang="en-US"/>
              <a:t>10</a:t>
            </a:r>
          </a:p>
          <a:p>
            <a:endParaRPr lang="en-US" altLang="en-US" sz="2000"/>
          </a:p>
          <a:p>
            <a:r>
              <a:rPr lang="en-US" altLang="en-US"/>
              <a:t> 36</a:t>
            </a:r>
          </a:p>
          <a:p>
            <a:endParaRPr lang="en-US" altLang="en-US" sz="2000"/>
          </a:p>
          <a:p>
            <a:r>
              <a:rPr lang="en-US" altLang="en-US"/>
              <a:t>12</a:t>
            </a:r>
          </a:p>
        </p:txBody>
      </p:sp>
      <p:grpSp>
        <p:nvGrpSpPr>
          <p:cNvPr id="10257" name="Group 17"/>
          <p:cNvGrpSpPr>
            <a:grpSpLocks/>
          </p:cNvGrpSpPr>
          <p:nvPr/>
        </p:nvGrpSpPr>
        <p:grpSpPr bwMode="auto">
          <a:xfrm>
            <a:off x="5256213" y="2941638"/>
            <a:ext cx="2265362" cy="3084512"/>
            <a:chOff x="3311" y="1853"/>
            <a:chExt cx="1427" cy="1943"/>
          </a:xfrm>
        </p:grpSpPr>
        <p:grpSp>
          <p:nvGrpSpPr>
            <p:cNvPr id="10255" name="Group 15"/>
            <p:cNvGrpSpPr>
              <a:grpSpLocks/>
            </p:cNvGrpSpPr>
            <p:nvPr/>
          </p:nvGrpSpPr>
          <p:grpSpPr bwMode="auto">
            <a:xfrm>
              <a:off x="3311" y="1853"/>
              <a:ext cx="1427" cy="1943"/>
              <a:chOff x="3311" y="1853"/>
              <a:chExt cx="1427" cy="1943"/>
            </a:xfrm>
          </p:grpSpPr>
          <p:sp>
            <p:nvSpPr>
              <p:cNvPr id="10251" name="AutoShape 11"/>
              <p:cNvSpPr>
                <a:spLocks noChangeArrowheads="1"/>
              </p:cNvSpPr>
              <p:nvPr/>
            </p:nvSpPr>
            <p:spPr bwMode="auto">
              <a:xfrm rot="16200000">
                <a:off x="2645" y="2524"/>
                <a:ext cx="1938" cy="606"/>
              </a:xfrm>
              <a:prstGeom prst="triangle">
                <a:avLst>
                  <a:gd name="adj" fmla="val 49995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52" name="Rectangle 12"/>
              <p:cNvSpPr>
                <a:spLocks noChangeArrowheads="1"/>
              </p:cNvSpPr>
              <p:nvPr/>
            </p:nvSpPr>
            <p:spPr bwMode="auto">
              <a:xfrm>
                <a:off x="3921" y="1864"/>
                <a:ext cx="815" cy="1924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53" name="Line 13"/>
              <p:cNvSpPr>
                <a:spLocks noChangeShapeType="1"/>
              </p:cNvSpPr>
              <p:nvPr/>
            </p:nvSpPr>
            <p:spPr bwMode="auto">
              <a:xfrm>
                <a:off x="3921" y="1853"/>
                <a:ext cx="81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54" name="Line 14"/>
              <p:cNvSpPr>
                <a:spLocks noChangeShapeType="1"/>
              </p:cNvSpPr>
              <p:nvPr/>
            </p:nvSpPr>
            <p:spPr bwMode="auto">
              <a:xfrm>
                <a:off x="3924" y="3796"/>
                <a:ext cx="81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0256" name="Line 16"/>
            <p:cNvSpPr>
              <a:spLocks noChangeShapeType="1"/>
            </p:cNvSpPr>
            <p:nvPr/>
          </p:nvSpPr>
          <p:spPr bwMode="auto">
            <a:xfrm>
              <a:off x="4733" y="1853"/>
              <a:ext cx="0" cy="19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7718425" y="3043238"/>
            <a:ext cx="420688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U</a:t>
            </a:r>
          </a:p>
          <a:p>
            <a:r>
              <a:rPr lang="en-US" altLang="en-US" sz="2400"/>
              <a:t>N</a:t>
            </a:r>
          </a:p>
          <a:p>
            <a:r>
              <a:rPr lang="en-US" altLang="en-US" sz="2400"/>
              <a:t>S</a:t>
            </a:r>
          </a:p>
          <a:p>
            <a:r>
              <a:rPr lang="en-US" altLang="en-US" sz="2400"/>
              <a:t>O</a:t>
            </a:r>
          </a:p>
          <a:p>
            <a:r>
              <a:rPr lang="en-US" altLang="en-US" sz="2400"/>
              <a:t>R</a:t>
            </a:r>
          </a:p>
          <a:p>
            <a:r>
              <a:rPr lang="en-US" altLang="en-US" sz="2400"/>
              <a:t>T</a:t>
            </a:r>
          </a:p>
          <a:p>
            <a:r>
              <a:rPr lang="en-US" altLang="en-US" sz="2400"/>
              <a:t>E</a:t>
            </a:r>
          </a:p>
          <a:p>
            <a:r>
              <a:rPr lang="en-US" altLang="en-US" sz="2400"/>
              <a:t>D</a:t>
            </a:r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7486650" y="2227263"/>
            <a:ext cx="0" cy="63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0270" name="Group 30"/>
          <p:cNvGrpSpPr>
            <a:grpSpLocks/>
          </p:cNvGrpSpPr>
          <p:nvPr/>
        </p:nvGrpSpPr>
        <p:grpSpPr bwMode="auto">
          <a:xfrm>
            <a:off x="4064000" y="3279775"/>
            <a:ext cx="579438" cy="2381473"/>
            <a:chOff x="2560" y="2066"/>
            <a:chExt cx="365" cy="574"/>
          </a:xfrm>
        </p:grpSpPr>
        <p:sp>
          <p:nvSpPr>
            <p:cNvPr id="10267" name="Line 27"/>
            <p:cNvSpPr>
              <a:spLocks noChangeShapeType="1"/>
            </p:cNvSpPr>
            <p:nvPr/>
          </p:nvSpPr>
          <p:spPr bwMode="auto">
            <a:xfrm>
              <a:off x="2920" y="2071"/>
              <a:ext cx="0" cy="5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68" name="Line 28"/>
            <p:cNvSpPr>
              <a:spLocks noChangeShapeType="1"/>
            </p:cNvSpPr>
            <p:nvPr/>
          </p:nvSpPr>
          <p:spPr bwMode="auto">
            <a:xfrm>
              <a:off x="2560" y="2066"/>
              <a:ext cx="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69" name="Line 29"/>
            <p:cNvSpPr>
              <a:spLocks noChangeShapeType="1"/>
            </p:cNvSpPr>
            <p:nvPr/>
          </p:nvSpPr>
          <p:spPr bwMode="auto">
            <a:xfrm>
              <a:off x="2565" y="2640"/>
              <a:ext cx="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45C6-9152-46D1-8EB8-F00FD32D1B6F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0713" y="1958975"/>
            <a:ext cx="7913687" cy="4311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r>
              <a:rPr lang="en-US" altLang="en-US" sz="2800" b="1">
                <a:latin typeface="Courier New" pitchFamily="49" charset="0"/>
              </a:rPr>
              <a:t> </a:t>
            </a:r>
            <a:r>
              <a:rPr lang="en-US" altLang="en-US" sz="2800"/>
              <a:t> </a:t>
            </a:r>
          </a:p>
        </p:txBody>
      </p:sp>
      <p:grpSp>
        <p:nvGrpSpPr>
          <p:cNvPr id="56330" name="Group 10"/>
          <p:cNvGrpSpPr>
            <a:grpSpLocks/>
          </p:cNvGrpSpPr>
          <p:nvPr/>
        </p:nvGrpSpPr>
        <p:grpSpPr bwMode="auto">
          <a:xfrm>
            <a:off x="1187450" y="2212975"/>
            <a:ext cx="825500" cy="4183063"/>
            <a:chOff x="748" y="1394"/>
            <a:chExt cx="520" cy="2635"/>
          </a:xfrm>
        </p:grpSpPr>
        <p:sp>
          <p:nvSpPr>
            <p:cNvPr id="56323" name="Rectangle 3"/>
            <p:cNvSpPr>
              <a:spLocks noChangeArrowheads="1"/>
            </p:cNvSpPr>
            <p:nvPr/>
          </p:nvSpPr>
          <p:spPr bwMode="auto">
            <a:xfrm>
              <a:off x="752" y="1394"/>
              <a:ext cx="512" cy="2635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24" name="Line 4"/>
            <p:cNvSpPr>
              <a:spLocks noChangeShapeType="1"/>
            </p:cNvSpPr>
            <p:nvPr/>
          </p:nvSpPr>
          <p:spPr bwMode="auto">
            <a:xfrm>
              <a:off x="748" y="173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25" name="Line 5"/>
            <p:cNvSpPr>
              <a:spLocks noChangeShapeType="1"/>
            </p:cNvSpPr>
            <p:nvPr/>
          </p:nvSpPr>
          <p:spPr bwMode="auto">
            <a:xfrm>
              <a:off x="748" y="212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26" name="Line 6"/>
            <p:cNvSpPr>
              <a:spLocks noChangeShapeType="1"/>
            </p:cNvSpPr>
            <p:nvPr/>
          </p:nvSpPr>
          <p:spPr bwMode="auto">
            <a:xfrm>
              <a:off x="748" y="251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27" name="Line 7"/>
            <p:cNvSpPr>
              <a:spLocks noChangeShapeType="1"/>
            </p:cNvSpPr>
            <p:nvPr/>
          </p:nvSpPr>
          <p:spPr bwMode="auto">
            <a:xfrm>
              <a:off x="748" y="290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28" name="Line 8"/>
            <p:cNvSpPr>
              <a:spLocks noChangeShapeType="1"/>
            </p:cNvSpPr>
            <p:nvPr/>
          </p:nvSpPr>
          <p:spPr bwMode="auto">
            <a:xfrm>
              <a:off x="748" y="3297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29" name="Line 9"/>
            <p:cNvSpPr>
              <a:spLocks noChangeShapeType="1"/>
            </p:cNvSpPr>
            <p:nvPr/>
          </p:nvSpPr>
          <p:spPr bwMode="auto">
            <a:xfrm>
              <a:off x="748" y="368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6331" name="Rectangle 11"/>
          <p:cNvSpPr>
            <a:spLocks noChangeArrowheads="1"/>
          </p:cNvSpPr>
          <p:nvPr/>
        </p:nvSpPr>
        <p:spPr bwMode="auto">
          <a:xfrm>
            <a:off x="517525" y="2239963"/>
            <a:ext cx="6350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rgbClr val="CC0000"/>
                </a:solidFill>
              </a:rPr>
              <a:t>[ 0 ]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[ 1 ]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[ 2 ]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[ 3 ]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[ 4 ]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[ 5 ]</a:t>
            </a:r>
          </a:p>
          <a:p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[ 6 ]</a:t>
            </a:r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1130300" y="1782763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values</a:t>
            </a:r>
          </a:p>
        </p:txBody>
      </p:sp>
      <p:sp>
        <p:nvSpPr>
          <p:cNvPr id="56333" name="Rectangle 13"/>
          <p:cNvSpPr>
            <a:spLocks noChangeArrowheads="1"/>
          </p:cNvSpPr>
          <p:nvPr/>
        </p:nvSpPr>
        <p:spPr bwMode="auto">
          <a:xfrm>
            <a:off x="4008438" y="3846513"/>
            <a:ext cx="763587" cy="4556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34" name="Rectangle 14"/>
          <p:cNvSpPr>
            <a:spLocks noChangeArrowheads="1"/>
          </p:cNvSpPr>
          <p:nvPr/>
        </p:nvSpPr>
        <p:spPr bwMode="auto">
          <a:xfrm>
            <a:off x="3205163" y="4773613"/>
            <a:ext cx="674687" cy="438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5710238" y="2836863"/>
            <a:ext cx="739775" cy="4492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7286625" y="3856038"/>
            <a:ext cx="703263" cy="4460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37" name="Rectangle 17"/>
          <p:cNvSpPr>
            <a:spLocks noChangeArrowheads="1"/>
          </p:cNvSpPr>
          <p:nvPr/>
        </p:nvSpPr>
        <p:spPr bwMode="auto">
          <a:xfrm>
            <a:off x="6561138" y="4754563"/>
            <a:ext cx="715962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38" name="Line 18"/>
          <p:cNvSpPr>
            <a:spLocks noChangeShapeType="1"/>
          </p:cNvSpPr>
          <p:nvPr/>
        </p:nvSpPr>
        <p:spPr bwMode="auto">
          <a:xfrm flipH="1" flipV="1">
            <a:off x="5792788" y="2365375"/>
            <a:ext cx="244475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39" name="Rectangle 19"/>
          <p:cNvSpPr>
            <a:spLocks noChangeArrowheads="1"/>
          </p:cNvSpPr>
          <p:nvPr/>
        </p:nvSpPr>
        <p:spPr bwMode="auto">
          <a:xfrm>
            <a:off x="4960938" y="2184400"/>
            <a:ext cx="82708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 root</a:t>
            </a:r>
          </a:p>
        </p:txBody>
      </p:sp>
      <p:sp>
        <p:nvSpPr>
          <p:cNvPr id="56340" name="Rectangle 20"/>
          <p:cNvSpPr>
            <a:spLocks noChangeArrowheads="1"/>
          </p:cNvSpPr>
          <p:nvPr/>
        </p:nvSpPr>
        <p:spPr bwMode="auto">
          <a:xfrm>
            <a:off x="7937500" y="4745038"/>
            <a:ext cx="688975" cy="474662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41" name="Rectangle 21"/>
          <p:cNvSpPr>
            <a:spLocks noChangeArrowheads="1"/>
          </p:cNvSpPr>
          <p:nvPr/>
        </p:nvSpPr>
        <p:spPr bwMode="auto">
          <a:xfrm>
            <a:off x="1192213" y="5827713"/>
            <a:ext cx="812800" cy="5588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42" name="Rectangle 22"/>
          <p:cNvSpPr>
            <a:spLocks noChangeArrowheads="1"/>
          </p:cNvSpPr>
          <p:nvPr/>
        </p:nvSpPr>
        <p:spPr bwMode="auto">
          <a:xfrm>
            <a:off x="8085138" y="4775200"/>
            <a:ext cx="46196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70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6</a:t>
            </a:r>
          </a:p>
        </p:txBody>
      </p:sp>
      <p:sp>
        <p:nvSpPr>
          <p:cNvPr id="56343" name="Rectangle 23"/>
          <p:cNvSpPr>
            <a:spLocks noChangeArrowheads="1"/>
          </p:cNvSpPr>
          <p:nvPr/>
        </p:nvSpPr>
        <p:spPr bwMode="auto">
          <a:xfrm>
            <a:off x="1200150" y="5237163"/>
            <a:ext cx="812800" cy="57785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44" name="Rectangle 24"/>
          <p:cNvSpPr>
            <a:spLocks noChangeArrowheads="1"/>
          </p:cNvSpPr>
          <p:nvPr/>
        </p:nvSpPr>
        <p:spPr bwMode="auto">
          <a:xfrm>
            <a:off x="6526213" y="4752975"/>
            <a:ext cx="746125" cy="474663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45" name="Rectangle 25"/>
          <p:cNvSpPr>
            <a:spLocks noChangeArrowheads="1"/>
          </p:cNvSpPr>
          <p:nvPr/>
        </p:nvSpPr>
        <p:spPr bwMode="auto">
          <a:xfrm>
            <a:off x="6584950" y="4770438"/>
            <a:ext cx="5572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 60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>
                <a:solidFill>
                  <a:srgbClr val="CC0000"/>
                </a:solidFill>
              </a:rPr>
              <a:t>   5</a:t>
            </a:r>
          </a:p>
        </p:txBody>
      </p:sp>
      <p:sp>
        <p:nvSpPr>
          <p:cNvPr id="56346" name="Rectangle 26"/>
          <p:cNvSpPr>
            <a:spLocks noChangeArrowheads="1"/>
          </p:cNvSpPr>
          <p:nvPr/>
        </p:nvSpPr>
        <p:spPr bwMode="auto">
          <a:xfrm>
            <a:off x="4648200" y="4752975"/>
            <a:ext cx="688975" cy="4889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47" name="Rectangle 27"/>
          <p:cNvSpPr>
            <a:spLocks noChangeArrowheads="1"/>
          </p:cNvSpPr>
          <p:nvPr/>
        </p:nvSpPr>
        <p:spPr bwMode="auto">
          <a:xfrm>
            <a:off x="4643438" y="4725988"/>
            <a:ext cx="688975" cy="522287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48" name="Rectangle 28"/>
          <p:cNvSpPr>
            <a:spLocks noChangeArrowheads="1"/>
          </p:cNvSpPr>
          <p:nvPr/>
        </p:nvSpPr>
        <p:spPr bwMode="auto">
          <a:xfrm>
            <a:off x="4795838" y="4784725"/>
            <a:ext cx="46196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40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4</a:t>
            </a:r>
          </a:p>
        </p:txBody>
      </p:sp>
      <p:sp>
        <p:nvSpPr>
          <p:cNvPr id="56349" name="Rectangle 29"/>
          <p:cNvSpPr>
            <a:spLocks noChangeArrowheads="1"/>
          </p:cNvSpPr>
          <p:nvPr/>
        </p:nvSpPr>
        <p:spPr bwMode="auto">
          <a:xfrm>
            <a:off x="1190625" y="4621213"/>
            <a:ext cx="812800" cy="600075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50" name="Rectangle 30"/>
          <p:cNvSpPr>
            <a:spLocks noChangeArrowheads="1"/>
          </p:cNvSpPr>
          <p:nvPr/>
        </p:nvSpPr>
        <p:spPr bwMode="auto">
          <a:xfrm>
            <a:off x="1190625" y="4006850"/>
            <a:ext cx="812800" cy="601663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51" name="Rectangle 31"/>
          <p:cNvSpPr>
            <a:spLocks noChangeArrowheads="1"/>
          </p:cNvSpPr>
          <p:nvPr/>
        </p:nvSpPr>
        <p:spPr bwMode="auto">
          <a:xfrm>
            <a:off x="3190875" y="4740275"/>
            <a:ext cx="746125" cy="474663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52" name="Rectangle 32"/>
          <p:cNvSpPr>
            <a:spLocks noChangeArrowheads="1"/>
          </p:cNvSpPr>
          <p:nvPr/>
        </p:nvSpPr>
        <p:spPr bwMode="auto">
          <a:xfrm>
            <a:off x="3354388" y="4760913"/>
            <a:ext cx="4603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30</a:t>
            </a:r>
          </a:p>
          <a:p>
            <a:pPr defTabSz="585788"/>
            <a:r>
              <a:rPr lang="en-US" altLang="en-US" sz="1400"/>
              <a:t> </a:t>
            </a:r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3 </a:t>
            </a:r>
            <a:r>
              <a:rPr lang="en-US" altLang="en-US" sz="1900"/>
              <a:t>                </a:t>
            </a:r>
          </a:p>
        </p:txBody>
      </p:sp>
      <p:sp>
        <p:nvSpPr>
          <p:cNvPr id="56353" name="Rectangle 33"/>
          <p:cNvSpPr>
            <a:spLocks noChangeArrowheads="1"/>
          </p:cNvSpPr>
          <p:nvPr/>
        </p:nvSpPr>
        <p:spPr bwMode="auto">
          <a:xfrm>
            <a:off x="7277100" y="3859213"/>
            <a:ext cx="746125" cy="452437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 altLang="en-US" sz="2400" b="0"/>
          </a:p>
          <a:p>
            <a:pPr algn="ctr"/>
            <a:endParaRPr lang="en-US" altLang="en-US" sz="2400" b="0"/>
          </a:p>
          <a:p>
            <a:pPr algn="ctr"/>
            <a:endParaRPr lang="en-US" altLang="en-US" sz="2400" b="0"/>
          </a:p>
          <a:p>
            <a:pPr algn="ctr"/>
            <a:endParaRPr lang="en-US" altLang="en-US" sz="2400" b="0"/>
          </a:p>
          <a:p>
            <a:pPr algn="ctr"/>
            <a:endParaRPr lang="en-US" altLang="en-US" sz="2400" b="0"/>
          </a:p>
          <a:p>
            <a:pPr algn="ctr"/>
            <a:endParaRPr lang="en-US" altLang="en-US" sz="2400" b="0"/>
          </a:p>
          <a:p>
            <a:pPr algn="ctr"/>
            <a:endParaRPr lang="en-US" altLang="en-US" sz="2400" b="0"/>
          </a:p>
        </p:txBody>
      </p:sp>
      <p:sp>
        <p:nvSpPr>
          <p:cNvPr id="56354" name="Rectangle 34"/>
          <p:cNvSpPr>
            <a:spLocks noChangeArrowheads="1"/>
          </p:cNvSpPr>
          <p:nvPr/>
        </p:nvSpPr>
        <p:spPr bwMode="auto">
          <a:xfrm>
            <a:off x="7443788" y="3849688"/>
            <a:ext cx="4349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12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 </a:t>
            </a:r>
            <a:r>
              <a:rPr lang="en-US" altLang="en-US" sz="1900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56355" name="Rectangle 35"/>
          <p:cNvSpPr>
            <a:spLocks noChangeArrowheads="1"/>
          </p:cNvSpPr>
          <p:nvPr/>
        </p:nvSpPr>
        <p:spPr bwMode="auto">
          <a:xfrm>
            <a:off x="1195388" y="3371850"/>
            <a:ext cx="812800" cy="642938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56" name="Rectangle 36"/>
          <p:cNvSpPr>
            <a:spLocks noChangeArrowheads="1"/>
          </p:cNvSpPr>
          <p:nvPr/>
        </p:nvSpPr>
        <p:spPr bwMode="auto">
          <a:xfrm>
            <a:off x="360363" y="269875"/>
            <a:ext cx="8515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/>
            <a:r>
              <a:rPr lang="en-US" altLang="en-US" sz="4400">
                <a:solidFill>
                  <a:schemeClr val="tx2"/>
                </a:solidFill>
                <a:latin typeface="Times New Roman" charset="0"/>
              </a:rPr>
              <a:t>After swapping root element </a:t>
            </a:r>
            <a:br>
              <a:rPr lang="en-US" altLang="en-US" sz="4400">
                <a:solidFill>
                  <a:schemeClr val="tx2"/>
                </a:solidFill>
                <a:latin typeface="Times New Roman" charset="0"/>
              </a:rPr>
            </a:br>
            <a:r>
              <a:rPr lang="en-US" altLang="en-US" sz="4400">
                <a:solidFill>
                  <a:schemeClr val="tx2"/>
                </a:solidFill>
                <a:latin typeface="Times New Roman" charset="0"/>
              </a:rPr>
              <a:t>into its place </a:t>
            </a:r>
          </a:p>
        </p:txBody>
      </p:sp>
      <p:sp>
        <p:nvSpPr>
          <p:cNvPr id="56357" name="Rectangle 37"/>
          <p:cNvSpPr>
            <a:spLocks noChangeArrowheads="1"/>
          </p:cNvSpPr>
          <p:nvPr/>
        </p:nvSpPr>
        <p:spPr bwMode="auto">
          <a:xfrm>
            <a:off x="1195388" y="2755900"/>
            <a:ext cx="812800" cy="601663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58" name="Rectangle 38"/>
          <p:cNvSpPr>
            <a:spLocks noChangeArrowheads="1"/>
          </p:cNvSpPr>
          <p:nvPr/>
        </p:nvSpPr>
        <p:spPr bwMode="auto">
          <a:xfrm>
            <a:off x="1190625" y="2178050"/>
            <a:ext cx="812800" cy="601663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59" name="Rectangle 39"/>
          <p:cNvSpPr>
            <a:spLocks noChangeArrowheads="1"/>
          </p:cNvSpPr>
          <p:nvPr/>
        </p:nvSpPr>
        <p:spPr bwMode="auto">
          <a:xfrm>
            <a:off x="1431925" y="2316163"/>
            <a:ext cx="466725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  6</a:t>
            </a:r>
          </a:p>
          <a:p>
            <a:endParaRPr lang="en-US" altLang="en-US" sz="2000"/>
          </a:p>
          <a:p>
            <a:r>
              <a:rPr lang="en-US" altLang="en-US" sz="2000"/>
              <a:t>10</a:t>
            </a:r>
          </a:p>
          <a:p>
            <a:endParaRPr lang="en-US" altLang="en-US" sz="2000"/>
          </a:p>
          <a:p>
            <a:r>
              <a:rPr lang="en-US" altLang="en-US" sz="2000"/>
              <a:t>12</a:t>
            </a:r>
          </a:p>
          <a:p>
            <a:endParaRPr lang="en-US" altLang="en-US" sz="2000"/>
          </a:p>
          <a:p>
            <a:r>
              <a:rPr lang="en-US" altLang="en-US" sz="2000"/>
              <a:t>30</a:t>
            </a:r>
          </a:p>
          <a:p>
            <a:endParaRPr lang="en-US" altLang="en-US" sz="2000"/>
          </a:p>
          <a:p>
            <a:r>
              <a:rPr lang="en-US" altLang="en-US" sz="2000"/>
              <a:t>40</a:t>
            </a:r>
          </a:p>
          <a:p>
            <a:endParaRPr lang="en-US" altLang="en-US" sz="2000"/>
          </a:p>
          <a:p>
            <a:r>
              <a:rPr lang="en-US" altLang="en-US" sz="2000"/>
              <a:t>60</a:t>
            </a:r>
          </a:p>
          <a:p>
            <a:endParaRPr lang="en-US" altLang="en-US" sz="2000"/>
          </a:p>
          <a:p>
            <a:r>
              <a:rPr lang="en-US" altLang="en-US" sz="2000"/>
              <a:t>70</a:t>
            </a:r>
          </a:p>
        </p:txBody>
      </p:sp>
      <p:sp>
        <p:nvSpPr>
          <p:cNvPr id="56360" name="Rectangle 40"/>
          <p:cNvSpPr>
            <a:spLocks noChangeArrowheads="1"/>
          </p:cNvSpPr>
          <p:nvPr/>
        </p:nvSpPr>
        <p:spPr bwMode="auto">
          <a:xfrm>
            <a:off x="3963988" y="3840163"/>
            <a:ext cx="806450" cy="474662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61" name="Rectangle 41"/>
          <p:cNvSpPr>
            <a:spLocks noChangeArrowheads="1"/>
          </p:cNvSpPr>
          <p:nvPr/>
        </p:nvSpPr>
        <p:spPr bwMode="auto">
          <a:xfrm>
            <a:off x="5705475" y="2836863"/>
            <a:ext cx="806450" cy="474662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62" name="Rectangle 42"/>
          <p:cNvSpPr>
            <a:spLocks noChangeArrowheads="1"/>
          </p:cNvSpPr>
          <p:nvPr/>
        </p:nvSpPr>
        <p:spPr bwMode="auto">
          <a:xfrm>
            <a:off x="4100513" y="3836988"/>
            <a:ext cx="51593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10</a:t>
            </a:r>
          </a:p>
          <a:p>
            <a:pPr defTabSz="585788"/>
            <a:endParaRPr lang="en-US" altLang="en-US" sz="1400">
              <a:solidFill>
                <a:srgbClr val="CC0000"/>
              </a:solidFill>
            </a:endParaRPr>
          </a:p>
          <a:p>
            <a:pPr defTabSz="585788"/>
            <a:r>
              <a:rPr lang="en-US" altLang="en-US" sz="1900">
                <a:solidFill>
                  <a:srgbClr val="CC0000"/>
                </a:solidFill>
              </a:rPr>
              <a:t>  1</a:t>
            </a:r>
          </a:p>
        </p:txBody>
      </p:sp>
      <p:sp>
        <p:nvSpPr>
          <p:cNvPr id="56363" name="Rectangle 43"/>
          <p:cNvSpPr>
            <a:spLocks noChangeArrowheads="1"/>
          </p:cNvSpPr>
          <p:nvPr/>
        </p:nvSpPr>
        <p:spPr bwMode="auto">
          <a:xfrm>
            <a:off x="5818188" y="2833688"/>
            <a:ext cx="41433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 6</a:t>
            </a:r>
          </a:p>
          <a:p>
            <a:pPr defTabSz="585788"/>
            <a:endParaRPr lang="en-US" altLang="en-US" sz="1400">
              <a:solidFill>
                <a:srgbClr val="CC0000"/>
              </a:solidFill>
            </a:endParaRPr>
          </a:p>
          <a:p>
            <a:pPr defTabSz="585788"/>
            <a:r>
              <a:rPr lang="en-US" altLang="en-US" sz="1900">
                <a:solidFill>
                  <a:srgbClr val="CC0000"/>
                </a:solidFill>
              </a:rPr>
              <a:t>  0</a:t>
            </a:r>
          </a:p>
        </p:txBody>
      </p:sp>
      <p:sp>
        <p:nvSpPr>
          <p:cNvPr id="56364" name="Line 44"/>
          <p:cNvSpPr>
            <a:spLocks noChangeShapeType="1"/>
          </p:cNvSpPr>
          <p:nvPr/>
        </p:nvSpPr>
        <p:spPr bwMode="auto">
          <a:xfrm flipH="1" flipV="1">
            <a:off x="6424613" y="3163888"/>
            <a:ext cx="1192212" cy="700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65" name="Line 45"/>
          <p:cNvSpPr>
            <a:spLocks noChangeShapeType="1"/>
          </p:cNvSpPr>
          <p:nvPr/>
        </p:nvSpPr>
        <p:spPr bwMode="auto">
          <a:xfrm flipV="1">
            <a:off x="4492625" y="3178175"/>
            <a:ext cx="1260475" cy="674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66" name="Line 46"/>
          <p:cNvSpPr>
            <a:spLocks noChangeShapeType="1"/>
          </p:cNvSpPr>
          <p:nvPr/>
        </p:nvSpPr>
        <p:spPr bwMode="auto">
          <a:xfrm flipV="1">
            <a:off x="3744913" y="4179888"/>
            <a:ext cx="454025" cy="581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67" name="Line 47"/>
          <p:cNvSpPr>
            <a:spLocks noChangeShapeType="1"/>
          </p:cNvSpPr>
          <p:nvPr/>
        </p:nvSpPr>
        <p:spPr bwMode="auto">
          <a:xfrm flipV="1">
            <a:off x="6927850" y="4106863"/>
            <a:ext cx="474663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68" name="Line 48"/>
          <p:cNvSpPr>
            <a:spLocks noChangeShapeType="1"/>
          </p:cNvSpPr>
          <p:nvPr/>
        </p:nvSpPr>
        <p:spPr bwMode="auto">
          <a:xfrm flipH="1" flipV="1">
            <a:off x="7896225" y="4171950"/>
            <a:ext cx="433388" cy="554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69" name="Line 49"/>
          <p:cNvSpPr>
            <a:spLocks noChangeShapeType="1"/>
          </p:cNvSpPr>
          <p:nvPr/>
        </p:nvSpPr>
        <p:spPr bwMode="auto">
          <a:xfrm flipH="1" flipV="1">
            <a:off x="4606925" y="4164013"/>
            <a:ext cx="433388" cy="569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70" name="Rectangle 50"/>
          <p:cNvSpPr>
            <a:spLocks noChangeArrowheads="1"/>
          </p:cNvSpPr>
          <p:nvPr/>
        </p:nvSpPr>
        <p:spPr bwMode="auto">
          <a:xfrm>
            <a:off x="3021013" y="5983288"/>
            <a:ext cx="460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990033"/>
                </a:solidFill>
              </a:rPr>
              <a:t>ALL ELEMENTS ARE SORTED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461963" y="557213"/>
            <a:ext cx="8218487" cy="61245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250825"/>
            <a:ext cx="7924800" cy="5129213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2000" b="1">
              <a:solidFill>
                <a:srgbClr val="008080"/>
              </a:solidFill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000" b="1"/>
              <a:t>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template &lt;class  ItemType &gt;</a:t>
            </a:r>
            <a:endParaRPr lang="en-US" altLang="en-US" sz="8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void  HeapSort  ( ItemType  values [ ] ,  </a:t>
            </a:r>
            <a:r>
              <a:rPr lang="en-US" altLang="en-US" sz="2000" b="1">
                <a:solidFill>
                  <a:schemeClr val="accent2"/>
                </a:solidFill>
              </a:rPr>
              <a:t> </a:t>
            </a:r>
            <a:r>
              <a:rPr lang="en-US" altLang="en-US" sz="2000" b="1"/>
              <a:t>int  numValues )</a:t>
            </a:r>
            <a:r>
              <a:rPr lang="en-US" altLang="en-US" sz="2000" b="1">
                <a:solidFill>
                  <a:schemeClr val="tx2"/>
                </a:solidFill>
              </a:rPr>
              <a:t>	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000" b="1">
                <a:solidFill>
                  <a:schemeClr val="tx2"/>
                </a:solidFill>
              </a:rPr>
              <a:t>	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>
                <a:solidFill>
                  <a:srgbClr val="339933"/>
                </a:solidFill>
              </a:rPr>
              <a:t>//  Post: Sorts array values[ 0 . . numValues-1 ] into ascending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>
                <a:solidFill>
                  <a:srgbClr val="339933"/>
                </a:solidFill>
              </a:rPr>
              <a:t>//            order by key</a:t>
            </a:r>
            <a:endParaRPr lang="en-US" altLang="en-US" sz="20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{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int  index 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800" b="1"/>
              <a:t>	</a:t>
            </a:r>
            <a:r>
              <a:rPr lang="en-US" altLang="en-US" sz="2000" b="1">
                <a:solidFill>
                  <a:srgbClr val="339933"/>
                </a:solidFill>
              </a:rPr>
              <a:t>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>
                <a:solidFill>
                  <a:srgbClr val="339933"/>
                </a:solidFill>
              </a:rPr>
              <a:t>	</a:t>
            </a:r>
            <a:r>
              <a:rPr lang="en-US" altLang="en-US" sz="2000" b="1">
                <a:solidFill>
                  <a:srgbClr val="CC0000"/>
                </a:solidFill>
              </a:rPr>
              <a:t>// Convert array  values[ 0 . . numValues-1 ]  into a heap.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800" b="1">
                <a:solidFill>
                  <a:srgbClr val="339933"/>
                </a:solidFill>
              </a:rPr>
              <a:t> </a:t>
            </a:r>
            <a:r>
              <a:rPr lang="en-US" altLang="en-US" sz="800" b="1"/>
              <a:t>	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for  ( index = numValues/2 - 1 ;  index &gt;= 0 ;  index-- )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10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       	ReheapDown ( values , index , numValues - 1 ) 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10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>
                <a:solidFill>
                  <a:srgbClr val="CC0000"/>
                </a:solidFill>
              </a:rPr>
              <a:t>	//  Sort the array.</a:t>
            </a:r>
            <a:endParaRPr lang="en-US" altLang="en-US" sz="20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for  ( index = numValues - 1 ;  index &gt;= 1 ;  index-- )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{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	Swap ( values [0] , values [index] );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10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       	ReheapDown ( values , 0 , index - 1 ) 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}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} 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912A3A7F-8AC2-4FF9-9FE0-000D6634BAC0}" type="slidenum">
              <a:rPr lang="en-US" altLang="en-US" sz="1400" b="0"/>
              <a:pPr algn="r"/>
              <a:t>61</a:t>
            </a:fld>
            <a:endParaRPr lang="en-US" altLang="en-US" sz="1400" b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BA244-4F3F-4C2B-9B33-9219E746C1EF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234950" y="1682750"/>
            <a:ext cx="8674100" cy="4864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307975" y="1836738"/>
            <a:ext cx="84550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endParaRPr lang="en-US" altLang="en-US" sz="2000" i="1">
              <a:solidFill>
                <a:srgbClr val="A50021"/>
              </a:solidFill>
            </a:endParaRPr>
          </a:p>
          <a:p>
            <a:r>
              <a:rPr lang="en-US" altLang="en-US" sz="2000">
                <a:solidFill>
                  <a:srgbClr val="008080"/>
                </a:solidFill>
              </a:rPr>
              <a:t>template&lt; class  ItemType &gt;</a:t>
            </a:r>
            <a:endParaRPr lang="en-US" altLang="en-US" sz="2000" i="1">
              <a:solidFill>
                <a:srgbClr val="A50021"/>
              </a:solidFill>
            </a:endParaRPr>
          </a:p>
          <a:p>
            <a:r>
              <a:rPr lang="en-US" altLang="en-US" sz="2000"/>
              <a:t>void  ReheapDown ( ItemType  values [ ],  int  root,  int  bottom )</a:t>
            </a:r>
          </a:p>
          <a:p>
            <a:endParaRPr lang="en-US" altLang="en-US" sz="1000"/>
          </a:p>
          <a:p>
            <a:r>
              <a:rPr lang="en-US" altLang="en-US" sz="2000" i="1">
                <a:solidFill>
                  <a:srgbClr val="CC0000"/>
                </a:solidFill>
              </a:rPr>
              <a:t>//  Pre:  root is the index of a node that may violate the heap </a:t>
            </a:r>
          </a:p>
          <a:p>
            <a:r>
              <a:rPr lang="en-US" altLang="en-US" sz="2000" i="1">
                <a:solidFill>
                  <a:srgbClr val="CC0000"/>
                </a:solidFill>
              </a:rPr>
              <a:t>//          order property</a:t>
            </a:r>
            <a:endParaRPr lang="en-US" altLang="en-US" sz="2000" i="1"/>
          </a:p>
          <a:p>
            <a:r>
              <a:rPr lang="en-US" altLang="en-US" sz="2000" i="1">
                <a:solidFill>
                  <a:schemeClr val="folHlink"/>
                </a:solidFill>
              </a:rPr>
              <a:t>//  Post:  Heap order property is restored between root and bottom</a:t>
            </a:r>
            <a:endParaRPr lang="en-US" altLang="en-US" sz="2000">
              <a:solidFill>
                <a:srgbClr val="CC0000"/>
              </a:solidFill>
            </a:endParaRPr>
          </a:p>
          <a:p>
            <a:endParaRPr lang="en-US" altLang="en-US" sz="1000"/>
          </a:p>
          <a:p>
            <a:r>
              <a:rPr lang="en-US" altLang="en-US" sz="2000"/>
              <a:t>{</a:t>
            </a:r>
          </a:p>
          <a:p>
            <a:r>
              <a:rPr lang="en-US" altLang="en-US" sz="2000"/>
              <a:t>      int  maxChild ;</a:t>
            </a:r>
          </a:p>
          <a:p>
            <a:r>
              <a:rPr lang="en-US" altLang="en-US" sz="2000"/>
              <a:t>      int  rightChild ;</a:t>
            </a:r>
          </a:p>
          <a:p>
            <a:r>
              <a:rPr lang="en-US" altLang="en-US" sz="2000"/>
              <a:t>      int  leftChild ;</a:t>
            </a:r>
          </a:p>
          <a:p>
            <a:endParaRPr lang="en-US" altLang="en-US" sz="1000"/>
          </a:p>
          <a:p>
            <a:r>
              <a:rPr lang="en-US" altLang="en-US" sz="2000"/>
              <a:t>      leftChild  =  root * 2 + 1 ;</a:t>
            </a:r>
          </a:p>
          <a:p>
            <a:r>
              <a:rPr lang="en-US" altLang="en-US" sz="2000"/>
              <a:t>      rightChild  =  root * 2 + 2 ;</a:t>
            </a:r>
          </a:p>
          <a:p>
            <a:r>
              <a:rPr lang="en-US" altLang="en-US" sz="2000"/>
              <a:t>      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59207518-4301-49CB-A1F2-F40360A061E5}" type="slidenum">
              <a:rPr lang="en-US" altLang="en-US" sz="1400" b="0"/>
              <a:pPr algn="r"/>
              <a:t>62</a:t>
            </a:fld>
            <a:endParaRPr lang="en-US" altLang="en-US" sz="1400" b="0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360363" y="317500"/>
            <a:ext cx="8515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/>
            <a:r>
              <a:rPr lang="en-US" altLang="en-US" sz="4400">
                <a:solidFill>
                  <a:schemeClr val="tx2"/>
                </a:solidFill>
                <a:latin typeface="Times New Roman" charset="0"/>
              </a:rPr>
              <a:t>ReheapDown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234950" y="539750"/>
            <a:ext cx="8674100" cy="5778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307975" y="388938"/>
            <a:ext cx="8455025" cy="588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endParaRPr lang="en-US" altLang="en-US" sz="2000"/>
          </a:p>
          <a:p>
            <a:r>
              <a:rPr lang="en-US" altLang="en-US" sz="2000"/>
              <a:t>      if  ( leftChild  &lt;=  bottom )		</a:t>
            </a:r>
            <a:r>
              <a:rPr lang="en-US" altLang="en-US" sz="2000" i="1">
                <a:solidFill>
                  <a:srgbClr val="CC0000"/>
                </a:solidFill>
              </a:rPr>
              <a:t>// ReheapDown continued</a:t>
            </a:r>
            <a:endParaRPr lang="en-US" altLang="en-US" sz="2000"/>
          </a:p>
          <a:p>
            <a:r>
              <a:rPr lang="en-US" altLang="en-US" sz="2000"/>
              <a:t>      {</a:t>
            </a:r>
          </a:p>
          <a:p>
            <a:r>
              <a:rPr lang="en-US" altLang="en-US" sz="2000"/>
              <a:t>	if  ( leftChild  ==  bottom )</a:t>
            </a:r>
          </a:p>
          <a:p>
            <a:r>
              <a:rPr lang="en-US" altLang="en-US" sz="2000"/>
              <a:t>	    maxChild  = leftChild;</a:t>
            </a:r>
          </a:p>
          <a:p>
            <a:r>
              <a:rPr lang="en-US" altLang="en-US" sz="2000"/>
              <a:t>	else</a:t>
            </a:r>
          </a:p>
          <a:p>
            <a:r>
              <a:rPr lang="en-US" altLang="en-US" sz="2000"/>
              <a:t>	{</a:t>
            </a:r>
          </a:p>
          <a:p>
            <a:r>
              <a:rPr lang="en-US" altLang="en-US" sz="2000"/>
              <a:t>	      if  (values [ leftChild ] &lt;=  values [ rightChild ] )</a:t>
            </a:r>
          </a:p>
          <a:p>
            <a:r>
              <a:rPr lang="en-US" altLang="en-US" sz="2000"/>
              <a:t>		maxChild  =  rightChild ;</a:t>
            </a:r>
          </a:p>
          <a:p>
            <a:r>
              <a:rPr lang="en-US" altLang="en-US" sz="2000"/>
              <a:t>	      else</a:t>
            </a:r>
          </a:p>
          <a:p>
            <a:r>
              <a:rPr lang="en-US" altLang="en-US" sz="2000"/>
              <a:t>		maxChild  =  leftChild ;</a:t>
            </a:r>
          </a:p>
          <a:p>
            <a:r>
              <a:rPr lang="en-US" altLang="en-US" sz="2000"/>
              <a:t>	}</a:t>
            </a:r>
          </a:p>
          <a:p>
            <a:r>
              <a:rPr lang="en-US" altLang="en-US" sz="2000"/>
              <a:t>	if  ( values [ root ] &lt; values [ maxChild ] )</a:t>
            </a:r>
          </a:p>
          <a:p>
            <a:r>
              <a:rPr lang="en-US" altLang="en-US" sz="2000"/>
              <a:t>	{</a:t>
            </a:r>
          </a:p>
          <a:p>
            <a:r>
              <a:rPr lang="en-US" altLang="en-US" sz="2000"/>
              <a:t>	     Swap ( values [ root ] , values [ maxChild ] ) ;</a:t>
            </a:r>
          </a:p>
          <a:p>
            <a:r>
              <a:rPr lang="en-US" altLang="en-US" sz="2000"/>
              <a:t>	     ReheapDown ( maxChild, bottom ) ;</a:t>
            </a:r>
          </a:p>
          <a:p>
            <a:r>
              <a:rPr lang="en-US" altLang="en-US" sz="2000"/>
              <a:t>	}</a:t>
            </a:r>
          </a:p>
          <a:p>
            <a:r>
              <a:rPr lang="en-US" altLang="en-US" sz="2000"/>
              <a:t>       }</a:t>
            </a:r>
          </a:p>
          <a:p>
            <a:r>
              <a:rPr lang="en-US" altLang="en-US" sz="2000"/>
              <a:t>}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9CCC5BEE-0E5C-445C-A0C3-BB60CBC6AFB8}" type="slidenum">
              <a:rPr lang="en-US" altLang="en-US" sz="1400" b="0"/>
              <a:pPr algn="r"/>
              <a:t>63</a:t>
            </a:fld>
            <a:endParaRPr lang="en-US" altLang="en-US" sz="1400" b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203C-87D0-418D-8A61-4F3D1A205922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0713" y="1958975"/>
            <a:ext cx="7913687" cy="4311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r>
              <a:rPr lang="en-US" altLang="en-US" sz="2800" b="1">
                <a:latin typeface="Courier New" pitchFamily="49" charset="0"/>
              </a:rPr>
              <a:t> </a:t>
            </a:r>
            <a:r>
              <a:rPr lang="en-US" altLang="en-US" sz="2800"/>
              <a:t>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xfrm>
            <a:off x="211138" y="352425"/>
            <a:ext cx="8742362" cy="1143000"/>
          </a:xfrm>
          <a:noFill/>
          <a:ln/>
        </p:spPr>
        <p:txBody>
          <a:bodyPr/>
          <a:lstStyle/>
          <a:p>
            <a:r>
              <a:rPr lang="en-US" altLang="en-US"/>
              <a:t>Heap Sort: </a:t>
            </a:r>
            <a:br>
              <a:rPr lang="en-US" altLang="en-US"/>
            </a:br>
            <a:r>
              <a:rPr lang="en-US" altLang="en-US"/>
              <a:t>How many comparisons?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5751513" y="2568575"/>
            <a:ext cx="739775" cy="4492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5921375" y="2565400"/>
            <a:ext cx="4143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24</a:t>
            </a:r>
          </a:p>
          <a:p>
            <a:pPr defTabSz="585788"/>
            <a:endParaRPr lang="en-US" altLang="en-US" sz="1400">
              <a:solidFill>
                <a:srgbClr val="CC0000"/>
              </a:solidFill>
            </a:endParaRPr>
          </a:p>
          <a:p>
            <a:pPr defTabSz="585788"/>
            <a:r>
              <a:rPr lang="en-US" altLang="en-US" sz="1900">
                <a:solidFill>
                  <a:srgbClr val="CC0000"/>
                </a:solidFill>
              </a:rPr>
              <a:t> 0</a:t>
            </a:r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 flipV="1">
            <a:off x="4533900" y="2909888"/>
            <a:ext cx="1260475" cy="674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4049713" y="3578225"/>
            <a:ext cx="763587" cy="4556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3101975" y="4505325"/>
            <a:ext cx="674688" cy="438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 flipV="1">
            <a:off x="3683000" y="3911600"/>
            <a:ext cx="454025" cy="581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4141788" y="3568700"/>
            <a:ext cx="51593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60</a:t>
            </a:r>
          </a:p>
          <a:p>
            <a:pPr defTabSz="585788"/>
            <a:endParaRPr lang="en-US" altLang="en-US" sz="1400">
              <a:solidFill>
                <a:srgbClr val="CC0000"/>
              </a:solidFill>
            </a:endParaRPr>
          </a:p>
          <a:p>
            <a:pPr defTabSz="585788"/>
            <a:r>
              <a:rPr lang="en-US" altLang="en-US" sz="1900">
                <a:solidFill>
                  <a:srgbClr val="CC0000"/>
                </a:solidFill>
              </a:rPr>
              <a:t>  1</a:t>
            </a:r>
          </a:p>
        </p:txBody>
      </p:sp>
      <p:sp>
        <p:nvSpPr>
          <p:cNvPr id="60427" name="Rectangle 11"/>
          <p:cNvSpPr>
            <a:spLocks noChangeArrowheads="1"/>
          </p:cNvSpPr>
          <p:nvPr/>
        </p:nvSpPr>
        <p:spPr bwMode="auto">
          <a:xfrm>
            <a:off x="3251200" y="4513263"/>
            <a:ext cx="4603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30</a:t>
            </a:r>
          </a:p>
          <a:p>
            <a:pPr defTabSz="585788"/>
            <a:r>
              <a:rPr lang="en-US" altLang="en-US" sz="1400"/>
              <a:t> </a:t>
            </a:r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3 </a:t>
            </a:r>
            <a:r>
              <a:rPr lang="en-US" altLang="en-US" sz="1900"/>
              <a:t>                </a:t>
            </a:r>
          </a:p>
        </p:txBody>
      </p:sp>
      <p:sp>
        <p:nvSpPr>
          <p:cNvPr id="60428" name="Rectangle 12"/>
          <p:cNvSpPr>
            <a:spLocks noChangeArrowheads="1"/>
          </p:cNvSpPr>
          <p:nvPr/>
        </p:nvSpPr>
        <p:spPr bwMode="auto">
          <a:xfrm>
            <a:off x="4854575" y="4468813"/>
            <a:ext cx="688975" cy="4746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29" name="Line 13"/>
          <p:cNvSpPr>
            <a:spLocks noChangeShapeType="1"/>
          </p:cNvSpPr>
          <p:nvPr/>
        </p:nvSpPr>
        <p:spPr bwMode="auto">
          <a:xfrm flipH="1" flipV="1">
            <a:off x="4813300" y="3895725"/>
            <a:ext cx="433388" cy="554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30" name="Rectangle 14"/>
          <p:cNvSpPr>
            <a:spLocks noChangeArrowheads="1"/>
          </p:cNvSpPr>
          <p:nvPr/>
        </p:nvSpPr>
        <p:spPr bwMode="auto">
          <a:xfrm>
            <a:off x="5002213" y="4478338"/>
            <a:ext cx="46196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40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4</a:t>
            </a:r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7327900" y="3587750"/>
            <a:ext cx="703263" cy="4460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6602413" y="4484688"/>
            <a:ext cx="715962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7485063" y="3581400"/>
            <a:ext cx="4349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12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 </a:t>
            </a:r>
            <a:r>
              <a:rPr lang="en-US" altLang="en-US" sz="1900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60434" name="Line 18"/>
          <p:cNvSpPr>
            <a:spLocks noChangeShapeType="1"/>
          </p:cNvSpPr>
          <p:nvPr/>
        </p:nvSpPr>
        <p:spPr bwMode="auto">
          <a:xfrm flipV="1">
            <a:off x="6886575" y="3894138"/>
            <a:ext cx="522288" cy="574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>
            <a:off x="6605588" y="4502150"/>
            <a:ext cx="55721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  8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>
                <a:solidFill>
                  <a:srgbClr val="CC0000"/>
                </a:solidFill>
              </a:rPr>
              <a:t>   5</a:t>
            </a:r>
          </a:p>
        </p:txBody>
      </p:sp>
      <p:sp>
        <p:nvSpPr>
          <p:cNvPr id="60436" name="Line 20"/>
          <p:cNvSpPr>
            <a:spLocks noChangeShapeType="1"/>
          </p:cNvSpPr>
          <p:nvPr/>
        </p:nvSpPr>
        <p:spPr bwMode="auto">
          <a:xfrm flipH="1" flipV="1">
            <a:off x="5649913" y="2281238"/>
            <a:ext cx="428625" cy="303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4919663" y="2039938"/>
            <a:ext cx="82708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 root</a:t>
            </a:r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7978775" y="4476750"/>
            <a:ext cx="688975" cy="4746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39" name="Line 23"/>
          <p:cNvSpPr>
            <a:spLocks noChangeShapeType="1"/>
          </p:cNvSpPr>
          <p:nvPr/>
        </p:nvSpPr>
        <p:spPr bwMode="auto">
          <a:xfrm flipH="1" flipV="1">
            <a:off x="7978775" y="3903663"/>
            <a:ext cx="433388" cy="554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>
            <a:off x="8126413" y="4506913"/>
            <a:ext cx="46196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10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6</a:t>
            </a:r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 flipH="1" flipV="1">
            <a:off x="6465888" y="2895600"/>
            <a:ext cx="1192212" cy="700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0448" name="Group 32"/>
          <p:cNvGrpSpPr>
            <a:grpSpLocks/>
          </p:cNvGrpSpPr>
          <p:nvPr/>
        </p:nvGrpSpPr>
        <p:grpSpPr bwMode="auto">
          <a:xfrm>
            <a:off x="2566988" y="4821238"/>
            <a:ext cx="1636712" cy="1466850"/>
            <a:chOff x="1617" y="3037"/>
            <a:chExt cx="1031" cy="924"/>
          </a:xfrm>
        </p:grpSpPr>
        <p:sp>
          <p:nvSpPr>
            <p:cNvPr id="60442" name="Rectangle 26"/>
            <p:cNvSpPr>
              <a:spLocks noChangeArrowheads="1"/>
            </p:cNvSpPr>
            <p:nvPr/>
          </p:nvSpPr>
          <p:spPr bwMode="auto">
            <a:xfrm>
              <a:off x="1617" y="3421"/>
              <a:ext cx="425" cy="2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43" name="Line 27"/>
            <p:cNvSpPr>
              <a:spLocks noChangeShapeType="1"/>
            </p:cNvSpPr>
            <p:nvPr/>
          </p:nvSpPr>
          <p:spPr bwMode="auto">
            <a:xfrm flipV="1">
              <a:off x="1749" y="3047"/>
              <a:ext cx="286" cy="3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44" name="Rectangle 28"/>
            <p:cNvSpPr>
              <a:spLocks noChangeArrowheads="1"/>
            </p:cNvSpPr>
            <p:nvPr/>
          </p:nvSpPr>
          <p:spPr bwMode="auto">
            <a:xfrm>
              <a:off x="1711" y="3413"/>
              <a:ext cx="290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3025" tIns="36512" rIns="73025" bIns="36512">
              <a:spAutoFit/>
            </a:bodyPr>
            <a:lstStyle/>
            <a:p>
              <a:pPr defTabSz="585788"/>
              <a:r>
                <a:rPr lang="en-US" altLang="en-US" sz="1900"/>
                <a:t>15</a:t>
              </a:r>
            </a:p>
            <a:p>
              <a:pPr defTabSz="585788"/>
              <a:r>
                <a:rPr lang="en-US" altLang="en-US" sz="1400"/>
                <a:t> </a:t>
              </a:r>
            </a:p>
            <a:p>
              <a:pPr defTabSz="585788"/>
              <a:r>
                <a:rPr lang="en-US" altLang="en-US" sz="1900"/>
                <a:t> </a:t>
              </a:r>
              <a:r>
                <a:rPr lang="en-US" altLang="en-US" sz="1900">
                  <a:solidFill>
                    <a:srgbClr val="CC0000"/>
                  </a:solidFill>
                </a:rPr>
                <a:t>7 </a:t>
              </a:r>
              <a:r>
                <a:rPr lang="en-US" altLang="en-US" sz="1900"/>
                <a:t>                </a:t>
              </a:r>
            </a:p>
          </p:txBody>
        </p:sp>
        <p:sp>
          <p:nvSpPr>
            <p:cNvPr id="60445" name="Rectangle 29"/>
            <p:cNvSpPr>
              <a:spLocks noChangeArrowheads="1"/>
            </p:cNvSpPr>
            <p:nvPr/>
          </p:nvSpPr>
          <p:spPr bwMode="auto">
            <a:xfrm>
              <a:off x="2214" y="3398"/>
              <a:ext cx="434" cy="29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46" name="Line 30"/>
            <p:cNvSpPr>
              <a:spLocks noChangeShapeType="1"/>
            </p:cNvSpPr>
            <p:nvPr/>
          </p:nvSpPr>
          <p:spPr bwMode="auto">
            <a:xfrm flipH="1" flipV="1">
              <a:off x="2292" y="3037"/>
              <a:ext cx="273" cy="3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47" name="Rectangle 31"/>
            <p:cNvSpPr>
              <a:spLocks noChangeArrowheads="1"/>
            </p:cNvSpPr>
            <p:nvPr/>
          </p:nvSpPr>
          <p:spPr bwMode="auto">
            <a:xfrm>
              <a:off x="2307" y="3417"/>
              <a:ext cx="291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3025" tIns="36512" rIns="73025" bIns="36512">
              <a:spAutoFit/>
            </a:bodyPr>
            <a:lstStyle/>
            <a:p>
              <a:pPr defTabSz="585788"/>
              <a:r>
                <a:rPr lang="en-US" altLang="en-US" sz="1900"/>
                <a:t> 6</a:t>
              </a:r>
            </a:p>
            <a:p>
              <a:pPr defTabSz="585788"/>
              <a:endParaRPr lang="en-US" altLang="en-US" sz="1400"/>
            </a:p>
            <a:p>
              <a:pPr defTabSz="585788"/>
              <a:r>
                <a:rPr lang="en-US" altLang="en-US" sz="1900"/>
                <a:t> </a:t>
              </a:r>
              <a:r>
                <a:rPr lang="en-US" altLang="en-US" sz="1900">
                  <a:solidFill>
                    <a:srgbClr val="CC0000"/>
                  </a:solidFill>
                </a:rPr>
                <a:t>8</a:t>
              </a:r>
            </a:p>
          </p:txBody>
        </p:sp>
      </p:grpSp>
      <p:sp>
        <p:nvSpPr>
          <p:cNvPr id="60449" name="Rectangle 33"/>
          <p:cNvSpPr>
            <a:spLocks noChangeArrowheads="1"/>
          </p:cNvSpPr>
          <p:nvPr/>
        </p:nvSpPr>
        <p:spPr bwMode="auto">
          <a:xfrm>
            <a:off x="4452938" y="5383213"/>
            <a:ext cx="674687" cy="4937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50" name="Line 34"/>
          <p:cNvSpPr>
            <a:spLocks noChangeShapeType="1"/>
          </p:cNvSpPr>
          <p:nvPr/>
        </p:nvSpPr>
        <p:spPr bwMode="auto">
          <a:xfrm flipV="1">
            <a:off x="4600575" y="4824413"/>
            <a:ext cx="454025" cy="581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51" name="Rectangle 35"/>
          <p:cNvSpPr>
            <a:spLocks noChangeArrowheads="1"/>
          </p:cNvSpPr>
          <p:nvPr/>
        </p:nvSpPr>
        <p:spPr bwMode="auto">
          <a:xfrm>
            <a:off x="4602163" y="5426075"/>
            <a:ext cx="4603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18</a:t>
            </a:r>
          </a:p>
          <a:p>
            <a:pPr defTabSz="585788"/>
            <a:r>
              <a:rPr lang="en-US" altLang="en-US" sz="1400"/>
              <a:t> </a:t>
            </a:r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9 </a:t>
            </a:r>
            <a:r>
              <a:rPr lang="en-US" altLang="en-US" sz="1900"/>
              <a:t>                </a:t>
            </a:r>
          </a:p>
        </p:txBody>
      </p:sp>
      <p:sp>
        <p:nvSpPr>
          <p:cNvPr id="60452" name="Rectangle 36"/>
          <p:cNvSpPr>
            <a:spLocks noChangeArrowheads="1"/>
          </p:cNvSpPr>
          <p:nvPr/>
        </p:nvSpPr>
        <p:spPr bwMode="auto">
          <a:xfrm>
            <a:off x="5357813" y="5402263"/>
            <a:ext cx="688975" cy="4746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53" name="Line 37"/>
          <p:cNvSpPr>
            <a:spLocks noChangeShapeType="1"/>
          </p:cNvSpPr>
          <p:nvPr/>
        </p:nvSpPr>
        <p:spPr bwMode="auto">
          <a:xfrm flipH="1" flipV="1">
            <a:off x="5462588" y="4829175"/>
            <a:ext cx="433387" cy="554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54" name="Rectangle 38"/>
          <p:cNvSpPr>
            <a:spLocks noChangeArrowheads="1"/>
          </p:cNvSpPr>
          <p:nvPr/>
        </p:nvSpPr>
        <p:spPr bwMode="auto">
          <a:xfrm>
            <a:off x="473075" y="1987550"/>
            <a:ext cx="351155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rgbClr val="990033"/>
                </a:solidFill>
              </a:rPr>
              <a:t>In reheap down, an element</a:t>
            </a:r>
          </a:p>
          <a:p>
            <a:r>
              <a:rPr lang="en-US" altLang="en-US" sz="2000">
                <a:solidFill>
                  <a:srgbClr val="990033"/>
                </a:solidFill>
              </a:rPr>
              <a:t>is compared with its 2 </a:t>
            </a:r>
          </a:p>
          <a:p>
            <a:r>
              <a:rPr lang="en-US" altLang="en-US" sz="2000">
                <a:solidFill>
                  <a:srgbClr val="990033"/>
                </a:solidFill>
              </a:rPr>
              <a:t>children (and swapped </a:t>
            </a:r>
          </a:p>
          <a:p>
            <a:r>
              <a:rPr lang="en-US" altLang="en-US" sz="2000">
                <a:solidFill>
                  <a:srgbClr val="990033"/>
                </a:solidFill>
              </a:rPr>
              <a:t>with the larger).  But </a:t>
            </a:r>
          </a:p>
          <a:p>
            <a:r>
              <a:rPr lang="en-US" altLang="en-US" sz="2000">
                <a:solidFill>
                  <a:srgbClr val="990033"/>
                </a:solidFill>
              </a:rPr>
              <a:t>only one element at</a:t>
            </a:r>
          </a:p>
          <a:p>
            <a:r>
              <a:rPr lang="en-US" altLang="en-US" sz="2000">
                <a:solidFill>
                  <a:srgbClr val="990033"/>
                </a:solidFill>
              </a:rPr>
              <a:t>each level makes</a:t>
            </a:r>
          </a:p>
          <a:p>
            <a:r>
              <a:rPr lang="en-US" altLang="en-US" sz="2000">
                <a:solidFill>
                  <a:srgbClr val="990033"/>
                </a:solidFill>
              </a:rPr>
              <a:t>this comparison,</a:t>
            </a:r>
          </a:p>
          <a:p>
            <a:r>
              <a:rPr lang="en-US" altLang="en-US" sz="2000">
                <a:solidFill>
                  <a:srgbClr val="990033"/>
                </a:solidFill>
              </a:rPr>
              <a:t>and a complete</a:t>
            </a:r>
          </a:p>
          <a:p>
            <a:r>
              <a:rPr lang="en-US" altLang="en-US" sz="2000">
                <a:solidFill>
                  <a:srgbClr val="990033"/>
                </a:solidFill>
              </a:rPr>
              <a:t>binary tree with </a:t>
            </a:r>
          </a:p>
          <a:p>
            <a:r>
              <a:rPr lang="en-US" altLang="en-US" sz="2000">
                <a:solidFill>
                  <a:srgbClr val="990033"/>
                </a:solidFill>
              </a:rPr>
              <a:t>N nodes has </a:t>
            </a:r>
          </a:p>
          <a:p>
            <a:r>
              <a:rPr lang="en-US" altLang="en-US" sz="2000">
                <a:solidFill>
                  <a:srgbClr val="990033"/>
                </a:solidFill>
              </a:rPr>
              <a:t>only O(log</a:t>
            </a:r>
            <a:r>
              <a:rPr lang="en-US" altLang="en-US" sz="2000" baseline="-25000">
                <a:solidFill>
                  <a:srgbClr val="990033"/>
                </a:solidFill>
              </a:rPr>
              <a:t>2</a:t>
            </a:r>
            <a:r>
              <a:rPr lang="en-US" altLang="en-US" sz="2000">
                <a:solidFill>
                  <a:srgbClr val="990033"/>
                </a:solidFill>
              </a:rPr>
              <a:t>N)</a:t>
            </a:r>
          </a:p>
          <a:p>
            <a:r>
              <a:rPr lang="en-US" altLang="en-US" sz="2000">
                <a:solidFill>
                  <a:srgbClr val="990033"/>
                </a:solidFill>
              </a:rPr>
              <a:t>levels.</a:t>
            </a:r>
          </a:p>
        </p:txBody>
      </p:sp>
      <p:sp>
        <p:nvSpPr>
          <p:cNvPr id="60455" name="Rectangle 39"/>
          <p:cNvSpPr>
            <a:spLocks noChangeArrowheads="1"/>
          </p:cNvSpPr>
          <p:nvPr/>
        </p:nvSpPr>
        <p:spPr bwMode="auto">
          <a:xfrm>
            <a:off x="5329238" y="5392738"/>
            <a:ext cx="746125" cy="474662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56" name="Rectangle 40"/>
          <p:cNvSpPr>
            <a:spLocks noChangeArrowheads="1"/>
          </p:cNvSpPr>
          <p:nvPr/>
        </p:nvSpPr>
        <p:spPr bwMode="auto">
          <a:xfrm>
            <a:off x="5507038" y="5432425"/>
            <a:ext cx="46196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70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>
                <a:solidFill>
                  <a:srgbClr val="CC0000"/>
                </a:solidFill>
              </a:rPr>
              <a:t>10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73B2C-E8E9-467B-AB18-887E8A6C56ED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1138" y="311150"/>
            <a:ext cx="8742362" cy="1143000"/>
          </a:xfrm>
          <a:noFill/>
          <a:ln/>
        </p:spPr>
        <p:txBody>
          <a:bodyPr/>
          <a:lstStyle/>
          <a:p>
            <a:r>
              <a:rPr lang="en-US" altLang="en-US"/>
              <a:t>Heap Sort of N elements: </a:t>
            </a:r>
            <a:br>
              <a:rPr lang="en-US" altLang="en-US"/>
            </a:br>
            <a:r>
              <a:rPr lang="en-US" altLang="en-US"/>
              <a:t>How many comparisons?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941388" y="2049463"/>
            <a:ext cx="72136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(N/2) * O(log N) compares to create original heap</a:t>
            </a:r>
          </a:p>
          <a:p>
            <a:endParaRPr lang="en-US" altLang="en-US" sz="2400"/>
          </a:p>
          <a:p>
            <a:r>
              <a:rPr lang="en-US" altLang="en-US" sz="2400"/>
              <a:t>(N-1) * O(log N) compares for the sorting loop</a:t>
            </a:r>
          </a:p>
          <a:p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=  O ( N * log N) compares total</a:t>
            </a:r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1036638" y="3513138"/>
            <a:ext cx="6753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F69F-A5A6-4505-8C1C-7B9702F55D19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991600" cy="1066800"/>
          </a:xfrm>
          <a:noFill/>
          <a:ln/>
        </p:spPr>
        <p:txBody>
          <a:bodyPr/>
          <a:lstStyle/>
          <a:p>
            <a:r>
              <a:rPr lang="en-US" altLang="en-US"/>
              <a:t>Using quick sort algorithm</a:t>
            </a:r>
          </a:p>
        </p:txBody>
      </p:sp>
      <p:sp>
        <p:nvSpPr>
          <p:cNvPr id="62467" name="Line 3"/>
          <p:cNvSpPr>
            <a:spLocks noChangeShapeType="1"/>
          </p:cNvSpPr>
          <p:nvPr/>
        </p:nvSpPr>
        <p:spPr bwMode="auto">
          <a:xfrm>
            <a:off x="2263775" y="25908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2476" name="Group 12"/>
          <p:cNvGrpSpPr>
            <a:grpSpLocks/>
          </p:cNvGrpSpPr>
          <p:nvPr/>
        </p:nvGrpSpPr>
        <p:grpSpPr bwMode="auto">
          <a:xfrm>
            <a:off x="3717925" y="1911350"/>
            <a:ext cx="1587500" cy="1435100"/>
            <a:chOff x="2342" y="1204"/>
            <a:chExt cx="1000" cy="904"/>
          </a:xfrm>
        </p:grpSpPr>
        <p:sp>
          <p:nvSpPr>
            <p:cNvPr id="62468" name="Rectangle 4"/>
            <p:cNvSpPr>
              <a:spLocks noChangeArrowheads="1"/>
            </p:cNvSpPr>
            <p:nvPr/>
          </p:nvSpPr>
          <p:spPr bwMode="auto">
            <a:xfrm>
              <a:off x="2678" y="1204"/>
              <a:ext cx="664" cy="56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69" name="Rectangle 5"/>
            <p:cNvSpPr>
              <a:spLocks noChangeArrowheads="1"/>
            </p:cNvSpPr>
            <p:nvPr/>
          </p:nvSpPr>
          <p:spPr bwMode="auto">
            <a:xfrm>
              <a:off x="2630" y="1252"/>
              <a:ext cx="664" cy="56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70" name="Rectangle 6"/>
            <p:cNvSpPr>
              <a:spLocks noChangeArrowheads="1"/>
            </p:cNvSpPr>
            <p:nvPr/>
          </p:nvSpPr>
          <p:spPr bwMode="auto">
            <a:xfrm>
              <a:off x="2582" y="1300"/>
              <a:ext cx="664" cy="56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71" name="Rectangle 7"/>
            <p:cNvSpPr>
              <a:spLocks noChangeArrowheads="1"/>
            </p:cNvSpPr>
            <p:nvPr/>
          </p:nvSpPr>
          <p:spPr bwMode="auto">
            <a:xfrm>
              <a:off x="2534" y="1348"/>
              <a:ext cx="664" cy="56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72" name="Rectangle 8"/>
            <p:cNvSpPr>
              <a:spLocks noChangeArrowheads="1"/>
            </p:cNvSpPr>
            <p:nvPr/>
          </p:nvSpPr>
          <p:spPr bwMode="auto">
            <a:xfrm>
              <a:off x="2486" y="1396"/>
              <a:ext cx="664" cy="56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73" name="Rectangle 9"/>
            <p:cNvSpPr>
              <a:spLocks noChangeArrowheads="1"/>
            </p:cNvSpPr>
            <p:nvPr/>
          </p:nvSpPr>
          <p:spPr bwMode="auto">
            <a:xfrm>
              <a:off x="2438" y="1444"/>
              <a:ext cx="664" cy="56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74" name="Rectangle 10"/>
            <p:cNvSpPr>
              <a:spLocks noChangeArrowheads="1"/>
            </p:cNvSpPr>
            <p:nvPr/>
          </p:nvSpPr>
          <p:spPr bwMode="auto">
            <a:xfrm>
              <a:off x="2390" y="1492"/>
              <a:ext cx="664" cy="56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75" name="Rectangle 11"/>
            <p:cNvSpPr>
              <a:spLocks noChangeArrowheads="1"/>
            </p:cNvSpPr>
            <p:nvPr/>
          </p:nvSpPr>
          <p:spPr bwMode="auto">
            <a:xfrm>
              <a:off x="2342" y="1540"/>
              <a:ext cx="664" cy="56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2263775" y="2590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2480" name="Group 16"/>
          <p:cNvGrpSpPr>
            <a:grpSpLocks/>
          </p:cNvGrpSpPr>
          <p:nvPr/>
        </p:nvGrpSpPr>
        <p:grpSpPr bwMode="auto">
          <a:xfrm>
            <a:off x="5159375" y="2590800"/>
            <a:ext cx="1371600" cy="533400"/>
            <a:chOff x="3250" y="1632"/>
            <a:chExt cx="864" cy="336"/>
          </a:xfrm>
        </p:grpSpPr>
        <p:sp>
          <p:nvSpPr>
            <p:cNvPr id="62478" name="Line 14"/>
            <p:cNvSpPr>
              <a:spLocks noChangeShapeType="1"/>
            </p:cNvSpPr>
            <p:nvPr/>
          </p:nvSpPr>
          <p:spPr bwMode="auto">
            <a:xfrm>
              <a:off x="3250" y="1632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79" name="Line 15"/>
            <p:cNvSpPr>
              <a:spLocks noChangeShapeType="1"/>
            </p:cNvSpPr>
            <p:nvPr/>
          </p:nvSpPr>
          <p:spPr bwMode="auto">
            <a:xfrm>
              <a:off x="4114" y="1632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2487" name="Group 23"/>
          <p:cNvGrpSpPr>
            <a:grpSpLocks/>
          </p:cNvGrpSpPr>
          <p:nvPr/>
        </p:nvGrpSpPr>
        <p:grpSpPr bwMode="auto">
          <a:xfrm>
            <a:off x="6003925" y="3054350"/>
            <a:ext cx="1435100" cy="1282700"/>
            <a:chOff x="3782" y="1924"/>
            <a:chExt cx="904" cy="808"/>
          </a:xfrm>
        </p:grpSpPr>
        <p:sp>
          <p:nvSpPr>
            <p:cNvPr id="62481" name="Rectangle 17"/>
            <p:cNvSpPr>
              <a:spLocks noChangeArrowheads="1"/>
            </p:cNvSpPr>
            <p:nvPr/>
          </p:nvSpPr>
          <p:spPr bwMode="auto">
            <a:xfrm>
              <a:off x="4022" y="1924"/>
              <a:ext cx="664" cy="56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82" name="Rectangle 18"/>
            <p:cNvSpPr>
              <a:spLocks noChangeArrowheads="1"/>
            </p:cNvSpPr>
            <p:nvPr/>
          </p:nvSpPr>
          <p:spPr bwMode="auto">
            <a:xfrm>
              <a:off x="3974" y="1972"/>
              <a:ext cx="664" cy="56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83" name="Rectangle 19"/>
            <p:cNvSpPr>
              <a:spLocks noChangeArrowheads="1"/>
            </p:cNvSpPr>
            <p:nvPr/>
          </p:nvSpPr>
          <p:spPr bwMode="auto">
            <a:xfrm>
              <a:off x="3926" y="2020"/>
              <a:ext cx="664" cy="56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84" name="Rectangle 20"/>
            <p:cNvSpPr>
              <a:spLocks noChangeArrowheads="1"/>
            </p:cNvSpPr>
            <p:nvPr/>
          </p:nvSpPr>
          <p:spPr bwMode="auto">
            <a:xfrm>
              <a:off x="3878" y="2068"/>
              <a:ext cx="664" cy="56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85" name="Rectangle 21"/>
            <p:cNvSpPr>
              <a:spLocks noChangeArrowheads="1"/>
            </p:cNvSpPr>
            <p:nvPr/>
          </p:nvSpPr>
          <p:spPr bwMode="auto">
            <a:xfrm>
              <a:off x="3830" y="2116"/>
              <a:ext cx="664" cy="56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86" name="Rectangle 22"/>
            <p:cNvSpPr>
              <a:spLocks noChangeArrowheads="1"/>
            </p:cNvSpPr>
            <p:nvPr/>
          </p:nvSpPr>
          <p:spPr bwMode="auto">
            <a:xfrm>
              <a:off x="3782" y="2164"/>
              <a:ext cx="664" cy="56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2493" name="Group 29"/>
          <p:cNvGrpSpPr>
            <a:grpSpLocks/>
          </p:cNvGrpSpPr>
          <p:nvPr/>
        </p:nvGrpSpPr>
        <p:grpSpPr bwMode="auto">
          <a:xfrm>
            <a:off x="1584325" y="3054350"/>
            <a:ext cx="1358900" cy="1206500"/>
            <a:chOff x="998" y="1924"/>
            <a:chExt cx="856" cy="760"/>
          </a:xfrm>
        </p:grpSpPr>
        <p:sp>
          <p:nvSpPr>
            <p:cNvPr id="62488" name="Rectangle 24"/>
            <p:cNvSpPr>
              <a:spLocks noChangeArrowheads="1"/>
            </p:cNvSpPr>
            <p:nvPr/>
          </p:nvSpPr>
          <p:spPr bwMode="auto">
            <a:xfrm>
              <a:off x="1190" y="1924"/>
              <a:ext cx="664" cy="56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89" name="Rectangle 25"/>
            <p:cNvSpPr>
              <a:spLocks noChangeArrowheads="1"/>
            </p:cNvSpPr>
            <p:nvPr/>
          </p:nvSpPr>
          <p:spPr bwMode="auto">
            <a:xfrm>
              <a:off x="1142" y="1972"/>
              <a:ext cx="664" cy="56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90" name="Rectangle 26"/>
            <p:cNvSpPr>
              <a:spLocks noChangeArrowheads="1"/>
            </p:cNvSpPr>
            <p:nvPr/>
          </p:nvSpPr>
          <p:spPr bwMode="auto">
            <a:xfrm>
              <a:off x="1094" y="2020"/>
              <a:ext cx="664" cy="56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91" name="Rectangle 27"/>
            <p:cNvSpPr>
              <a:spLocks noChangeArrowheads="1"/>
            </p:cNvSpPr>
            <p:nvPr/>
          </p:nvSpPr>
          <p:spPr bwMode="auto">
            <a:xfrm>
              <a:off x="1046" y="2068"/>
              <a:ext cx="664" cy="56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92" name="Rectangle 28"/>
            <p:cNvSpPr>
              <a:spLocks noChangeArrowheads="1"/>
            </p:cNvSpPr>
            <p:nvPr/>
          </p:nvSpPr>
          <p:spPr bwMode="auto">
            <a:xfrm>
              <a:off x="998" y="2116"/>
              <a:ext cx="664" cy="56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2513" name="Group 49"/>
          <p:cNvGrpSpPr>
            <a:grpSpLocks/>
          </p:cNvGrpSpPr>
          <p:nvPr/>
        </p:nvGrpSpPr>
        <p:grpSpPr bwMode="auto">
          <a:xfrm>
            <a:off x="441325" y="4502150"/>
            <a:ext cx="7912100" cy="1130300"/>
            <a:chOff x="278" y="2836"/>
            <a:chExt cx="4984" cy="712"/>
          </a:xfrm>
        </p:grpSpPr>
        <p:grpSp>
          <p:nvGrpSpPr>
            <p:cNvPr id="62497" name="Group 33"/>
            <p:cNvGrpSpPr>
              <a:grpSpLocks/>
            </p:cNvGrpSpPr>
            <p:nvPr/>
          </p:nvGrpSpPr>
          <p:grpSpPr bwMode="auto">
            <a:xfrm>
              <a:off x="278" y="2836"/>
              <a:ext cx="760" cy="664"/>
              <a:chOff x="278" y="2836"/>
              <a:chExt cx="760" cy="664"/>
            </a:xfrm>
          </p:grpSpPr>
          <p:sp>
            <p:nvSpPr>
              <p:cNvPr id="62494" name="Rectangle 30"/>
              <p:cNvSpPr>
                <a:spLocks noChangeArrowheads="1"/>
              </p:cNvSpPr>
              <p:nvPr/>
            </p:nvSpPr>
            <p:spPr bwMode="auto">
              <a:xfrm>
                <a:off x="374" y="2836"/>
                <a:ext cx="664" cy="568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495" name="Rectangle 31"/>
              <p:cNvSpPr>
                <a:spLocks noChangeArrowheads="1"/>
              </p:cNvSpPr>
              <p:nvPr/>
            </p:nvSpPr>
            <p:spPr bwMode="auto">
              <a:xfrm>
                <a:off x="326" y="2884"/>
                <a:ext cx="664" cy="568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496" name="Rectangle 32"/>
              <p:cNvSpPr>
                <a:spLocks noChangeArrowheads="1"/>
              </p:cNvSpPr>
              <p:nvPr/>
            </p:nvSpPr>
            <p:spPr bwMode="auto">
              <a:xfrm>
                <a:off x="278" y="2932"/>
                <a:ext cx="664" cy="568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2502" name="Group 38"/>
            <p:cNvGrpSpPr>
              <a:grpSpLocks/>
            </p:cNvGrpSpPr>
            <p:nvPr/>
          </p:nvGrpSpPr>
          <p:grpSpPr bwMode="auto">
            <a:xfrm>
              <a:off x="3158" y="2836"/>
              <a:ext cx="808" cy="712"/>
              <a:chOff x="3158" y="2836"/>
              <a:chExt cx="808" cy="712"/>
            </a:xfrm>
          </p:grpSpPr>
          <p:sp>
            <p:nvSpPr>
              <p:cNvPr id="62498" name="Rectangle 34"/>
              <p:cNvSpPr>
                <a:spLocks noChangeArrowheads="1"/>
              </p:cNvSpPr>
              <p:nvPr/>
            </p:nvSpPr>
            <p:spPr bwMode="auto">
              <a:xfrm>
                <a:off x="3302" y="2836"/>
                <a:ext cx="664" cy="568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499" name="Rectangle 35"/>
              <p:cNvSpPr>
                <a:spLocks noChangeArrowheads="1"/>
              </p:cNvSpPr>
              <p:nvPr/>
            </p:nvSpPr>
            <p:spPr bwMode="auto">
              <a:xfrm>
                <a:off x="3254" y="2884"/>
                <a:ext cx="664" cy="568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500" name="Rectangle 36"/>
              <p:cNvSpPr>
                <a:spLocks noChangeArrowheads="1"/>
              </p:cNvSpPr>
              <p:nvPr/>
            </p:nvSpPr>
            <p:spPr bwMode="auto">
              <a:xfrm>
                <a:off x="3206" y="2932"/>
                <a:ext cx="664" cy="568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501" name="Rectangle 37"/>
              <p:cNvSpPr>
                <a:spLocks noChangeArrowheads="1"/>
              </p:cNvSpPr>
              <p:nvPr/>
            </p:nvSpPr>
            <p:spPr bwMode="auto">
              <a:xfrm>
                <a:off x="3158" y="2980"/>
                <a:ext cx="664" cy="568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2507" name="Group 43"/>
            <p:cNvGrpSpPr>
              <a:grpSpLocks/>
            </p:cNvGrpSpPr>
            <p:nvPr/>
          </p:nvGrpSpPr>
          <p:grpSpPr bwMode="auto">
            <a:xfrm>
              <a:off x="1718" y="2836"/>
              <a:ext cx="808" cy="712"/>
              <a:chOff x="1718" y="2836"/>
              <a:chExt cx="808" cy="712"/>
            </a:xfrm>
          </p:grpSpPr>
          <p:sp>
            <p:nvSpPr>
              <p:cNvPr id="62503" name="Rectangle 39"/>
              <p:cNvSpPr>
                <a:spLocks noChangeArrowheads="1"/>
              </p:cNvSpPr>
              <p:nvPr/>
            </p:nvSpPr>
            <p:spPr bwMode="auto">
              <a:xfrm>
                <a:off x="1862" y="2836"/>
                <a:ext cx="664" cy="568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504" name="Rectangle 40"/>
              <p:cNvSpPr>
                <a:spLocks noChangeArrowheads="1"/>
              </p:cNvSpPr>
              <p:nvPr/>
            </p:nvSpPr>
            <p:spPr bwMode="auto">
              <a:xfrm>
                <a:off x="1814" y="2884"/>
                <a:ext cx="664" cy="568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505" name="Rectangle 41"/>
              <p:cNvSpPr>
                <a:spLocks noChangeArrowheads="1"/>
              </p:cNvSpPr>
              <p:nvPr/>
            </p:nvSpPr>
            <p:spPr bwMode="auto">
              <a:xfrm>
                <a:off x="1766" y="2932"/>
                <a:ext cx="664" cy="568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506" name="Rectangle 42"/>
              <p:cNvSpPr>
                <a:spLocks noChangeArrowheads="1"/>
              </p:cNvSpPr>
              <p:nvPr/>
            </p:nvSpPr>
            <p:spPr bwMode="auto">
              <a:xfrm>
                <a:off x="1718" y="2980"/>
                <a:ext cx="664" cy="568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2512" name="Group 48"/>
            <p:cNvGrpSpPr>
              <a:grpSpLocks/>
            </p:cNvGrpSpPr>
            <p:nvPr/>
          </p:nvGrpSpPr>
          <p:grpSpPr bwMode="auto">
            <a:xfrm>
              <a:off x="4454" y="2836"/>
              <a:ext cx="808" cy="712"/>
              <a:chOff x="4454" y="2836"/>
              <a:chExt cx="808" cy="712"/>
            </a:xfrm>
          </p:grpSpPr>
          <p:sp>
            <p:nvSpPr>
              <p:cNvPr id="62508" name="Rectangle 44"/>
              <p:cNvSpPr>
                <a:spLocks noChangeArrowheads="1"/>
              </p:cNvSpPr>
              <p:nvPr/>
            </p:nvSpPr>
            <p:spPr bwMode="auto">
              <a:xfrm>
                <a:off x="4598" y="2836"/>
                <a:ext cx="664" cy="568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509" name="Rectangle 45"/>
              <p:cNvSpPr>
                <a:spLocks noChangeArrowheads="1"/>
              </p:cNvSpPr>
              <p:nvPr/>
            </p:nvSpPr>
            <p:spPr bwMode="auto">
              <a:xfrm>
                <a:off x="4550" y="2884"/>
                <a:ext cx="664" cy="568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510" name="Rectangle 46"/>
              <p:cNvSpPr>
                <a:spLocks noChangeArrowheads="1"/>
              </p:cNvSpPr>
              <p:nvPr/>
            </p:nvSpPr>
            <p:spPr bwMode="auto">
              <a:xfrm>
                <a:off x="4502" y="2932"/>
                <a:ext cx="664" cy="568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511" name="Rectangle 47"/>
              <p:cNvSpPr>
                <a:spLocks noChangeArrowheads="1"/>
              </p:cNvSpPr>
              <p:nvPr/>
            </p:nvSpPr>
            <p:spPr bwMode="auto">
              <a:xfrm>
                <a:off x="4454" y="2980"/>
                <a:ext cx="664" cy="568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62526" name="Group 62"/>
          <p:cNvGrpSpPr>
            <a:grpSpLocks/>
          </p:cNvGrpSpPr>
          <p:nvPr/>
        </p:nvGrpSpPr>
        <p:grpSpPr bwMode="auto">
          <a:xfrm>
            <a:off x="815975" y="3962400"/>
            <a:ext cx="7086600" cy="533400"/>
            <a:chOff x="514" y="2496"/>
            <a:chExt cx="4464" cy="336"/>
          </a:xfrm>
        </p:grpSpPr>
        <p:grpSp>
          <p:nvGrpSpPr>
            <p:cNvPr id="62516" name="Group 52"/>
            <p:cNvGrpSpPr>
              <a:grpSpLocks/>
            </p:cNvGrpSpPr>
            <p:nvPr/>
          </p:nvGrpSpPr>
          <p:grpSpPr bwMode="auto">
            <a:xfrm>
              <a:off x="4498" y="2496"/>
              <a:ext cx="480" cy="336"/>
              <a:chOff x="4498" y="2496"/>
              <a:chExt cx="480" cy="336"/>
            </a:xfrm>
          </p:grpSpPr>
          <p:sp>
            <p:nvSpPr>
              <p:cNvPr id="62514" name="Line 50"/>
              <p:cNvSpPr>
                <a:spLocks noChangeShapeType="1"/>
              </p:cNvSpPr>
              <p:nvPr/>
            </p:nvSpPr>
            <p:spPr bwMode="auto">
              <a:xfrm>
                <a:off x="4498" y="2496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515" name="Line 51"/>
              <p:cNvSpPr>
                <a:spLocks noChangeShapeType="1"/>
              </p:cNvSpPr>
              <p:nvPr/>
            </p:nvSpPr>
            <p:spPr bwMode="auto">
              <a:xfrm>
                <a:off x="4978" y="2496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2519" name="Group 55"/>
            <p:cNvGrpSpPr>
              <a:grpSpLocks/>
            </p:cNvGrpSpPr>
            <p:nvPr/>
          </p:nvGrpSpPr>
          <p:grpSpPr bwMode="auto">
            <a:xfrm>
              <a:off x="1714" y="2496"/>
              <a:ext cx="480" cy="336"/>
              <a:chOff x="1714" y="2496"/>
              <a:chExt cx="480" cy="336"/>
            </a:xfrm>
          </p:grpSpPr>
          <p:sp>
            <p:nvSpPr>
              <p:cNvPr id="62517" name="Line 53"/>
              <p:cNvSpPr>
                <a:spLocks noChangeShapeType="1"/>
              </p:cNvSpPr>
              <p:nvPr/>
            </p:nvSpPr>
            <p:spPr bwMode="auto">
              <a:xfrm>
                <a:off x="1714" y="2496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518" name="Line 54"/>
              <p:cNvSpPr>
                <a:spLocks noChangeShapeType="1"/>
              </p:cNvSpPr>
              <p:nvPr/>
            </p:nvSpPr>
            <p:spPr bwMode="auto">
              <a:xfrm>
                <a:off x="2194" y="2496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2522" name="Group 58"/>
            <p:cNvGrpSpPr>
              <a:grpSpLocks/>
            </p:cNvGrpSpPr>
            <p:nvPr/>
          </p:nvGrpSpPr>
          <p:grpSpPr bwMode="auto">
            <a:xfrm>
              <a:off x="3298" y="2496"/>
              <a:ext cx="480" cy="336"/>
              <a:chOff x="3298" y="2496"/>
              <a:chExt cx="480" cy="336"/>
            </a:xfrm>
          </p:grpSpPr>
          <p:sp>
            <p:nvSpPr>
              <p:cNvPr id="62520" name="Line 56"/>
              <p:cNvSpPr>
                <a:spLocks noChangeShapeType="1"/>
              </p:cNvSpPr>
              <p:nvPr/>
            </p:nvSpPr>
            <p:spPr bwMode="auto">
              <a:xfrm flipH="1">
                <a:off x="3298" y="2496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521" name="Line 57"/>
              <p:cNvSpPr>
                <a:spLocks noChangeShapeType="1"/>
              </p:cNvSpPr>
              <p:nvPr/>
            </p:nvSpPr>
            <p:spPr bwMode="auto">
              <a:xfrm>
                <a:off x="3298" y="2496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2525" name="Group 61"/>
            <p:cNvGrpSpPr>
              <a:grpSpLocks/>
            </p:cNvGrpSpPr>
            <p:nvPr/>
          </p:nvGrpSpPr>
          <p:grpSpPr bwMode="auto">
            <a:xfrm>
              <a:off x="514" y="2496"/>
              <a:ext cx="480" cy="336"/>
              <a:chOff x="514" y="2496"/>
              <a:chExt cx="480" cy="336"/>
            </a:xfrm>
          </p:grpSpPr>
          <p:sp>
            <p:nvSpPr>
              <p:cNvPr id="62523" name="Line 59"/>
              <p:cNvSpPr>
                <a:spLocks noChangeShapeType="1"/>
              </p:cNvSpPr>
              <p:nvPr/>
            </p:nvSpPr>
            <p:spPr bwMode="auto">
              <a:xfrm flipH="1">
                <a:off x="514" y="2496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524" name="Line 60"/>
              <p:cNvSpPr>
                <a:spLocks noChangeShapeType="1"/>
              </p:cNvSpPr>
              <p:nvPr/>
            </p:nvSpPr>
            <p:spPr bwMode="auto">
              <a:xfrm>
                <a:off x="514" y="2496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62527" name="Rectangle 63"/>
          <p:cNvSpPr>
            <a:spLocks noGrp="1" noChangeArrowheads="1"/>
          </p:cNvSpPr>
          <p:nvPr>
            <p:ph type="body" idx="1"/>
          </p:nvPr>
        </p:nvSpPr>
        <p:spPr>
          <a:xfrm>
            <a:off x="466725" y="2563813"/>
            <a:ext cx="8058150" cy="3151187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400" b="1"/>
              <a:t>                                       A . . Z</a:t>
            </a:r>
          </a:p>
          <a:p>
            <a:pPr>
              <a:buFont typeface="Monotype Sorts" pitchFamily="2" charset="2"/>
              <a:buNone/>
            </a:pPr>
            <a:endParaRPr lang="en-US" altLang="en-US" sz="2400" b="1"/>
          </a:p>
          <a:p>
            <a:pPr>
              <a:buFont typeface="Monotype Sorts" pitchFamily="2" charset="2"/>
              <a:buNone/>
            </a:pPr>
            <a:r>
              <a:rPr lang="en-US" altLang="en-US" sz="2400" b="1"/>
              <a:t>             A . . L                                           M . . Z</a:t>
            </a:r>
          </a:p>
          <a:p>
            <a:pPr>
              <a:buFont typeface="Monotype Sorts" pitchFamily="2" charset="2"/>
              <a:buNone/>
            </a:pPr>
            <a:endParaRPr lang="en-US" altLang="en-US" sz="2400" b="1"/>
          </a:p>
          <a:p>
            <a:pPr>
              <a:buFont typeface="Monotype Sorts" pitchFamily="2" charset="2"/>
              <a:buNone/>
            </a:pPr>
            <a:endParaRPr lang="en-US" altLang="en-US" sz="2400" b="1"/>
          </a:p>
          <a:p>
            <a:pPr>
              <a:buFont typeface="Monotype Sorts" pitchFamily="2" charset="2"/>
              <a:buNone/>
            </a:pPr>
            <a:r>
              <a:rPr lang="en-US" altLang="en-US" sz="2400" b="1"/>
              <a:t>A . . F                 G . . L                 M . . R              S . . Z</a:t>
            </a:r>
          </a:p>
          <a:p>
            <a:pPr>
              <a:buFont typeface="Monotype Sorts" pitchFamily="2" charset="2"/>
              <a:buNone/>
            </a:pPr>
            <a:endParaRPr lang="en-US" altLang="en-US" sz="2400" b="1"/>
          </a:p>
          <a:p>
            <a:pPr>
              <a:buFont typeface="Monotype Sorts" pitchFamily="2" charset="2"/>
              <a:buNone/>
            </a:pPr>
            <a:r>
              <a:rPr lang="en-US" altLang="en-US" sz="2400" b="1"/>
              <a:t>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B01D-EEBA-4902-9DCB-F191A8313B28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1143000"/>
          </a:xfrm>
          <a:noFill/>
          <a:ln/>
        </p:spPr>
        <p:txBody>
          <a:bodyPr/>
          <a:lstStyle/>
          <a:p>
            <a:r>
              <a:rPr lang="en-US" altLang="en-US"/>
              <a:t>Before call to function Split</a:t>
            </a:r>
          </a:p>
        </p:txBody>
      </p:sp>
      <p:sp>
        <p:nvSpPr>
          <p:cNvPr id="167939" name="Rectangle 3"/>
          <p:cNvSpPr>
            <a:spLocks noChangeArrowheads="1"/>
          </p:cNvSpPr>
          <p:nvPr/>
        </p:nvSpPr>
        <p:spPr bwMode="auto">
          <a:xfrm>
            <a:off x="77788" y="5408613"/>
            <a:ext cx="7929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600"/>
              <a:t>    values[first] 					                               [last]</a:t>
            </a:r>
          </a:p>
        </p:txBody>
      </p:sp>
      <p:grpSp>
        <p:nvGrpSpPr>
          <p:cNvPr id="167940" name="Group 4"/>
          <p:cNvGrpSpPr>
            <a:grpSpLocks/>
          </p:cNvGrpSpPr>
          <p:nvPr/>
        </p:nvGrpSpPr>
        <p:grpSpPr bwMode="auto">
          <a:xfrm>
            <a:off x="768350" y="4572000"/>
            <a:ext cx="7378700" cy="609600"/>
            <a:chOff x="484" y="2880"/>
            <a:chExt cx="4648" cy="384"/>
          </a:xfrm>
        </p:grpSpPr>
        <p:grpSp>
          <p:nvGrpSpPr>
            <p:cNvPr id="167941" name="Group 5"/>
            <p:cNvGrpSpPr>
              <a:grpSpLocks/>
            </p:cNvGrpSpPr>
            <p:nvPr/>
          </p:nvGrpSpPr>
          <p:grpSpPr bwMode="auto">
            <a:xfrm>
              <a:off x="484" y="2880"/>
              <a:ext cx="2880" cy="384"/>
              <a:chOff x="484" y="2880"/>
              <a:chExt cx="2880" cy="384"/>
            </a:xfrm>
          </p:grpSpPr>
          <p:sp>
            <p:nvSpPr>
              <p:cNvPr id="167942" name="Rectangle 6"/>
              <p:cNvSpPr>
                <a:spLocks noChangeArrowheads="1"/>
              </p:cNvSpPr>
              <p:nvPr/>
            </p:nvSpPr>
            <p:spPr bwMode="auto">
              <a:xfrm>
                <a:off x="484" y="2884"/>
                <a:ext cx="2880" cy="376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7943" name="Line 7"/>
              <p:cNvSpPr>
                <a:spLocks noChangeShapeType="1"/>
              </p:cNvSpPr>
              <p:nvPr/>
            </p:nvSpPr>
            <p:spPr bwMode="auto">
              <a:xfrm>
                <a:off x="1045" y="288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7944" name="Line 8"/>
              <p:cNvSpPr>
                <a:spLocks noChangeShapeType="1"/>
              </p:cNvSpPr>
              <p:nvPr/>
            </p:nvSpPr>
            <p:spPr bwMode="auto">
              <a:xfrm>
                <a:off x="1608" y="288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7945" name="Line 9"/>
              <p:cNvSpPr>
                <a:spLocks noChangeShapeType="1"/>
              </p:cNvSpPr>
              <p:nvPr/>
            </p:nvSpPr>
            <p:spPr bwMode="auto">
              <a:xfrm>
                <a:off x="2173" y="288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7946" name="Line 10"/>
              <p:cNvSpPr>
                <a:spLocks noChangeShapeType="1"/>
              </p:cNvSpPr>
              <p:nvPr/>
            </p:nvSpPr>
            <p:spPr bwMode="auto">
              <a:xfrm>
                <a:off x="2770" y="288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67947" name="Rectangle 11"/>
            <p:cNvSpPr>
              <a:spLocks noChangeArrowheads="1"/>
            </p:cNvSpPr>
            <p:nvPr/>
          </p:nvSpPr>
          <p:spPr bwMode="auto">
            <a:xfrm>
              <a:off x="3372" y="2884"/>
              <a:ext cx="1760" cy="37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948" name="Line 12"/>
            <p:cNvSpPr>
              <a:spLocks noChangeShapeType="1"/>
            </p:cNvSpPr>
            <p:nvPr/>
          </p:nvSpPr>
          <p:spPr bwMode="auto">
            <a:xfrm>
              <a:off x="3934" y="2880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949" name="Line 13"/>
            <p:cNvSpPr>
              <a:spLocks noChangeShapeType="1"/>
            </p:cNvSpPr>
            <p:nvPr/>
          </p:nvSpPr>
          <p:spPr bwMode="auto">
            <a:xfrm>
              <a:off x="4498" y="2880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67950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77200" cy="36576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280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800"/>
              <a:t>				</a:t>
            </a:r>
            <a:r>
              <a:rPr lang="en-US" altLang="en-US" sz="2800" b="1"/>
              <a:t>splitVal = 9</a:t>
            </a:r>
            <a:endParaRPr lang="en-US" altLang="en-US" sz="2800"/>
          </a:p>
          <a:p>
            <a:pPr>
              <a:buFont typeface="Monotype Sorts" pitchFamily="2" charset="2"/>
              <a:buNone/>
            </a:pPr>
            <a:endParaRPr lang="en-US" altLang="en-US" sz="1600"/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solidFill>
                  <a:srgbClr val="CC0000"/>
                </a:solidFill>
              </a:rPr>
              <a:t>       GOAL:  place  splitVal in its proper position with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solidFill>
                  <a:srgbClr val="CC0000"/>
                </a:solidFill>
              </a:rPr>
              <a:t>		       all values less than or equal to splitVal on its left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solidFill>
                  <a:srgbClr val="CC0000"/>
                </a:solidFill>
              </a:rPr>
              <a:t>		       and all larger values on its right</a:t>
            </a:r>
          </a:p>
          <a:p>
            <a:pPr>
              <a:buFont typeface="Monotype Sorts" pitchFamily="2" charset="2"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buFont typeface="Monotype Sorts" pitchFamily="2" charset="2"/>
              <a:buNone/>
            </a:pPr>
            <a:endParaRPr lang="en-US" altLang="en-US" sz="1800" b="1" i="1"/>
          </a:p>
          <a:p>
            <a:pPr>
              <a:buFont typeface="Monotype Sorts" pitchFamily="2" charset="2"/>
              <a:buNone/>
            </a:pPr>
            <a:r>
              <a:rPr lang="en-US" altLang="en-US" sz="2400" b="1" i="1"/>
              <a:t>     9       20         6        18       14       3       60      11  </a:t>
            </a:r>
          </a:p>
          <a:p>
            <a:pPr>
              <a:buFont typeface="Monotype Sorts" pitchFamily="2" charset="2"/>
              <a:buNone/>
            </a:pPr>
            <a:endParaRPr lang="en-US" altLang="en-US" sz="2400" b="1" i="1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1F1F-92C2-4942-9881-286684414937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1143000"/>
          </a:xfrm>
          <a:noFill/>
          <a:ln/>
        </p:spPr>
        <p:txBody>
          <a:bodyPr/>
          <a:lstStyle/>
          <a:p>
            <a:r>
              <a:rPr lang="en-US" altLang="en-US"/>
              <a:t>After call to function Split</a:t>
            </a:r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77788" y="5408613"/>
            <a:ext cx="7929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600"/>
              <a:t>    values[first] 					                               [last]</a:t>
            </a:r>
          </a:p>
        </p:txBody>
      </p:sp>
      <p:grpSp>
        <p:nvGrpSpPr>
          <p:cNvPr id="169988" name="Group 4"/>
          <p:cNvGrpSpPr>
            <a:grpSpLocks/>
          </p:cNvGrpSpPr>
          <p:nvPr/>
        </p:nvGrpSpPr>
        <p:grpSpPr bwMode="auto">
          <a:xfrm>
            <a:off x="768350" y="4572000"/>
            <a:ext cx="7378700" cy="609600"/>
            <a:chOff x="484" y="2880"/>
            <a:chExt cx="4648" cy="384"/>
          </a:xfrm>
        </p:grpSpPr>
        <p:grpSp>
          <p:nvGrpSpPr>
            <p:cNvPr id="169989" name="Group 5"/>
            <p:cNvGrpSpPr>
              <a:grpSpLocks/>
            </p:cNvGrpSpPr>
            <p:nvPr/>
          </p:nvGrpSpPr>
          <p:grpSpPr bwMode="auto">
            <a:xfrm>
              <a:off x="484" y="2880"/>
              <a:ext cx="2880" cy="384"/>
              <a:chOff x="484" y="2880"/>
              <a:chExt cx="2880" cy="384"/>
            </a:xfrm>
          </p:grpSpPr>
          <p:sp>
            <p:nvSpPr>
              <p:cNvPr id="169990" name="Rectangle 6"/>
              <p:cNvSpPr>
                <a:spLocks noChangeArrowheads="1"/>
              </p:cNvSpPr>
              <p:nvPr/>
            </p:nvSpPr>
            <p:spPr bwMode="auto">
              <a:xfrm>
                <a:off x="484" y="2884"/>
                <a:ext cx="2880" cy="376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9991" name="Line 7"/>
              <p:cNvSpPr>
                <a:spLocks noChangeShapeType="1"/>
              </p:cNvSpPr>
              <p:nvPr/>
            </p:nvSpPr>
            <p:spPr bwMode="auto">
              <a:xfrm>
                <a:off x="1045" y="288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9992" name="Line 8"/>
              <p:cNvSpPr>
                <a:spLocks noChangeShapeType="1"/>
              </p:cNvSpPr>
              <p:nvPr/>
            </p:nvSpPr>
            <p:spPr bwMode="auto">
              <a:xfrm>
                <a:off x="1608" y="288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9993" name="Line 9"/>
              <p:cNvSpPr>
                <a:spLocks noChangeShapeType="1"/>
              </p:cNvSpPr>
              <p:nvPr/>
            </p:nvSpPr>
            <p:spPr bwMode="auto">
              <a:xfrm>
                <a:off x="2173" y="288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9994" name="Line 10"/>
              <p:cNvSpPr>
                <a:spLocks noChangeShapeType="1"/>
              </p:cNvSpPr>
              <p:nvPr/>
            </p:nvSpPr>
            <p:spPr bwMode="auto">
              <a:xfrm>
                <a:off x="2770" y="288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69995" name="Rectangle 11"/>
            <p:cNvSpPr>
              <a:spLocks noChangeArrowheads="1"/>
            </p:cNvSpPr>
            <p:nvPr/>
          </p:nvSpPr>
          <p:spPr bwMode="auto">
            <a:xfrm>
              <a:off x="3372" y="2884"/>
              <a:ext cx="1760" cy="37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996" name="Line 12"/>
            <p:cNvSpPr>
              <a:spLocks noChangeShapeType="1"/>
            </p:cNvSpPr>
            <p:nvPr/>
          </p:nvSpPr>
          <p:spPr bwMode="auto">
            <a:xfrm>
              <a:off x="3934" y="2880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9997" name="Line 13"/>
            <p:cNvSpPr>
              <a:spLocks noChangeShapeType="1"/>
            </p:cNvSpPr>
            <p:nvPr/>
          </p:nvSpPr>
          <p:spPr bwMode="auto">
            <a:xfrm>
              <a:off x="4498" y="2880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69998" name="Group 14"/>
          <p:cNvGrpSpPr>
            <a:grpSpLocks/>
          </p:cNvGrpSpPr>
          <p:nvPr/>
        </p:nvGrpSpPr>
        <p:grpSpPr bwMode="auto">
          <a:xfrm>
            <a:off x="3429000" y="3840163"/>
            <a:ext cx="4725988" cy="576262"/>
            <a:chOff x="2160" y="2419"/>
            <a:chExt cx="2977" cy="363"/>
          </a:xfrm>
        </p:grpSpPr>
        <p:sp>
          <p:nvSpPr>
            <p:cNvPr id="169999" name="Freeform 15"/>
            <p:cNvSpPr>
              <a:spLocks/>
            </p:cNvSpPr>
            <p:nvPr/>
          </p:nvSpPr>
          <p:spPr bwMode="auto">
            <a:xfrm>
              <a:off x="2160" y="2419"/>
              <a:ext cx="1524" cy="363"/>
            </a:xfrm>
            <a:custGeom>
              <a:avLst/>
              <a:gdLst/>
              <a:ahLst/>
              <a:cxnLst>
                <a:cxn ang="0">
                  <a:pos x="0" y="334"/>
                </a:cxn>
                <a:cxn ang="0">
                  <a:pos x="45" y="362"/>
                </a:cxn>
                <a:cxn ang="0">
                  <a:pos x="45" y="350"/>
                </a:cxn>
                <a:cxn ang="0">
                  <a:pos x="45" y="312"/>
                </a:cxn>
                <a:cxn ang="0">
                  <a:pos x="86" y="284"/>
                </a:cxn>
                <a:cxn ang="0">
                  <a:pos x="86" y="268"/>
                </a:cxn>
                <a:cxn ang="0">
                  <a:pos x="108" y="259"/>
                </a:cxn>
                <a:cxn ang="0">
                  <a:pos x="135" y="240"/>
                </a:cxn>
                <a:cxn ang="0">
                  <a:pos x="163" y="211"/>
                </a:cxn>
                <a:cxn ang="0">
                  <a:pos x="203" y="202"/>
                </a:cxn>
                <a:cxn ang="0">
                  <a:pos x="258" y="183"/>
                </a:cxn>
                <a:cxn ang="0">
                  <a:pos x="312" y="174"/>
                </a:cxn>
                <a:cxn ang="0">
                  <a:pos x="353" y="174"/>
                </a:cxn>
                <a:cxn ang="0">
                  <a:pos x="475" y="145"/>
                </a:cxn>
                <a:cxn ang="0">
                  <a:pos x="543" y="145"/>
                </a:cxn>
                <a:cxn ang="0">
                  <a:pos x="585" y="142"/>
                </a:cxn>
                <a:cxn ang="0">
                  <a:pos x="693" y="133"/>
                </a:cxn>
                <a:cxn ang="0">
                  <a:pos x="747" y="123"/>
                </a:cxn>
                <a:cxn ang="0">
                  <a:pos x="789" y="123"/>
                </a:cxn>
                <a:cxn ang="0">
                  <a:pos x="924" y="123"/>
                </a:cxn>
                <a:cxn ang="0">
                  <a:pos x="951" y="123"/>
                </a:cxn>
                <a:cxn ang="0">
                  <a:pos x="979" y="117"/>
                </a:cxn>
                <a:cxn ang="0">
                  <a:pos x="1019" y="117"/>
                </a:cxn>
                <a:cxn ang="0">
                  <a:pos x="1037" y="117"/>
                </a:cxn>
                <a:cxn ang="0">
                  <a:pos x="1060" y="123"/>
                </a:cxn>
                <a:cxn ang="0">
                  <a:pos x="1142" y="117"/>
                </a:cxn>
                <a:cxn ang="0">
                  <a:pos x="1160" y="114"/>
                </a:cxn>
                <a:cxn ang="0">
                  <a:pos x="1214" y="104"/>
                </a:cxn>
                <a:cxn ang="0">
                  <a:pos x="1269" y="98"/>
                </a:cxn>
                <a:cxn ang="0">
                  <a:pos x="1337" y="95"/>
                </a:cxn>
                <a:cxn ang="0">
                  <a:pos x="1364" y="76"/>
                </a:cxn>
                <a:cxn ang="0">
                  <a:pos x="1387" y="60"/>
                </a:cxn>
                <a:cxn ang="0">
                  <a:pos x="1441" y="51"/>
                </a:cxn>
                <a:cxn ang="0">
                  <a:pos x="1455" y="22"/>
                </a:cxn>
                <a:cxn ang="0">
                  <a:pos x="1459" y="10"/>
                </a:cxn>
                <a:cxn ang="0">
                  <a:pos x="1486" y="0"/>
                </a:cxn>
                <a:cxn ang="0">
                  <a:pos x="1523" y="32"/>
                </a:cxn>
              </a:cxnLst>
              <a:rect l="0" t="0" r="r" b="b"/>
              <a:pathLst>
                <a:path w="1524" h="363">
                  <a:moveTo>
                    <a:pt x="0" y="334"/>
                  </a:moveTo>
                  <a:lnTo>
                    <a:pt x="45" y="362"/>
                  </a:lnTo>
                  <a:lnTo>
                    <a:pt x="45" y="350"/>
                  </a:lnTo>
                  <a:lnTo>
                    <a:pt x="45" y="312"/>
                  </a:lnTo>
                  <a:lnTo>
                    <a:pt x="86" y="284"/>
                  </a:lnTo>
                  <a:lnTo>
                    <a:pt x="86" y="268"/>
                  </a:lnTo>
                  <a:lnTo>
                    <a:pt x="108" y="259"/>
                  </a:lnTo>
                  <a:lnTo>
                    <a:pt x="135" y="240"/>
                  </a:lnTo>
                  <a:lnTo>
                    <a:pt x="163" y="211"/>
                  </a:lnTo>
                  <a:lnTo>
                    <a:pt x="203" y="202"/>
                  </a:lnTo>
                  <a:lnTo>
                    <a:pt x="258" y="183"/>
                  </a:lnTo>
                  <a:lnTo>
                    <a:pt x="312" y="174"/>
                  </a:lnTo>
                  <a:lnTo>
                    <a:pt x="353" y="174"/>
                  </a:lnTo>
                  <a:lnTo>
                    <a:pt x="475" y="145"/>
                  </a:lnTo>
                  <a:lnTo>
                    <a:pt x="543" y="145"/>
                  </a:lnTo>
                  <a:lnTo>
                    <a:pt x="585" y="142"/>
                  </a:lnTo>
                  <a:lnTo>
                    <a:pt x="693" y="133"/>
                  </a:lnTo>
                  <a:lnTo>
                    <a:pt x="747" y="123"/>
                  </a:lnTo>
                  <a:lnTo>
                    <a:pt x="789" y="123"/>
                  </a:lnTo>
                  <a:lnTo>
                    <a:pt x="924" y="123"/>
                  </a:lnTo>
                  <a:lnTo>
                    <a:pt x="951" y="123"/>
                  </a:lnTo>
                  <a:lnTo>
                    <a:pt x="979" y="117"/>
                  </a:lnTo>
                  <a:lnTo>
                    <a:pt x="1019" y="117"/>
                  </a:lnTo>
                  <a:lnTo>
                    <a:pt x="1037" y="117"/>
                  </a:lnTo>
                  <a:lnTo>
                    <a:pt x="1060" y="123"/>
                  </a:lnTo>
                  <a:lnTo>
                    <a:pt x="1142" y="117"/>
                  </a:lnTo>
                  <a:lnTo>
                    <a:pt x="1160" y="114"/>
                  </a:lnTo>
                  <a:lnTo>
                    <a:pt x="1214" y="104"/>
                  </a:lnTo>
                  <a:lnTo>
                    <a:pt x="1269" y="98"/>
                  </a:lnTo>
                  <a:lnTo>
                    <a:pt x="1337" y="95"/>
                  </a:lnTo>
                  <a:lnTo>
                    <a:pt x="1364" y="76"/>
                  </a:lnTo>
                  <a:lnTo>
                    <a:pt x="1387" y="60"/>
                  </a:lnTo>
                  <a:lnTo>
                    <a:pt x="1441" y="51"/>
                  </a:lnTo>
                  <a:lnTo>
                    <a:pt x="1455" y="22"/>
                  </a:lnTo>
                  <a:lnTo>
                    <a:pt x="1459" y="10"/>
                  </a:lnTo>
                  <a:lnTo>
                    <a:pt x="1486" y="0"/>
                  </a:lnTo>
                  <a:lnTo>
                    <a:pt x="1523" y="3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0000" name="Freeform 16"/>
            <p:cNvSpPr>
              <a:spLocks/>
            </p:cNvSpPr>
            <p:nvPr/>
          </p:nvSpPr>
          <p:spPr bwMode="auto">
            <a:xfrm>
              <a:off x="3613" y="2419"/>
              <a:ext cx="1524" cy="363"/>
            </a:xfrm>
            <a:custGeom>
              <a:avLst/>
              <a:gdLst/>
              <a:ahLst/>
              <a:cxnLst>
                <a:cxn ang="0">
                  <a:pos x="1523" y="334"/>
                </a:cxn>
                <a:cxn ang="0">
                  <a:pos x="1477" y="362"/>
                </a:cxn>
                <a:cxn ang="0">
                  <a:pos x="1477" y="350"/>
                </a:cxn>
                <a:cxn ang="0">
                  <a:pos x="1477" y="312"/>
                </a:cxn>
                <a:cxn ang="0">
                  <a:pos x="1436" y="284"/>
                </a:cxn>
                <a:cxn ang="0">
                  <a:pos x="1436" y="268"/>
                </a:cxn>
                <a:cxn ang="0">
                  <a:pos x="1414" y="259"/>
                </a:cxn>
                <a:cxn ang="0">
                  <a:pos x="1387" y="240"/>
                </a:cxn>
                <a:cxn ang="0">
                  <a:pos x="1359" y="211"/>
                </a:cxn>
                <a:cxn ang="0">
                  <a:pos x="1319" y="202"/>
                </a:cxn>
                <a:cxn ang="0">
                  <a:pos x="1264" y="183"/>
                </a:cxn>
                <a:cxn ang="0">
                  <a:pos x="1210" y="174"/>
                </a:cxn>
                <a:cxn ang="0">
                  <a:pos x="1169" y="174"/>
                </a:cxn>
                <a:cxn ang="0">
                  <a:pos x="1047" y="145"/>
                </a:cxn>
                <a:cxn ang="0">
                  <a:pos x="979" y="145"/>
                </a:cxn>
                <a:cxn ang="0">
                  <a:pos x="937" y="142"/>
                </a:cxn>
                <a:cxn ang="0">
                  <a:pos x="829" y="133"/>
                </a:cxn>
                <a:cxn ang="0">
                  <a:pos x="775" y="123"/>
                </a:cxn>
                <a:cxn ang="0">
                  <a:pos x="733" y="123"/>
                </a:cxn>
                <a:cxn ang="0">
                  <a:pos x="598" y="123"/>
                </a:cxn>
                <a:cxn ang="0">
                  <a:pos x="571" y="123"/>
                </a:cxn>
                <a:cxn ang="0">
                  <a:pos x="543" y="117"/>
                </a:cxn>
                <a:cxn ang="0">
                  <a:pos x="503" y="117"/>
                </a:cxn>
                <a:cxn ang="0">
                  <a:pos x="485" y="117"/>
                </a:cxn>
                <a:cxn ang="0">
                  <a:pos x="462" y="123"/>
                </a:cxn>
                <a:cxn ang="0">
                  <a:pos x="381" y="117"/>
                </a:cxn>
                <a:cxn ang="0">
                  <a:pos x="362" y="114"/>
                </a:cxn>
                <a:cxn ang="0">
                  <a:pos x="308" y="104"/>
                </a:cxn>
                <a:cxn ang="0">
                  <a:pos x="253" y="98"/>
                </a:cxn>
                <a:cxn ang="0">
                  <a:pos x="185" y="95"/>
                </a:cxn>
                <a:cxn ang="0">
                  <a:pos x="158" y="76"/>
                </a:cxn>
                <a:cxn ang="0">
                  <a:pos x="135" y="60"/>
                </a:cxn>
                <a:cxn ang="0">
                  <a:pos x="81" y="51"/>
                </a:cxn>
                <a:cxn ang="0">
                  <a:pos x="67" y="23"/>
                </a:cxn>
                <a:cxn ang="0">
                  <a:pos x="63" y="10"/>
                </a:cxn>
                <a:cxn ang="0">
                  <a:pos x="36" y="0"/>
                </a:cxn>
                <a:cxn ang="0">
                  <a:pos x="0" y="32"/>
                </a:cxn>
              </a:cxnLst>
              <a:rect l="0" t="0" r="r" b="b"/>
              <a:pathLst>
                <a:path w="1524" h="363">
                  <a:moveTo>
                    <a:pt x="1523" y="334"/>
                  </a:moveTo>
                  <a:lnTo>
                    <a:pt x="1477" y="362"/>
                  </a:lnTo>
                  <a:lnTo>
                    <a:pt x="1477" y="350"/>
                  </a:lnTo>
                  <a:lnTo>
                    <a:pt x="1477" y="312"/>
                  </a:lnTo>
                  <a:lnTo>
                    <a:pt x="1436" y="284"/>
                  </a:lnTo>
                  <a:lnTo>
                    <a:pt x="1436" y="268"/>
                  </a:lnTo>
                  <a:lnTo>
                    <a:pt x="1414" y="259"/>
                  </a:lnTo>
                  <a:lnTo>
                    <a:pt x="1387" y="240"/>
                  </a:lnTo>
                  <a:lnTo>
                    <a:pt x="1359" y="211"/>
                  </a:lnTo>
                  <a:lnTo>
                    <a:pt x="1319" y="202"/>
                  </a:lnTo>
                  <a:lnTo>
                    <a:pt x="1264" y="183"/>
                  </a:lnTo>
                  <a:lnTo>
                    <a:pt x="1210" y="174"/>
                  </a:lnTo>
                  <a:lnTo>
                    <a:pt x="1169" y="174"/>
                  </a:lnTo>
                  <a:lnTo>
                    <a:pt x="1047" y="145"/>
                  </a:lnTo>
                  <a:lnTo>
                    <a:pt x="979" y="145"/>
                  </a:lnTo>
                  <a:lnTo>
                    <a:pt x="937" y="142"/>
                  </a:lnTo>
                  <a:lnTo>
                    <a:pt x="829" y="133"/>
                  </a:lnTo>
                  <a:lnTo>
                    <a:pt x="775" y="123"/>
                  </a:lnTo>
                  <a:lnTo>
                    <a:pt x="733" y="123"/>
                  </a:lnTo>
                  <a:lnTo>
                    <a:pt x="598" y="123"/>
                  </a:lnTo>
                  <a:lnTo>
                    <a:pt x="571" y="123"/>
                  </a:lnTo>
                  <a:lnTo>
                    <a:pt x="543" y="117"/>
                  </a:lnTo>
                  <a:lnTo>
                    <a:pt x="503" y="117"/>
                  </a:lnTo>
                  <a:lnTo>
                    <a:pt x="485" y="117"/>
                  </a:lnTo>
                  <a:lnTo>
                    <a:pt x="462" y="123"/>
                  </a:lnTo>
                  <a:lnTo>
                    <a:pt x="381" y="117"/>
                  </a:lnTo>
                  <a:lnTo>
                    <a:pt x="362" y="114"/>
                  </a:lnTo>
                  <a:lnTo>
                    <a:pt x="308" y="104"/>
                  </a:lnTo>
                  <a:lnTo>
                    <a:pt x="253" y="98"/>
                  </a:lnTo>
                  <a:lnTo>
                    <a:pt x="185" y="95"/>
                  </a:lnTo>
                  <a:lnTo>
                    <a:pt x="158" y="76"/>
                  </a:lnTo>
                  <a:lnTo>
                    <a:pt x="135" y="60"/>
                  </a:lnTo>
                  <a:lnTo>
                    <a:pt x="81" y="51"/>
                  </a:lnTo>
                  <a:lnTo>
                    <a:pt x="67" y="23"/>
                  </a:lnTo>
                  <a:lnTo>
                    <a:pt x="63" y="10"/>
                  </a:lnTo>
                  <a:lnTo>
                    <a:pt x="36" y="0"/>
                  </a:lnTo>
                  <a:lnTo>
                    <a:pt x="0" y="3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70001" name="Group 17"/>
          <p:cNvGrpSpPr>
            <a:grpSpLocks/>
          </p:cNvGrpSpPr>
          <p:nvPr/>
        </p:nvGrpSpPr>
        <p:grpSpPr bwMode="auto">
          <a:xfrm>
            <a:off x="838200" y="3865563"/>
            <a:ext cx="1724025" cy="554037"/>
            <a:chOff x="528" y="2435"/>
            <a:chExt cx="1086" cy="349"/>
          </a:xfrm>
        </p:grpSpPr>
        <p:sp>
          <p:nvSpPr>
            <p:cNvPr id="170002" name="Freeform 18"/>
            <p:cNvSpPr>
              <a:spLocks/>
            </p:cNvSpPr>
            <p:nvPr/>
          </p:nvSpPr>
          <p:spPr bwMode="auto">
            <a:xfrm>
              <a:off x="528" y="2435"/>
              <a:ext cx="557" cy="348"/>
            </a:xfrm>
            <a:custGeom>
              <a:avLst/>
              <a:gdLst/>
              <a:ahLst/>
              <a:cxnLst>
                <a:cxn ang="0">
                  <a:pos x="0" y="320"/>
                </a:cxn>
                <a:cxn ang="0">
                  <a:pos x="16" y="347"/>
                </a:cxn>
                <a:cxn ang="0">
                  <a:pos x="16" y="335"/>
                </a:cxn>
                <a:cxn ang="0">
                  <a:pos x="16" y="299"/>
                </a:cxn>
                <a:cxn ang="0">
                  <a:pos x="31" y="272"/>
                </a:cxn>
                <a:cxn ang="0">
                  <a:pos x="31" y="256"/>
                </a:cxn>
                <a:cxn ang="0">
                  <a:pos x="39" y="247"/>
                </a:cxn>
                <a:cxn ang="0">
                  <a:pos x="49" y="229"/>
                </a:cxn>
                <a:cxn ang="0">
                  <a:pos x="59" y="202"/>
                </a:cxn>
                <a:cxn ang="0">
                  <a:pos x="74" y="193"/>
                </a:cxn>
                <a:cxn ang="0">
                  <a:pos x="94" y="175"/>
                </a:cxn>
                <a:cxn ang="0">
                  <a:pos x="114" y="166"/>
                </a:cxn>
                <a:cxn ang="0">
                  <a:pos x="129" y="166"/>
                </a:cxn>
                <a:cxn ang="0">
                  <a:pos x="173" y="139"/>
                </a:cxn>
                <a:cxn ang="0">
                  <a:pos x="198" y="139"/>
                </a:cxn>
                <a:cxn ang="0">
                  <a:pos x="213" y="136"/>
                </a:cxn>
                <a:cxn ang="0">
                  <a:pos x="253" y="127"/>
                </a:cxn>
                <a:cxn ang="0">
                  <a:pos x="272" y="118"/>
                </a:cxn>
                <a:cxn ang="0">
                  <a:pos x="287" y="118"/>
                </a:cxn>
                <a:cxn ang="0">
                  <a:pos x="337" y="118"/>
                </a:cxn>
                <a:cxn ang="0">
                  <a:pos x="347" y="118"/>
                </a:cxn>
                <a:cxn ang="0">
                  <a:pos x="357" y="112"/>
                </a:cxn>
                <a:cxn ang="0">
                  <a:pos x="372" y="112"/>
                </a:cxn>
                <a:cxn ang="0">
                  <a:pos x="378" y="112"/>
                </a:cxn>
                <a:cxn ang="0">
                  <a:pos x="387" y="118"/>
                </a:cxn>
                <a:cxn ang="0">
                  <a:pos x="417" y="112"/>
                </a:cxn>
                <a:cxn ang="0">
                  <a:pos x="423" y="109"/>
                </a:cxn>
                <a:cxn ang="0">
                  <a:pos x="442" y="100"/>
                </a:cxn>
                <a:cxn ang="0">
                  <a:pos x="463" y="94"/>
                </a:cxn>
                <a:cxn ang="0">
                  <a:pos x="487" y="91"/>
                </a:cxn>
                <a:cxn ang="0">
                  <a:pos x="497" y="72"/>
                </a:cxn>
                <a:cxn ang="0">
                  <a:pos x="506" y="57"/>
                </a:cxn>
                <a:cxn ang="0">
                  <a:pos x="526" y="48"/>
                </a:cxn>
                <a:cxn ang="0">
                  <a:pos x="531" y="21"/>
                </a:cxn>
                <a:cxn ang="0">
                  <a:pos x="532" y="9"/>
                </a:cxn>
                <a:cxn ang="0">
                  <a:pos x="542" y="0"/>
                </a:cxn>
                <a:cxn ang="0">
                  <a:pos x="556" y="30"/>
                </a:cxn>
              </a:cxnLst>
              <a:rect l="0" t="0" r="r" b="b"/>
              <a:pathLst>
                <a:path w="557" h="348">
                  <a:moveTo>
                    <a:pt x="0" y="320"/>
                  </a:moveTo>
                  <a:lnTo>
                    <a:pt x="16" y="347"/>
                  </a:lnTo>
                  <a:lnTo>
                    <a:pt x="16" y="335"/>
                  </a:lnTo>
                  <a:lnTo>
                    <a:pt x="16" y="299"/>
                  </a:lnTo>
                  <a:lnTo>
                    <a:pt x="31" y="272"/>
                  </a:lnTo>
                  <a:lnTo>
                    <a:pt x="31" y="256"/>
                  </a:lnTo>
                  <a:lnTo>
                    <a:pt x="39" y="247"/>
                  </a:lnTo>
                  <a:lnTo>
                    <a:pt x="49" y="229"/>
                  </a:lnTo>
                  <a:lnTo>
                    <a:pt x="59" y="202"/>
                  </a:lnTo>
                  <a:lnTo>
                    <a:pt x="74" y="193"/>
                  </a:lnTo>
                  <a:lnTo>
                    <a:pt x="94" y="175"/>
                  </a:lnTo>
                  <a:lnTo>
                    <a:pt x="114" y="166"/>
                  </a:lnTo>
                  <a:lnTo>
                    <a:pt x="129" y="166"/>
                  </a:lnTo>
                  <a:lnTo>
                    <a:pt x="173" y="139"/>
                  </a:lnTo>
                  <a:lnTo>
                    <a:pt x="198" y="139"/>
                  </a:lnTo>
                  <a:lnTo>
                    <a:pt x="213" y="136"/>
                  </a:lnTo>
                  <a:lnTo>
                    <a:pt x="253" y="127"/>
                  </a:lnTo>
                  <a:lnTo>
                    <a:pt x="272" y="118"/>
                  </a:lnTo>
                  <a:lnTo>
                    <a:pt x="287" y="118"/>
                  </a:lnTo>
                  <a:lnTo>
                    <a:pt x="337" y="118"/>
                  </a:lnTo>
                  <a:lnTo>
                    <a:pt x="347" y="118"/>
                  </a:lnTo>
                  <a:lnTo>
                    <a:pt x="357" y="112"/>
                  </a:lnTo>
                  <a:lnTo>
                    <a:pt x="372" y="112"/>
                  </a:lnTo>
                  <a:lnTo>
                    <a:pt x="378" y="112"/>
                  </a:lnTo>
                  <a:lnTo>
                    <a:pt x="387" y="118"/>
                  </a:lnTo>
                  <a:lnTo>
                    <a:pt x="417" y="112"/>
                  </a:lnTo>
                  <a:lnTo>
                    <a:pt x="423" y="109"/>
                  </a:lnTo>
                  <a:lnTo>
                    <a:pt x="442" y="100"/>
                  </a:lnTo>
                  <a:lnTo>
                    <a:pt x="463" y="94"/>
                  </a:lnTo>
                  <a:lnTo>
                    <a:pt x="487" y="91"/>
                  </a:lnTo>
                  <a:lnTo>
                    <a:pt x="497" y="72"/>
                  </a:lnTo>
                  <a:lnTo>
                    <a:pt x="506" y="57"/>
                  </a:lnTo>
                  <a:lnTo>
                    <a:pt x="526" y="48"/>
                  </a:lnTo>
                  <a:lnTo>
                    <a:pt x="531" y="21"/>
                  </a:lnTo>
                  <a:lnTo>
                    <a:pt x="532" y="9"/>
                  </a:lnTo>
                  <a:lnTo>
                    <a:pt x="542" y="0"/>
                  </a:lnTo>
                  <a:lnTo>
                    <a:pt x="556" y="3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0003" name="Freeform 19"/>
            <p:cNvSpPr>
              <a:spLocks/>
            </p:cNvSpPr>
            <p:nvPr/>
          </p:nvSpPr>
          <p:spPr bwMode="auto">
            <a:xfrm>
              <a:off x="1057" y="2436"/>
              <a:ext cx="557" cy="348"/>
            </a:xfrm>
            <a:custGeom>
              <a:avLst/>
              <a:gdLst/>
              <a:ahLst/>
              <a:cxnLst>
                <a:cxn ang="0">
                  <a:pos x="556" y="320"/>
                </a:cxn>
                <a:cxn ang="0">
                  <a:pos x="539" y="347"/>
                </a:cxn>
                <a:cxn ang="0">
                  <a:pos x="539" y="335"/>
                </a:cxn>
                <a:cxn ang="0">
                  <a:pos x="539" y="299"/>
                </a:cxn>
                <a:cxn ang="0">
                  <a:pos x="524" y="272"/>
                </a:cxn>
                <a:cxn ang="0">
                  <a:pos x="524" y="256"/>
                </a:cxn>
                <a:cxn ang="0">
                  <a:pos x="516" y="247"/>
                </a:cxn>
                <a:cxn ang="0">
                  <a:pos x="506" y="229"/>
                </a:cxn>
                <a:cxn ang="0">
                  <a:pos x="496" y="202"/>
                </a:cxn>
                <a:cxn ang="0">
                  <a:pos x="481" y="193"/>
                </a:cxn>
                <a:cxn ang="0">
                  <a:pos x="461" y="175"/>
                </a:cxn>
                <a:cxn ang="0">
                  <a:pos x="441" y="166"/>
                </a:cxn>
                <a:cxn ang="0">
                  <a:pos x="426" y="166"/>
                </a:cxn>
                <a:cxn ang="0">
                  <a:pos x="381" y="139"/>
                </a:cxn>
                <a:cxn ang="0">
                  <a:pos x="357" y="139"/>
                </a:cxn>
                <a:cxn ang="0">
                  <a:pos x="342" y="136"/>
                </a:cxn>
                <a:cxn ang="0">
                  <a:pos x="302" y="127"/>
                </a:cxn>
                <a:cxn ang="0">
                  <a:pos x="283" y="118"/>
                </a:cxn>
                <a:cxn ang="0">
                  <a:pos x="268" y="118"/>
                </a:cxn>
                <a:cxn ang="0">
                  <a:pos x="218" y="118"/>
                </a:cxn>
                <a:cxn ang="0">
                  <a:pos x="208" y="118"/>
                </a:cxn>
                <a:cxn ang="0">
                  <a:pos x="198" y="112"/>
                </a:cxn>
                <a:cxn ang="0">
                  <a:pos x="183" y="112"/>
                </a:cxn>
                <a:cxn ang="0">
                  <a:pos x="177" y="112"/>
                </a:cxn>
                <a:cxn ang="0">
                  <a:pos x="168" y="118"/>
                </a:cxn>
                <a:cxn ang="0">
                  <a:pos x="139" y="112"/>
                </a:cxn>
                <a:cxn ang="0">
                  <a:pos x="132" y="109"/>
                </a:cxn>
                <a:cxn ang="0">
                  <a:pos x="113" y="100"/>
                </a:cxn>
                <a:cxn ang="0">
                  <a:pos x="92" y="94"/>
                </a:cxn>
                <a:cxn ang="0">
                  <a:pos x="68" y="91"/>
                </a:cxn>
                <a:cxn ang="0">
                  <a:pos x="57" y="72"/>
                </a:cxn>
                <a:cxn ang="0">
                  <a:pos x="49" y="57"/>
                </a:cxn>
                <a:cxn ang="0">
                  <a:pos x="29" y="48"/>
                </a:cxn>
                <a:cxn ang="0">
                  <a:pos x="24" y="21"/>
                </a:cxn>
                <a:cxn ang="0">
                  <a:pos x="23" y="9"/>
                </a:cxn>
                <a:cxn ang="0">
                  <a:pos x="13" y="0"/>
                </a:cxn>
                <a:cxn ang="0">
                  <a:pos x="0" y="30"/>
                </a:cxn>
              </a:cxnLst>
              <a:rect l="0" t="0" r="r" b="b"/>
              <a:pathLst>
                <a:path w="557" h="348">
                  <a:moveTo>
                    <a:pt x="556" y="320"/>
                  </a:moveTo>
                  <a:lnTo>
                    <a:pt x="539" y="347"/>
                  </a:lnTo>
                  <a:lnTo>
                    <a:pt x="539" y="335"/>
                  </a:lnTo>
                  <a:lnTo>
                    <a:pt x="539" y="299"/>
                  </a:lnTo>
                  <a:lnTo>
                    <a:pt x="524" y="272"/>
                  </a:lnTo>
                  <a:lnTo>
                    <a:pt x="524" y="256"/>
                  </a:lnTo>
                  <a:lnTo>
                    <a:pt x="516" y="247"/>
                  </a:lnTo>
                  <a:lnTo>
                    <a:pt x="506" y="229"/>
                  </a:lnTo>
                  <a:lnTo>
                    <a:pt x="496" y="202"/>
                  </a:lnTo>
                  <a:lnTo>
                    <a:pt x="481" y="193"/>
                  </a:lnTo>
                  <a:lnTo>
                    <a:pt x="461" y="175"/>
                  </a:lnTo>
                  <a:lnTo>
                    <a:pt x="441" y="166"/>
                  </a:lnTo>
                  <a:lnTo>
                    <a:pt x="426" y="166"/>
                  </a:lnTo>
                  <a:lnTo>
                    <a:pt x="381" y="139"/>
                  </a:lnTo>
                  <a:lnTo>
                    <a:pt x="357" y="139"/>
                  </a:lnTo>
                  <a:lnTo>
                    <a:pt x="342" y="136"/>
                  </a:lnTo>
                  <a:lnTo>
                    <a:pt x="302" y="127"/>
                  </a:lnTo>
                  <a:lnTo>
                    <a:pt x="283" y="118"/>
                  </a:lnTo>
                  <a:lnTo>
                    <a:pt x="268" y="118"/>
                  </a:lnTo>
                  <a:lnTo>
                    <a:pt x="218" y="118"/>
                  </a:lnTo>
                  <a:lnTo>
                    <a:pt x="208" y="118"/>
                  </a:lnTo>
                  <a:lnTo>
                    <a:pt x="198" y="112"/>
                  </a:lnTo>
                  <a:lnTo>
                    <a:pt x="183" y="112"/>
                  </a:lnTo>
                  <a:lnTo>
                    <a:pt x="177" y="112"/>
                  </a:lnTo>
                  <a:lnTo>
                    <a:pt x="168" y="118"/>
                  </a:lnTo>
                  <a:lnTo>
                    <a:pt x="139" y="112"/>
                  </a:lnTo>
                  <a:lnTo>
                    <a:pt x="132" y="109"/>
                  </a:lnTo>
                  <a:lnTo>
                    <a:pt x="113" y="100"/>
                  </a:lnTo>
                  <a:lnTo>
                    <a:pt x="92" y="94"/>
                  </a:lnTo>
                  <a:lnTo>
                    <a:pt x="68" y="91"/>
                  </a:lnTo>
                  <a:lnTo>
                    <a:pt x="57" y="72"/>
                  </a:lnTo>
                  <a:lnTo>
                    <a:pt x="49" y="57"/>
                  </a:lnTo>
                  <a:lnTo>
                    <a:pt x="29" y="48"/>
                  </a:lnTo>
                  <a:lnTo>
                    <a:pt x="24" y="21"/>
                  </a:lnTo>
                  <a:lnTo>
                    <a:pt x="23" y="9"/>
                  </a:lnTo>
                  <a:lnTo>
                    <a:pt x="13" y="0"/>
                  </a:lnTo>
                  <a:lnTo>
                    <a:pt x="0" y="3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 useBgFill="1">
        <p:nvSpPr>
          <p:cNvPr id="170004" name="Oval 20"/>
          <p:cNvSpPr>
            <a:spLocks noChangeArrowheads="1"/>
          </p:cNvSpPr>
          <p:nvPr/>
        </p:nvSpPr>
        <p:spPr bwMode="auto">
          <a:xfrm>
            <a:off x="3048000" y="4343400"/>
            <a:ext cx="685800" cy="76200"/>
          </a:xfrm>
          <a:prstGeom prst="ellipse">
            <a:avLst/>
          </a:prstGeom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 useBgFill="1">
        <p:nvSpPr>
          <p:cNvPr id="170005" name="Oval 21"/>
          <p:cNvSpPr>
            <a:spLocks noChangeArrowheads="1"/>
          </p:cNvSpPr>
          <p:nvPr/>
        </p:nvSpPr>
        <p:spPr bwMode="auto">
          <a:xfrm>
            <a:off x="7772400" y="4343400"/>
            <a:ext cx="685800" cy="76200"/>
          </a:xfrm>
          <a:prstGeom prst="ellipse">
            <a:avLst/>
          </a:prstGeom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0006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77200" cy="36576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280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800"/>
              <a:t>				</a:t>
            </a:r>
            <a:r>
              <a:rPr lang="en-US" altLang="en-US" sz="2800" b="1"/>
              <a:t>splitVal = 9</a:t>
            </a:r>
            <a:endParaRPr lang="en-US" altLang="en-US" sz="2800"/>
          </a:p>
          <a:p>
            <a:pPr>
              <a:buFont typeface="Monotype Sorts" pitchFamily="2" charset="2"/>
              <a:buNone/>
            </a:pPr>
            <a:endParaRPr lang="en-US" altLang="en-US" sz="1600"/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solidFill>
                  <a:srgbClr val="CC0000"/>
                </a:solidFill>
              </a:rPr>
              <a:t>   smaller values	                        larger values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solidFill>
                  <a:srgbClr val="CC0000"/>
                </a:solidFill>
              </a:rPr>
              <a:t>   in left part			           in right part</a:t>
            </a:r>
          </a:p>
          <a:p>
            <a:pPr>
              <a:buFont typeface="Monotype Sorts" pitchFamily="2" charset="2"/>
              <a:buNone/>
            </a:pPr>
            <a:endParaRPr lang="en-US" altLang="en-US" sz="2400" b="1">
              <a:solidFill>
                <a:srgbClr val="CC0000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800" b="1" i="1"/>
              <a:t> </a:t>
            </a:r>
            <a:endParaRPr lang="en-US" altLang="en-US" sz="2800" b="1">
              <a:solidFill>
                <a:srgbClr val="CC0000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400" b="1" i="1"/>
              <a:t>     6        3         9        18       14       20       60      11  </a:t>
            </a:r>
          </a:p>
          <a:p>
            <a:pPr>
              <a:buFont typeface="Monotype Sorts" pitchFamily="2" charset="2"/>
              <a:buNone/>
            </a:pPr>
            <a:endParaRPr lang="en-US" altLang="en-US" sz="2400" b="1" i="1"/>
          </a:p>
        </p:txBody>
      </p:sp>
      <p:sp>
        <p:nvSpPr>
          <p:cNvPr id="170007" name="Line 23"/>
          <p:cNvSpPr>
            <a:spLocks noChangeShapeType="1"/>
          </p:cNvSpPr>
          <p:nvPr/>
        </p:nvSpPr>
        <p:spPr bwMode="auto">
          <a:xfrm>
            <a:off x="2878138" y="5059363"/>
            <a:ext cx="127000" cy="655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0008" name="Rectangle 24"/>
          <p:cNvSpPr>
            <a:spLocks noChangeArrowheads="1"/>
          </p:cNvSpPr>
          <p:nvPr/>
        </p:nvSpPr>
        <p:spPr bwMode="auto">
          <a:xfrm>
            <a:off x="2413000" y="5775325"/>
            <a:ext cx="4006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CC0000"/>
                </a:solidFill>
              </a:rPr>
              <a:t>splitVal in correct position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120A-919F-48BA-A0E9-E2A0723B8256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609600"/>
          </a:xfrm>
          <a:noFill/>
          <a:ln/>
        </p:spPr>
        <p:txBody>
          <a:bodyPr/>
          <a:lstStyle/>
          <a:p>
            <a:r>
              <a:rPr lang="en-US" altLang="en-US"/>
              <a:t>After call to function Split</a:t>
            </a:r>
          </a:p>
        </p:txBody>
      </p:sp>
      <p:grpSp>
        <p:nvGrpSpPr>
          <p:cNvPr id="172156" name="Group 124"/>
          <p:cNvGrpSpPr>
            <a:grpSpLocks/>
          </p:cNvGrpSpPr>
          <p:nvPr/>
        </p:nvGrpSpPr>
        <p:grpSpPr bwMode="auto">
          <a:xfrm>
            <a:off x="1295400" y="1219200"/>
            <a:ext cx="7467600" cy="3584575"/>
            <a:chOff x="624" y="578"/>
            <a:chExt cx="4704" cy="2258"/>
          </a:xfrm>
        </p:grpSpPr>
        <p:sp useBgFill="1">
          <p:nvSpPr>
            <p:cNvPr id="172053" name="Oval 21"/>
            <p:cNvSpPr>
              <a:spLocks noChangeArrowheads="1"/>
            </p:cNvSpPr>
            <p:nvPr/>
          </p:nvSpPr>
          <p:spPr bwMode="auto">
            <a:xfrm>
              <a:off x="4896" y="2736"/>
              <a:ext cx="432" cy="48"/>
            </a:xfrm>
            <a:prstGeom prst="ellipse">
              <a:avLst/>
            </a:prstGeom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 useBgFill="1">
          <p:nvSpPr>
            <p:cNvPr id="172064" name="Oval 32"/>
            <p:cNvSpPr>
              <a:spLocks noChangeArrowheads="1"/>
            </p:cNvSpPr>
            <p:nvPr/>
          </p:nvSpPr>
          <p:spPr bwMode="auto">
            <a:xfrm>
              <a:off x="4359" y="2788"/>
              <a:ext cx="432" cy="48"/>
            </a:xfrm>
            <a:prstGeom prst="ellipse">
              <a:avLst/>
            </a:prstGeom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 useBgFill="1">
          <p:nvSpPr>
            <p:cNvPr id="172073" name="Oval 41"/>
            <p:cNvSpPr>
              <a:spLocks noChangeArrowheads="1"/>
            </p:cNvSpPr>
            <p:nvPr/>
          </p:nvSpPr>
          <p:spPr bwMode="auto">
            <a:xfrm>
              <a:off x="2103" y="578"/>
              <a:ext cx="432" cy="48"/>
            </a:xfrm>
            <a:prstGeom prst="ellipse">
              <a:avLst/>
            </a:prstGeom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2074" name="Rectangle 42"/>
            <p:cNvSpPr>
              <a:spLocks noChangeArrowheads="1"/>
            </p:cNvSpPr>
            <p:nvPr/>
          </p:nvSpPr>
          <p:spPr bwMode="auto">
            <a:xfrm>
              <a:off x="643" y="674"/>
              <a:ext cx="562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2075" name="Rectangle 43"/>
            <p:cNvSpPr>
              <a:spLocks noChangeArrowheads="1"/>
            </p:cNvSpPr>
            <p:nvPr/>
          </p:nvSpPr>
          <p:spPr bwMode="auto">
            <a:xfrm>
              <a:off x="1206" y="678"/>
              <a:ext cx="562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2076" name="Rectangle 44"/>
            <p:cNvSpPr>
              <a:spLocks noChangeArrowheads="1"/>
            </p:cNvSpPr>
            <p:nvPr/>
          </p:nvSpPr>
          <p:spPr bwMode="auto">
            <a:xfrm>
              <a:off x="2334" y="673"/>
              <a:ext cx="562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ko-KR" altLang="en-US" sz="2400" b="0"/>
            </a:p>
          </p:txBody>
        </p:sp>
        <p:sp>
          <p:nvSpPr>
            <p:cNvPr id="172077" name="Rectangle 45"/>
            <p:cNvSpPr>
              <a:spLocks noChangeArrowheads="1"/>
            </p:cNvSpPr>
            <p:nvPr/>
          </p:nvSpPr>
          <p:spPr bwMode="auto">
            <a:xfrm>
              <a:off x="1767" y="674"/>
              <a:ext cx="562" cy="384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 useBgFill="1">
          <p:nvSpPr>
            <p:cNvPr id="172078" name="Oval 46"/>
            <p:cNvSpPr>
              <a:spLocks noChangeArrowheads="1"/>
            </p:cNvSpPr>
            <p:nvPr/>
          </p:nvSpPr>
          <p:spPr bwMode="auto">
            <a:xfrm>
              <a:off x="4359" y="580"/>
              <a:ext cx="432" cy="48"/>
            </a:xfrm>
            <a:prstGeom prst="ellipse">
              <a:avLst/>
            </a:prstGeom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2079" name="Rectangle 47"/>
            <p:cNvSpPr>
              <a:spLocks noChangeArrowheads="1"/>
            </p:cNvSpPr>
            <p:nvPr/>
          </p:nvSpPr>
          <p:spPr bwMode="auto">
            <a:xfrm>
              <a:off x="2899" y="676"/>
              <a:ext cx="562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2080" name="Rectangle 48"/>
            <p:cNvSpPr>
              <a:spLocks noChangeArrowheads="1"/>
            </p:cNvSpPr>
            <p:nvPr/>
          </p:nvSpPr>
          <p:spPr bwMode="auto">
            <a:xfrm>
              <a:off x="3462" y="680"/>
              <a:ext cx="562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2081" name="Rectangle 49"/>
            <p:cNvSpPr>
              <a:spLocks noChangeArrowheads="1"/>
            </p:cNvSpPr>
            <p:nvPr/>
          </p:nvSpPr>
          <p:spPr bwMode="auto">
            <a:xfrm>
              <a:off x="4581" y="675"/>
              <a:ext cx="562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ko-KR" altLang="en-US" sz="2400" b="0"/>
            </a:p>
          </p:txBody>
        </p:sp>
        <p:sp>
          <p:nvSpPr>
            <p:cNvPr id="172082" name="Rectangle 50"/>
            <p:cNvSpPr>
              <a:spLocks noChangeArrowheads="1"/>
            </p:cNvSpPr>
            <p:nvPr/>
          </p:nvSpPr>
          <p:spPr bwMode="auto">
            <a:xfrm>
              <a:off x="4023" y="676"/>
              <a:ext cx="562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2083" name="Text Box 51"/>
            <p:cNvSpPr txBox="1">
              <a:spLocks noChangeArrowheads="1"/>
            </p:cNvSpPr>
            <p:nvPr/>
          </p:nvSpPr>
          <p:spPr bwMode="auto">
            <a:xfrm>
              <a:off x="624" y="720"/>
              <a:ext cx="45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400" b="0"/>
                <a:t>   </a:t>
              </a:r>
              <a:r>
                <a:rPr lang="en-US" altLang="en-US" sz="2400" i="1"/>
                <a:t>6        3         9        18       14       20       60      11</a:t>
              </a:r>
              <a:r>
                <a:rPr lang="en-US" altLang="en-US" sz="2400" i="1">
                  <a:solidFill>
                    <a:srgbClr val="FFCC00"/>
                  </a:solidFill>
                </a:rPr>
                <a:t> </a:t>
              </a:r>
              <a:endParaRPr lang="ko-KR" altLang="en-US" sz="2400" i="1">
                <a:solidFill>
                  <a:srgbClr val="FFCC00"/>
                </a:solidFill>
              </a:endParaRPr>
            </a:p>
          </p:txBody>
        </p:sp>
        <p:sp>
          <p:nvSpPr>
            <p:cNvPr id="172086" name="Rectangle 54"/>
            <p:cNvSpPr>
              <a:spLocks noChangeArrowheads="1"/>
            </p:cNvSpPr>
            <p:nvPr/>
          </p:nvSpPr>
          <p:spPr bwMode="auto">
            <a:xfrm>
              <a:off x="643" y="1250"/>
              <a:ext cx="562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2087" name="Rectangle 55"/>
            <p:cNvSpPr>
              <a:spLocks noChangeArrowheads="1"/>
            </p:cNvSpPr>
            <p:nvPr/>
          </p:nvSpPr>
          <p:spPr bwMode="auto">
            <a:xfrm>
              <a:off x="1206" y="1254"/>
              <a:ext cx="562" cy="384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2088" name="Rectangle 56"/>
            <p:cNvSpPr>
              <a:spLocks noChangeArrowheads="1"/>
            </p:cNvSpPr>
            <p:nvPr/>
          </p:nvSpPr>
          <p:spPr bwMode="auto">
            <a:xfrm>
              <a:off x="2334" y="1249"/>
              <a:ext cx="562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ko-KR" altLang="en-US" sz="2400" b="0"/>
            </a:p>
          </p:txBody>
        </p:sp>
        <p:sp>
          <p:nvSpPr>
            <p:cNvPr id="172089" name="Rectangle 57"/>
            <p:cNvSpPr>
              <a:spLocks noChangeArrowheads="1"/>
            </p:cNvSpPr>
            <p:nvPr/>
          </p:nvSpPr>
          <p:spPr bwMode="auto">
            <a:xfrm>
              <a:off x="1767" y="1250"/>
              <a:ext cx="562" cy="384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 useBgFill="1">
          <p:nvSpPr>
            <p:cNvPr id="172090" name="Oval 58"/>
            <p:cNvSpPr>
              <a:spLocks noChangeArrowheads="1"/>
            </p:cNvSpPr>
            <p:nvPr/>
          </p:nvSpPr>
          <p:spPr bwMode="auto">
            <a:xfrm>
              <a:off x="4359" y="1156"/>
              <a:ext cx="432" cy="48"/>
            </a:xfrm>
            <a:prstGeom prst="ellipse">
              <a:avLst/>
            </a:prstGeom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2091" name="Rectangle 59"/>
            <p:cNvSpPr>
              <a:spLocks noChangeArrowheads="1"/>
            </p:cNvSpPr>
            <p:nvPr/>
          </p:nvSpPr>
          <p:spPr bwMode="auto">
            <a:xfrm>
              <a:off x="2899" y="1252"/>
              <a:ext cx="562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2092" name="Rectangle 60"/>
            <p:cNvSpPr>
              <a:spLocks noChangeArrowheads="1"/>
            </p:cNvSpPr>
            <p:nvPr/>
          </p:nvSpPr>
          <p:spPr bwMode="auto">
            <a:xfrm>
              <a:off x="3462" y="1256"/>
              <a:ext cx="562" cy="384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2093" name="Rectangle 61"/>
            <p:cNvSpPr>
              <a:spLocks noChangeArrowheads="1"/>
            </p:cNvSpPr>
            <p:nvPr/>
          </p:nvSpPr>
          <p:spPr bwMode="auto">
            <a:xfrm>
              <a:off x="4581" y="1251"/>
              <a:ext cx="562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ko-KR" altLang="en-US" sz="2400" b="0"/>
            </a:p>
          </p:txBody>
        </p:sp>
        <p:sp>
          <p:nvSpPr>
            <p:cNvPr id="172094" name="Rectangle 62"/>
            <p:cNvSpPr>
              <a:spLocks noChangeArrowheads="1"/>
            </p:cNvSpPr>
            <p:nvPr/>
          </p:nvSpPr>
          <p:spPr bwMode="auto">
            <a:xfrm>
              <a:off x="4023" y="1252"/>
              <a:ext cx="562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2095" name="Text Box 63"/>
            <p:cNvSpPr txBox="1">
              <a:spLocks noChangeArrowheads="1"/>
            </p:cNvSpPr>
            <p:nvPr/>
          </p:nvSpPr>
          <p:spPr bwMode="auto">
            <a:xfrm>
              <a:off x="624" y="1296"/>
              <a:ext cx="45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400" b="0"/>
                <a:t>   3</a:t>
              </a:r>
              <a:r>
                <a:rPr lang="en-US" altLang="en-US" sz="2400" i="1"/>
                <a:t>        6         9        11       14       18       20      60</a:t>
              </a:r>
              <a:r>
                <a:rPr lang="en-US" altLang="en-US" sz="2400" i="1">
                  <a:solidFill>
                    <a:srgbClr val="FFCC00"/>
                  </a:solidFill>
                </a:rPr>
                <a:t> </a:t>
              </a:r>
              <a:endParaRPr lang="ko-KR" altLang="en-US" sz="2400" i="1">
                <a:solidFill>
                  <a:srgbClr val="FFCC00"/>
                </a:solidFill>
              </a:endParaRPr>
            </a:p>
          </p:txBody>
        </p:sp>
        <p:sp>
          <p:nvSpPr>
            <p:cNvPr id="172122" name="Rectangle 90"/>
            <p:cNvSpPr>
              <a:spLocks noChangeArrowheads="1"/>
            </p:cNvSpPr>
            <p:nvPr/>
          </p:nvSpPr>
          <p:spPr bwMode="auto">
            <a:xfrm>
              <a:off x="643" y="1826"/>
              <a:ext cx="562" cy="384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2123" name="Rectangle 91"/>
            <p:cNvSpPr>
              <a:spLocks noChangeArrowheads="1"/>
            </p:cNvSpPr>
            <p:nvPr/>
          </p:nvSpPr>
          <p:spPr bwMode="auto">
            <a:xfrm>
              <a:off x="1206" y="1830"/>
              <a:ext cx="562" cy="384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2124" name="Rectangle 92"/>
            <p:cNvSpPr>
              <a:spLocks noChangeArrowheads="1"/>
            </p:cNvSpPr>
            <p:nvPr/>
          </p:nvSpPr>
          <p:spPr bwMode="auto">
            <a:xfrm>
              <a:off x="2334" y="1825"/>
              <a:ext cx="562" cy="384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ko-KR" altLang="en-US" sz="2400" b="0"/>
            </a:p>
          </p:txBody>
        </p:sp>
        <p:sp>
          <p:nvSpPr>
            <p:cNvPr id="172125" name="Rectangle 93"/>
            <p:cNvSpPr>
              <a:spLocks noChangeArrowheads="1"/>
            </p:cNvSpPr>
            <p:nvPr/>
          </p:nvSpPr>
          <p:spPr bwMode="auto">
            <a:xfrm>
              <a:off x="1767" y="1826"/>
              <a:ext cx="562" cy="384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 useBgFill="1">
          <p:nvSpPr>
            <p:cNvPr id="172126" name="Oval 94"/>
            <p:cNvSpPr>
              <a:spLocks noChangeArrowheads="1"/>
            </p:cNvSpPr>
            <p:nvPr/>
          </p:nvSpPr>
          <p:spPr bwMode="auto">
            <a:xfrm>
              <a:off x="4359" y="1732"/>
              <a:ext cx="432" cy="48"/>
            </a:xfrm>
            <a:prstGeom prst="ellipse">
              <a:avLst/>
            </a:prstGeom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2127" name="Rectangle 95"/>
            <p:cNvSpPr>
              <a:spLocks noChangeArrowheads="1"/>
            </p:cNvSpPr>
            <p:nvPr/>
          </p:nvSpPr>
          <p:spPr bwMode="auto">
            <a:xfrm>
              <a:off x="2899" y="1828"/>
              <a:ext cx="562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2128" name="Rectangle 96"/>
            <p:cNvSpPr>
              <a:spLocks noChangeArrowheads="1"/>
            </p:cNvSpPr>
            <p:nvPr/>
          </p:nvSpPr>
          <p:spPr bwMode="auto">
            <a:xfrm>
              <a:off x="3462" y="1832"/>
              <a:ext cx="562" cy="384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2129" name="Rectangle 97"/>
            <p:cNvSpPr>
              <a:spLocks noChangeArrowheads="1"/>
            </p:cNvSpPr>
            <p:nvPr/>
          </p:nvSpPr>
          <p:spPr bwMode="auto">
            <a:xfrm>
              <a:off x="4581" y="1827"/>
              <a:ext cx="562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ko-KR" altLang="en-US" sz="2400" b="0"/>
            </a:p>
          </p:txBody>
        </p:sp>
        <p:sp>
          <p:nvSpPr>
            <p:cNvPr id="172130" name="Rectangle 98"/>
            <p:cNvSpPr>
              <a:spLocks noChangeArrowheads="1"/>
            </p:cNvSpPr>
            <p:nvPr/>
          </p:nvSpPr>
          <p:spPr bwMode="auto">
            <a:xfrm>
              <a:off x="4023" y="1828"/>
              <a:ext cx="562" cy="384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2131" name="Text Box 99"/>
            <p:cNvSpPr txBox="1">
              <a:spLocks noChangeArrowheads="1"/>
            </p:cNvSpPr>
            <p:nvPr/>
          </p:nvSpPr>
          <p:spPr bwMode="auto">
            <a:xfrm>
              <a:off x="624" y="1872"/>
              <a:ext cx="45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400" b="0"/>
                <a:t>   </a:t>
              </a:r>
              <a:r>
                <a:rPr lang="en-US" altLang="en-US" sz="2400" i="1"/>
                <a:t>3        6         9        11       14       18       20      60</a:t>
              </a:r>
              <a:r>
                <a:rPr lang="en-US" altLang="en-US" sz="2400" i="1">
                  <a:solidFill>
                    <a:srgbClr val="FFCC00"/>
                  </a:solidFill>
                </a:rPr>
                <a:t> </a:t>
              </a:r>
              <a:endParaRPr lang="ko-KR" altLang="en-US" sz="2400" i="1">
                <a:solidFill>
                  <a:srgbClr val="FFCC00"/>
                </a:solidFill>
              </a:endParaRPr>
            </a:p>
          </p:txBody>
        </p:sp>
        <p:sp>
          <p:nvSpPr>
            <p:cNvPr id="172134" name="Rectangle 102"/>
            <p:cNvSpPr>
              <a:spLocks noChangeArrowheads="1"/>
            </p:cNvSpPr>
            <p:nvPr/>
          </p:nvSpPr>
          <p:spPr bwMode="auto">
            <a:xfrm>
              <a:off x="643" y="2354"/>
              <a:ext cx="562" cy="384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2135" name="Rectangle 103"/>
            <p:cNvSpPr>
              <a:spLocks noChangeArrowheads="1"/>
            </p:cNvSpPr>
            <p:nvPr/>
          </p:nvSpPr>
          <p:spPr bwMode="auto">
            <a:xfrm>
              <a:off x="1206" y="2358"/>
              <a:ext cx="562" cy="384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2136" name="Rectangle 104"/>
            <p:cNvSpPr>
              <a:spLocks noChangeArrowheads="1"/>
            </p:cNvSpPr>
            <p:nvPr/>
          </p:nvSpPr>
          <p:spPr bwMode="auto">
            <a:xfrm>
              <a:off x="2334" y="2353"/>
              <a:ext cx="562" cy="384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ko-KR" altLang="en-US" sz="2400" b="0"/>
            </a:p>
          </p:txBody>
        </p:sp>
        <p:sp>
          <p:nvSpPr>
            <p:cNvPr id="172137" name="Rectangle 105"/>
            <p:cNvSpPr>
              <a:spLocks noChangeArrowheads="1"/>
            </p:cNvSpPr>
            <p:nvPr/>
          </p:nvSpPr>
          <p:spPr bwMode="auto">
            <a:xfrm>
              <a:off x="1767" y="2354"/>
              <a:ext cx="562" cy="384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 useBgFill="1">
          <p:nvSpPr>
            <p:cNvPr id="172138" name="Oval 106"/>
            <p:cNvSpPr>
              <a:spLocks noChangeArrowheads="1"/>
            </p:cNvSpPr>
            <p:nvPr/>
          </p:nvSpPr>
          <p:spPr bwMode="auto">
            <a:xfrm>
              <a:off x="4359" y="2260"/>
              <a:ext cx="432" cy="48"/>
            </a:xfrm>
            <a:prstGeom prst="ellipse">
              <a:avLst/>
            </a:prstGeom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2139" name="Rectangle 107"/>
            <p:cNvSpPr>
              <a:spLocks noChangeArrowheads="1"/>
            </p:cNvSpPr>
            <p:nvPr/>
          </p:nvSpPr>
          <p:spPr bwMode="auto">
            <a:xfrm>
              <a:off x="2899" y="2356"/>
              <a:ext cx="562" cy="384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2140" name="Rectangle 108"/>
            <p:cNvSpPr>
              <a:spLocks noChangeArrowheads="1"/>
            </p:cNvSpPr>
            <p:nvPr/>
          </p:nvSpPr>
          <p:spPr bwMode="auto">
            <a:xfrm>
              <a:off x="3462" y="2360"/>
              <a:ext cx="562" cy="384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2141" name="Rectangle 109"/>
            <p:cNvSpPr>
              <a:spLocks noChangeArrowheads="1"/>
            </p:cNvSpPr>
            <p:nvPr/>
          </p:nvSpPr>
          <p:spPr bwMode="auto">
            <a:xfrm>
              <a:off x="4581" y="2355"/>
              <a:ext cx="562" cy="384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ko-KR" altLang="en-US" sz="2400" b="0"/>
            </a:p>
          </p:txBody>
        </p:sp>
        <p:sp>
          <p:nvSpPr>
            <p:cNvPr id="172142" name="Rectangle 110"/>
            <p:cNvSpPr>
              <a:spLocks noChangeArrowheads="1"/>
            </p:cNvSpPr>
            <p:nvPr/>
          </p:nvSpPr>
          <p:spPr bwMode="auto">
            <a:xfrm>
              <a:off x="4023" y="2356"/>
              <a:ext cx="562" cy="384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2143" name="Text Box 111"/>
            <p:cNvSpPr txBox="1">
              <a:spLocks noChangeArrowheads="1"/>
            </p:cNvSpPr>
            <p:nvPr/>
          </p:nvSpPr>
          <p:spPr bwMode="auto">
            <a:xfrm>
              <a:off x="624" y="2400"/>
              <a:ext cx="45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400" b="0" dirty="0"/>
                <a:t>   </a:t>
              </a:r>
              <a:r>
                <a:rPr lang="en-US" altLang="ko-KR" sz="2400" i="1" dirty="0"/>
                <a:t>3</a:t>
              </a:r>
              <a:r>
                <a:rPr lang="en-US" altLang="en-US" sz="2400" i="1" dirty="0" smtClean="0"/>
                <a:t>        6         </a:t>
              </a:r>
              <a:r>
                <a:rPr lang="en-US" altLang="en-US" sz="2400" i="1" dirty="0"/>
                <a:t>9        11       14       18       20      60</a:t>
              </a:r>
              <a:r>
                <a:rPr lang="en-US" altLang="en-US" sz="2400" i="1" dirty="0">
                  <a:solidFill>
                    <a:srgbClr val="FFCC00"/>
                  </a:solidFill>
                </a:rPr>
                <a:t> </a:t>
              </a:r>
              <a:endParaRPr lang="ko-KR" altLang="en-US" sz="2400" i="1" dirty="0">
                <a:solidFill>
                  <a:srgbClr val="FFCC00"/>
                </a:solidFill>
              </a:endParaRPr>
            </a:p>
          </p:txBody>
        </p:sp>
      </p:grpSp>
      <p:sp useBgFill="1">
        <p:nvSpPr>
          <p:cNvPr id="172150" name="Oval 118"/>
          <p:cNvSpPr>
            <a:spLocks noChangeArrowheads="1"/>
          </p:cNvSpPr>
          <p:nvPr/>
        </p:nvSpPr>
        <p:spPr bwMode="auto">
          <a:xfrm>
            <a:off x="6919913" y="5264150"/>
            <a:ext cx="685800" cy="76200"/>
          </a:xfrm>
          <a:prstGeom prst="ellipse">
            <a:avLst/>
          </a:prstGeom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8C5B-D91C-44CC-A0C4-FF64C092D09E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1913"/>
            <a:ext cx="7577138" cy="1143000"/>
          </a:xfrm>
          <a:noFill/>
          <a:ln/>
        </p:spPr>
        <p:txBody>
          <a:bodyPr/>
          <a:lstStyle/>
          <a:p>
            <a:r>
              <a:rPr lang="en-US" altLang="en-US"/>
              <a:t>Selection Sort: End Pass Two 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506413" y="1620838"/>
            <a:ext cx="2224087" cy="42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endParaRPr lang="en-US" altLang="en-US" sz="2400">
              <a:latin typeface="Times New Roman" charset="0"/>
            </a:endParaRPr>
          </a:p>
          <a:p>
            <a:r>
              <a:rPr lang="en-US" altLang="en-US" sz="800">
                <a:latin typeface="Times New Roman" charset="0"/>
              </a:rPr>
              <a:t>  </a:t>
            </a:r>
            <a:endParaRPr lang="en-US" altLang="en-US" sz="10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values	 [ 0 ]       </a:t>
            </a:r>
            <a:endParaRPr lang="en-US" altLang="en-US" sz="16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	 [ 1 ]</a:t>
            </a:r>
            <a:endParaRPr lang="en-US" altLang="en-US" sz="8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	 [ 2 ]</a:t>
            </a:r>
          </a:p>
          <a:p>
            <a:r>
              <a:rPr lang="en-US" altLang="en-US" sz="800">
                <a:latin typeface="Times New Roman" charset="0"/>
              </a:rPr>
              <a:t> </a:t>
            </a:r>
          </a:p>
          <a:p>
            <a:r>
              <a:rPr lang="en-US" altLang="en-US" sz="800">
                <a:latin typeface="Times New Roman" charset="0"/>
              </a:rPr>
              <a:t> </a:t>
            </a:r>
            <a:endParaRPr lang="en-US" altLang="en-US" sz="10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             [ 3 ]</a:t>
            </a:r>
            <a:endParaRPr lang="en-US" altLang="en-US" sz="16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 	 [ 4 ]</a:t>
            </a:r>
          </a:p>
        </p:txBody>
      </p:sp>
      <p:grpSp>
        <p:nvGrpSpPr>
          <p:cNvPr id="11273" name="Group 9"/>
          <p:cNvGrpSpPr>
            <a:grpSpLocks/>
          </p:cNvGrpSpPr>
          <p:nvPr/>
        </p:nvGrpSpPr>
        <p:grpSpPr bwMode="auto">
          <a:xfrm>
            <a:off x="2414588" y="2209800"/>
            <a:ext cx="1416050" cy="3819525"/>
            <a:chOff x="1521" y="1392"/>
            <a:chExt cx="892" cy="2406"/>
          </a:xfrm>
        </p:grpSpPr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1533" y="1392"/>
              <a:ext cx="876" cy="240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69" name="Line 5"/>
            <p:cNvSpPr>
              <a:spLocks noChangeShapeType="1"/>
            </p:cNvSpPr>
            <p:nvPr/>
          </p:nvSpPr>
          <p:spPr bwMode="auto">
            <a:xfrm>
              <a:off x="1521" y="1872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0" name="Line 6"/>
            <p:cNvSpPr>
              <a:spLocks noChangeShapeType="1"/>
            </p:cNvSpPr>
            <p:nvPr/>
          </p:nvSpPr>
          <p:spPr bwMode="auto">
            <a:xfrm>
              <a:off x="1521" y="2354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1" name="Line 7"/>
            <p:cNvSpPr>
              <a:spLocks noChangeShapeType="1"/>
            </p:cNvSpPr>
            <p:nvPr/>
          </p:nvSpPr>
          <p:spPr bwMode="auto">
            <a:xfrm>
              <a:off x="1521" y="2837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2" name="Line 8"/>
            <p:cNvSpPr>
              <a:spLocks noChangeShapeType="1"/>
            </p:cNvSpPr>
            <p:nvPr/>
          </p:nvSpPr>
          <p:spPr bwMode="auto">
            <a:xfrm>
              <a:off x="1521" y="3320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2786063" y="2298700"/>
            <a:ext cx="636587" cy="374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  6</a:t>
            </a:r>
          </a:p>
          <a:p>
            <a:endParaRPr lang="en-US" altLang="en-US" sz="2000"/>
          </a:p>
          <a:p>
            <a:r>
              <a:rPr lang="en-US" altLang="en-US"/>
              <a:t>10</a:t>
            </a:r>
          </a:p>
          <a:p>
            <a:endParaRPr lang="en-US" altLang="en-US" sz="2000"/>
          </a:p>
          <a:p>
            <a:r>
              <a:rPr lang="en-US" altLang="en-US"/>
              <a:t>24</a:t>
            </a:r>
          </a:p>
          <a:p>
            <a:endParaRPr lang="en-US" altLang="en-US" sz="2000"/>
          </a:p>
          <a:p>
            <a:r>
              <a:rPr lang="en-US" altLang="en-US"/>
              <a:t>36</a:t>
            </a:r>
          </a:p>
          <a:p>
            <a:endParaRPr lang="en-US" altLang="en-US" sz="2000"/>
          </a:p>
          <a:p>
            <a:r>
              <a:rPr lang="en-US" altLang="en-US"/>
              <a:t>12</a:t>
            </a:r>
          </a:p>
        </p:txBody>
      </p:sp>
      <p:grpSp>
        <p:nvGrpSpPr>
          <p:cNvPr id="11281" name="Group 17"/>
          <p:cNvGrpSpPr>
            <a:grpSpLocks/>
          </p:cNvGrpSpPr>
          <p:nvPr/>
        </p:nvGrpSpPr>
        <p:grpSpPr bwMode="auto">
          <a:xfrm>
            <a:off x="5256213" y="3789363"/>
            <a:ext cx="2265362" cy="2259012"/>
            <a:chOff x="3311" y="2387"/>
            <a:chExt cx="1427" cy="1423"/>
          </a:xfrm>
        </p:grpSpPr>
        <p:grpSp>
          <p:nvGrpSpPr>
            <p:cNvPr id="11279" name="Group 15"/>
            <p:cNvGrpSpPr>
              <a:grpSpLocks/>
            </p:cNvGrpSpPr>
            <p:nvPr/>
          </p:nvGrpSpPr>
          <p:grpSpPr bwMode="auto">
            <a:xfrm>
              <a:off x="3311" y="2387"/>
              <a:ext cx="1427" cy="1423"/>
              <a:chOff x="3311" y="2387"/>
              <a:chExt cx="1427" cy="1423"/>
            </a:xfrm>
          </p:grpSpPr>
          <p:sp>
            <p:nvSpPr>
              <p:cNvPr id="11275" name="AutoShape 11"/>
              <p:cNvSpPr>
                <a:spLocks noChangeArrowheads="1"/>
              </p:cNvSpPr>
              <p:nvPr/>
            </p:nvSpPr>
            <p:spPr bwMode="auto">
              <a:xfrm rot="16200000">
                <a:off x="2906" y="2797"/>
                <a:ext cx="1416" cy="606"/>
              </a:xfrm>
              <a:prstGeom prst="triangle">
                <a:avLst>
                  <a:gd name="adj" fmla="val 49995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76" name="Rectangle 12"/>
              <p:cNvSpPr>
                <a:spLocks noChangeArrowheads="1"/>
              </p:cNvSpPr>
              <p:nvPr/>
            </p:nvSpPr>
            <p:spPr bwMode="auto">
              <a:xfrm>
                <a:off x="3921" y="2395"/>
                <a:ext cx="815" cy="1409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77" name="Line 13"/>
              <p:cNvSpPr>
                <a:spLocks noChangeShapeType="1"/>
              </p:cNvSpPr>
              <p:nvPr/>
            </p:nvSpPr>
            <p:spPr bwMode="auto">
              <a:xfrm>
                <a:off x="3921" y="2387"/>
                <a:ext cx="81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78" name="Line 14"/>
              <p:cNvSpPr>
                <a:spLocks noChangeShapeType="1"/>
              </p:cNvSpPr>
              <p:nvPr/>
            </p:nvSpPr>
            <p:spPr bwMode="auto">
              <a:xfrm>
                <a:off x="3924" y="3810"/>
                <a:ext cx="81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1280" name="Line 16"/>
            <p:cNvSpPr>
              <a:spLocks noChangeShapeType="1"/>
            </p:cNvSpPr>
            <p:nvPr/>
          </p:nvSpPr>
          <p:spPr bwMode="auto">
            <a:xfrm>
              <a:off x="4733" y="2387"/>
              <a:ext cx="0" cy="14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7718425" y="3833813"/>
            <a:ext cx="36195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800"/>
              <a:t>U</a:t>
            </a:r>
          </a:p>
          <a:p>
            <a:r>
              <a:rPr lang="en-US" altLang="en-US" sz="1800"/>
              <a:t>N</a:t>
            </a:r>
          </a:p>
          <a:p>
            <a:r>
              <a:rPr lang="en-US" altLang="en-US" sz="1800"/>
              <a:t>S</a:t>
            </a:r>
          </a:p>
          <a:p>
            <a:r>
              <a:rPr lang="en-US" altLang="en-US" sz="1800"/>
              <a:t>O</a:t>
            </a:r>
          </a:p>
          <a:p>
            <a:r>
              <a:rPr lang="en-US" altLang="en-US" sz="1800"/>
              <a:t>R</a:t>
            </a:r>
          </a:p>
          <a:p>
            <a:r>
              <a:rPr lang="en-US" altLang="en-US" sz="1800"/>
              <a:t>T</a:t>
            </a:r>
          </a:p>
          <a:p>
            <a:r>
              <a:rPr lang="en-US" altLang="en-US" sz="1800"/>
              <a:t>E</a:t>
            </a:r>
          </a:p>
          <a:p>
            <a:r>
              <a:rPr lang="en-US" altLang="en-US" sz="1800"/>
              <a:t>D</a:t>
            </a:r>
          </a:p>
        </p:txBody>
      </p:sp>
      <p:grpSp>
        <p:nvGrpSpPr>
          <p:cNvPr id="11293" name="Group 29"/>
          <p:cNvGrpSpPr>
            <a:grpSpLocks/>
          </p:cNvGrpSpPr>
          <p:nvPr/>
        </p:nvGrpSpPr>
        <p:grpSpPr bwMode="auto">
          <a:xfrm>
            <a:off x="5257800" y="2209800"/>
            <a:ext cx="2235200" cy="1524000"/>
            <a:chOff x="3312" y="1392"/>
            <a:chExt cx="1408" cy="960"/>
          </a:xfrm>
        </p:grpSpPr>
        <p:sp>
          <p:nvSpPr>
            <p:cNvPr id="11283" name="AutoShape 19"/>
            <p:cNvSpPr>
              <a:spLocks noChangeArrowheads="1"/>
            </p:cNvSpPr>
            <p:nvPr/>
          </p:nvSpPr>
          <p:spPr bwMode="auto">
            <a:xfrm rot="16200000">
              <a:off x="3182" y="1561"/>
              <a:ext cx="908" cy="600"/>
            </a:xfrm>
            <a:prstGeom prst="triangle">
              <a:avLst>
                <a:gd name="adj" fmla="val 49995"/>
              </a:avLst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84" name="Rectangle 20"/>
            <p:cNvSpPr>
              <a:spLocks noChangeArrowheads="1"/>
            </p:cNvSpPr>
            <p:nvPr/>
          </p:nvSpPr>
          <p:spPr bwMode="auto">
            <a:xfrm>
              <a:off x="3916" y="1408"/>
              <a:ext cx="804" cy="90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85" name="Line 21"/>
            <p:cNvSpPr>
              <a:spLocks noChangeShapeType="1"/>
            </p:cNvSpPr>
            <p:nvPr/>
          </p:nvSpPr>
          <p:spPr bwMode="auto">
            <a:xfrm>
              <a:off x="3916" y="1403"/>
              <a:ext cx="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86" name="Line 22"/>
            <p:cNvSpPr>
              <a:spLocks noChangeShapeType="1"/>
            </p:cNvSpPr>
            <p:nvPr/>
          </p:nvSpPr>
          <p:spPr bwMode="auto">
            <a:xfrm>
              <a:off x="3916" y="2318"/>
              <a:ext cx="8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88" name="Line 24"/>
            <p:cNvSpPr>
              <a:spLocks noChangeShapeType="1"/>
            </p:cNvSpPr>
            <p:nvPr/>
          </p:nvSpPr>
          <p:spPr bwMode="auto">
            <a:xfrm>
              <a:off x="4716" y="1403"/>
              <a:ext cx="0" cy="9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3726" y="1673"/>
              <a:ext cx="9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/>
                <a:t>SORTED</a:t>
              </a:r>
            </a:p>
          </p:txBody>
        </p:sp>
        <p:sp>
          <p:nvSpPr>
            <p:cNvPr id="11291" name="Line 27"/>
            <p:cNvSpPr>
              <a:spLocks noChangeShapeType="1"/>
            </p:cNvSpPr>
            <p:nvPr/>
          </p:nvSpPr>
          <p:spPr bwMode="auto">
            <a:xfrm flipV="1">
              <a:off x="3312" y="1392"/>
              <a:ext cx="62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92" name="Line 28"/>
            <p:cNvSpPr>
              <a:spLocks noChangeShapeType="1"/>
            </p:cNvSpPr>
            <p:nvPr/>
          </p:nvSpPr>
          <p:spPr bwMode="auto">
            <a:xfrm>
              <a:off x="3312" y="1872"/>
              <a:ext cx="67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461963" y="463550"/>
            <a:ext cx="8218487" cy="6235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4788"/>
            <a:ext cx="7924800" cy="5129212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2000" b="1">
              <a:solidFill>
                <a:srgbClr val="008080"/>
              </a:solidFill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>
                <a:solidFill>
                  <a:srgbClr val="008080"/>
                </a:solidFill>
              </a:rPr>
              <a:t>// Recursive quick sort algorithm</a:t>
            </a:r>
            <a:endParaRPr lang="en-US" altLang="en-US" sz="20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000" b="1"/>
              <a:t>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template &lt;class  ItemType &gt;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void  QuickSort  ( ItemType  values[ ] , </a:t>
            </a:r>
            <a:r>
              <a:rPr lang="en-US" altLang="en-US" sz="2000" b="1">
                <a:solidFill>
                  <a:schemeClr val="accent2"/>
                </a:solidFill>
              </a:rPr>
              <a:t> </a:t>
            </a:r>
            <a:r>
              <a:rPr lang="en-US" altLang="en-US" sz="2000" b="1"/>
              <a:t>int  first ,</a:t>
            </a:r>
            <a:r>
              <a:rPr lang="en-US" altLang="en-US" sz="2000" b="1">
                <a:solidFill>
                  <a:schemeClr val="accent2"/>
                </a:solidFill>
              </a:rPr>
              <a:t> </a:t>
            </a:r>
            <a:r>
              <a:rPr lang="en-US" altLang="en-US" sz="2000" b="1"/>
              <a:t> int  last )</a:t>
            </a:r>
            <a:r>
              <a:rPr lang="en-US" altLang="en-US" sz="2000" b="1">
                <a:solidFill>
                  <a:schemeClr val="tx2"/>
                </a:solidFill>
              </a:rPr>
              <a:t>	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000" b="1">
                <a:solidFill>
                  <a:schemeClr val="tx2"/>
                </a:solidFill>
              </a:rPr>
              <a:t>	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>
                <a:solidFill>
                  <a:srgbClr val="CC0000"/>
                </a:solidFill>
              </a:rPr>
              <a:t>//  Pre:   first &lt;= last</a:t>
            </a:r>
            <a:endParaRPr lang="en-US" altLang="en-US" sz="20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>
                <a:solidFill>
                  <a:srgbClr val="339933"/>
                </a:solidFill>
              </a:rPr>
              <a:t>//  Post: Sorts array values[ first .  . last ] into ascending order</a:t>
            </a:r>
            <a:endParaRPr lang="en-US" altLang="en-US" sz="20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{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if  ( first &lt; last ) 	                     </a:t>
            </a:r>
            <a:r>
              <a:rPr lang="en-US" altLang="en-US" sz="2000" b="1" i="1">
                <a:solidFill>
                  <a:srgbClr val="CC0000"/>
                </a:solidFill>
              </a:rPr>
              <a:t>//  general case</a:t>
            </a:r>
            <a:endParaRPr lang="en-US" altLang="en-US" sz="20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10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{	int  splitPoint 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10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	Split ( values, first, last, splitPoint ) ;		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10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	</a:t>
            </a:r>
            <a:r>
              <a:rPr lang="en-US" altLang="en-US" sz="2000" b="1" i="1">
                <a:solidFill>
                  <a:srgbClr val="CC0000"/>
                </a:solidFill>
              </a:rPr>
              <a:t>// values [ first ] . . values[splitPoint - 1 ] &lt;= splitVal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i="1">
                <a:solidFill>
                  <a:srgbClr val="CC0000"/>
                </a:solidFill>
              </a:rPr>
              <a:t>		// values  [ splitPoint ] = splitVal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i="1">
                <a:solidFill>
                  <a:srgbClr val="CC0000"/>
                </a:solidFill>
              </a:rPr>
              <a:t>		// values [ splitPoint + 1 ] . . values[ last ] &gt; splitVal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10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	QuickSort( values,  first,  splitPoint - 1 ) 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	QuickSort( values,  splitPoint + 1,  last );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}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000" b="1"/>
              <a:t>          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} ;</a:t>
            </a:r>
            <a:r>
              <a:rPr lang="en-US" altLang="en-US" sz="2000" b="1" i="1">
                <a:solidFill>
                  <a:schemeClr val="folHlink"/>
                </a:solidFill>
              </a:rPr>
              <a:t>	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AF318C03-1537-40D1-A3C5-CB092A8EAA2A}" type="slidenum">
              <a:rPr lang="en-US" altLang="en-US" sz="1400" b="0"/>
              <a:pPr algn="r"/>
              <a:t>70</a:t>
            </a:fld>
            <a:endParaRPr lang="en-US" altLang="en-US" sz="1400" b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15328-0910-4352-8FE3-0308E56D2FA0}" type="slidenum">
              <a:rPr lang="en-US" altLang="en-US"/>
              <a:pPr/>
              <a:t>71</a:t>
            </a:fld>
            <a:endParaRPr lang="en-US" alt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1138" y="311150"/>
            <a:ext cx="8742362" cy="1143000"/>
          </a:xfrm>
          <a:noFill/>
          <a:ln/>
        </p:spPr>
        <p:txBody>
          <a:bodyPr/>
          <a:lstStyle/>
          <a:p>
            <a:r>
              <a:rPr lang="en-US" altLang="en-US"/>
              <a:t>Quick Sort of N elements: </a:t>
            </a:r>
            <a:br>
              <a:rPr lang="en-US" altLang="en-US"/>
            </a:br>
            <a:r>
              <a:rPr lang="en-US" altLang="en-US"/>
              <a:t>How many comparisons?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404813" y="1801813"/>
            <a:ext cx="84804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N	  	For first call, when each of N elements </a:t>
            </a:r>
          </a:p>
          <a:p>
            <a:r>
              <a:rPr lang="en-US" altLang="en-US" sz="2400"/>
              <a:t>		is compared to the split value</a:t>
            </a:r>
          </a:p>
          <a:p>
            <a:endParaRPr lang="en-US" altLang="en-US" sz="1200"/>
          </a:p>
          <a:p>
            <a:r>
              <a:rPr lang="en-US" altLang="en-US" sz="2400"/>
              <a:t>2 * N/2 	For the next pair of calls, when N/2 </a:t>
            </a:r>
          </a:p>
          <a:p>
            <a:r>
              <a:rPr lang="en-US" altLang="en-US" sz="2400"/>
              <a:t>		elements in each “half” of the original</a:t>
            </a:r>
          </a:p>
          <a:p>
            <a:r>
              <a:rPr lang="en-US" altLang="en-US" sz="2400"/>
              <a:t>		array are compared to their own split values.</a:t>
            </a:r>
          </a:p>
          <a:p>
            <a:endParaRPr lang="en-US" altLang="en-US" sz="1200"/>
          </a:p>
          <a:p>
            <a:r>
              <a:rPr lang="en-US" altLang="en-US" sz="2400"/>
              <a:t>4 * N/4	For the four calls when N/4 elements in each</a:t>
            </a:r>
          </a:p>
          <a:p>
            <a:r>
              <a:rPr lang="en-US" altLang="en-US" sz="2400"/>
              <a:t>		“quarter” of original array are compared to </a:t>
            </a:r>
          </a:p>
          <a:p>
            <a:r>
              <a:rPr lang="en-US" altLang="en-US" sz="2400"/>
              <a:t>		their own split values.</a:t>
            </a:r>
          </a:p>
          <a:p>
            <a:r>
              <a:rPr lang="en-US" altLang="en-US" sz="1400">
                <a:latin typeface="Arial Black" pitchFamily="34" charset="0"/>
              </a:rPr>
              <a:t>	.</a:t>
            </a:r>
          </a:p>
          <a:p>
            <a:r>
              <a:rPr lang="en-US" altLang="en-US" sz="1400">
                <a:latin typeface="Arial Black" pitchFamily="34" charset="0"/>
              </a:rPr>
              <a:t>	.	</a:t>
            </a:r>
            <a:r>
              <a:rPr lang="en-US" altLang="en-US" sz="2400">
                <a:solidFill>
                  <a:srgbClr val="990033"/>
                </a:solidFill>
              </a:rPr>
              <a:t> </a:t>
            </a:r>
            <a:endParaRPr lang="en-US" altLang="en-US" sz="1400">
              <a:latin typeface="Arial Black" pitchFamily="34" charset="0"/>
            </a:endParaRPr>
          </a:p>
          <a:p>
            <a:r>
              <a:rPr lang="en-US" altLang="en-US" sz="1400">
                <a:latin typeface="Arial Black" pitchFamily="34" charset="0"/>
              </a:rPr>
              <a:t>	.		</a:t>
            </a:r>
            <a:r>
              <a:rPr lang="en-US" altLang="en-US" sz="2400">
                <a:solidFill>
                  <a:srgbClr val="990033"/>
                </a:solidFill>
              </a:rPr>
              <a:t>HOW MANY SPLITS CAN OCCUR?	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1AA7-6FED-43BE-A430-BD0D4D1EDCE8}" type="slidenum">
              <a:rPr lang="en-US" altLang="en-US"/>
              <a:pPr/>
              <a:t>72</a:t>
            </a:fld>
            <a:endParaRPr lang="en-US" alt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1138" y="311150"/>
            <a:ext cx="8742362" cy="1143000"/>
          </a:xfrm>
          <a:noFill/>
          <a:ln/>
        </p:spPr>
        <p:txBody>
          <a:bodyPr/>
          <a:lstStyle/>
          <a:p>
            <a:r>
              <a:rPr lang="en-US" altLang="en-US"/>
              <a:t>Quick Sort of N elements:</a:t>
            </a:r>
            <a:br>
              <a:rPr lang="en-US" altLang="en-US"/>
            </a:br>
            <a:r>
              <a:rPr lang="en-US" altLang="en-US"/>
              <a:t>How many splits can occur?</a:t>
            </a: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487363" y="1905000"/>
            <a:ext cx="8212137" cy="423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CC0000"/>
                </a:solidFill>
              </a:rPr>
              <a:t>It depends on the order of the original array elements!</a:t>
            </a:r>
            <a:endParaRPr lang="en-US" altLang="en-US" sz="2400"/>
          </a:p>
          <a:p>
            <a:endParaRPr lang="en-US" altLang="en-US" sz="1600">
              <a:solidFill>
                <a:srgbClr val="990033"/>
              </a:solidFill>
            </a:endParaRPr>
          </a:p>
          <a:p>
            <a:r>
              <a:rPr lang="en-US" altLang="en-US" sz="2400"/>
              <a:t>If each split divides the subarray approximately in half, </a:t>
            </a:r>
          </a:p>
          <a:p>
            <a:r>
              <a:rPr lang="en-US" altLang="en-US" sz="2400"/>
              <a:t>there will be only log</a:t>
            </a:r>
            <a:r>
              <a:rPr lang="en-US" altLang="en-US" sz="2400" baseline="-25000"/>
              <a:t>2</a:t>
            </a:r>
            <a:r>
              <a:rPr lang="en-US" altLang="en-US" sz="2400"/>
              <a:t>N splits, and QuickSort is O(N*log</a:t>
            </a:r>
            <a:r>
              <a:rPr lang="en-US" altLang="en-US" sz="2400" baseline="-25000"/>
              <a:t>2</a:t>
            </a:r>
            <a:r>
              <a:rPr lang="en-US" altLang="en-US" sz="2400"/>
              <a:t>N).</a:t>
            </a:r>
          </a:p>
          <a:p>
            <a:endParaRPr lang="en-US" altLang="en-US" sz="1600"/>
          </a:p>
          <a:p>
            <a:r>
              <a:rPr lang="en-US" altLang="en-US" sz="2400"/>
              <a:t>But, if the original array was sorted to begin with, the </a:t>
            </a:r>
          </a:p>
          <a:p>
            <a:r>
              <a:rPr lang="en-US" altLang="en-US" sz="2400"/>
              <a:t>recursive calls will split up the array into parts of </a:t>
            </a:r>
          </a:p>
          <a:p>
            <a:r>
              <a:rPr lang="en-US" altLang="en-US" sz="2400"/>
              <a:t>unequal length, with one part empty, and the</a:t>
            </a:r>
          </a:p>
          <a:p>
            <a:r>
              <a:rPr lang="en-US" altLang="en-US" sz="2400"/>
              <a:t>other part containing all the rest of the array except for split value itself.  In this case, there can be as many as N-1 splits, and QuickSort is O(N</a:t>
            </a:r>
            <a:r>
              <a:rPr lang="en-US" altLang="en-US" sz="2400" baseline="30000"/>
              <a:t>2</a:t>
            </a:r>
            <a:r>
              <a:rPr lang="en-US" altLang="en-US" sz="2400"/>
              <a:t>).</a:t>
            </a:r>
            <a:r>
              <a:rPr lang="en-US" altLang="en-US" sz="2400">
                <a:solidFill>
                  <a:srgbClr val="990033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09AC-A9B7-4EA0-ABB4-27B582142920}" type="slidenum">
              <a:rPr lang="en-US" altLang="en-US"/>
              <a:pPr/>
              <a:t>73</a:t>
            </a:fld>
            <a:endParaRPr lang="en-US" alt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11138" y="311150"/>
            <a:ext cx="8742362" cy="1143000"/>
          </a:xfrm>
          <a:noFill/>
          <a:ln/>
        </p:spPr>
        <p:txBody>
          <a:bodyPr/>
          <a:lstStyle/>
          <a:p>
            <a:r>
              <a:rPr lang="en-US" altLang="en-US"/>
              <a:t>Merge Sort Algorithm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671513" y="1839913"/>
            <a:ext cx="7769225" cy="191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Cut the array in half.</a:t>
            </a:r>
          </a:p>
          <a:p>
            <a:endParaRPr lang="en-US" altLang="en-US" sz="800"/>
          </a:p>
          <a:p>
            <a:r>
              <a:rPr lang="en-US" altLang="en-US" sz="2400"/>
              <a:t>Sort the left half.</a:t>
            </a:r>
          </a:p>
          <a:p>
            <a:endParaRPr lang="en-US" altLang="en-US" sz="800"/>
          </a:p>
          <a:p>
            <a:r>
              <a:rPr lang="en-US" altLang="en-US" sz="2400"/>
              <a:t>Sort the right half.</a:t>
            </a:r>
          </a:p>
          <a:p>
            <a:endParaRPr lang="en-US" altLang="en-US" sz="800"/>
          </a:p>
          <a:p>
            <a:r>
              <a:rPr lang="en-US" altLang="en-US" sz="2400"/>
              <a:t>Merge the two sorted halves into one sorted array. 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109538" y="4865688"/>
            <a:ext cx="591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800">
                <a:solidFill>
                  <a:srgbClr val="993300"/>
                </a:solidFill>
              </a:rPr>
              <a:t>              [first]                              [middle]   [middle + 1]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4651375" y="4865688"/>
            <a:ext cx="3460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800">
                <a:solidFill>
                  <a:srgbClr val="993300"/>
                </a:solidFill>
              </a:rPr>
              <a:t>                                           [last]</a:t>
            </a:r>
          </a:p>
        </p:txBody>
      </p:sp>
      <p:grpSp>
        <p:nvGrpSpPr>
          <p:cNvPr id="70664" name="Group 8"/>
          <p:cNvGrpSpPr>
            <a:grpSpLocks/>
          </p:cNvGrpSpPr>
          <p:nvPr/>
        </p:nvGrpSpPr>
        <p:grpSpPr bwMode="auto">
          <a:xfrm>
            <a:off x="1041400" y="4230688"/>
            <a:ext cx="7034213" cy="520700"/>
            <a:chOff x="656" y="2665"/>
            <a:chExt cx="4431" cy="328"/>
          </a:xfrm>
        </p:grpSpPr>
        <p:sp>
          <p:nvSpPr>
            <p:cNvPr id="70662" name="Rectangle 6"/>
            <p:cNvSpPr>
              <a:spLocks noChangeArrowheads="1"/>
            </p:cNvSpPr>
            <p:nvPr/>
          </p:nvSpPr>
          <p:spPr bwMode="auto">
            <a:xfrm>
              <a:off x="656" y="2665"/>
              <a:ext cx="2211" cy="32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63" name="Rectangle 7"/>
            <p:cNvSpPr>
              <a:spLocks noChangeArrowheads="1"/>
            </p:cNvSpPr>
            <p:nvPr/>
          </p:nvSpPr>
          <p:spPr bwMode="auto">
            <a:xfrm>
              <a:off x="2875" y="2665"/>
              <a:ext cx="2212" cy="32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995363" y="4284663"/>
            <a:ext cx="3306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   74    36     . . .        95</a:t>
            </a:r>
          </a:p>
        </p:txBody>
      </p:sp>
      <p:sp>
        <p:nvSpPr>
          <p:cNvPr id="70666" name="Line 10"/>
          <p:cNvSpPr>
            <a:spLocks noChangeShapeType="1"/>
          </p:cNvSpPr>
          <p:nvPr/>
        </p:nvSpPr>
        <p:spPr bwMode="auto">
          <a:xfrm>
            <a:off x="1839913" y="4224338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67" name="Line 11"/>
          <p:cNvSpPr>
            <a:spLocks noChangeShapeType="1"/>
          </p:cNvSpPr>
          <p:nvPr/>
        </p:nvSpPr>
        <p:spPr bwMode="auto">
          <a:xfrm>
            <a:off x="3697288" y="4224338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4776788" y="4284663"/>
            <a:ext cx="3222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75      29      . . .       52</a:t>
            </a:r>
          </a:p>
        </p:txBody>
      </p:sp>
      <p:sp>
        <p:nvSpPr>
          <p:cNvPr id="70669" name="Line 13"/>
          <p:cNvSpPr>
            <a:spLocks noChangeShapeType="1"/>
          </p:cNvSpPr>
          <p:nvPr/>
        </p:nvSpPr>
        <p:spPr bwMode="auto">
          <a:xfrm>
            <a:off x="5454650" y="4224338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70" name="Line 14"/>
          <p:cNvSpPr>
            <a:spLocks noChangeShapeType="1"/>
          </p:cNvSpPr>
          <p:nvPr/>
        </p:nvSpPr>
        <p:spPr bwMode="auto">
          <a:xfrm>
            <a:off x="7292975" y="4224338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71" name="Line 15"/>
          <p:cNvSpPr>
            <a:spLocks noChangeShapeType="1"/>
          </p:cNvSpPr>
          <p:nvPr/>
        </p:nvSpPr>
        <p:spPr bwMode="auto">
          <a:xfrm>
            <a:off x="4548188" y="4360863"/>
            <a:ext cx="0" cy="1565275"/>
          </a:xfrm>
          <a:prstGeom prst="line">
            <a:avLst/>
          </a:prstGeom>
          <a:noFill/>
          <a:ln w="12700">
            <a:solidFill>
              <a:srgbClr val="CC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72" name="Rectangle 16"/>
          <p:cNvSpPr>
            <a:spLocks noChangeArrowheads="1"/>
          </p:cNvSpPr>
          <p:nvPr/>
        </p:nvSpPr>
        <p:spPr bwMode="auto">
          <a:xfrm>
            <a:off x="738188" y="5703888"/>
            <a:ext cx="3511550" cy="520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73" name="Rectangle 17"/>
          <p:cNvSpPr>
            <a:spLocks noChangeArrowheads="1"/>
          </p:cNvSpPr>
          <p:nvPr/>
        </p:nvSpPr>
        <p:spPr bwMode="auto">
          <a:xfrm>
            <a:off x="4902200" y="5703888"/>
            <a:ext cx="3509963" cy="520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74" name="Rectangle 18"/>
          <p:cNvSpPr>
            <a:spLocks noChangeArrowheads="1"/>
          </p:cNvSpPr>
          <p:nvPr/>
        </p:nvSpPr>
        <p:spPr bwMode="auto">
          <a:xfrm>
            <a:off x="631825" y="5757863"/>
            <a:ext cx="3475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   36    74     . . .          95</a:t>
            </a:r>
          </a:p>
        </p:txBody>
      </p:sp>
      <p:sp>
        <p:nvSpPr>
          <p:cNvPr id="70675" name="Rectangle 19"/>
          <p:cNvSpPr>
            <a:spLocks noChangeArrowheads="1"/>
          </p:cNvSpPr>
          <p:nvPr/>
        </p:nvSpPr>
        <p:spPr bwMode="auto">
          <a:xfrm>
            <a:off x="5053013" y="5716588"/>
            <a:ext cx="3306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29     52    . . .          75 </a:t>
            </a:r>
          </a:p>
        </p:txBody>
      </p:sp>
      <p:sp>
        <p:nvSpPr>
          <p:cNvPr id="70676" name="Line 20"/>
          <p:cNvSpPr>
            <a:spLocks noChangeShapeType="1"/>
          </p:cNvSpPr>
          <p:nvPr/>
        </p:nvSpPr>
        <p:spPr bwMode="auto">
          <a:xfrm>
            <a:off x="1484313" y="5684838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77" name="Line 21"/>
          <p:cNvSpPr>
            <a:spLocks noChangeShapeType="1"/>
          </p:cNvSpPr>
          <p:nvPr/>
        </p:nvSpPr>
        <p:spPr bwMode="auto">
          <a:xfrm>
            <a:off x="3409950" y="5684838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78" name="Line 22"/>
          <p:cNvSpPr>
            <a:spLocks noChangeShapeType="1"/>
          </p:cNvSpPr>
          <p:nvPr/>
        </p:nvSpPr>
        <p:spPr bwMode="auto">
          <a:xfrm>
            <a:off x="5675313" y="568325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79" name="Line 23"/>
          <p:cNvSpPr>
            <a:spLocks noChangeShapeType="1"/>
          </p:cNvSpPr>
          <p:nvPr/>
        </p:nvSpPr>
        <p:spPr bwMode="auto">
          <a:xfrm>
            <a:off x="7602538" y="5684838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80" name="Line 24"/>
          <p:cNvSpPr>
            <a:spLocks noChangeShapeType="1"/>
          </p:cNvSpPr>
          <p:nvPr/>
        </p:nvSpPr>
        <p:spPr bwMode="auto">
          <a:xfrm flipH="1">
            <a:off x="719138" y="4808538"/>
            <a:ext cx="296862" cy="741362"/>
          </a:xfrm>
          <a:prstGeom prst="line">
            <a:avLst/>
          </a:prstGeom>
          <a:noFill/>
          <a:ln w="12700">
            <a:solidFill>
              <a:srgbClr val="CC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81" name="Line 25"/>
          <p:cNvSpPr>
            <a:spLocks noChangeShapeType="1"/>
          </p:cNvSpPr>
          <p:nvPr/>
        </p:nvSpPr>
        <p:spPr bwMode="auto">
          <a:xfrm>
            <a:off x="8088313" y="4792663"/>
            <a:ext cx="296862" cy="741362"/>
          </a:xfrm>
          <a:prstGeom prst="line">
            <a:avLst/>
          </a:prstGeom>
          <a:noFill/>
          <a:ln w="12700">
            <a:solidFill>
              <a:srgbClr val="CC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067F-B67B-4122-9431-894FCACBFF83}" type="slidenum">
              <a:rPr lang="en-US" altLang="en-US"/>
              <a:pPr/>
              <a:t>74</a:t>
            </a:fld>
            <a:endParaRPr lang="en-US" altLang="en-US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7581900" y="5664200"/>
            <a:ext cx="315913" cy="4651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7177088" y="5664200"/>
            <a:ext cx="315912" cy="4651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8010525" y="5664200"/>
            <a:ext cx="315913" cy="4651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8451850" y="5664200"/>
            <a:ext cx="315913" cy="4651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482600" y="5664200"/>
            <a:ext cx="315913" cy="4651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965200" y="5664200"/>
            <a:ext cx="315913" cy="4651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1447800" y="5664200"/>
            <a:ext cx="315913" cy="4651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1889125" y="5664200"/>
            <a:ext cx="315913" cy="4651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4826000" y="5664200"/>
            <a:ext cx="315913" cy="4651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5308600" y="5664200"/>
            <a:ext cx="315913" cy="4651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16" name="Rectangle 12"/>
          <p:cNvSpPr>
            <a:spLocks noChangeArrowheads="1"/>
          </p:cNvSpPr>
          <p:nvPr/>
        </p:nvSpPr>
        <p:spPr bwMode="auto">
          <a:xfrm>
            <a:off x="5791200" y="5664200"/>
            <a:ext cx="315913" cy="4651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17" name="Rectangle 13"/>
          <p:cNvSpPr>
            <a:spLocks noChangeArrowheads="1"/>
          </p:cNvSpPr>
          <p:nvPr/>
        </p:nvSpPr>
        <p:spPr bwMode="auto">
          <a:xfrm>
            <a:off x="6273800" y="5664200"/>
            <a:ext cx="315913" cy="4651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18" name="Rectangle 14"/>
          <p:cNvSpPr>
            <a:spLocks noChangeArrowheads="1"/>
          </p:cNvSpPr>
          <p:nvPr/>
        </p:nvSpPr>
        <p:spPr bwMode="auto">
          <a:xfrm>
            <a:off x="2495550" y="5664200"/>
            <a:ext cx="315913" cy="4651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19" name="Rectangle 15"/>
          <p:cNvSpPr>
            <a:spLocks noChangeArrowheads="1"/>
          </p:cNvSpPr>
          <p:nvPr/>
        </p:nvSpPr>
        <p:spPr bwMode="auto">
          <a:xfrm>
            <a:off x="2978150" y="5664200"/>
            <a:ext cx="315913" cy="4651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20" name="Rectangle 16"/>
          <p:cNvSpPr>
            <a:spLocks noChangeArrowheads="1"/>
          </p:cNvSpPr>
          <p:nvPr/>
        </p:nvSpPr>
        <p:spPr bwMode="auto">
          <a:xfrm>
            <a:off x="3460750" y="5664200"/>
            <a:ext cx="315913" cy="4651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21" name="Rectangle 17"/>
          <p:cNvSpPr>
            <a:spLocks noChangeArrowheads="1"/>
          </p:cNvSpPr>
          <p:nvPr/>
        </p:nvSpPr>
        <p:spPr bwMode="auto">
          <a:xfrm>
            <a:off x="3963988" y="5664200"/>
            <a:ext cx="315912" cy="4651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22" name="Rectangle 18"/>
          <p:cNvSpPr>
            <a:spLocks noChangeArrowheads="1"/>
          </p:cNvSpPr>
          <p:nvPr/>
        </p:nvSpPr>
        <p:spPr bwMode="auto">
          <a:xfrm>
            <a:off x="3392488" y="1700213"/>
            <a:ext cx="2295525" cy="7270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23" name="Rectangle 19"/>
          <p:cNvSpPr>
            <a:spLocks noGrp="1" noChangeArrowheads="1"/>
          </p:cNvSpPr>
          <p:nvPr>
            <p:ph type="title"/>
          </p:nvPr>
        </p:nvSpPr>
        <p:spPr>
          <a:xfrm>
            <a:off x="20638" y="373063"/>
            <a:ext cx="8991600" cy="1066800"/>
          </a:xfrm>
          <a:noFill/>
          <a:ln/>
        </p:spPr>
        <p:txBody>
          <a:bodyPr/>
          <a:lstStyle/>
          <a:p>
            <a:r>
              <a:rPr lang="en-US" altLang="en-US" sz="4000"/>
              <a:t>Using Merge Sort Algorithm </a:t>
            </a:r>
            <a:br>
              <a:rPr lang="en-US" altLang="en-US" sz="4000"/>
            </a:br>
            <a:r>
              <a:rPr lang="en-US" altLang="en-US" sz="4000"/>
              <a:t>with N = 16</a:t>
            </a:r>
          </a:p>
        </p:txBody>
      </p:sp>
      <p:sp>
        <p:nvSpPr>
          <p:cNvPr id="72724" name="Rectangle 20"/>
          <p:cNvSpPr>
            <a:spLocks noChangeArrowheads="1"/>
          </p:cNvSpPr>
          <p:nvPr/>
        </p:nvSpPr>
        <p:spPr bwMode="auto">
          <a:xfrm>
            <a:off x="1858963" y="2703513"/>
            <a:ext cx="1122362" cy="622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25" name="Rectangle 21"/>
          <p:cNvSpPr>
            <a:spLocks noChangeArrowheads="1"/>
          </p:cNvSpPr>
          <p:nvPr/>
        </p:nvSpPr>
        <p:spPr bwMode="auto">
          <a:xfrm>
            <a:off x="6156325" y="2703513"/>
            <a:ext cx="1122363" cy="622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26" name="Rectangle 22"/>
          <p:cNvSpPr>
            <a:spLocks noChangeArrowheads="1"/>
          </p:cNvSpPr>
          <p:nvPr/>
        </p:nvSpPr>
        <p:spPr bwMode="auto">
          <a:xfrm>
            <a:off x="1014413" y="4049713"/>
            <a:ext cx="609600" cy="4651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27" name="Rectangle 23"/>
          <p:cNvSpPr>
            <a:spLocks noChangeArrowheads="1"/>
          </p:cNvSpPr>
          <p:nvPr/>
        </p:nvSpPr>
        <p:spPr bwMode="auto">
          <a:xfrm>
            <a:off x="3209925" y="4049713"/>
            <a:ext cx="609600" cy="4651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28" name="Rectangle 24"/>
          <p:cNvSpPr>
            <a:spLocks noChangeArrowheads="1"/>
          </p:cNvSpPr>
          <p:nvPr/>
        </p:nvSpPr>
        <p:spPr bwMode="auto">
          <a:xfrm>
            <a:off x="5405438" y="4049713"/>
            <a:ext cx="609600" cy="4651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29" name="Rectangle 25"/>
          <p:cNvSpPr>
            <a:spLocks noChangeArrowheads="1"/>
          </p:cNvSpPr>
          <p:nvPr/>
        </p:nvSpPr>
        <p:spPr bwMode="auto">
          <a:xfrm>
            <a:off x="7580313" y="4049713"/>
            <a:ext cx="609600" cy="4651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30" name="Rectangle 26"/>
          <p:cNvSpPr>
            <a:spLocks noChangeArrowheads="1"/>
          </p:cNvSpPr>
          <p:nvPr/>
        </p:nvSpPr>
        <p:spPr bwMode="auto">
          <a:xfrm>
            <a:off x="688975" y="4867275"/>
            <a:ext cx="468313" cy="4651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31" name="Rectangle 27"/>
          <p:cNvSpPr>
            <a:spLocks noChangeArrowheads="1"/>
          </p:cNvSpPr>
          <p:nvPr/>
        </p:nvSpPr>
        <p:spPr bwMode="auto">
          <a:xfrm>
            <a:off x="1439863" y="4867275"/>
            <a:ext cx="468312" cy="4651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32" name="Rectangle 28"/>
          <p:cNvSpPr>
            <a:spLocks noChangeArrowheads="1"/>
          </p:cNvSpPr>
          <p:nvPr/>
        </p:nvSpPr>
        <p:spPr bwMode="auto">
          <a:xfrm>
            <a:off x="2727325" y="4867275"/>
            <a:ext cx="468313" cy="4651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33" name="Rectangle 29"/>
          <p:cNvSpPr>
            <a:spLocks noChangeArrowheads="1"/>
          </p:cNvSpPr>
          <p:nvPr/>
        </p:nvSpPr>
        <p:spPr bwMode="auto">
          <a:xfrm>
            <a:off x="5087938" y="4867275"/>
            <a:ext cx="468312" cy="4651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34" name="Rectangle 30"/>
          <p:cNvSpPr>
            <a:spLocks noChangeArrowheads="1"/>
          </p:cNvSpPr>
          <p:nvPr/>
        </p:nvSpPr>
        <p:spPr bwMode="auto">
          <a:xfrm>
            <a:off x="7345363" y="4867275"/>
            <a:ext cx="468312" cy="4651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35" name="Rectangle 31"/>
          <p:cNvSpPr>
            <a:spLocks noChangeArrowheads="1"/>
          </p:cNvSpPr>
          <p:nvPr/>
        </p:nvSpPr>
        <p:spPr bwMode="auto">
          <a:xfrm>
            <a:off x="8096250" y="4867275"/>
            <a:ext cx="468313" cy="4651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36" name="Rectangle 32"/>
          <p:cNvSpPr>
            <a:spLocks noChangeArrowheads="1"/>
          </p:cNvSpPr>
          <p:nvPr/>
        </p:nvSpPr>
        <p:spPr bwMode="auto">
          <a:xfrm>
            <a:off x="5854700" y="4867275"/>
            <a:ext cx="468313" cy="4651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37" name="Rectangle 33"/>
          <p:cNvSpPr>
            <a:spLocks noChangeArrowheads="1"/>
          </p:cNvSpPr>
          <p:nvPr/>
        </p:nvSpPr>
        <p:spPr bwMode="auto">
          <a:xfrm>
            <a:off x="3613150" y="4867275"/>
            <a:ext cx="468313" cy="4651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38" name="Line 34"/>
          <p:cNvSpPr>
            <a:spLocks noChangeShapeType="1"/>
          </p:cNvSpPr>
          <p:nvPr/>
        </p:nvSpPr>
        <p:spPr bwMode="auto">
          <a:xfrm flipH="1">
            <a:off x="2582863" y="2074863"/>
            <a:ext cx="803275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39" name="Line 35"/>
          <p:cNvSpPr>
            <a:spLocks noChangeShapeType="1"/>
          </p:cNvSpPr>
          <p:nvPr/>
        </p:nvSpPr>
        <p:spPr bwMode="auto">
          <a:xfrm>
            <a:off x="5692775" y="2011363"/>
            <a:ext cx="889000" cy="676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40" name="Line 36"/>
          <p:cNvSpPr>
            <a:spLocks noChangeShapeType="1"/>
          </p:cNvSpPr>
          <p:nvPr/>
        </p:nvSpPr>
        <p:spPr bwMode="auto">
          <a:xfrm>
            <a:off x="7269163" y="3113088"/>
            <a:ext cx="688975" cy="930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41" name="Line 37"/>
          <p:cNvSpPr>
            <a:spLocks noChangeShapeType="1"/>
          </p:cNvSpPr>
          <p:nvPr/>
        </p:nvSpPr>
        <p:spPr bwMode="auto">
          <a:xfrm>
            <a:off x="2979738" y="3094038"/>
            <a:ext cx="688975" cy="930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42" name="Line 38"/>
          <p:cNvSpPr>
            <a:spLocks noChangeShapeType="1"/>
          </p:cNvSpPr>
          <p:nvPr/>
        </p:nvSpPr>
        <p:spPr bwMode="auto">
          <a:xfrm flipH="1">
            <a:off x="5457825" y="3121025"/>
            <a:ext cx="688975" cy="930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43" name="Line 39"/>
          <p:cNvSpPr>
            <a:spLocks noChangeShapeType="1"/>
          </p:cNvSpPr>
          <p:nvPr/>
        </p:nvSpPr>
        <p:spPr bwMode="auto">
          <a:xfrm flipH="1">
            <a:off x="1168400" y="3082925"/>
            <a:ext cx="688975" cy="930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44" name="Rectangle 40"/>
          <p:cNvSpPr>
            <a:spLocks noGrp="1" noChangeArrowheads="1"/>
          </p:cNvSpPr>
          <p:nvPr>
            <p:ph type="body" idx="1"/>
          </p:nvPr>
        </p:nvSpPr>
        <p:spPr>
          <a:xfrm>
            <a:off x="314325" y="1866900"/>
            <a:ext cx="8575675" cy="44005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400" b="1"/>
              <a:t>                                              16</a:t>
            </a:r>
          </a:p>
          <a:p>
            <a:pPr>
              <a:buFont typeface="Monotype Sorts" pitchFamily="2" charset="2"/>
              <a:buNone/>
            </a:pPr>
            <a:endParaRPr lang="en-US" altLang="en-US" sz="2400" b="1"/>
          </a:p>
          <a:p>
            <a:pPr>
              <a:buFont typeface="Monotype Sorts" pitchFamily="2" charset="2"/>
              <a:buNone/>
            </a:pPr>
            <a:r>
              <a:rPr lang="en-US" altLang="en-US" sz="2400" b="1"/>
              <a:t>                       8                                                 8</a:t>
            </a:r>
          </a:p>
          <a:p>
            <a:pPr>
              <a:buFont typeface="Monotype Sorts" pitchFamily="2" charset="2"/>
              <a:buNone/>
            </a:pPr>
            <a:endParaRPr lang="en-US" altLang="en-US" sz="2400" b="1"/>
          </a:p>
          <a:p>
            <a:pPr>
              <a:buFont typeface="Monotype Sorts" pitchFamily="2" charset="2"/>
              <a:buNone/>
            </a:pPr>
            <a:endParaRPr lang="en-US" altLang="en-US" sz="2400" b="1"/>
          </a:p>
          <a:p>
            <a:pPr>
              <a:buFont typeface="Monotype Sorts" pitchFamily="2" charset="2"/>
              <a:buNone/>
            </a:pPr>
            <a:r>
              <a:rPr lang="en-US" altLang="en-US" sz="2400" b="1"/>
              <a:t>          4                        4                        4                        4</a:t>
            </a:r>
          </a:p>
          <a:p>
            <a:pPr>
              <a:buFont typeface="Monotype Sorts" pitchFamily="2" charset="2"/>
              <a:buNone/>
            </a:pPr>
            <a:endParaRPr lang="en-US" altLang="en-US" sz="2400" b="1"/>
          </a:p>
          <a:p>
            <a:pPr>
              <a:buFont typeface="Monotype Sorts" pitchFamily="2" charset="2"/>
              <a:buNone/>
            </a:pPr>
            <a:r>
              <a:rPr lang="en-US" altLang="en-US" sz="2400" b="1"/>
              <a:t>     2       2             2        2                2       2                2      2</a:t>
            </a:r>
          </a:p>
          <a:p>
            <a:pPr>
              <a:buFont typeface="Monotype Sorts" pitchFamily="2" charset="2"/>
              <a:buNone/>
            </a:pPr>
            <a:endParaRPr lang="en-US" altLang="en-US" sz="1600" b="1"/>
          </a:p>
          <a:p>
            <a:pPr>
              <a:buFont typeface="Monotype Sorts" pitchFamily="2" charset="2"/>
              <a:buNone/>
            </a:pPr>
            <a:r>
              <a:rPr lang="en-US" altLang="en-US" sz="2400" b="1"/>
              <a:t>  1   1    1   1      1   1    1    1        1    1    1    1        1   1   1    1</a:t>
            </a:r>
          </a:p>
          <a:p>
            <a:pPr>
              <a:buFont typeface="Monotype Sorts" pitchFamily="2" charset="2"/>
              <a:buNone/>
            </a:pPr>
            <a:endParaRPr lang="en-US" altLang="en-US" sz="2400" b="1"/>
          </a:p>
          <a:p>
            <a:pPr>
              <a:buFont typeface="Monotype Sorts" pitchFamily="2" charset="2"/>
              <a:buNone/>
            </a:pPr>
            <a:r>
              <a:rPr lang="en-US" altLang="en-US" sz="2400" b="1"/>
              <a:t> </a:t>
            </a:r>
          </a:p>
        </p:txBody>
      </p:sp>
      <p:sp>
        <p:nvSpPr>
          <p:cNvPr id="72745" name="Line 41"/>
          <p:cNvSpPr>
            <a:spLocks noChangeShapeType="1"/>
          </p:cNvSpPr>
          <p:nvPr/>
        </p:nvSpPr>
        <p:spPr bwMode="auto">
          <a:xfrm flipH="1">
            <a:off x="804863" y="4529138"/>
            <a:ext cx="231775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46" name="Line 42"/>
          <p:cNvSpPr>
            <a:spLocks noChangeShapeType="1"/>
          </p:cNvSpPr>
          <p:nvPr/>
        </p:nvSpPr>
        <p:spPr bwMode="auto">
          <a:xfrm flipH="1">
            <a:off x="2979738" y="4537075"/>
            <a:ext cx="231775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47" name="Line 43"/>
          <p:cNvSpPr>
            <a:spLocks noChangeShapeType="1"/>
          </p:cNvSpPr>
          <p:nvPr/>
        </p:nvSpPr>
        <p:spPr bwMode="auto">
          <a:xfrm flipH="1">
            <a:off x="5216525" y="4524375"/>
            <a:ext cx="231775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48" name="Line 44"/>
          <p:cNvSpPr>
            <a:spLocks noChangeShapeType="1"/>
          </p:cNvSpPr>
          <p:nvPr/>
        </p:nvSpPr>
        <p:spPr bwMode="auto">
          <a:xfrm flipH="1">
            <a:off x="7432675" y="4532313"/>
            <a:ext cx="231775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49" name="Line 45"/>
          <p:cNvSpPr>
            <a:spLocks noChangeShapeType="1"/>
          </p:cNvSpPr>
          <p:nvPr/>
        </p:nvSpPr>
        <p:spPr bwMode="auto">
          <a:xfrm>
            <a:off x="8162925" y="4560888"/>
            <a:ext cx="231775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50" name="Line 46"/>
          <p:cNvSpPr>
            <a:spLocks noChangeShapeType="1"/>
          </p:cNvSpPr>
          <p:nvPr/>
        </p:nvSpPr>
        <p:spPr bwMode="auto">
          <a:xfrm>
            <a:off x="5942013" y="4548188"/>
            <a:ext cx="231775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51" name="Line 47"/>
          <p:cNvSpPr>
            <a:spLocks noChangeShapeType="1"/>
          </p:cNvSpPr>
          <p:nvPr/>
        </p:nvSpPr>
        <p:spPr bwMode="auto">
          <a:xfrm>
            <a:off x="3803650" y="4535488"/>
            <a:ext cx="231775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52" name="Line 48"/>
          <p:cNvSpPr>
            <a:spLocks noChangeShapeType="1"/>
          </p:cNvSpPr>
          <p:nvPr/>
        </p:nvSpPr>
        <p:spPr bwMode="auto">
          <a:xfrm>
            <a:off x="1644650" y="4522788"/>
            <a:ext cx="231775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53" name="Line 49"/>
          <p:cNvSpPr>
            <a:spLocks noChangeShapeType="1"/>
          </p:cNvSpPr>
          <p:nvPr/>
        </p:nvSpPr>
        <p:spPr bwMode="auto">
          <a:xfrm>
            <a:off x="1838325" y="5335588"/>
            <a:ext cx="231775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54" name="Line 50"/>
          <p:cNvSpPr>
            <a:spLocks noChangeShapeType="1"/>
          </p:cNvSpPr>
          <p:nvPr/>
        </p:nvSpPr>
        <p:spPr bwMode="auto">
          <a:xfrm>
            <a:off x="3022600" y="5343525"/>
            <a:ext cx="231775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55" name="Line 51"/>
          <p:cNvSpPr>
            <a:spLocks noChangeShapeType="1"/>
          </p:cNvSpPr>
          <p:nvPr/>
        </p:nvSpPr>
        <p:spPr bwMode="auto">
          <a:xfrm>
            <a:off x="3979863" y="5330825"/>
            <a:ext cx="231775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56" name="Line 52"/>
          <p:cNvSpPr>
            <a:spLocks noChangeShapeType="1"/>
          </p:cNvSpPr>
          <p:nvPr/>
        </p:nvSpPr>
        <p:spPr bwMode="auto">
          <a:xfrm>
            <a:off x="1041400" y="5343525"/>
            <a:ext cx="231775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57" name="Line 53"/>
          <p:cNvSpPr>
            <a:spLocks noChangeShapeType="1"/>
          </p:cNvSpPr>
          <p:nvPr/>
        </p:nvSpPr>
        <p:spPr bwMode="auto">
          <a:xfrm>
            <a:off x="5387975" y="5330825"/>
            <a:ext cx="231775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58" name="Line 54"/>
          <p:cNvSpPr>
            <a:spLocks noChangeShapeType="1"/>
          </p:cNvSpPr>
          <p:nvPr/>
        </p:nvSpPr>
        <p:spPr bwMode="auto">
          <a:xfrm>
            <a:off x="6283325" y="5338763"/>
            <a:ext cx="231775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59" name="Line 55"/>
          <p:cNvSpPr>
            <a:spLocks noChangeShapeType="1"/>
          </p:cNvSpPr>
          <p:nvPr/>
        </p:nvSpPr>
        <p:spPr bwMode="auto">
          <a:xfrm>
            <a:off x="7612063" y="5326063"/>
            <a:ext cx="231775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60" name="Line 56"/>
          <p:cNvSpPr>
            <a:spLocks noChangeShapeType="1"/>
          </p:cNvSpPr>
          <p:nvPr/>
        </p:nvSpPr>
        <p:spPr bwMode="auto">
          <a:xfrm>
            <a:off x="8382000" y="5334000"/>
            <a:ext cx="231775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61" name="Line 57"/>
          <p:cNvSpPr>
            <a:spLocks noChangeShapeType="1"/>
          </p:cNvSpPr>
          <p:nvPr/>
        </p:nvSpPr>
        <p:spPr bwMode="auto">
          <a:xfrm flipH="1">
            <a:off x="595313" y="5330825"/>
            <a:ext cx="231775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62" name="Line 58"/>
          <p:cNvSpPr>
            <a:spLocks noChangeShapeType="1"/>
          </p:cNvSpPr>
          <p:nvPr/>
        </p:nvSpPr>
        <p:spPr bwMode="auto">
          <a:xfrm flipH="1">
            <a:off x="1490663" y="5338763"/>
            <a:ext cx="231775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63" name="Line 59"/>
          <p:cNvSpPr>
            <a:spLocks noChangeShapeType="1"/>
          </p:cNvSpPr>
          <p:nvPr/>
        </p:nvSpPr>
        <p:spPr bwMode="auto">
          <a:xfrm flipH="1">
            <a:off x="2633663" y="5326063"/>
            <a:ext cx="231775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64" name="Line 60"/>
          <p:cNvSpPr>
            <a:spLocks noChangeShapeType="1"/>
          </p:cNvSpPr>
          <p:nvPr/>
        </p:nvSpPr>
        <p:spPr bwMode="auto">
          <a:xfrm flipH="1">
            <a:off x="3529013" y="5334000"/>
            <a:ext cx="231775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65" name="Line 61"/>
          <p:cNvSpPr>
            <a:spLocks noChangeShapeType="1"/>
          </p:cNvSpPr>
          <p:nvPr/>
        </p:nvSpPr>
        <p:spPr bwMode="auto">
          <a:xfrm flipH="1">
            <a:off x="5022850" y="5341938"/>
            <a:ext cx="231775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66" name="Line 62"/>
          <p:cNvSpPr>
            <a:spLocks noChangeShapeType="1"/>
          </p:cNvSpPr>
          <p:nvPr/>
        </p:nvSpPr>
        <p:spPr bwMode="auto">
          <a:xfrm flipH="1">
            <a:off x="5876925" y="5349875"/>
            <a:ext cx="231775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67" name="Line 63"/>
          <p:cNvSpPr>
            <a:spLocks noChangeShapeType="1"/>
          </p:cNvSpPr>
          <p:nvPr/>
        </p:nvSpPr>
        <p:spPr bwMode="auto">
          <a:xfrm flipH="1">
            <a:off x="7308850" y="5357813"/>
            <a:ext cx="231775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68" name="Line 64"/>
          <p:cNvSpPr>
            <a:spLocks noChangeShapeType="1"/>
          </p:cNvSpPr>
          <p:nvPr/>
        </p:nvSpPr>
        <p:spPr bwMode="auto">
          <a:xfrm flipH="1">
            <a:off x="8059738" y="5324475"/>
            <a:ext cx="231775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461963" y="463550"/>
            <a:ext cx="8218487" cy="6235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4788"/>
            <a:ext cx="7924800" cy="6505575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2000" b="1">
              <a:solidFill>
                <a:srgbClr val="008080"/>
              </a:solidFill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>
                <a:solidFill>
                  <a:srgbClr val="008080"/>
                </a:solidFill>
              </a:rPr>
              <a:t>// Recursive merge sort algorithm</a:t>
            </a:r>
            <a:endParaRPr lang="en-US" altLang="en-US" sz="20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000" b="1"/>
              <a:t>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template &lt;class  ItemType &gt;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void  MergeSort  ( ItemType  values[ ] , </a:t>
            </a:r>
            <a:r>
              <a:rPr lang="en-US" altLang="en-US" sz="2000" b="1">
                <a:solidFill>
                  <a:schemeClr val="accent2"/>
                </a:solidFill>
              </a:rPr>
              <a:t> </a:t>
            </a:r>
            <a:r>
              <a:rPr lang="en-US" altLang="en-US" sz="2000" b="1"/>
              <a:t>int  first ,</a:t>
            </a:r>
            <a:r>
              <a:rPr lang="en-US" altLang="en-US" sz="2000" b="1">
                <a:solidFill>
                  <a:schemeClr val="accent2"/>
                </a:solidFill>
              </a:rPr>
              <a:t> </a:t>
            </a:r>
            <a:r>
              <a:rPr lang="en-US" altLang="en-US" sz="2000" b="1"/>
              <a:t> int  last )</a:t>
            </a:r>
            <a:r>
              <a:rPr lang="en-US" altLang="en-US" sz="2000" b="1">
                <a:solidFill>
                  <a:schemeClr val="tx2"/>
                </a:solidFill>
              </a:rPr>
              <a:t>	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000" b="1">
                <a:solidFill>
                  <a:schemeClr val="tx2"/>
                </a:solidFill>
              </a:rPr>
              <a:t>	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>
                <a:solidFill>
                  <a:srgbClr val="CC0000"/>
                </a:solidFill>
              </a:rPr>
              <a:t>//  Pre:   first &lt;= last</a:t>
            </a:r>
            <a:endParaRPr lang="en-US" altLang="en-US" sz="20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>
                <a:solidFill>
                  <a:srgbClr val="339933"/>
                </a:solidFill>
              </a:rPr>
              <a:t>//  Post: Array values[ first . . last ] sorted into ascending order.</a:t>
            </a:r>
            <a:endParaRPr lang="en-US" altLang="en-US" sz="20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{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if  ( first &lt; last ) 	                     </a:t>
            </a:r>
            <a:r>
              <a:rPr lang="en-US" altLang="en-US" sz="2000" b="1" i="1">
                <a:solidFill>
                  <a:srgbClr val="CC0000"/>
                </a:solidFill>
              </a:rPr>
              <a:t>//  general case</a:t>
            </a:r>
            <a:endParaRPr lang="en-US" altLang="en-US" sz="20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10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{	int  middle = ( first  +  last ) / 2  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10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	MergeSort ( values, first, middle ) ;		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10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	MergeSort( values,  middle + 1, last ) 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10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	</a:t>
            </a:r>
            <a:r>
              <a:rPr lang="en-US" altLang="en-US" sz="2000" b="1" i="1">
                <a:solidFill>
                  <a:srgbClr val="CC0000"/>
                </a:solidFill>
              </a:rPr>
              <a:t>// now  merge two subarrays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i="1">
                <a:solidFill>
                  <a:srgbClr val="CC0000"/>
                </a:solidFill>
              </a:rPr>
              <a:t>		// values  [ first . . . middle ] with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i="1">
                <a:solidFill>
                  <a:srgbClr val="CC0000"/>
                </a:solidFill>
              </a:rPr>
              <a:t>		// values [ middle + 1,  . . . last ].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	Merge( values,  first, middle, middle + 1, last ) 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}</a:t>
            </a:r>
            <a:r>
              <a:rPr lang="en-US" altLang="en-US" sz="1000" b="1"/>
              <a:t>          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} </a:t>
            </a:r>
            <a:r>
              <a:rPr lang="en-US" altLang="en-US" sz="2000" b="1" i="1">
                <a:solidFill>
                  <a:schemeClr val="folHlink"/>
                </a:solidFill>
              </a:rPr>
              <a:t>	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DC93DE34-5200-43DD-98A8-92FFDE78478B}" type="slidenum">
              <a:rPr lang="en-US" altLang="en-US" sz="1400" b="0"/>
              <a:pPr algn="r"/>
              <a:t>75</a:t>
            </a:fld>
            <a:endParaRPr lang="en-US" altLang="en-US" sz="1400" b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1032-DA6C-4251-96EE-708149633A43}" type="slidenum">
              <a:rPr lang="en-US" altLang="en-US"/>
              <a:pPr/>
              <a:t>76</a:t>
            </a:fld>
            <a:endParaRPr lang="en-US" alt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1138" y="311150"/>
            <a:ext cx="8742362" cy="1143000"/>
          </a:xfrm>
          <a:noFill/>
          <a:ln/>
        </p:spPr>
        <p:txBody>
          <a:bodyPr/>
          <a:lstStyle/>
          <a:p>
            <a:r>
              <a:rPr lang="en-US" altLang="en-US"/>
              <a:t>Merge Sort of N elements: </a:t>
            </a:r>
            <a:br>
              <a:rPr lang="en-US" altLang="en-US"/>
            </a:br>
            <a:r>
              <a:rPr lang="en-US" altLang="en-US"/>
              <a:t>How many comparisons?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611188" y="1801813"/>
            <a:ext cx="7651750" cy="429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The entire array can be subdivided into halves </a:t>
            </a:r>
          </a:p>
          <a:p>
            <a:r>
              <a:rPr lang="en-US" altLang="en-US" sz="2400"/>
              <a:t>only log</a:t>
            </a:r>
            <a:r>
              <a:rPr lang="en-US" altLang="en-US" sz="2400" baseline="-25000"/>
              <a:t>2</a:t>
            </a:r>
            <a:r>
              <a:rPr lang="en-US" altLang="en-US" sz="2400"/>
              <a:t>N times. </a:t>
            </a:r>
          </a:p>
          <a:p>
            <a:endParaRPr lang="en-US" altLang="en-US" sz="1200"/>
          </a:p>
          <a:p>
            <a:r>
              <a:rPr lang="en-US" altLang="en-US" sz="2400"/>
              <a:t>Each time it is subdivided, function Merge is called</a:t>
            </a:r>
          </a:p>
          <a:p>
            <a:r>
              <a:rPr lang="en-US" altLang="en-US" sz="2400"/>
              <a:t>to re-combine the halves. Function Merge uses a </a:t>
            </a:r>
          </a:p>
          <a:p>
            <a:r>
              <a:rPr lang="en-US" altLang="en-US" sz="2400"/>
              <a:t>temporary array to store the merged elements.  </a:t>
            </a:r>
          </a:p>
          <a:p>
            <a:r>
              <a:rPr lang="en-US" altLang="en-US" sz="2400"/>
              <a:t>Merging is O(N) because it compares each element </a:t>
            </a:r>
          </a:p>
          <a:p>
            <a:r>
              <a:rPr lang="en-US" altLang="en-US" sz="2400"/>
              <a:t>in the subarrays. </a:t>
            </a:r>
          </a:p>
          <a:p>
            <a:endParaRPr lang="en-US" altLang="en-US" sz="1200"/>
          </a:p>
          <a:p>
            <a:r>
              <a:rPr lang="en-US" altLang="en-US" sz="2400"/>
              <a:t>Copying elements back from the temporary array </a:t>
            </a:r>
          </a:p>
          <a:p>
            <a:r>
              <a:rPr lang="en-US" altLang="en-US" sz="2400"/>
              <a:t>to the values array is also O(N).</a:t>
            </a:r>
          </a:p>
          <a:p>
            <a:endParaRPr lang="en-US" altLang="en-US" sz="1200"/>
          </a:p>
          <a:p>
            <a:r>
              <a:rPr lang="en-US" altLang="en-US" sz="2400">
                <a:solidFill>
                  <a:srgbClr val="990033"/>
                </a:solidFill>
              </a:rPr>
              <a:t>MERGE SORT IS O(N*log</a:t>
            </a:r>
            <a:r>
              <a:rPr lang="en-US" altLang="en-US" sz="2400" baseline="-25000">
                <a:solidFill>
                  <a:srgbClr val="990033"/>
                </a:solidFill>
              </a:rPr>
              <a:t>2</a:t>
            </a:r>
            <a:r>
              <a:rPr lang="en-US" altLang="en-US" sz="2400">
                <a:solidFill>
                  <a:srgbClr val="990033"/>
                </a:solidFill>
              </a:rPr>
              <a:t>N).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Sorting </a:t>
            </a:r>
            <a:r>
              <a:rPr lang="en-US" altLang="ko-KR" dirty="0"/>
              <a:t>Algorithm </a:t>
            </a:r>
            <a:r>
              <a:rPr lang="en-US" altLang="ko-KR" dirty="0" smtClean="0"/>
              <a:t>Comparison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A8ED-9EB0-4A26-B3FB-6CED521DDB22}" type="slidenum">
              <a:rPr lang="en-US" altLang="en-US" smtClean="0"/>
              <a:pPr/>
              <a:t>77</a:t>
            </a:fld>
            <a:endParaRPr lang="en-US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1988840"/>
            <a:ext cx="777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2"/>
              </a:rPr>
              <a:t>Algorithm Visualization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hlinkClick r:id="rId3"/>
              </a:rPr>
              <a:t>Algorithm Comparison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782336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9DEF-A2CB-4D02-8C80-D71208F23F88}" type="slidenum">
              <a:rPr lang="en-US" altLang="en-US"/>
              <a:pPr/>
              <a:t>78</a:t>
            </a:fld>
            <a:endParaRPr lang="en-US" alt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696200" cy="762000"/>
          </a:xfrm>
          <a:noFill/>
          <a:ln/>
        </p:spPr>
        <p:txBody>
          <a:bodyPr/>
          <a:lstStyle/>
          <a:p>
            <a:r>
              <a:rPr lang="en-US" altLang="en-US"/>
              <a:t>Function  </a:t>
            </a:r>
            <a:r>
              <a:rPr lang="en-US" altLang="en-US">
                <a:latin typeface="Courier New" pitchFamily="49" charset="0"/>
              </a:rPr>
              <a:t>BinarySearch( )</a:t>
            </a:r>
            <a:r>
              <a:rPr lang="en-US" altLang="en-US"/>
              <a:t>      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990600" y="1979613"/>
            <a:ext cx="7239000" cy="335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>
                <a:latin typeface="Courier New" pitchFamily="49" charset="0"/>
              </a:rPr>
              <a:t>BinarySearch</a:t>
            </a:r>
            <a:r>
              <a:rPr lang="en-US" altLang="en-US" sz="2400"/>
              <a:t> takes </a:t>
            </a:r>
            <a:r>
              <a:rPr lang="en-US" altLang="en-US" sz="2400">
                <a:solidFill>
                  <a:srgbClr val="990000"/>
                </a:solidFill>
              </a:rPr>
              <a:t>sorted</a:t>
            </a:r>
            <a:r>
              <a:rPr lang="en-US" altLang="en-US" sz="2400"/>
              <a:t> array </a:t>
            </a:r>
            <a:r>
              <a:rPr lang="en-US" altLang="en-US" sz="2400">
                <a:latin typeface="Courier New" pitchFamily="49" charset="0"/>
              </a:rPr>
              <a:t>info</a:t>
            </a:r>
            <a:r>
              <a:rPr lang="en-US" altLang="en-US" sz="2400">
                <a:latin typeface="Times New Roman" charset="0"/>
              </a:rPr>
              <a:t>,</a:t>
            </a:r>
            <a:r>
              <a:rPr lang="en-US" altLang="en-US" sz="2400"/>
              <a:t> and two subscripts, </a:t>
            </a:r>
            <a:r>
              <a:rPr lang="en-US" altLang="en-US" sz="2400">
                <a:latin typeface="Courier New" pitchFamily="49" charset="0"/>
              </a:rPr>
              <a:t>fromLoc</a:t>
            </a:r>
            <a:r>
              <a:rPr lang="en-US" altLang="en-US" sz="2400"/>
              <a:t> and </a:t>
            </a:r>
            <a:r>
              <a:rPr lang="en-US" altLang="en-US" sz="2400">
                <a:latin typeface="Courier New" pitchFamily="49" charset="0"/>
              </a:rPr>
              <a:t>toLoc</a:t>
            </a:r>
            <a:r>
              <a:rPr lang="en-US" altLang="en-US" sz="2400"/>
              <a:t>, and </a:t>
            </a:r>
            <a:r>
              <a:rPr lang="en-US" altLang="en-US" sz="2400">
                <a:latin typeface="Courier New" pitchFamily="49" charset="0"/>
              </a:rPr>
              <a:t>item </a:t>
            </a:r>
            <a:r>
              <a:rPr lang="en-US" altLang="en-US" sz="2400"/>
              <a:t>as arguments.  It returns false if </a:t>
            </a:r>
            <a:r>
              <a:rPr lang="en-US" altLang="en-US" sz="2400">
                <a:latin typeface="Courier New" pitchFamily="49" charset="0"/>
              </a:rPr>
              <a:t>item</a:t>
            </a:r>
            <a:r>
              <a:rPr lang="en-US" altLang="en-US" sz="2400"/>
              <a:t> is not found in the elements </a:t>
            </a:r>
            <a:r>
              <a:rPr lang="en-US" altLang="en-US" sz="2400">
                <a:latin typeface="Courier New" pitchFamily="49" charset="0"/>
              </a:rPr>
              <a:t>info[fromLoc…toLoc]</a:t>
            </a:r>
            <a:r>
              <a:rPr lang="en-US" altLang="en-US" sz="2400"/>
              <a:t>.   Otherwise, it returns true. </a:t>
            </a:r>
          </a:p>
          <a:p>
            <a:pPr marL="342900" indent="-342900">
              <a:spcBef>
                <a:spcPct val="20000"/>
              </a:spcBef>
            </a:pPr>
            <a:endParaRPr lang="en-US" altLang="en-US" sz="240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>
                <a:latin typeface="Courier New" pitchFamily="49" charset="0"/>
              </a:rPr>
              <a:t>BinarySearch</a:t>
            </a:r>
            <a:r>
              <a:rPr lang="en-US" altLang="en-US" sz="2400"/>
              <a:t> is O(log</a:t>
            </a:r>
            <a:r>
              <a:rPr lang="en-US" altLang="en-US" sz="2400" baseline="-25000"/>
              <a:t>2</a:t>
            </a:r>
            <a:r>
              <a:rPr lang="en-US" altLang="en-US" sz="2400"/>
              <a:t>N). </a:t>
            </a:r>
          </a:p>
          <a:p>
            <a:pPr marL="342900" indent="-342900">
              <a:spcBef>
                <a:spcPct val="20000"/>
              </a:spcBef>
            </a:pPr>
            <a:endParaRPr lang="en-US" altLang="en-US" sz="1200"/>
          </a:p>
          <a:p>
            <a:pPr marL="342900" indent="-342900">
              <a:spcBef>
                <a:spcPct val="20000"/>
              </a:spcBef>
            </a:pPr>
            <a:endParaRPr lang="en-US" altLang="en-US" sz="12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57EE-8252-43D1-BCB0-D94EEBD7B9A4}" type="slidenum">
              <a:rPr lang="en-US" altLang="en-US"/>
              <a:pPr/>
              <a:t>79</a:t>
            </a:fld>
            <a:endParaRPr lang="en-US" altLang="en-US"/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920750" y="2520950"/>
            <a:ext cx="8064500" cy="1511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534400" cy="762000"/>
          </a:xfrm>
          <a:noFill/>
          <a:ln/>
        </p:spPr>
        <p:txBody>
          <a:bodyPr/>
          <a:lstStyle/>
          <a:p>
            <a:r>
              <a:rPr lang="en-US" altLang="en-US" sz="2800">
                <a:latin typeface="Courier New" pitchFamily="49" charset="0"/>
              </a:rPr>
              <a:t>found = BinarySearch(info, 25, 0, 14 );</a:t>
            </a:r>
            <a:r>
              <a:rPr lang="en-US" altLang="en-US" sz="3200"/>
              <a:t>       </a:t>
            </a:r>
          </a:p>
        </p:txBody>
      </p:sp>
      <p:sp>
        <p:nvSpPr>
          <p:cNvPr id="75780" name="Line 4"/>
          <p:cNvSpPr>
            <a:spLocks noChangeShapeType="1"/>
          </p:cNvSpPr>
          <p:nvPr/>
        </p:nvSpPr>
        <p:spPr bwMode="auto">
          <a:xfrm>
            <a:off x="914400" y="3200400"/>
            <a:ext cx="807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 flipH="1">
            <a:off x="5181600" y="1143000"/>
            <a:ext cx="914400" cy="609600"/>
          </a:xfrm>
          <a:prstGeom prst="line">
            <a:avLst/>
          </a:prstGeom>
          <a:noFill/>
          <a:ln w="12700">
            <a:solidFill>
              <a:srgbClr val="99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782" name="Line 6"/>
          <p:cNvSpPr>
            <a:spLocks noChangeShapeType="1"/>
          </p:cNvSpPr>
          <p:nvPr/>
        </p:nvSpPr>
        <p:spPr bwMode="auto">
          <a:xfrm flipH="1">
            <a:off x="6934200" y="1143000"/>
            <a:ext cx="914400" cy="609600"/>
          </a:xfrm>
          <a:prstGeom prst="line">
            <a:avLst/>
          </a:prstGeom>
          <a:noFill/>
          <a:ln w="12700">
            <a:solidFill>
              <a:srgbClr val="99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 flipH="1">
            <a:off x="6019800" y="1143000"/>
            <a:ext cx="914400" cy="609600"/>
          </a:xfrm>
          <a:prstGeom prst="line">
            <a:avLst/>
          </a:prstGeom>
          <a:noFill/>
          <a:ln w="12700">
            <a:solidFill>
              <a:srgbClr val="99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784" name="Oval 8"/>
          <p:cNvSpPr>
            <a:spLocks noChangeArrowheads="1"/>
          </p:cNvSpPr>
          <p:nvPr/>
        </p:nvSpPr>
        <p:spPr bwMode="auto">
          <a:xfrm>
            <a:off x="1149350" y="5645150"/>
            <a:ext cx="520700" cy="5207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785" name="Oval 9"/>
          <p:cNvSpPr>
            <a:spLocks noChangeArrowheads="1"/>
          </p:cNvSpPr>
          <p:nvPr/>
        </p:nvSpPr>
        <p:spPr bwMode="auto">
          <a:xfrm>
            <a:off x="4502150" y="3435350"/>
            <a:ext cx="520700" cy="5207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786" name="Oval 10"/>
          <p:cNvSpPr>
            <a:spLocks noChangeArrowheads="1"/>
          </p:cNvSpPr>
          <p:nvPr/>
        </p:nvSpPr>
        <p:spPr bwMode="auto">
          <a:xfrm>
            <a:off x="6711950" y="4121150"/>
            <a:ext cx="520700" cy="5207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787" name="Oval 11"/>
          <p:cNvSpPr>
            <a:spLocks noChangeArrowheads="1"/>
          </p:cNvSpPr>
          <p:nvPr/>
        </p:nvSpPr>
        <p:spPr bwMode="auto">
          <a:xfrm>
            <a:off x="7245350" y="5340350"/>
            <a:ext cx="520700" cy="5207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788" name="Oval 12"/>
          <p:cNvSpPr>
            <a:spLocks noChangeArrowheads="1"/>
          </p:cNvSpPr>
          <p:nvPr/>
        </p:nvSpPr>
        <p:spPr bwMode="auto">
          <a:xfrm>
            <a:off x="7854950" y="4730750"/>
            <a:ext cx="520700" cy="5207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138113" y="1782763"/>
            <a:ext cx="8877300" cy="432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				           </a:t>
            </a:r>
            <a:r>
              <a:rPr lang="en-US" altLang="en-US" sz="2000">
                <a:solidFill>
                  <a:srgbClr val="990000"/>
                </a:solidFill>
              </a:rPr>
              <a:t>item     fromLoc     toLoc</a:t>
            </a:r>
            <a:endParaRPr lang="en-US" altLang="en-US" sz="2000"/>
          </a:p>
          <a:p>
            <a:r>
              <a:rPr lang="en-US" altLang="en-US" sz="2000"/>
              <a:t>indexes</a:t>
            </a:r>
          </a:p>
          <a:p>
            <a:endParaRPr lang="en-US" altLang="en-US" sz="2000"/>
          </a:p>
          <a:p>
            <a:r>
              <a:rPr lang="en-US" altLang="en-US" sz="2000"/>
              <a:t>            0     1     2     3     4     5      6      7      8      9     10    11    12    13    14  </a:t>
            </a:r>
          </a:p>
          <a:p>
            <a:endParaRPr lang="en-US" altLang="en-US" sz="1800"/>
          </a:p>
          <a:p>
            <a:r>
              <a:rPr lang="en-US" altLang="en-US" sz="2000"/>
              <a:t>info </a:t>
            </a:r>
          </a:p>
          <a:p>
            <a:r>
              <a:rPr lang="en-US" altLang="en-US" sz="2000"/>
              <a:t>            0     2     4     6     8    10    12    14    16    18    20    22    24    26    28</a:t>
            </a:r>
          </a:p>
          <a:p>
            <a:r>
              <a:rPr lang="en-US" altLang="en-US" sz="2000"/>
              <a:t>					 </a:t>
            </a:r>
          </a:p>
          <a:p>
            <a:r>
              <a:rPr lang="en-US" altLang="en-US" sz="2000"/>
              <a:t>                                                                      16    18    20    22    24    26    28</a:t>
            </a:r>
          </a:p>
          <a:p>
            <a:r>
              <a:rPr lang="en-US" altLang="en-US" sz="2000"/>
              <a:t> </a:t>
            </a:r>
          </a:p>
          <a:p>
            <a:r>
              <a:rPr lang="en-US" altLang="en-US" sz="2000"/>
              <a:t>					                                     24    26    28</a:t>
            </a:r>
          </a:p>
          <a:p>
            <a:endParaRPr lang="en-US" altLang="en-US" sz="2000"/>
          </a:p>
          <a:p>
            <a:r>
              <a:rPr lang="en-US" altLang="en-US" sz="2000"/>
              <a:t>						                        24   </a:t>
            </a:r>
          </a:p>
          <a:p>
            <a:r>
              <a:rPr lang="en-US" altLang="en-US" sz="2000">
                <a:solidFill>
                  <a:srgbClr val="990000"/>
                </a:solidFill>
              </a:rPr>
              <a:t>NOTE:           denotes element examined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D63E-F2B2-4141-923A-63756F30FF18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1913"/>
            <a:ext cx="7577138" cy="1143000"/>
          </a:xfrm>
          <a:noFill/>
          <a:ln/>
        </p:spPr>
        <p:txBody>
          <a:bodyPr/>
          <a:lstStyle/>
          <a:p>
            <a:r>
              <a:rPr lang="en-US" altLang="en-US"/>
              <a:t>Selection Sort: Pass Three 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06413" y="1620838"/>
            <a:ext cx="2224087" cy="42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endParaRPr lang="en-US" altLang="en-US" sz="2400">
              <a:latin typeface="Times New Roman" charset="0"/>
            </a:endParaRPr>
          </a:p>
          <a:p>
            <a:r>
              <a:rPr lang="en-US" altLang="en-US" sz="800">
                <a:latin typeface="Times New Roman" charset="0"/>
              </a:rPr>
              <a:t>  </a:t>
            </a:r>
            <a:endParaRPr lang="en-US" altLang="en-US" sz="10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values	 [ 0 ]       </a:t>
            </a:r>
            <a:endParaRPr lang="en-US" altLang="en-US" sz="16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	 [ 1 ]</a:t>
            </a:r>
            <a:endParaRPr lang="en-US" altLang="en-US" sz="8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	 [ 2 ]</a:t>
            </a:r>
          </a:p>
          <a:p>
            <a:r>
              <a:rPr lang="en-US" altLang="en-US" sz="800">
                <a:latin typeface="Times New Roman" charset="0"/>
              </a:rPr>
              <a:t> </a:t>
            </a:r>
          </a:p>
          <a:p>
            <a:r>
              <a:rPr lang="en-US" altLang="en-US" sz="800">
                <a:latin typeface="Times New Roman" charset="0"/>
              </a:rPr>
              <a:t> </a:t>
            </a:r>
            <a:endParaRPr lang="en-US" altLang="en-US" sz="10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             [ 3 ]</a:t>
            </a:r>
            <a:endParaRPr lang="en-US" altLang="en-US" sz="16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 	 [ 4 ]</a:t>
            </a:r>
          </a:p>
        </p:txBody>
      </p:sp>
      <p:grpSp>
        <p:nvGrpSpPr>
          <p:cNvPr id="12297" name="Group 9"/>
          <p:cNvGrpSpPr>
            <a:grpSpLocks/>
          </p:cNvGrpSpPr>
          <p:nvPr/>
        </p:nvGrpSpPr>
        <p:grpSpPr bwMode="auto">
          <a:xfrm>
            <a:off x="2414588" y="2209800"/>
            <a:ext cx="1416050" cy="3819525"/>
            <a:chOff x="1521" y="1392"/>
            <a:chExt cx="892" cy="2406"/>
          </a:xfrm>
        </p:grpSpPr>
        <p:sp>
          <p:nvSpPr>
            <p:cNvPr id="12292" name="Rectangle 4"/>
            <p:cNvSpPr>
              <a:spLocks noChangeArrowheads="1"/>
            </p:cNvSpPr>
            <p:nvPr/>
          </p:nvSpPr>
          <p:spPr bwMode="auto">
            <a:xfrm>
              <a:off x="1533" y="1392"/>
              <a:ext cx="876" cy="240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293" name="Line 5"/>
            <p:cNvSpPr>
              <a:spLocks noChangeShapeType="1"/>
            </p:cNvSpPr>
            <p:nvPr/>
          </p:nvSpPr>
          <p:spPr bwMode="auto">
            <a:xfrm>
              <a:off x="1521" y="1872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294" name="Line 6"/>
            <p:cNvSpPr>
              <a:spLocks noChangeShapeType="1"/>
            </p:cNvSpPr>
            <p:nvPr/>
          </p:nvSpPr>
          <p:spPr bwMode="auto">
            <a:xfrm>
              <a:off x="1521" y="2354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>
              <a:off x="1521" y="2837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296" name="Line 8"/>
            <p:cNvSpPr>
              <a:spLocks noChangeShapeType="1"/>
            </p:cNvSpPr>
            <p:nvPr/>
          </p:nvSpPr>
          <p:spPr bwMode="auto">
            <a:xfrm>
              <a:off x="1521" y="3320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2786063" y="2298700"/>
            <a:ext cx="636587" cy="374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  6</a:t>
            </a:r>
          </a:p>
          <a:p>
            <a:endParaRPr lang="en-US" altLang="en-US" sz="2000"/>
          </a:p>
          <a:p>
            <a:r>
              <a:rPr lang="en-US" altLang="en-US"/>
              <a:t>10</a:t>
            </a:r>
          </a:p>
          <a:p>
            <a:endParaRPr lang="en-US" altLang="en-US" sz="2000"/>
          </a:p>
          <a:p>
            <a:r>
              <a:rPr lang="en-US" altLang="en-US"/>
              <a:t>24</a:t>
            </a:r>
          </a:p>
          <a:p>
            <a:endParaRPr lang="en-US" altLang="en-US" sz="2000"/>
          </a:p>
          <a:p>
            <a:r>
              <a:rPr lang="en-US" altLang="en-US"/>
              <a:t>36</a:t>
            </a:r>
          </a:p>
          <a:p>
            <a:endParaRPr lang="en-US" altLang="en-US" sz="2000"/>
          </a:p>
          <a:p>
            <a:r>
              <a:rPr lang="en-US" altLang="en-US"/>
              <a:t>12</a:t>
            </a:r>
          </a:p>
        </p:txBody>
      </p:sp>
      <p:grpSp>
        <p:nvGrpSpPr>
          <p:cNvPr id="12305" name="Group 17"/>
          <p:cNvGrpSpPr>
            <a:grpSpLocks/>
          </p:cNvGrpSpPr>
          <p:nvPr/>
        </p:nvGrpSpPr>
        <p:grpSpPr bwMode="auto">
          <a:xfrm>
            <a:off x="5256213" y="3789363"/>
            <a:ext cx="2265362" cy="2259012"/>
            <a:chOff x="3311" y="2387"/>
            <a:chExt cx="1427" cy="1423"/>
          </a:xfrm>
        </p:grpSpPr>
        <p:grpSp>
          <p:nvGrpSpPr>
            <p:cNvPr id="12303" name="Group 15"/>
            <p:cNvGrpSpPr>
              <a:grpSpLocks/>
            </p:cNvGrpSpPr>
            <p:nvPr/>
          </p:nvGrpSpPr>
          <p:grpSpPr bwMode="auto">
            <a:xfrm>
              <a:off x="3311" y="2387"/>
              <a:ext cx="1427" cy="1423"/>
              <a:chOff x="3311" y="2387"/>
              <a:chExt cx="1427" cy="1423"/>
            </a:xfrm>
          </p:grpSpPr>
          <p:sp>
            <p:nvSpPr>
              <p:cNvPr id="12299" name="AutoShape 11"/>
              <p:cNvSpPr>
                <a:spLocks noChangeArrowheads="1"/>
              </p:cNvSpPr>
              <p:nvPr/>
            </p:nvSpPr>
            <p:spPr bwMode="auto">
              <a:xfrm rot="16200000">
                <a:off x="2906" y="2797"/>
                <a:ext cx="1416" cy="606"/>
              </a:xfrm>
              <a:prstGeom prst="triangle">
                <a:avLst>
                  <a:gd name="adj" fmla="val 49995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300" name="Rectangle 12"/>
              <p:cNvSpPr>
                <a:spLocks noChangeArrowheads="1"/>
              </p:cNvSpPr>
              <p:nvPr/>
            </p:nvSpPr>
            <p:spPr bwMode="auto">
              <a:xfrm>
                <a:off x="3921" y="2395"/>
                <a:ext cx="815" cy="1409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301" name="Line 13"/>
              <p:cNvSpPr>
                <a:spLocks noChangeShapeType="1"/>
              </p:cNvSpPr>
              <p:nvPr/>
            </p:nvSpPr>
            <p:spPr bwMode="auto">
              <a:xfrm>
                <a:off x="3921" y="2387"/>
                <a:ext cx="81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302" name="Line 14"/>
              <p:cNvSpPr>
                <a:spLocks noChangeShapeType="1"/>
              </p:cNvSpPr>
              <p:nvPr/>
            </p:nvSpPr>
            <p:spPr bwMode="auto">
              <a:xfrm>
                <a:off x="3924" y="3810"/>
                <a:ext cx="81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2304" name="Line 16"/>
            <p:cNvSpPr>
              <a:spLocks noChangeShapeType="1"/>
            </p:cNvSpPr>
            <p:nvPr/>
          </p:nvSpPr>
          <p:spPr bwMode="auto">
            <a:xfrm>
              <a:off x="4733" y="2387"/>
              <a:ext cx="0" cy="14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7718425" y="3833813"/>
            <a:ext cx="36195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800"/>
              <a:t>U</a:t>
            </a:r>
          </a:p>
          <a:p>
            <a:r>
              <a:rPr lang="en-US" altLang="en-US" sz="1800"/>
              <a:t>N</a:t>
            </a:r>
          </a:p>
          <a:p>
            <a:r>
              <a:rPr lang="en-US" altLang="en-US" sz="1800"/>
              <a:t>S</a:t>
            </a:r>
          </a:p>
          <a:p>
            <a:r>
              <a:rPr lang="en-US" altLang="en-US" sz="1800"/>
              <a:t>O</a:t>
            </a:r>
          </a:p>
          <a:p>
            <a:r>
              <a:rPr lang="en-US" altLang="en-US" sz="1800"/>
              <a:t>R</a:t>
            </a:r>
          </a:p>
          <a:p>
            <a:r>
              <a:rPr lang="en-US" altLang="en-US" sz="1800"/>
              <a:t>T</a:t>
            </a:r>
          </a:p>
          <a:p>
            <a:r>
              <a:rPr lang="en-US" altLang="en-US" sz="1800"/>
              <a:t>E</a:t>
            </a:r>
          </a:p>
          <a:p>
            <a:r>
              <a:rPr lang="en-US" altLang="en-US" sz="1800"/>
              <a:t>D</a:t>
            </a:r>
          </a:p>
        </p:txBody>
      </p:sp>
      <p:grpSp>
        <p:nvGrpSpPr>
          <p:cNvPr id="12318" name="Group 30"/>
          <p:cNvGrpSpPr>
            <a:grpSpLocks/>
          </p:cNvGrpSpPr>
          <p:nvPr/>
        </p:nvGrpSpPr>
        <p:grpSpPr bwMode="auto">
          <a:xfrm>
            <a:off x="4064000" y="4105275"/>
            <a:ext cx="579438" cy="1566863"/>
            <a:chOff x="2560" y="2586"/>
            <a:chExt cx="365" cy="987"/>
          </a:xfrm>
        </p:grpSpPr>
        <p:sp>
          <p:nvSpPr>
            <p:cNvPr id="12315" name="Line 27"/>
            <p:cNvSpPr>
              <a:spLocks noChangeShapeType="1"/>
            </p:cNvSpPr>
            <p:nvPr/>
          </p:nvSpPr>
          <p:spPr bwMode="auto">
            <a:xfrm>
              <a:off x="2920" y="2595"/>
              <a:ext cx="0" cy="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16" name="Line 28"/>
            <p:cNvSpPr>
              <a:spLocks noChangeShapeType="1"/>
            </p:cNvSpPr>
            <p:nvPr/>
          </p:nvSpPr>
          <p:spPr bwMode="auto">
            <a:xfrm>
              <a:off x="2560" y="2586"/>
              <a:ext cx="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17" name="Line 29"/>
            <p:cNvSpPr>
              <a:spLocks noChangeShapeType="1"/>
            </p:cNvSpPr>
            <p:nvPr/>
          </p:nvSpPr>
          <p:spPr bwMode="auto">
            <a:xfrm>
              <a:off x="2565" y="3573"/>
              <a:ext cx="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319" name="Group 31"/>
          <p:cNvGrpSpPr>
            <a:grpSpLocks/>
          </p:cNvGrpSpPr>
          <p:nvPr/>
        </p:nvGrpSpPr>
        <p:grpSpPr bwMode="auto">
          <a:xfrm>
            <a:off x="5257800" y="2209800"/>
            <a:ext cx="2235200" cy="1524000"/>
            <a:chOff x="3312" y="1392"/>
            <a:chExt cx="1408" cy="960"/>
          </a:xfrm>
        </p:grpSpPr>
        <p:sp>
          <p:nvSpPr>
            <p:cNvPr id="12320" name="AutoShape 32"/>
            <p:cNvSpPr>
              <a:spLocks noChangeArrowheads="1"/>
            </p:cNvSpPr>
            <p:nvPr/>
          </p:nvSpPr>
          <p:spPr bwMode="auto">
            <a:xfrm rot="16200000">
              <a:off x="3182" y="1561"/>
              <a:ext cx="908" cy="600"/>
            </a:xfrm>
            <a:prstGeom prst="triangle">
              <a:avLst>
                <a:gd name="adj" fmla="val 49995"/>
              </a:avLst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21" name="Rectangle 33"/>
            <p:cNvSpPr>
              <a:spLocks noChangeArrowheads="1"/>
            </p:cNvSpPr>
            <p:nvPr/>
          </p:nvSpPr>
          <p:spPr bwMode="auto">
            <a:xfrm>
              <a:off x="3916" y="1408"/>
              <a:ext cx="804" cy="90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22" name="Line 34"/>
            <p:cNvSpPr>
              <a:spLocks noChangeShapeType="1"/>
            </p:cNvSpPr>
            <p:nvPr/>
          </p:nvSpPr>
          <p:spPr bwMode="auto">
            <a:xfrm>
              <a:off x="3916" y="1403"/>
              <a:ext cx="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23" name="Line 35"/>
            <p:cNvSpPr>
              <a:spLocks noChangeShapeType="1"/>
            </p:cNvSpPr>
            <p:nvPr/>
          </p:nvSpPr>
          <p:spPr bwMode="auto">
            <a:xfrm>
              <a:off x="3916" y="2318"/>
              <a:ext cx="8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24" name="Line 36"/>
            <p:cNvSpPr>
              <a:spLocks noChangeShapeType="1"/>
            </p:cNvSpPr>
            <p:nvPr/>
          </p:nvSpPr>
          <p:spPr bwMode="auto">
            <a:xfrm>
              <a:off x="4716" y="1403"/>
              <a:ext cx="0" cy="9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25" name="Rectangle 37"/>
            <p:cNvSpPr>
              <a:spLocks noChangeArrowheads="1"/>
            </p:cNvSpPr>
            <p:nvPr/>
          </p:nvSpPr>
          <p:spPr bwMode="auto">
            <a:xfrm>
              <a:off x="3726" y="1673"/>
              <a:ext cx="9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/>
                <a:t>SORTED</a:t>
              </a:r>
            </a:p>
          </p:txBody>
        </p:sp>
        <p:sp>
          <p:nvSpPr>
            <p:cNvPr id="12326" name="Line 38"/>
            <p:cNvSpPr>
              <a:spLocks noChangeShapeType="1"/>
            </p:cNvSpPr>
            <p:nvPr/>
          </p:nvSpPr>
          <p:spPr bwMode="auto">
            <a:xfrm flipV="1">
              <a:off x="3312" y="1392"/>
              <a:ext cx="62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27" name="Line 39"/>
            <p:cNvSpPr>
              <a:spLocks noChangeShapeType="1"/>
            </p:cNvSpPr>
            <p:nvPr/>
          </p:nvSpPr>
          <p:spPr bwMode="auto">
            <a:xfrm>
              <a:off x="3312" y="1872"/>
              <a:ext cx="67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258763" y="368300"/>
            <a:ext cx="8623300" cy="63785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"/>
            <a:ext cx="8685213" cy="6348413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20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template&lt;class  ItemType&gt;</a:t>
            </a:r>
            <a:endParaRPr lang="en-US" altLang="en-US" sz="8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bool  BinarySearch   (  ItemType  info[ ] ,  ItemType  item ,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>
                <a:solidFill>
                  <a:schemeClr val="accent2"/>
                </a:solidFill>
              </a:rPr>
              <a:t>                                      </a:t>
            </a:r>
            <a:r>
              <a:rPr lang="en-US" altLang="en-US" sz="2000" b="1"/>
              <a:t> int   fromLoc ,  </a:t>
            </a:r>
            <a:r>
              <a:rPr lang="en-US" altLang="en-US" sz="2000" b="1">
                <a:solidFill>
                  <a:schemeClr val="accent2"/>
                </a:solidFill>
              </a:rPr>
              <a:t> </a:t>
            </a:r>
            <a:r>
              <a:rPr lang="en-US" altLang="en-US" sz="2000" b="1"/>
              <a:t> int  toLoc )</a:t>
            </a:r>
            <a:r>
              <a:rPr lang="en-US" altLang="en-US" sz="2000" b="1">
                <a:solidFill>
                  <a:schemeClr val="tx2"/>
                </a:solidFill>
              </a:rPr>
              <a:t> </a:t>
            </a:r>
            <a:r>
              <a:rPr lang="en-US" altLang="en-US" sz="1000" b="1">
                <a:solidFill>
                  <a:schemeClr val="tx2"/>
                </a:solidFill>
              </a:rPr>
              <a:t>	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i="1">
                <a:solidFill>
                  <a:srgbClr val="990000"/>
                </a:solidFill>
              </a:rPr>
              <a:t>	//    Pre:   info [ fromLoc . . toLoc ] sorted in ascending order</a:t>
            </a:r>
            <a:r>
              <a:rPr lang="en-US" altLang="en-US" sz="2000" b="1" i="1"/>
              <a:t>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i="1">
                <a:solidFill>
                  <a:schemeClr val="folHlink"/>
                </a:solidFill>
              </a:rPr>
              <a:t>	//    Post:   Function value =  ( item  in info [ fromLoc . . toLoc] )</a:t>
            </a:r>
            <a:r>
              <a:rPr lang="en-US" altLang="en-US" sz="1800" b="1"/>
              <a:t>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{		int  mid 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	if  ( fromLoc &gt; toLoc ) 	                 </a:t>
            </a:r>
            <a:r>
              <a:rPr lang="en-US" altLang="en-US" sz="2000" b="1" i="1">
                <a:solidFill>
                  <a:srgbClr val="CC0000"/>
                </a:solidFill>
              </a:rPr>
              <a:t>//  base case -- not found</a:t>
            </a:r>
            <a:endParaRPr lang="en-US" altLang="en-US" sz="20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		return  false ;                             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	else  {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                      mid = ( fromLoc + toLoc ) / 2 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800" b="1"/>
              <a:t>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	         if ( info [ mid ] == item )      </a:t>
            </a:r>
            <a:r>
              <a:rPr lang="en-US" altLang="en-US" sz="2000" b="1" i="1">
                <a:solidFill>
                  <a:srgbClr val="CC0000"/>
                </a:solidFill>
              </a:rPr>
              <a:t>// base case-- found at mid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10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		   return  true  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000" b="1"/>
              <a:t>          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	        else  if ( item &lt; info [ mid ] )     </a:t>
            </a:r>
            <a:r>
              <a:rPr lang="en-US" altLang="en-US" sz="2000" b="1" i="1">
                <a:solidFill>
                  <a:srgbClr val="CC0000"/>
                </a:solidFill>
              </a:rPr>
              <a:t>	 //  search lower half </a:t>
            </a:r>
            <a:endParaRPr lang="en-US" altLang="en-US" sz="20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                             return BinarySearch ( info, item, fromLoc, mid-1 ) 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                     else 	                          	</a:t>
            </a:r>
            <a:r>
              <a:rPr lang="en-US" altLang="en-US" sz="2000" b="1" i="1">
                <a:solidFill>
                  <a:srgbClr val="CC0000"/>
                </a:solidFill>
              </a:rPr>
              <a:t>// search upper half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		   return  BinarySearch( info, item, mid + 1, toLoc ) 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             }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000" b="1"/>
              <a:t>          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} 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F468D1AF-FD56-4703-B98C-3B0CA98213E1}" type="slidenum">
              <a:rPr lang="en-US" altLang="en-US" sz="1400" b="0"/>
              <a:pPr algn="r"/>
              <a:t>80</a:t>
            </a:fld>
            <a:endParaRPr lang="en-US" altLang="en-US" sz="1400" b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78E2-CC3B-4A47-9C2E-B8530A37B1A8}" type="slidenum">
              <a:rPr lang="en-US" altLang="en-US"/>
              <a:pPr/>
              <a:t>81</a:t>
            </a:fld>
            <a:endParaRPr lang="en-US" alt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763000" cy="1219200"/>
          </a:xfrm>
          <a:ln/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/>
            </a:r>
            <a:br>
              <a:rPr lang="en-US" altLang="en-US">
                <a:solidFill>
                  <a:schemeClr val="accent2"/>
                </a:solidFill>
              </a:rPr>
            </a:br>
            <a:r>
              <a:rPr lang="en-US" altLang="en-US">
                <a:solidFill>
                  <a:srgbClr val="660066"/>
                </a:solidFill>
              </a:rPr>
              <a:t>Hashing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0" y="1851025"/>
            <a:ext cx="7429500" cy="4330700"/>
          </a:xfrm>
          <a:noFill/>
          <a:ln/>
        </p:spPr>
        <p:txBody>
          <a:bodyPr/>
          <a:lstStyle/>
          <a:p>
            <a:r>
              <a:rPr lang="en-US" altLang="en-US" sz="2800" b="1" dirty="0"/>
              <a:t>is a means used to order and access elements in a list quickly -- the goal is O(1) time -- by using a function of the key value to identify its location in the list.</a:t>
            </a:r>
            <a:r>
              <a:rPr lang="en-US" altLang="en-US" dirty="0"/>
              <a:t>  </a:t>
            </a:r>
          </a:p>
          <a:p>
            <a:pPr>
              <a:buFont typeface="Monotype Sorts" pitchFamily="2" charset="2"/>
              <a:buNone/>
            </a:pPr>
            <a:endParaRPr lang="en-US" altLang="en-US" sz="1800" dirty="0"/>
          </a:p>
          <a:p>
            <a:r>
              <a:rPr lang="en-US" altLang="en-US" sz="2800" b="1" dirty="0"/>
              <a:t>The function of the key value is called a hash function.</a:t>
            </a:r>
            <a:r>
              <a:rPr lang="en-US" altLang="en-US" dirty="0"/>
              <a:t>  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 dirty="0"/>
              <a:t>					       </a:t>
            </a:r>
            <a:r>
              <a:rPr lang="en-US" altLang="en-US" sz="2400" b="1" dirty="0">
                <a:solidFill>
                  <a:srgbClr val="990033"/>
                </a:solidFill>
              </a:rPr>
              <a:t>FOR EXAMPLE . . .</a:t>
            </a:r>
            <a:endParaRPr lang="en-US" altLang="en-US" sz="2400" dirty="0">
              <a:solidFill>
                <a:srgbClr val="990033"/>
              </a:solidFill>
            </a:endParaRPr>
          </a:p>
          <a:p>
            <a:pPr>
              <a:buFont typeface="Monotype Sorts" pitchFamily="2" charset="2"/>
              <a:buNone/>
            </a:pPr>
            <a:endParaRPr lang="en-US" altLang="en-US" sz="2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B04E-98E6-4CE0-8ED1-283A883C4535}" type="slidenum">
              <a:rPr lang="en-US" altLang="en-US"/>
              <a:pPr/>
              <a:t>82</a:t>
            </a:fld>
            <a:endParaRPr lang="en-US" alt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0713" y="1958975"/>
            <a:ext cx="7913687" cy="4311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r>
              <a:rPr lang="en-US" altLang="en-US" sz="2800" b="1">
                <a:latin typeface="Courier New" pitchFamily="49" charset="0"/>
              </a:rPr>
              <a:t> </a:t>
            </a:r>
            <a:r>
              <a:rPr lang="en-US" altLang="en-US" sz="2800"/>
              <a:t> 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360363" y="241300"/>
            <a:ext cx="8515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/>
            <a:r>
              <a:rPr lang="en-US" altLang="en-US" sz="4400">
                <a:solidFill>
                  <a:schemeClr val="tx2"/>
                </a:solidFill>
                <a:latin typeface="Times New Roman" charset="0"/>
              </a:rPr>
              <a:t>Using a hash function  </a:t>
            </a:r>
          </a:p>
        </p:txBody>
      </p:sp>
      <p:grpSp>
        <p:nvGrpSpPr>
          <p:cNvPr id="78867" name="Group 19"/>
          <p:cNvGrpSpPr>
            <a:grpSpLocks/>
          </p:cNvGrpSpPr>
          <p:nvPr/>
        </p:nvGrpSpPr>
        <p:grpSpPr bwMode="auto">
          <a:xfrm>
            <a:off x="517525" y="1782763"/>
            <a:ext cx="2133600" cy="4819650"/>
            <a:chOff x="326" y="1123"/>
            <a:chExt cx="1344" cy="3036"/>
          </a:xfrm>
        </p:grpSpPr>
        <p:sp>
          <p:nvSpPr>
            <p:cNvPr id="78852" name="Rectangle 4"/>
            <p:cNvSpPr>
              <a:spLocks noChangeArrowheads="1"/>
            </p:cNvSpPr>
            <p:nvPr/>
          </p:nvSpPr>
          <p:spPr bwMode="auto">
            <a:xfrm>
              <a:off x="932" y="1342"/>
              <a:ext cx="732" cy="841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853" name="Line 5"/>
            <p:cNvSpPr>
              <a:spLocks noChangeShapeType="1"/>
            </p:cNvSpPr>
            <p:nvPr/>
          </p:nvSpPr>
          <p:spPr bwMode="auto">
            <a:xfrm>
              <a:off x="927" y="1598"/>
              <a:ext cx="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854" name="Line 6"/>
            <p:cNvSpPr>
              <a:spLocks noChangeShapeType="1"/>
            </p:cNvSpPr>
            <p:nvPr/>
          </p:nvSpPr>
          <p:spPr bwMode="auto">
            <a:xfrm>
              <a:off x="927" y="1889"/>
              <a:ext cx="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855" name="Line 7"/>
            <p:cNvSpPr>
              <a:spLocks noChangeShapeType="1"/>
            </p:cNvSpPr>
            <p:nvPr/>
          </p:nvSpPr>
          <p:spPr bwMode="auto">
            <a:xfrm>
              <a:off x="927" y="2183"/>
              <a:ext cx="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856" name="Rectangle 8"/>
            <p:cNvSpPr>
              <a:spLocks noChangeArrowheads="1"/>
            </p:cNvSpPr>
            <p:nvPr/>
          </p:nvSpPr>
          <p:spPr bwMode="auto">
            <a:xfrm>
              <a:off x="326" y="1409"/>
              <a:ext cx="315" cy="1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400">
                  <a:solidFill>
                    <a:srgbClr val="CC0000"/>
                  </a:solidFill>
                </a:rPr>
                <a:t>[ 0 ]</a:t>
              </a:r>
            </a:p>
            <a:p>
              <a:endParaRPr lang="en-US" altLang="en-US" sz="1400">
                <a:solidFill>
                  <a:srgbClr val="CC0000"/>
                </a:solidFill>
              </a:endParaRPr>
            </a:p>
            <a:p>
              <a:r>
                <a:rPr lang="en-US" altLang="en-US" sz="1400">
                  <a:solidFill>
                    <a:srgbClr val="CC0000"/>
                  </a:solidFill>
                </a:rPr>
                <a:t>[ 1 ]</a:t>
              </a:r>
            </a:p>
            <a:p>
              <a:endParaRPr lang="en-US" altLang="en-US" sz="1400">
                <a:solidFill>
                  <a:srgbClr val="CC0000"/>
                </a:solidFill>
              </a:endParaRPr>
            </a:p>
            <a:p>
              <a:r>
                <a:rPr lang="en-US" altLang="en-US" sz="1400">
                  <a:solidFill>
                    <a:srgbClr val="CC0000"/>
                  </a:solidFill>
                </a:rPr>
                <a:t>[ 2 ]</a:t>
              </a:r>
            </a:p>
            <a:p>
              <a:endParaRPr lang="en-US" altLang="en-US" sz="1400">
                <a:solidFill>
                  <a:srgbClr val="CC0000"/>
                </a:solidFill>
              </a:endParaRPr>
            </a:p>
            <a:p>
              <a:r>
                <a:rPr lang="en-US" altLang="en-US" sz="1400">
                  <a:solidFill>
                    <a:srgbClr val="CC0000"/>
                  </a:solidFill>
                </a:rPr>
                <a:t>[ 3 ]</a:t>
              </a:r>
            </a:p>
            <a:p>
              <a:endParaRPr lang="en-US" altLang="en-US" sz="1400">
                <a:solidFill>
                  <a:srgbClr val="CC0000"/>
                </a:solidFill>
              </a:endParaRPr>
            </a:p>
            <a:p>
              <a:r>
                <a:rPr lang="en-US" altLang="en-US" sz="1400">
                  <a:solidFill>
                    <a:srgbClr val="CC0000"/>
                  </a:solidFill>
                </a:rPr>
                <a:t>[ 4 ]</a:t>
              </a:r>
            </a:p>
            <a:p>
              <a:endParaRPr lang="en-US" altLang="en-US" sz="1400">
                <a:solidFill>
                  <a:srgbClr val="CC0000"/>
                </a:solidFill>
              </a:endParaRPr>
            </a:p>
            <a:p>
              <a:r>
                <a:rPr lang="en-US" altLang="en-US" sz="1400">
                  <a:solidFill>
                    <a:srgbClr val="CC0000"/>
                  </a:solidFill>
                  <a:latin typeface="Arial Black" pitchFamily="34" charset="0"/>
                </a:rPr>
                <a:t>  .</a:t>
              </a:r>
            </a:p>
            <a:p>
              <a:r>
                <a:rPr lang="en-US" altLang="en-US" sz="1400">
                  <a:solidFill>
                    <a:srgbClr val="CC0000"/>
                  </a:solidFill>
                  <a:latin typeface="Arial Black" pitchFamily="34" charset="0"/>
                </a:rPr>
                <a:t>  .</a:t>
              </a:r>
            </a:p>
            <a:p>
              <a:r>
                <a:rPr lang="en-US" altLang="en-US" sz="1400">
                  <a:solidFill>
                    <a:srgbClr val="CC0000"/>
                  </a:solidFill>
                  <a:latin typeface="Arial Black" pitchFamily="34" charset="0"/>
                </a:rPr>
                <a:t>  .</a:t>
              </a:r>
              <a:endParaRPr lang="en-US" altLang="en-US" sz="1400">
                <a:solidFill>
                  <a:srgbClr val="CC0000"/>
                </a:solidFill>
              </a:endParaRPr>
            </a:p>
            <a:p>
              <a:endParaRPr lang="en-US" altLang="en-US" sz="1400">
                <a:solidFill>
                  <a:srgbClr val="CC0000"/>
                </a:solidFill>
              </a:endParaRPr>
            </a:p>
          </p:txBody>
        </p:sp>
        <p:sp>
          <p:nvSpPr>
            <p:cNvPr id="78857" name="Rectangle 9"/>
            <p:cNvSpPr>
              <a:spLocks noChangeArrowheads="1"/>
            </p:cNvSpPr>
            <p:nvPr/>
          </p:nvSpPr>
          <p:spPr bwMode="auto">
            <a:xfrm>
              <a:off x="1146" y="1447"/>
              <a:ext cx="458" cy="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400"/>
                <a:t>Empty</a:t>
              </a:r>
            </a:p>
            <a:p>
              <a:endParaRPr lang="en-US" altLang="en-US" sz="1400"/>
            </a:p>
            <a:p>
              <a:r>
                <a:rPr lang="en-US" altLang="en-US" sz="1400"/>
                <a:t>4501</a:t>
              </a:r>
            </a:p>
            <a:p>
              <a:endParaRPr lang="en-US" altLang="en-US" sz="1400"/>
            </a:p>
            <a:p>
              <a:r>
                <a:rPr lang="en-US" altLang="en-US" sz="1400"/>
                <a:t>Empty</a:t>
              </a:r>
            </a:p>
            <a:p>
              <a:endParaRPr lang="en-US" altLang="en-US" sz="1400"/>
            </a:p>
            <a:p>
              <a:r>
                <a:rPr lang="en-US" altLang="en-US" sz="1400"/>
                <a:t>8903</a:t>
              </a:r>
            </a:p>
            <a:p>
              <a:endParaRPr lang="en-US" altLang="en-US" sz="1400"/>
            </a:p>
            <a:p>
              <a:endParaRPr lang="en-US" altLang="en-US" sz="1400"/>
            </a:p>
            <a:p>
              <a:endParaRPr lang="en-US" altLang="en-US" sz="1400"/>
            </a:p>
            <a:p>
              <a:r>
                <a:rPr lang="en-US" altLang="en-US" sz="1400"/>
                <a:t>  8</a:t>
              </a:r>
            </a:p>
            <a:p>
              <a:endParaRPr lang="en-US" altLang="en-US" sz="1400"/>
            </a:p>
            <a:p>
              <a:r>
                <a:rPr lang="en-US" altLang="en-US" sz="1400"/>
                <a:t>10</a:t>
              </a:r>
            </a:p>
          </p:txBody>
        </p:sp>
        <p:sp>
          <p:nvSpPr>
            <p:cNvPr id="78858" name="Rectangle 10"/>
            <p:cNvSpPr>
              <a:spLocks noChangeArrowheads="1"/>
            </p:cNvSpPr>
            <p:nvPr/>
          </p:nvSpPr>
          <p:spPr bwMode="auto">
            <a:xfrm>
              <a:off x="790" y="1123"/>
              <a:ext cx="7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/>
                <a:t>    values</a:t>
              </a:r>
            </a:p>
          </p:txBody>
        </p:sp>
        <p:sp>
          <p:nvSpPr>
            <p:cNvPr id="78859" name="Rectangle 11"/>
            <p:cNvSpPr>
              <a:spLocks noChangeArrowheads="1"/>
            </p:cNvSpPr>
            <p:nvPr/>
          </p:nvSpPr>
          <p:spPr bwMode="auto">
            <a:xfrm>
              <a:off x="932" y="2185"/>
              <a:ext cx="732" cy="197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860" name="Line 12"/>
            <p:cNvSpPr>
              <a:spLocks noChangeShapeType="1"/>
            </p:cNvSpPr>
            <p:nvPr/>
          </p:nvSpPr>
          <p:spPr bwMode="auto">
            <a:xfrm>
              <a:off x="930" y="2441"/>
              <a:ext cx="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861" name="Line 13"/>
            <p:cNvSpPr>
              <a:spLocks noChangeShapeType="1"/>
            </p:cNvSpPr>
            <p:nvPr/>
          </p:nvSpPr>
          <p:spPr bwMode="auto">
            <a:xfrm>
              <a:off x="930" y="2732"/>
              <a:ext cx="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862" name="Line 14"/>
            <p:cNvSpPr>
              <a:spLocks noChangeShapeType="1"/>
            </p:cNvSpPr>
            <p:nvPr/>
          </p:nvSpPr>
          <p:spPr bwMode="auto">
            <a:xfrm>
              <a:off x="930" y="3317"/>
              <a:ext cx="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863" name="Line 15"/>
            <p:cNvSpPr>
              <a:spLocks noChangeShapeType="1"/>
            </p:cNvSpPr>
            <p:nvPr/>
          </p:nvSpPr>
          <p:spPr bwMode="auto">
            <a:xfrm>
              <a:off x="930" y="3612"/>
              <a:ext cx="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864" name="Line 16"/>
            <p:cNvSpPr>
              <a:spLocks noChangeShapeType="1"/>
            </p:cNvSpPr>
            <p:nvPr/>
          </p:nvSpPr>
          <p:spPr bwMode="auto">
            <a:xfrm>
              <a:off x="930" y="3903"/>
              <a:ext cx="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865" name="Rectangle 17"/>
            <p:cNvSpPr>
              <a:spLocks noChangeArrowheads="1"/>
            </p:cNvSpPr>
            <p:nvPr/>
          </p:nvSpPr>
          <p:spPr bwMode="auto">
            <a:xfrm>
              <a:off x="329" y="2304"/>
              <a:ext cx="346" cy="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endParaRPr lang="en-US" altLang="en-US" sz="1400">
                <a:solidFill>
                  <a:srgbClr val="CC0000"/>
                </a:solidFill>
              </a:endParaRPr>
            </a:p>
            <a:p>
              <a:endParaRPr lang="en-US" altLang="en-US" sz="1400">
                <a:solidFill>
                  <a:srgbClr val="CC0000"/>
                </a:solidFill>
              </a:endParaRPr>
            </a:p>
            <a:p>
              <a:endParaRPr lang="en-US" altLang="en-US" sz="1400">
                <a:solidFill>
                  <a:srgbClr val="CC0000"/>
                </a:solidFill>
              </a:endParaRPr>
            </a:p>
            <a:p>
              <a:endParaRPr lang="en-US" altLang="en-US" sz="1400">
                <a:solidFill>
                  <a:srgbClr val="CC0000"/>
                </a:solidFill>
              </a:endParaRPr>
            </a:p>
            <a:p>
              <a:r>
                <a:rPr lang="en-US" altLang="en-US" sz="1400">
                  <a:solidFill>
                    <a:srgbClr val="CC0000"/>
                  </a:solidFill>
                </a:rPr>
                <a:t> </a:t>
              </a:r>
            </a:p>
            <a:p>
              <a:r>
                <a:rPr lang="en-US" altLang="en-US" sz="1400">
                  <a:solidFill>
                    <a:srgbClr val="CC0000"/>
                  </a:solidFill>
                </a:rPr>
                <a:t> </a:t>
              </a:r>
            </a:p>
            <a:p>
              <a:endParaRPr lang="en-US" altLang="en-US" sz="1400">
                <a:solidFill>
                  <a:srgbClr val="CC0000"/>
                </a:solidFill>
              </a:endParaRPr>
            </a:p>
            <a:p>
              <a:endParaRPr lang="en-US" altLang="en-US" sz="1400">
                <a:solidFill>
                  <a:srgbClr val="CC0000"/>
                </a:solidFill>
              </a:endParaRPr>
            </a:p>
            <a:p>
              <a:r>
                <a:rPr lang="en-US" altLang="en-US" sz="1400">
                  <a:solidFill>
                    <a:srgbClr val="CC0000"/>
                  </a:solidFill>
                </a:rPr>
                <a:t>[ 97]</a:t>
              </a:r>
            </a:p>
            <a:p>
              <a:endParaRPr lang="en-US" altLang="en-US" sz="1400">
                <a:solidFill>
                  <a:srgbClr val="CC0000"/>
                </a:solidFill>
              </a:endParaRPr>
            </a:p>
            <a:p>
              <a:r>
                <a:rPr lang="en-US" altLang="en-US" sz="1400">
                  <a:solidFill>
                    <a:srgbClr val="CC0000"/>
                  </a:solidFill>
                </a:rPr>
                <a:t>[ 98]</a:t>
              </a:r>
            </a:p>
            <a:p>
              <a:endParaRPr lang="en-US" altLang="en-US" sz="1400">
                <a:solidFill>
                  <a:srgbClr val="CC0000"/>
                </a:solidFill>
              </a:endParaRPr>
            </a:p>
            <a:p>
              <a:r>
                <a:rPr lang="en-US" altLang="en-US" sz="1400">
                  <a:solidFill>
                    <a:srgbClr val="CC0000"/>
                  </a:solidFill>
                </a:rPr>
                <a:t>[ 99]</a:t>
              </a:r>
            </a:p>
          </p:txBody>
        </p:sp>
        <p:sp>
          <p:nvSpPr>
            <p:cNvPr id="78866" name="Rectangle 18"/>
            <p:cNvSpPr>
              <a:spLocks noChangeArrowheads="1"/>
            </p:cNvSpPr>
            <p:nvPr/>
          </p:nvSpPr>
          <p:spPr bwMode="auto">
            <a:xfrm>
              <a:off x="1149" y="2290"/>
              <a:ext cx="458" cy="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400"/>
                <a:t>7803</a:t>
              </a:r>
            </a:p>
            <a:p>
              <a:endParaRPr lang="en-US" altLang="en-US" sz="1400"/>
            </a:p>
            <a:p>
              <a:r>
                <a:rPr lang="en-US" altLang="en-US" sz="1400"/>
                <a:t>Empty</a:t>
              </a:r>
            </a:p>
            <a:p>
              <a:endParaRPr lang="en-US" altLang="en-US" sz="1400"/>
            </a:p>
            <a:p>
              <a:r>
                <a:rPr lang="en-US" altLang="en-US" sz="1400">
                  <a:latin typeface="Arial Black" pitchFamily="34" charset="0"/>
                </a:rPr>
                <a:t>.</a:t>
              </a:r>
            </a:p>
            <a:p>
              <a:r>
                <a:rPr lang="en-US" altLang="en-US" sz="1400">
                  <a:latin typeface="Arial Black" pitchFamily="34" charset="0"/>
                </a:rPr>
                <a:t>.</a:t>
              </a:r>
            </a:p>
            <a:p>
              <a:r>
                <a:rPr lang="en-US" altLang="en-US" sz="1400">
                  <a:latin typeface="Arial Black" pitchFamily="34" charset="0"/>
                </a:rPr>
                <a:t>.</a:t>
              </a:r>
              <a:endParaRPr lang="en-US" altLang="en-US" sz="1400"/>
            </a:p>
            <a:p>
              <a:endParaRPr lang="en-US" altLang="en-US" sz="1400"/>
            </a:p>
            <a:p>
              <a:r>
                <a:rPr lang="en-US" altLang="en-US" sz="1400"/>
                <a:t>Empty</a:t>
              </a:r>
            </a:p>
            <a:p>
              <a:endParaRPr lang="en-US" altLang="en-US" sz="1400"/>
            </a:p>
            <a:p>
              <a:r>
                <a:rPr lang="en-US" altLang="en-US" sz="1400"/>
                <a:t>2298</a:t>
              </a:r>
            </a:p>
            <a:p>
              <a:endParaRPr lang="en-US" altLang="en-US" sz="1400"/>
            </a:p>
            <a:p>
              <a:r>
                <a:rPr lang="en-US" altLang="en-US" sz="1400"/>
                <a:t>3699</a:t>
              </a:r>
            </a:p>
          </p:txBody>
        </p:sp>
      </p:grpSp>
      <p:sp>
        <p:nvSpPr>
          <p:cNvPr id="78868" name="Rectangle 20"/>
          <p:cNvSpPr>
            <a:spLocks noChangeArrowheads="1"/>
          </p:cNvSpPr>
          <p:nvPr/>
        </p:nvSpPr>
        <p:spPr bwMode="auto">
          <a:xfrm>
            <a:off x="3633788" y="2135188"/>
            <a:ext cx="52832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HandyParts company </a:t>
            </a:r>
          </a:p>
          <a:p>
            <a:r>
              <a:rPr lang="en-US" altLang="en-US" sz="2400"/>
              <a:t>makes no more than 100 </a:t>
            </a:r>
          </a:p>
          <a:p>
            <a:r>
              <a:rPr lang="en-US" altLang="en-US" sz="2400"/>
              <a:t>different parts.  But the</a:t>
            </a:r>
          </a:p>
          <a:p>
            <a:r>
              <a:rPr lang="en-US" altLang="en-US" sz="2400"/>
              <a:t>parts all have four digit numbers.</a:t>
            </a:r>
          </a:p>
          <a:p>
            <a:endParaRPr lang="en-US" altLang="en-US" sz="2400">
              <a:solidFill>
                <a:srgbClr val="990033"/>
              </a:solidFill>
            </a:endParaRPr>
          </a:p>
          <a:p>
            <a:r>
              <a:rPr lang="en-US" altLang="en-US" sz="2400">
                <a:solidFill>
                  <a:srgbClr val="990033"/>
                </a:solidFill>
              </a:rPr>
              <a:t>This hash function can be used to</a:t>
            </a:r>
          </a:p>
          <a:p>
            <a:r>
              <a:rPr lang="en-US" altLang="en-US" sz="2400">
                <a:solidFill>
                  <a:srgbClr val="990033"/>
                </a:solidFill>
              </a:rPr>
              <a:t>store and retrieve parts in an array.</a:t>
            </a:r>
          </a:p>
          <a:p>
            <a:endParaRPr lang="en-US" altLang="en-US" sz="2400">
              <a:solidFill>
                <a:srgbClr val="990033"/>
              </a:solidFill>
            </a:endParaRPr>
          </a:p>
          <a:p>
            <a:r>
              <a:rPr lang="en-US" altLang="en-US" sz="2400">
                <a:solidFill>
                  <a:srgbClr val="990033"/>
                </a:solidFill>
              </a:rPr>
              <a:t>Hash(key) = partNum % 100</a:t>
            </a:r>
            <a:endParaRPr lang="en-US" altLang="en-US" sz="2400"/>
          </a:p>
          <a:p>
            <a:endParaRPr lang="en-US" altLang="en-US" sz="24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4767-6590-4090-A01B-E03A8363B9E6}" type="slidenum">
              <a:rPr lang="en-US" altLang="en-US"/>
              <a:pPr/>
              <a:t>83</a:t>
            </a:fld>
            <a:endParaRPr lang="en-US" alt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0713" y="1958975"/>
            <a:ext cx="7913687" cy="4311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r>
              <a:rPr lang="en-US" altLang="en-US" sz="2800" b="1">
                <a:latin typeface="Courier New" pitchFamily="49" charset="0"/>
              </a:rPr>
              <a:t> </a:t>
            </a:r>
            <a:r>
              <a:rPr lang="en-US" altLang="en-US" sz="2800"/>
              <a:t> 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360363" y="393700"/>
            <a:ext cx="8515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/>
            <a:r>
              <a:rPr lang="en-US" altLang="en-US" sz="4400">
                <a:solidFill>
                  <a:schemeClr val="tx2"/>
                </a:solidFill>
                <a:latin typeface="Times New Roman" charset="0"/>
              </a:rPr>
              <a:t>Placing elements in the array 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3633788" y="2135188"/>
            <a:ext cx="4192587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Use the hash function</a:t>
            </a:r>
          </a:p>
          <a:p>
            <a:endParaRPr lang="en-US" altLang="en-US" sz="2400"/>
          </a:p>
          <a:p>
            <a:r>
              <a:rPr lang="en-US" altLang="en-US" sz="2400">
                <a:solidFill>
                  <a:srgbClr val="990033"/>
                </a:solidFill>
              </a:rPr>
              <a:t>Hash(key) = partNum % 100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to place the element with </a:t>
            </a:r>
          </a:p>
          <a:p>
            <a:endParaRPr lang="en-US" altLang="en-US" sz="2400"/>
          </a:p>
          <a:p>
            <a:r>
              <a:rPr lang="en-US" altLang="en-US" sz="2400"/>
              <a:t>part number 5502 in the</a:t>
            </a:r>
          </a:p>
          <a:p>
            <a:endParaRPr lang="en-US" altLang="en-US" sz="2400"/>
          </a:p>
          <a:p>
            <a:r>
              <a:rPr lang="en-US" altLang="en-US" sz="2400"/>
              <a:t>array.</a:t>
            </a:r>
          </a:p>
          <a:p>
            <a:endParaRPr lang="en-US" altLang="en-US" sz="2400"/>
          </a:p>
        </p:txBody>
      </p:sp>
      <p:grpSp>
        <p:nvGrpSpPr>
          <p:cNvPr id="79892" name="Group 20"/>
          <p:cNvGrpSpPr>
            <a:grpSpLocks/>
          </p:cNvGrpSpPr>
          <p:nvPr/>
        </p:nvGrpSpPr>
        <p:grpSpPr bwMode="auto">
          <a:xfrm>
            <a:off x="517525" y="1782763"/>
            <a:ext cx="2133600" cy="4922837"/>
            <a:chOff x="326" y="1123"/>
            <a:chExt cx="1344" cy="3101"/>
          </a:xfrm>
        </p:grpSpPr>
        <p:sp>
          <p:nvSpPr>
            <p:cNvPr id="79877" name="Rectangle 5"/>
            <p:cNvSpPr>
              <a:spLocks noChangeArrowheads="1"/>
            </p:cNvSpPr>
            <p:nvPr/>
          </p:nvSpPr>
          <p:spPr bwMode="auto">
            <a:xfrm>
              <a:off x="932" y="1342"/>
              <a:ext cx="732" cy="841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878" name="Line 6"/>
            <p:cNvSpPr>
              <a:spLocks noChangeShapeType="1"/>
            </p:cNvSpPr>
            <p:nvPr/>
          </p:nvSpPr>
          <p:spPr bwMode="auto">
            <a:xfrm>
              <a:off x="927" y="1598"/>
              <a:ext cx="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879" name="Line 7"/>
            <p:cNvSpPr>
              <a:spLocks noChangeShapeType="1"/>
            </p:cNvSpPr>
            <p:nvPr/>
          </p:nvSpPr>
          <p:spPr bwMode="auto">
            <a:xfrm>
              <a:off x="927" y="1889"/>
              <a:ext cx="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880" name="Line 8"/>
            <p:cNvSpPr>
              <a:spLocks noChangeShapeType="1"/>
            </p:cNvSpPr>
            <p:nvPr/>
          </p:nvSpPr>
          <p:spPr bwMode="auto">
            <a:xfrm>
              <a:off x="927" y="2183"/>
              <a:ext cx="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881" name="Rectangle 9"/>
            <p:cNvSpPr>
              <a:spLocks noChangeArrowheads="1"/>
            </p:cNvSpPr>
            <p:nvPr/>
          </p:nvSpPr>
          <p:spPr bwMode="auto">
            <a:xfrm>
              <a:off x="326" y="1409"/>
              <a:ext cx="315" cy="1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400">
                  <a:solidFill>
                    <a:srgbClr val="CC0000"/>
                  </a:solidFill>
                </a:rPr>
                <a:t>[ 0 ]</a:t>
              </a:r>
            </a:p>
            <a:p>
              <a:endParaRPr lang="en-US" altLang="en-US" sz="1400">
                <a:solidFill>
                  <a:srgbClr val="CC0000"/>
                </a:solidFill>
              </a:endParaRPr>
            </a:p>
            <a:p>
              <a:r>
                <a:rPr lang="en-US" altLang="en-US" sz="1400">
                  <a:solidFill>
                    <a:srgbClr val="CC0000"/>
                  </a:solidFill>
                </a:rPr>
                <a:t>[ 1 ]</a:t>
              </a:r>
            </a:p>
            <a:p>
              <a:endParaRPr lang="en-US" altLang="en-US" sz="1400">
                <a:solidFill>
                  <a:srgbClr val="CC0000"/>
                </a:solidFill>
              </a:endParaRPr>
            </a:p>
            <a:p>
              <a:r>
                <a:rPr lang="en-US" altLang="en-US" sz="1400">
                  <a:solidFill>
                    <a:srgbClr val="CC0000"/>
                  </a:solidFill>
                </a:rPr>
                <a:t>[ 2 ]</a:t>
              </a:r>
            </a:p>
            <a:p>
              <a:endParaRPr lang="en-US" altLang="en-US" sz="1400">
                <a:solidFill>
                  <a:srgbClr val="CC0000"/>
                </a:solidFill>
              </a:endParaRPr>
            </a:p>
            <a:p>
              <a:r>
                <a:rPr lang="en-US" altLang="en-US" sz="1400">
                  <a:solidFill>
                    <a:srgbClr val="CC0000"/>
                  </a:solidFill>
                </a:rPr>
                <a:t>[ 3 ]</a:t>
              </a:r>
            </a:p>
            <a:p>
              <a:endParaRPr lang="en-US" altLang="en-US" sz="1400">
                <a:solidFill>
                  <a:srgbClr val="CC0000"/>
                </a:solidFill>
              </a:endParaRPr>
            </a:p>
            <a:p>
              <a:r>
                <a:rPr lang="en-US" altLang="en-US" sz="1400">
                  <a:solidFill>
                    <a:srgbClr val="CC0000"/>
                  </a:solidFill>
                </a:rPr>
                <a:t>[ 4 ]</a:t>
              </a:r>
            </a:p>
            <a:p>
              <a:endParaRPr lang="en-US" altLang="en-US" sz="1400">
                <a:solidFill>
                  <a:srgbClr val="CC0000"/>
                </a:solidFill>
              </a:endParaRPr>
            </a:p>
            <a:p>
              <a:r>
                <a:rPr lang="en-US" altLang="en-US" sz="1400">
                  <a:solidFill>
                    <a:srgbClr val="CC0000"/>
                  </a:solidFill>
                  <a:latin typeface="Arial Black" pitchFamily="34" charset="0"/>
                </a:rPr>
                <a:t>  .</a:t>
              </a:r>
            </a:p>
            <a:p>
              <a:r>
                <a:rPr lang="en-US" altLang="en-US" sz="1400">
                  <a:solidFill>
                    <a:srgbClr val="CC0000"/>
                  </a:solidFill>
                  <a:latin typeface="Arial Black" pitchFamily="34" charset="0"/>
                </a:rPr>
                <a:t>  .</a:t>
              </a:r>
            </a:p>
            <a:p>
              <a:r>
                <a:rPr lang="en-US" altLang="en-US" sz="1400">
                  <a:solidFill>
                    <a:srgbClr val="CC0000"/>
                  </a:solidFill>
                  <a:latin typeface="Arial Black" pitchFamily="34" charset="0"/>
                </a:rPr>
                <a:t>  .</a:t>
              </a:r>
              <a:endParaRPr lang="en-US" altLang="en-US" sz="1400">
                <a:solidFill>
                  <a:srgbClr val="CC0000"/>
                </a:solidFill>
              </a:endParaRPr>
            </a:p>
            <a:p>
              <a:endParaRPr lang="en-US" altLang="en-US" sz="1400">
                <a:solidFill>
                  <a:srgbClr val="CC0000"/>
                </a:solidFill>
              </a:endParaRPr>
            </a:p>
          </p:txBody>
        </p:sp>
        <p:sp>
          <p:nvSpPr>
            <p:cNvPr id="79882" name="Rectangle 10"/>
            <p:cNvSpPr>
              <a:spLocks noChangeArrowheads="1"/>
            </p:cNvSpPr>
            <p:nvPr/>
          </p:nvSpPr>
          <p:spPr bwMode="auto">
            <a:xfrm>
              <a:off x="1146" y="1447"/>
              <a:ext cx="458" cy="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400"/>
                <a:t>Empty</a:t>
              </a:r>
            </a:p>
            <a:p>
              <a:endParaRPr lang="en-US" altLang="en-US" sz="1400"/>
            </a:p>
            <a:p>
              <a:r>
                <a:rPr lang="en-US" altLang="en-US" sz="1400"/>
                <a:t>4501</a:t>
              </a:r>
            </a:p>
            <a:p>
              <a:endParaRPr lang="en-US" altLang="en-US" sz="1400"/>
            </a:p>
            <a:p>
              <a:r>
                <a:rPr lang="en-US" altLang="en-US" sz="1400"/>
                <a:t>Empty</a:t>
              </a:r>
            </a:p>
            <a:p>
              <a:endParaRPr lang="en-US" altLang="en-US" sz="1400"/>
            </a:p>
            <a:p>
              <a:r>
                <a:rPr lang="en-US" altLang="en-US" sz="1400"/>
                <a:t>8903</a:t>
              </a:r>
            </a:p>
            <a:p>
              <a:endParaRPr lang="en-US" altLang="en-US" sz="1400"/>
            </a:p>
            <a:p>
              <a:endParaRPr lang="en-US" altLang="en-US" sz="1400"/>
            </a:p>
            <a:p>
              <a:endParaRPr lang="en-US" altLang="en-US" sz="1400"/>
            </a:p>
            <a:p>
              <a:r>
                <a:rPr lang="en-US" altLang="en-US" sz="1400"/>
                <a:t>  8</a:t>
              </a:r>
            </a:p>
            <a:p>
              <a:endParaRPr lang="en-US" altLang="en-US" sz="1400"/>
            </a:p>
            <a:p>
              <a:r>
                <a:rPr lang="en-US" altLang="en-US" sz="1400"/>
                <a:t>10</a:t>
              </a:r>
            </a:p>
          </p:txBody>
        </p:sp>
        <p:sp>
          <p:nvSpPr>
            <p:cNvPr id="79883" name="Rectangle 11"/>
            <p:cNvSpPr>
              <a:spLocks noChangeArrowheads="1"/>
            </p:cNvSpPr>
            <p:nvPr/>
          </p:nvSpPr>
          <p:spPr bwMode="auto">
            <a:xfrm>
              <a:off x="790" y="1123"/>
              <a:ext cx="7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/>
                <a:t>    values</a:t>
              </a:r>
            </a:p>
          </p:txBody>
        </p:sp>
        <p:sp>
          <p:nvSpPr>
            <p:cNvPr id="79884" name="Rectangle 12"/>
            <p:cNvSpPr>
              <a:spLocks noChangeArrowheads="1"/>
            </p:cNvSpPr>
            <p:nvPr/>
          </p:nvSpPr>
          <p:spPr bwMode="auto">
            <a:xfrm>
              <a:off x="932" y="2185"/>
              <a:ext cx="732" cy="197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885" name="Line 13"/>
            <p:cNvSpPr>
              <a:spLocks noChangeShapeType="1"/>
            </p:cNvSpPr>
            <p:nvPr/>
          </p:nvSpPr>
          <p:spPr bwMode="auto">
            <a:xfrm>
              <a:off x="930" y="2441"/>
              <a:ext cx="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886" name="Line 14"/>
            <p:cNvSpPr>
              <a:spLocks noChangeShapeType="1"/>
            </p:cNvSpPr>
            <p:nvPr/>
          </p:nvSpPr>
          <p:spPr bwMode="auto">
            <a:xfrm>
              <a:off x="930" y="2732"/>
              <a:ext cx="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887" name="Line 15"/>
            <p:cNvSpPr>
              <a:spLocks noChangeShapeType="1"/>
            </p:cNvSpPr>
            <p:nvPr/>
          </p:nvSpPr>
          <p:spPr bwMode="auto">
            <a:xfrm>
              <a:off x="930" y="3317"/>
              <a:ext cx="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888" name="Line 16"/>
            <p:cNvSpPr>
              <a:spLocks noChangeShapeType="1"/>
            </p:cNvSpPr>
            <p:nvPr/>
          </p:nvSpPr>
          <p:spPr bwMode="auto">
            <a:xfrm>
              <a:off x="930" y="3612"/>
              <a:ext cx="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889" name="Line 17"/>
            <p:cNvSpPr>
              <a:spLocks noChangeShapeType="1"/>
            </p:cNvSpPr>
            <p:nvPr/>
          </p:nvSpPr>
          <p:spPr bwMode="auto">
            <a:xfrm>
              <a:off x="930" y="3903"/>
              <a:ext cx="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890" name="Rectangle 18"/>
            <p:cNvSpPr>
              <a:spLocks noChangeArrowheads="1"/>
            </p:cNvSpPr>
            <p:nvPr/>
          </p:nvSpPr>
          <p:spPr bwMode="auto">
            <a:xfrm>
              <a:off x="329" y="2304"/>
              <a:ext cx="346" cy="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endParaRPr lang="en-US" altLang="en-US" sz="1400">
                <a:solidFill>
                  <a:srgbClr val="CC0000"/>
                </a:solidFill>
              </a:endParaRPr>
            </a:p>
            <a:p>
              <a:endParaRPr lang="en-US" altLang="en-US" sz="1400">
                <a:solidFill>
                  <a:srgbClr val="CC0000"/>
                </a:solidFill>
              </a:endParaRPr>
            </a:p>
            <a:p>
              <a:endParaRPr lang="en-US" altLang="en-US" sz="1400">
                <a:solidFill>
                  <a:srgbClr val="CC0000"/>
                </a:solidFill>
              </a:endParaRPr>
            </a:p>
            <a:p>
              <a:endParaRPr lang="en-US" altLang="en-US" sz="1400">
                <a:solidFill>
                  <a:srgbClr val="CC0000"/>
                </a:solidFill>
              </a:endParaRPr>
            </a:p>
            <a:p>
              <a:r>
                <a:rPr lang="en-US" altLang="en-US" sz="1400">
                  <a:solidFill>
                    <a:srgbClr val="CC0000"/>
                  </a:solidFill>
                </a:rPr>
                <a:t> </a:t>
              </a:r>
            </a:p>
            <a:p>
              <a:r>
                <a:rPr lang="en-US" altLang="en-US" sz="1400">
                  <a:solidFill>
                    <a:srgbClr val="CC0000"/>
                  </a:solidFill>
                </a:rPr>
                <a:t> </a:t>
              </a:r>
            </a:p>
            <a:p>
              <a:endParaRPr lang="en-US" altLang="en-US" sz="1400">
                <a:solidFill>
                  <a:srgbClr val="CC0000"/>
                </a:solidFill>
              </a:endParaRPr>
            </a:p>
            <a:p>
              <a:endParaRPr lang="en-US" altLang="en-US" sz="1400">
                <a:solidFill>
                  <a:srgbClr val="CC0000"/>
                </a:solidFill>
              </a:endParaRPr>
            </a:p>
            <a:p>
              <a:r>
                <a:rPr lang="en-US" altLang="en-US" sz="1400">
                  <a:solidFill>
                    <a:srgbClr val="CC0000"/>
                  </a:solidFill>
                </a:rPr>
                <a:t>[ 97]</a:t>
              </a:r>
            </a:p>
            <a:p>
              <a:endParaRPr lang="en-US" altLang="en-US" sz="1400">
                <a:solidFill>
                  <a:srgbClr val="CC0000"/>
                </a:solidFill>
              </a:endParaRPr>
            </a:p>
            <a:p>
              <a:r>
                <a:rPr lang="en-US" altLang="en-US" sz="1400">
                  <a:solidFill>
                    <a:srgbClr val="CC0000"/>
                  </a:solidFill>
                </a:rPr>
                <a:t>[ 98]</a:t>
              </a:r>
            </a:p>
            <a:p>
              <a:endParaRPr lang="en-US" altLang="en-US" sz="1400">
                <a:solidFill>
                  <a:srgbClr val="CC0000"/>
                </a:solidFill>
              </a:endParaRPr>
            </a:p>
            <a:p>
              <a:r>
                <a:rPr lang="en-US" altLang="en-US" sz="1400">
                  <a:solidFill>
                    <a:srgbClr val="CC0000"/>
                  </a:solidFill>
                </a:rPr>
                <a:t>[ 99]</a:t>
              </a:r>
            </a:p>
          </p:txBody>
        </p:sp>
        <p:sp>
          <p:nvSpPr>
            <p:cNvPr id="79891" name="Rectangle 19"/>
            <p:cNvSpPr>
              <a:spLocks noChangeArrowheads="1"/>
            </p:cNvSpPr>
            <p:nvPr/>
          </p:nvSpPr>
          <p:spPr bwMode="auto">
            <a:xfrm>
              <a:off x="1149" y="2290"/>
              <a:ext cx="489" cy="1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400"/>
                <a:t>7803</a:t>
              </a:r>
            </a:p>
            <a:p>
              <a:endParaRPr lang="en-US" altLang="en-US" sz="1400"/>
            </a:p>
            <a:p>
              <a:r>
                <a:rPr lang="en-US" altLang="en-US" sz="1400"/>
                <a:t>Empty</a:t>
              </a:r>
            </a:p>
            <a:p>
              <a:endParaRPr lang="en-US" altLang="en-US" sz="1400"/>
            </a:p>
            <a:p>
              <a:r>
                <a:rPr lang="en-US" altLang="en-US" sz="1400">
                  <a:latin typeface="Arial Black" pitchFamily="34" charset="0"/>
                </a:rPr>
                <a:t>.</a:t>
              </a:r>
            </a:p>
            <a:p>
              <a:r>
                <a:rPr lang="en-US" altLang="en-US" sz="1400">
                  <a:latin typeface="Arial Black" pitchFamily="34" charset="0"/>
                </a:rPr>
                <a:t>.</a:t>
              </a:r>
            </a:p>
            <a:p>
              <a:r>
                <a:rPr lang="en-US" altLang="en-US" sz="1400">
                  <a:latin typeface="Arial Black" pitchFamily="34" charset="0"/>
                </a:rPr>
                <a:t>.</a:t>
              </a:r>
              <a:endParaRPr lang="en-US" altLang="en-US" sz="1400"/>
            </a:p>
            <a:p>
              <a:endParaRPr lang="en-US" altLang="en-US" sz="1400"/>
            </a:p>
            <a:p>
              <a:r>
                <a:rPr lang="en-US" altLang="en-US" sz="1400"/>
                <a:t>Empty </a:t>
              </a:r>
            </a:p>
            <a:p>
              <a:endParaRPr lang="en-US" altLang="en-US" sz="1400"/>
            </a:p>
            <a:p>
              <a:r>
                <a:rPr lang="en-US" altLang="en-US" sz="1400"/>
                <a:t>2298</a:t>
              </a:r>
            </a:p>
            <a:p>
              <a:endParaRPr lang="en-US" altLang="en-US" sz="1400"/>
            </a:p>
            <a:p>
              <a:r>
                <a:rPr lang="en-US" altLang="en-US" sz="1400"/>
                <a:t>3699</a:t>
              </a:r>
            </a:p>
            <a:p>
              <a:endParaRPr lang="en-US" altLang="en-US" sz="1400"/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C541-AE51-463D-A77D-7F3F0794AE7C}" type="slidenum">
              <a:rPr lang="en-US" altLang="en-US"/>
              <a:pPr/>
              <a:t>84</a:t>
            </a:fld>
            <a:endParaRPr lang="en-US" alt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0713" y="1958975"/>
            <a:ext cx="7913687" cy="4311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r>
              <a:rPr lang="en-US" altLang="en-US" sz="2800" b="1">
                <a:latin typeface="Courier New" pitchFamily="49" charset="0"/>
              </a:rPr>
              <a:t> </a:t>
            </a:r>
            <a:r>
              <a:rPr lang="en-US" altLang="en-US" sz="2800"/>
              <a:t> </a:t>
            </a: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360363" y="241300"/>
            <a:ext cx="8515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/>
            <a:r>
              <a:rPr lang="en-US" altLang="en-US" sz="4400">
                <a:solidFill>
                  <a:schemeClr val="tx2"/>
                </a:solidFill>
                <a:latin typeface="Times New Roman" charset="0"/>
              </a:rPr>
              <a:t>Placing elements in the array 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3633788" y="2135188"/>
            <a:ext cx="4192587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Next place part number</a:t>
            </a:r>
          </a:p>
          <a:p>
            <a:r>
              <a:rPr lang="en-US" altLang="en-US" sz="2400"/>
              <a:t>6702 in the array.</a:t>
            </a:r>
          </a:p>
          <a:p>
            <a:endParaRPr lang="en-US" altLang="en-US" sz="2400"/>
          </a:p>
          <a:p>
            <a:r>
              <a:rPr lang="en-US" altLang="en-US" sz="2400">
                <a:solidFill>
                  <a:srgbClr val="990033"/>
                </a:solidFill>
              </a:rPr>
              <a:t>Hash(key) = partNum % 100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        6702 % 100 = 2 </a:t>
            </a:r>
          </a:p>
          <a:p>
            <a:endParaRPr lang="en-US" altLang="en-US" sz="2400"/>
          </a:p>
          <a:p>
            <a:r>
              <a:rPr lang="en-US" altLang="en-US" sz="2400"/>
              <a:t>But values[2] is already </a:t>
            </a:r>
          </a:p>
          <a:p>
            <a:r>
              <a:rPr lang="en-US" altLang="en-US" sz="2400"/>
              <a:t>occupied.   </a:t>
            </a:r>
          </a:p>
          <a:p>
            <a:endParaRPr lang="en-US" altLang="en-US" sz="2400">
              <a:solidFill>
                <a:srgbClr val="CC0000"/>
              </a:solidFill>
            </a:endParaRPr>
          </a:p>
          <a:p>
            <a:r>
              <a:rPr lang="en-US" altLang="en-US" sz="2400">
                <a:solidFill>
                  <a:srgbClr val="CC0000"/>
                </a:solidFill>
              </a:rPr>
              <a:t>    COLLISION OCCURS 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1479550" y="2130425"/>
            <a:ext cx="1162050" cy="1335088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02" name="Line 6"/>
          <p:cNvSpPr>
            <a:spLocks noChangeShapeType="1"/>
          </p:cNvSpPr>
          <p:nvPr/>
        </p:nvSpPr>
        <p:spPr bwMode="auto">
          <a:xfrm>
            <a:off x="1471613" y="2536825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03" name="Line 7"/>
          <p:cNvSpPr>
            <a:spLocks noChangeShapeType="1"/>
          </p:cNvSpPr>
          <p:nvPr/>
        </p:nvSpPr>
        <p:spPr bwMode="auto">
          <a:xfrm>
            <a:off x="1471613" y="2998788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04" name="Line 8"/>
          <p:cNvSpPr>
            <a:spLocks noChangeShapeType="1"/>
          </p:cNvSpPr>
          <p:nvPr/>
        </p:nvSpPr>
        <p:spPr bwMode="auto">
          <a:xfrm>
            <a:off x="1471613" y="3465513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05" name="Rectangle 9"/>
          <p:cNvSpPr>
            <a:spLocks noChangeArrowheads="1"/>
          </p:cNvSpPr>
          <p:nvPr/>
        </p:nvSpPr>
        <p:spPr bwMode="auto">
          <a:xfrm>
            <a:off x="517525" y="2236788"/>
            <a:ext cx="498475" cy="307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>
                <a:solidFill>
                  <a:srgbClr val="CC0000"/>
                </a:solidFill>
              </a:rPr>
              <a:t>[ 0 ]</a:t>
            </a:r>
          </a:p>
          <a:p>
            <a:endParaRPr lang="en-US" altLang="en-US" sz="1400">
              <a:solidFill>
                <a:srgbClr val="CC0000"/>
              </a:solidFill>
            </a:endParaRPr>
          </a:p>
          <a:p>
            <a:r>
              <a:rPr lang="en-US" altLang="en-US" sz="1400">
                <a:solidFill>
                  <a:srgbClr val="CC0000"/>
                </a:solidFill>
              </a:rPr>
              <a:t>[ 1 ]</a:t>
            </a:r>
          </a:p>
          <a:p>
            <a:endParaRPr lang="en-US" altLang="en-US" sz="1400">
              <a:solidFill>
                <a:srgbClr val="CC0000"/>
              </a:solidFill>
            </a:endParaRPr>
          </a:p>
          <a:p>
            <a:r>
              <a:rPr lang="en-US" altLang="en-US" sz="1400">
                <a:solidFill>
                  <a:srgbClr val="CC0000"/>
                </a:solidFill>
              </a:rPr>
              <a:t>[ 2 ]</a:t>
            </a:r>
          </a:p>
          <a:p>
            <a:endParaRPr lang="en-US" altLang="en-US" sz="1400">
              <a:solidFill>
                <a:srgbClr val="CC0000"/>
              </a:solidFill>
            </a:endParaRPr>
          </a:p>
          <a:p>
            <a:r>
              <a:rPr lang="en-US" altLang="en-US" sz="1400">
                <a:solidFill>
                  <a:srgbClr val="CC0000"/>
                </a:solidFill>
              </a:rPr>
              <a:t>[ 3 ]</a:t>
            </a:r>
          </a:p>
          <a:p>
            <a:endParaRPr lang="en-US" altLang="en-US" sz="1400">
              <a:solidFill>
                <a:srgbClr val="CC0000"/>
              </a:solidFill>
            </a:endParaRPr>
          </a:p>
          <a:p>
            <a:r>
              <a:rPr lang="en-US" altLang="en-US" sz="1400">
                <a:solidFill>
                  <a:srgbClr val="CC0000"/>
                </a:solidFill>
              </a:rPr>
              <a:t>[ 4 ]</a:t>
            </a:r>
          </a:p>
          <a:p>
            <a:endParaRPr lang="en-US" altLang="en-US" sz="1400">
              <a:solidFill>
                <a:srgbClr val="CC0000"/>
              </a:solidFill>
            </a:endParaRPr>
          </a:p>
          <a:p>
            <a:r>
              <a:rPr lang="en-US" altLang="en-US" sz="1400">
                <a:solidFill>
                  <a:srgbClr val="CC0000"/>
                </a:solidFill>
                <a:latin typeface="Arial Black" pitchFamily="34" charset="0"/>
              </a:rPr>
              <a:t>  .</a:t>
            </a:r>
          </a:p>
          <a:p>
            <a:r>
              <a:rPr lang="en-US" altLang="en-US" sz="1400">
                <a:solidFill>
                  <a:srgbClr val="CC0000"/>
                </a:solidFill>
                <a:latin typeface="Arial Black" pitchFamily="34" charset="0"/>
              </a:rPr>
              <a:t>  .</a:t>
            </a:r>
          </a:p>
          <a:p>
            <a:r>
              <a:rPr lang="en-US" altLang="en-US" sz="1400">
                <a:solidFill>
                  <a:srgbClr val="CC0000"/>
                </a:solidFill>
                <a:latin typeface="Arial Black" pitchFamily="34" charset="0"/>
              </a:rPr>
              <a:t>  .</a:t>
            </a:r>
            <a:endParaRPr lang="en-US" altLang="en-US" sz="1400">
              <a:solidFill>
                <a:srgbClr val="CC0000"/>
              </a:solidFill>
            </a:endParaRPr>
          </a:p>
          <a:p>
            <a:endParaRPr lang="en-US" altLang="en-US" sz="1400">
              <a:solidFill>
                <a:srgbClr val="CC0000"/>
              </a:solidFill>
            </a:endParaRPr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1254125" y="1782763"/>
            <a:ext cx="1254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    values</a:t>
            </a:r>
          </a:p>
        </p:txBody>
      </p:sp>
      <p:sp>
        <p:nvSpPr>
          <p:cNvPr id="80907" name="Rectangle 11"/>
          <p:cNvSpPr>
            <a:spLocks noChangeArrowheads="1"/>
          </p:cNvSpPr>
          <p:nvPr/>
        </p:nvSpPr>
        <p:spPr bwMode="auto">
          <a:xfrm>
            <a:off x="1479550" y="3468688"/>
            <a:ext cx="1162050" cy="313372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08" name="Line 12"/>
          <p:cNvSpPr>
            <a:spLocks noChangeShapeType="1"/>
          </p:cNvSpPr>
          <p:nvPr/>
        </p:nvSpPr>
        <p:spPr bwMode="auto">
          <a:xfrm>
            <a:off x="1476375" y="3875088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09" name="Line 13"/>
          <p:cNvSpPr>
            <a:spLocks noChangeShapeType="1"/>
          </p:cNvSpPr>
          <p:nvPr/>
        </p:nvSpPr>
        <p:spPr bwMode="auto">
          <a:xfrm>
            <a:off x="1476375" y="4337050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10" name="Line 14"/>
          <p:cNvSpPr>
            <a:spLocks noChangeShapeType="1"/>
          </p:cNvSpPr>
          <p:nvPr/>
        </p:nvSpPr>
        <p:spPr bwMode="auto">
          <a:xfrm>
            <a:off x="1476375" y="5265738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11" name="Line 15"/>
          <p:cNvSpPr>
            <a:spLocks noChangeShapeType="1"/>
          </p:cNvSpPr>
          <p:nvPr/>
        </p:nvSpPr>
        <p:spPr bwMode="auto">
          <a:xfrm>
            <a:off x="1476375" y="5734050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12" name="Line 16"/>
          <p:cNvSpPr>
            <a:spLocks noChangeShapeType="1"/>
          </p:cNvSpPr>
          <p:nvPr/>
        </p:nvSpPr>
        <p:spPr bwMode="auto">
          <a:xfrm>
            <a:off x="1476375" y="6196013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13" name="Rectangle 17"/>
          <p:cNvSpPr>
            <a:spLocks noChangeArrowheads="1"/>
          </p:cNvSpPr>
          <p:nvPr/>
        </p:nvSpPr>
        <p:spPr bwMode="auto">
          <a:xfrm>
            <a:off x="522288" y="3657600"/>
            <a:ext cx="547687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endParaRPr lang="en-US" altLang="en-US" sz="1400">
              <a:solidFill>
                <a:srgbClr val="CC0000"/>
              </a:solidFill>
            </a:endParaRPr>
          </a:p>
          <a:p>
            <a:endParaRPr lang="en-US" altLang="en-US" sz="1400">
              <a:solidFill>
                <a:srgbClr val="CC0000"/>
              </a:solidFill>
            </a:endParaRPr>
          </a:p>
          <a:p>
            <a:endParaRPr lang="en-US" altLang="en-US" sz="1400">
              <a:solidFill>
                <a:srgbClr val="CC0000"/>
              </a:solidFill>
            </a:endParaRPr>
          </a:p>
          <a:p>
            <a:endParaRPr lang="en-US" altLang="en-US" sz="1400">
              <a:solidFill>
                <a:srgbClr val="CC0000"/>
              </a:solidFill>
            </a:endParaRPr>
          </a:p>
          <a:p>
            <a:r>
              <a:rPr lang="en-US" altLang="en-US" sz="1400">
                <a:solidFill>
                  <a:srgbClr val="CC0000"/>
                </a:solidFill>
              </a:rPr>
              <a:t> </a:t>
            </a:r>
          </a:p>
          <a:p>
            <a:r>
              <a:rPr lang="en-US" altLang="en-US" sz="1400">
                <a:solidFill>
                  <a:srgbClr val="CC0000"/>
                </a:solidFill>
              </a:rPr>
              <a:t> </a:t>
            </a:r>
          </a:p>
          <a:p>
            <a:endParaRPr lang="en-US" altLang="en-US" sz="1400">
              <a:solidFill>
                <a:srgbClr val="CC0000"/>
              </a:solidFill>
            </a:endParaRPr>
          </a:p>
          <a:p>
            <a:endParaRPr lang="en-US" altLang="en-US" sz="1400">
              <a:solidFill>
                <a:srgbClr val="CC0000"/>
              </a:solidFill>
            </a:endParaRPr>
          </a:p>
          <a:p>
            <a:r>
              <a:rPr lang="en-US" altLang="en-US" sz="1400">
                <a:solidFill>
                  <a:srgbClr val="CC0000"/>
                </a:solidFill>
              </a:rPr>
              <a:t>[ 97]</a:t>
            </a:r>
          </a:p>
          <a:p>
            <a:endParaRPr lang="en-US" altLang="en-US" sz="1400">
              <a:solidFill>
                <a:srgbClr val="CC0000"/>
              </a:solidFill>
            </a:endParaRPr>
          </a:p>
          <a:p>
            <a:r>
              <a:rPr lang="en-US" altLang="en-US" sz="1400">
                <a:solidFill>
                  <a:srgbClr val="CC0000"/>
                </a:solidFill>
              </a:rPr>
              <a:t>[ 98]</a:t>
            </a:r>
          </a:p>
          <a:p>
            <a:endParaRPr lang="en-US" altLang="en-US" sz="1400">
              <a:solidFill>
                <a:srgbClr val="CC0000"/>
              </a:solidFill>
            </a:endParaRPr>
          </a:p>
          <a:p>
            <a:r>
              <a:rPr lang="en-US" altLang="en-US" sz="1400">
                <a:solidFill>
                  <a:srgbClr val="CC0000"/>
                </a:solidFill>
              </a:rPr>
              <a:t>[ 99]</a:t>
            </a:r>
          </a:p>
        </p:txBody>
      </p:sp>
      <p:sp>
        <p:nvSpPr>
          <p:cNvPr id="80914" name="Rectangle 18"/>
          <p:cNvSpPr>
            <a:spLocks noChangeArrowheads="1"/>
          </p:cNvSpPr>
          <p:nvPr/>
        </p:nvSpPr>
        <p:spPr bwMode="auto">
          <a:xfrm>
            <a:off x="1824038" y="3635375"/>
            <a:ext cx="72707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7803</a:t>
            </a:r>
          </a:p>
          <a:p>
            <a:endParaRPr lang="en-US" altLang="en-US" sz="1400"/>
          </a:p>
          <a:p>
            <a:r>
              <a:rPr lang="en-US" altLang="en-US" sz="1400"/>
              <a:t>Empty</a:t>
            </a:r>
          </a:p>
          <a:p>
            <a:endParaRPr lang="en-US" altLang="en-US" sz="1400"/>
          </a:p>
          <a:p>
            <a:r>
              <a:rPr lang="en-US" altLang="en-US" sz="1400">
                <a:latin typeface="Arial Black" pitchFamily="34" charset="0"/>
              </a:rPr>
              <a:t>.</a:t>
            </a:r>
          </a:p>
          <a:p>
            <a:r>
              <a:rPr lang="en-US" altLang="en-US" sz="1400">
                <a:latin typeface="Arial Black" pitchFamily="34" charset="0"/>
              </a:rPr>
              <a:t>.</a:t>
            </a:r>
          </a:p>
          <a:p>
            <a:r>
              <a:rPr lang="en-US" altLang="en-US" sz="1400">
                <a:latin typeface="Arial Black" pitchFamily="34" charset="0"/>
              </a:rPr>
              <a:t>.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Empty</a:t>
            </a:r>
          </a:p>
          <a:p>
            <a:r>
              <a:rPr lang="en-US" altLang="en-US" sz="1400"/>
              <a:t> </a:t>
            </a:r>
          </a:p>
          <a:p>
            <a:r>
              <a:rPr lang="en-US" altLang="en-US" sz="1400"/>
              <a:t>2298</a:t>
            </a:r>
          </a:p>
          <a:p>
            <a:endParaRPr lang="en-US" altLang="en-US" sz="1400"/>
          </a:p>
          <a:p>
            <a:r>
              <a:rPr lang="en-US" altLang="en-US" sz="1400"/>
              <a:t>3699</a:t>
            </a:r>
          </a:p>
        </p:txBody>
      </p:sp>
      <p:sp>
        <p:nvSpPr>
          <p:cNvPr id="80915" name="Rectangle 19"/>
          <p:cNvSpPr>
            <a:spLocks noChangeArrowheads="1"/>
          </p:cNvSpPr>
          <p:nvPr/>
        </p:nvSpPr>
        <p:spPr bwMode="auto">
          <a:xfrm>
            <a:off x="1819275" y="2297113"/>
            <a:ext cx="7270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Empty</a:t>
            </a:r>
          </a:p>
          <a:p>
            <a:endParaRPr lang="en-US" altLang="en-US" sz="1400"/>
          </a:p>
          <a:p>
            <a:r>
              <a:rPr lang="en-US" altLang="en-US" sz="1400"/>
              <a:t>4501</a:t>
            </a:r>
          </a:p>
          <a:p>
            <a:endParaRPr lang="en-US" altLang="en-US" sz="1400"/>
          </a:p>
          <a:p>
            <a:r>
              <a:rPr lang="en-US" altLang="en-US" sz="1400"/>
              <a:t>5502</a:t>
            </a:r>
          </a:p>
          <a:p>
            <a:endParaRPr lang="en-US" altLang="en-US" sz="1400"/>
          </a:p>
        </p:txBody>
      </p:sp>
      <p:sp>
        <p:nvSpPr>
          <p:cNvPr id="80916" name="Oval 20"/>
          <p:cNvSpPr>
            <a:spLocks noChangeArrowheads="1"/>
          </p:cNvSpPr>
          <p:nvPr/>
        </p:nvSpPr>
        <p:spPr bwMode="auto">
          <a:xfrm>
            <a:off x="1155700" y="2984500"/>
            <a:ext cx="1879600" cy="508000"/>
          </a:xfrm>
          <a:prstGeom prst="ellipse">
            <a:avLst/>
          </a:prstGeom>
          <a:noFill/>
          <a:ln w="25400">
            <a:solidFill>
              <a:srgbClr val="9900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9D68-8557-45E4-84B7-681AFD18627E}" type="slidenum">
              <a:rPr lang="en-US" altLang="en-US"/>
              <a:pPr/>
              <a:t>85</a:t>
            </a:fld>
            <a:endParaRPr lang="en-US" alt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0713" y="1958975"/>
            <a:ext cx="7913687" cy="4311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r>
              <a:rPr lang="en-US" altLang="en-US" sz="2800" b="1">
                <a:latin typeface="Courier New" pitchFamily="49" charset="0"/>
              </a:rPr>
              <a:t> </a:t>
            </a:r>
            <a:r>
              <a:rPr lang="en-US" altLang="en-US" sz="2800"/>
              <a:t> </a:t>
            </a: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60363" y="241300"/>
            <a:ext cx="8515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/>
            <a:r>
              <a:rPr lang="en-US" altLang="en-US" sz="4400">
                <a:solidFill>
                  <a:schemeClr val="tx2"/>
                </a:solidFill>
                <a:latin typeface="Times New Roman" charset="0"/>
              </a:rPr>
              <a:t>How to resolve the collision? 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3633788" y="2135188"/>
            <a:ext cx="5108575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One way is by linear probing.</a:t>
            </a:r>
          </a:p>
          <a:p>
            <a:r>
              <a:rPr lang="en-US" altLang="en-US" sz="2400"/>
              <a:t>This uses the rehash function</a:t>
            </a:r>
          </a:p>
          <a:p>
            <a:endParaRPr lang="en-US" altLang="en-US" sz="2400"/>
          </a:p>
          <a:p>
            <a:r>
              <a:rPr lang="en-US" altLang="en-US" sz="2400">
                <a:solidFill>
                  <a:srgbClr val="990033"/>
                </a:solidFill>
              </a:rPr>
              <a:t>    (HashValue + 1) % 100 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repeatedly until an empty location</a:t>
            </a:r>
          </a:p>
          <a:p>
            <a:r>
              <a:rPr lang="en-US" altLang="en-US" sz="2400"/>
              <a:t>is found for part number 6702. </a:t>
            </a:r>
          </a:p>
          <a:p>
            <a:endParaRPr lang="en-US" altLang="en-US" sz="2400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1479550" y="2130425"/>
            <a:ext cx="1162050" cy="1335088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26" name="Line 6"/>
          <p:cNvSpPr>
            <a:spLocks noChangeShapeType="1"/>
          </p:cNvSpPr>
          <p:nvPr/>
        </p:nvSpPr>
        <p:spPr bwMode="auto">
          <a:xfrm>
            <a:off x="1471613" y="2536825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>
            <a:off x="1471613" y="2998788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28" name="Line 8"/>
          <p:cNvSpPr>
            <a:spLocks noChangeShapeType="1"/>
          </p:cNvSpPr>
          <p:nvPr/>
        </p:nvSpPr>
        <p:spPr bwMode="auto">
          <a:xfrm>
            <a:off x="1471613" y="3465513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517525" y="2236788"/>
            <a:ext cx="498475" cy="307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>
                <a:solidFill>
                  <a:srgbClr val="CC0000"/>
                </a:solidFill>
              </a:rPr>
              <a:t>[ 0 ]</a:t>
            </a:r>
          </a:p>
          <a:p>
            <a:endParaRPr lang="en-US" altLang="en-US" sz="1400">
              <a:solidFill>
                <a:srgbClr val="CC0000"/>
              </a:solidFill>
            </a:endParaRPr>
          </a:p>
          <a:p>
            <a:r>
              <a:rPr lang="en-US" altLang="en-US" sz="1400">
                <a:solidFill>
                  <a:srgbClr val="CC0000"/>
                </a:solidFill>
              </a:rPr>
              <a:t>[ 1 ]</a:t>
            </a:r>
          </a:p>
          <a:p>
            <a:endParaRPr lang="en-US" altLang="en-US" sz="1400">
              <a:solidFill>
                <a:srgbClr val="CC0000"/>
              </a:solidFill>
            </a:endParaRPr>
          </a:p>
          <a:p>
            <a:r>
              <a:rPr lang="en-US" altLang="en-US" sz="1400">
                <a:solidFill>
                  <a:srgbClr val="CC0000"/>
                </a:solidFill>
              </a:rPr>
              <a:t>[ 2 ]</a:t>
            </a:r>
          </a:p>
          <a:p>
            <a:endParaRPr lang="en-US" altLang="en-US" sz="1400">
              <a:solidFill>
                <a:srgbClr val="CC0000"/>
              </a:solidFill>
            </a:endParaRPr>
          </a:p>
          <a:p>
            <a:r>
              <a:rPr lang="en-US" altLang="en-US" sz="1400">
                <a:solidFill>
                  <a:srgbClr val="CC0000"/>
                </a:solidFill>
              </a:rPr>
              <a:t>[ 3 ]</a:t>
            </a:r>
          </a:p>
          <a:p>
            <a:endParaRPr lang="en-US" altLang="en-US" sz="1400">
              <a:solidFill>
                <a:srgbClr val="CC0000"/>
              </a:solidFill>
            </a:endParaRPr>
          </a:p>
          <a:p>
            <a:r>
              <a:rPr lang="en-US" altLang="en-US" sz="1400">
                <a:solidFill>
                  <a:srgbClr val="CC0000"/>
                </a:solidFill>
              </a:rPr>
              <a:t>[ 4 ]</a:t>
            </a:r>
          </a:p>
          <a:p>
            <a:endParaRPr lang="en-US" altLang="en-US" sz="1400">
              <a:solidFill>
                <a:srgbClr val="CC0000"/>
              </a:solidFill>
            </a:endParaRPr>
          </a:p>
          <a:p>
            <a:r>
              <a:rPr lang="en-US" altLang="en-US" sz="1400">
                <a:solidFill>
                  <a:srgbClr val="CC0000"/>
                </a:solidFill>
                <a:latin typeface="Arial Black" pitchFamily="34" charset="0"/>
              </a:rPr>
              <a:t>  .</a:t>
            </a:r>
          </a:p>
          <a:p>
            <a:r>
              <a:rPr lang="en-US" altLang="en-US" sz="1400">
                <a:solidFill>
                  <a:srgbClr val="CC0000"/>
                </a:solidFill>
                <a:latin typeface="Arial Black" pitchFamily="34" charset="0"/>
              </a:rPr>
              <a:t>  .</a:t>
            </a:r>
          </a:p>
          <a:p>
            <a:r>
              <a:rPr lang="en-US" altLang="en-US" sz="1400">
                <a:solidFill>
                  <a:srgbClr val="CC0000"/>
                </a:solidFill>
                <a:latin typeface="Arial Black" pitchFamily="34" charset="0"/>
              </a:rPr>
              <a:t>  .</a:t>
            </a:r>
            <a:endParaRPr lang="en-US" altLang="en-US" sz="1400">
              <a:solidFill>
                <a:srgbClr val="CC0000"/>
              </a:solidFill>
            </a:endParaRPr>
          </a:p>
          <a:p>
            <a:endParaRPr lang="en-US" altLang="en-US" sz="1400">
              <a:solidFill>
                <a:srgbClr val="CC0000"/>
              </a:solidFill>
            </a:endParaRPr>
          </a:p>
        </p:txBody>
      </p:sp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1254125" y="1782763"/>
            <a:ext cx="1254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    values</a:t>
            </a:r>
          </a:p>
        </p:txBody>
      </p:sp>
      <p:sp>
        <p:nvSpPr>
          <p:cNvPr id="81931" name="Rectangle 11"/>
          <p:cNvSpPr>
            <a:spLocks noChangeArrowheads="1"/>
          </p:cNvSpPr>
          <p:nvPr/>
        </p:nvSpPr>
        <p:spPr bwMode="auto">
          <a:xfrm>
            <a:off x="1479550" y="3468688"/>
            <a:ext cx="1162050" cy="313372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>
            <a:off x="1476375" y="3875088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33" name="Line 13"/>
          <p:cNvSpPr>
            <a:spLocks noChangeShapeType="1"/>
          </p:cNvSpPr>
          <p:nvPr/>
        </p:nvSpPr>
        <p:spPr bwMode="auto">
          <a:xfrm>
            <a:off x="1476375" y="4337050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1476375" y="5265738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35" name="Line 15"/>
          <p:cNvSpPr>
            <a:spLocks noChangeShapeType="1"/>
          </p:cNvSpPr>
          <p:nvPr/>
        </p:nvSpPr>
        <p:spPr bwMode="auto">
          <a:xfrm>
            <a:off x="1476375" y="5734050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>
            <a:off x="1476375" y="6196013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37" name="Rectangle 17"/>
          <p:cNvSpPr>
            <a:spLocks noChangeArrowheads="1"/>
          </p:cNvSpPr>
          <p:nvPr/>
        </p:nvSpPr>
        <p:spPr bwMode="auto">
          <a:xfrm>
            <a:off x="522288" y="3657600"/>
            <a:ext cx="547687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endParaRPr lang="en-US" altLang="en-US" sz="1400">
              <a:solidFill>
                <a:srgbClr val="CC0000"/>
              </a:solidFill>
            </a:endParaRPr>
          </a:p>
          <a:p>
            <a:endParaRPr lang="en-US" altLang="en-US" sz="1400">
              <a:solidFill>
                <a:srgbClr val="CC0000"/>
              </a:solidFill>
            </a:endParaRPr>
          </a:p>
          <a:p>
            <a:endParaRPr lang="en-US" altLang="en-US" sz="1400">
              <a:solidFill>
                <a:srgbClr val="CC0000"/>
              </a:solidFill>
            </a:endParaRPr>
          </a:p>
          <a:p>
            <a:endParaRPr lang="en-US" altLang="en-US" sz="1400">
              <a:solidFill>
                <a:srgbClr val="CC0000"/>
              </a:solidFill>
            </a:endParaRPr>
          </a:p>
          <a:p>
            <a:r>
              <a:rPr lang="en-US" altLang="en-US" sz="1400">
                <a:solidFill>
                  <a:srgbClr val="CC0000"/>
                </a:solidFill>
              </a:rPr>
              <a:t> </a:t>
            </a:r>
          </a:p>
          <a:p>
            <a:r>
              <a:rPr lang="en-US" altLang="en-US" sz="1400">
                <a:solidFill>
                  <a:srgbClr val="CC0000"/>
                </a:solidFill>
              </a:rPr>
              <a:t> </a:t>
            </a:r>
          </a:p>
          <a:p>
            <a:endParaRPr lang="en-US" altLang="en-US" sz="1400">
              <a:solidFill>
                <a:srgbClr val="CC0000"/>
              </a:solidFill>
            </a:endParaRPr>
          </a:p>
          <a:p>
            <a:endParaRPr lang="en-US" altLang="en-US" sz="1400">
              <a:solidFill>
                <a:srgbClr val="CC0000"/>
              </a:solidFill>
            </a:endParaRPr>
          </a:p>
          <a:p>
            <a:r>
              <a:rPr lang="en-US" altLang="en-US" sz="1400">
                <a:solidFill>
                  <a:srgbClr val="CC0000"/>
                </a:solidFill>
              </a:rPr>
              <a:t>[ 97]</a:t>
            </a:r>
          </a:p>
          <a:p>
            <a:endParaRPr lang="en-US" altLang="en-US" sz="1400">
              <a:solidFill>
                <a:srgbClr val="CC0000"/>
              </a:solidFill>
            </a:endParaRPr>
          </a:p>
          <a:p>
            <a:r>
              <a:rPr lang="en-US" altLang="en-US" sz="1400">
                <a:solidFill>
                  <a:srgbClr val="CC0000"/>
                </a:solidFill>
              </a:rPr>
              <a:t>[ 98]</a:t>
            </a:r>
          </a:p>
          <a:p>
            <a:endParaRPr lang="en-US" altLang="en-US" sz="1400">
              <a:solidFill>
                <a:srgbClr val="CC0000"/>
              </a:solidFill>
            </a:endParaRPr>
          </a:p>
          <a:p>
            <a:r>
              <a:rPr lang="en-US" altLang="en-US" sz="1400">
                <a:solidFill>
                  <a:srgbClr val="CC0000"/>
                </a:solidFill>
              </a:rPr>
              <a:t>[ 99]</a:t>
            </a:r>
          </a:p>
        </p:txBody>
      </p:sp>
      <p:sp>
        <p:nvSpPr>
          <p:cNvPr id="81938" name="Rectangle 18"/>
          <p:cNvSpPr>
            <a:spLocks noChangeArrowheads="1"/>
          </p:cNvSpPr>
          <p:nvPr/>
        </p:nvSpPr>
        <p:spPr bwMode="auto">
          <a:xfrm>
            <a:off x="1824038" y="3635375"/>
            <a:ext cx="72707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7803</a:t>
            </a:r>
          </a:p>
          <a:p>
            <a:endParaRPr lang="en-US" altLang="en-US" sz="1400"/>
          </a:p>
          <a:p>
            <a:r>
              <a:rPr lang="en-US" altLang="en-US" sz="1400"/>
              <a:t>Empty</a:t>
            </a:r>
          </a:p>
          <a:p>
            <a:endParaRPr lang="en-US" altLang="en-US" sz="1400"/>
          </a:p>
          <a:p>
            <a:r>
              <a:rPr lang="en-US" altLang="en-US" sz="1400">
                <a:latin typeface="Arial Black" pitchFamily="34" charset="0"/>
              </a:rPr>
              <a:t>.</a:t>
            </a:r>
          </a:p>
          <a:p>
            <a:r>
              <a:rPr lang="en-US" altLang="en-US" sz="1400">
                <a:latin typeface="Arial Black" pitchFamily="34" charset="0"/>
              </a:rPr>
              <a:t>.</a:t>
            </a:r>
          </a:p>
          <a:p>
            <a:r>
              <a:rPr lang="en-US" altLang="en-US" sz="1400">
                <a:latin typeface="Arial Black" pitchFamily="34" charset="0"/>
              </a:rPr>
              <a:t>.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Empty</a:t>
            </a:r>
          </a:p>
          <a:p>
            <a:endParaRPr lang="en-US" altLang="en-US" sz="1400"/>
          </a:p>
          <a:p>
            <a:r>
              <a:rPr lang="en-US" altLang="en-US" sz="1400"/>
              <a:t>2298</a:t>
            </a:r>
          </a:p>
          <a:p>
            <a:endParaRPr lang="en-US" altLang="en-US" sz="1400"/>
          </a:p>
          <a:p>
            <a:r>
              <a:rPr lang="en-US" altLang="en-US" sz="1400"/>
              <a:t>3699</a:t>
            </a:r>
          </a:p>
        </p:txBody>
      </p:sp>
      <p:sp>
        <p:nvSpPr>
          <p:cNvPr id="81939" name="Rectangle 19"/>
          <p:cNvSpPr>
            <a:spLocks noChangeArrowheads="1"/>
          </p:cNvSpPr>
          <p:nvPr/>
        </p:nvSpPr>
        <p:spPr bwMode="auto">
          <a:xfrm>
            <a:off x="1819275" y="2297113"/>
            <a:ext cx="7270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Empty</a:t>
            </a:r>
          </a:p>
          <a:p>
            <a:endParaRPr lang="en-US" altLang="en-US" sz="1400"/>
          </a:p>
          <a:p>
            <a:r>
              <a:rPr lang="en-US" altLang="en-US" sz="1400"/>
              <a:t>4501</a:t>
            </a:r>
          </a:p>
          <a:p>
            <a:endParaRPr lang="en-US" altLang="en-US" sz="1400"/>
          </a:p>
          <a:p>
            <a:r>
              <a:rPr lang="en-US" altLang="en-US" sz="1400"/>
              <a:t>5502</a:t>
            </a:r>
          </a:p>
          <a:p>
            <a:endParaRPr lang="en-US" altLang="en-US" sz="1400"/>
          </a:p>
        </p:txBody>
      </p:sp>
      <p:sp>
        <p:nvSpPr>
          <p:cNvPr id="81940" name="Oval 20"/>
          <p:cNvSpPr>
            <a:spLocks noChangeArrowheads="1"/>
          </p:cNvSpPr>
          <p:nvPr/>
        </p:nvSpPr>
        <p:spPr bwMode="auto">
          <a:xfrm>
            <a:off x="1155700" y="2984500"/>
            <a:ext cx="1879600" cy="508000"/>
          </a:xfrm>
          <a:prstGeom prst="ellipse">
            <a:avLst/>
          </a:prstGeom>
          <a:noFill/>
          <a:ln w="25400">
            <a:solidFill>
              <a:srgbClr val="9900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3891D-1A57-4A3A-AE3F-48D22419914E}" type="slidenum">
              <a:rPr lang="en-US" altLang="en-US"/>
              <a:pPr/>
              <a:t>86</a:t>
            </a:fld>
            <a:endParaRPr lang="en-US" alt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0713" y="1958975"/>
            <a:ext cx="7913687" cy="4311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r>
              <a:rPr lang="en-US" altLang="en-US" sz="2800" b="1">
                <a:latin typeface="Courier New" pitchFamily="49" charset="0"/>
              </a:rPr>
              <a:t> </a:t>
            </a:r>
            <a:r>
              <a:rPr lang="en-US" altLang="en-US" sz="2800"/>
              <a:t> 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60363" y="241300"/>
            <a:ext cx="8515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/>
            <a:r>
              <a:rPr lang="en-US" altLang="en-US" sz="4400">
                <a:solidFill>
                  <a:schemeClr val="tx2"/>
                </a:solidFill>
                <a:latin typeface="Times New Roman" charset="0"/>
              </a:rPr>
              <a:t>Resolving the collision 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3633788" y="2135188"/>
            <a:ext cx="47688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Still looking for a place for 6702</a:t>
            </a:r>
          </a:p>
          <a:p>
            <a:r>
              <a:rPr lang="en-US" altLang="en-US" sz="2400"/>
              <a:t>using the function</a:t>
            </a:r>
          </a:p>
          <a:p>
            <a:endParaRPr lang="en-US" altLang="en-US" sz="2400"/>
          </a:p>
          <a:p>
            <a:r>
              <a:rPr lang="en-US" altLang="en-US" sz="2400">
                <a:solidFill>
                  <a:srgbClr val="990033"/>
                </a:solidFill>
              </a:rPr>
              <a:t>    (HashValue + 1) % 100 </a:t>
            </a:r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1479550" y="2130425"/>
            <a:ext cx="1162050" cy="1335088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>
            <a:off x="1471613" y="2536825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951" name="Line 7"/>
          <p:cNvSpPr>
            <a:spLocks noChangeShapeType="1"/>
          </p:cNvSpPr>
          <p:nvPr/>
        </p:nvSpPr>
        <p:spPr bwMode="auto">
          <a:xfrm>
            <a:off x="1471613" y="2998788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952" name="Line 8"/>
          <p:cNvSpPr>
            <a:spLocks noChangeShapeType="1"/>
          </p:cNvSpPr>
          <p:nvPr/>
        </p:nvSpPr>
        <p:spPr bwMode="auto">
          <a:xfrm>
            <a:off x="1471613" y="3465513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517525" y="2236788"/>
            <a:ext cx="498475" cy="307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>
                <a:solidFill>
                  <a:srgbClr val="CC0000"/>
                </a:solidFill>
              </a:rPr>
              <a:t>[ 0 ]</a:t>
            </a:r>
          </a:p>
          <a:p>
            <a:endParaRPr lang="en-US" altLang="en-US" sz="1400">
              <a:solidFill>
                <a:srgbClr val="CC0000"/>
              </a:solidFill>
            </a:endParaRPr>
          </a:p>
          <a:p>
            <a:r>
              <a:rPr lang="en-US" altLang="en-US" sz="1400">
                <a:solidFill>
                  <a:srgbClr val="CC0000"/>
                </a:solidFill>
              </a:rPr>
              <a:t>[ 1 ]</a:t>
            </a:r>
          </a:p>
          <a:p>
            <a:endParaRPr lang="en-US" altLang="en-US" sz="1400">
              <a:solidFill>
                <a:srgbClr val="CC0000"/>
              </a:solidFill>
            </a:endParaRPr>
          </a:p>
          <a:p>
            <a:r>
              <a:rPr lang="en-US" altLang="en-US" sz="1400">
                <a:solidFill>
                  <a:srgbClr val="CC0000"/>
                </a:solidFill>
              </a:rPr>
              <a:t>[ 2 ]</a:t>
            </a:r>
          </a:p>
          <a:p>
            <a:endParaRPr lang="en-US" altLang="en-US" sz="1400">
              <a:solidFill>
                <a:srgbClr val="CC0000"/>
              </a:solidFill>
            </a:endParaRPr>
          </a:p>
          <a:p>
            <a:r>
              <a:rPr lang="en-US" altLang="en-US" sz="1400">
                <a:solidFill>
                  <a:srgbClr val="CC0000"/>
                </a:solidFill>
              </a:rPr>
              <a:t>[ 3 ]</a:t>
            </a:r>
          </a:p>
          <a:p>
            <a:endParaRPr lang="en-US" altLang="en-US" sz="1400">
              <a:solidFill>
                <a:srgbClr val="CC0000"/>
              </a:solidFill>
            </a:endParaRPr>
          </a:p>
          <a:p>
            <a:r>
              <a:rPr lang="en-US" altLang="en-US" sz="1400">
                <a:solidFill>
                  <a:srgbClr val="CC0000"/>
                </a:solidFill>
              </a:rPr>
              <a:t>[ 4 ]</a:t>
            </a:r>
          </a:p>
          <a:p>
            <a:endParaRPr lang="en-US" altLang="en-US" sz="1400">
              <a:solidFill>
                <a:srgbClr val="CC0000"/>
              </a:solidFill>
            </a:endParaRPr>
          </a:p>
          <a:p>
            <a:r>
              <a:rPr lang="en-US" altLang="en-US" sz="1400">
                <a:solidFill>
                  <a:srgbClr val="CC0000"/>
                </a:solidFill>
                <a:latin typeface="Arial Black" pitchFamily="34" charset="0"/>
              </a:rPr>
              <a:t>  .</a:t>
            </a:r>
          </a:p>
          <a:p>
            <a:r>
              <a:rPr lang="en-US" altLang="en-US" sz="1400">
                <a:solidFill>
                  <a:srgbClr val="CC0000"/>
                </a:solidFill>
                <a:latin typeface="Arial Black" pitchFamily="34" charset="0"/>
              </a:rPr>
              <a:t>  .</a:t>
            </a:r>
          </a:p>
          <a:p>
            <a:r>
              <a:rPr lang="en-US" altLang="en-US" sz="1400">
                <a:solidFill>
                  <a:srgbClr val="CC0000"/>
                </a:solidFill>
                <a:latin typeface="Arial Black" pitchFamily="34" charset="0"/>
              </a:rPr>
              <a:t>  .</a:t>
            </a:r>
            <a:endParaRPr lang="en-US" altLang="en-US" sz="1400">
              <a:solidFill>
                <a:srgbClr val="CC0000"/>
              </a:solidFill>
            </a:endParaRPr>
          </a:p>
          <a:p>
            <a:endParaRPr lang="en-US" altLang="en-US" sz="1400">
              <a:solidFill>
                <a:srgbClr val="CC0000"/>
              </a:solidFill>
            </a:endParaRPr>
          </a:p>
        </p:txBody>
      </p:sp>
      <p:sp>
        <p:nvSpPr>
          <p:cNvPr id="82954" name="Rectangle 10"/>
          <p:cNvSpPr>
            <a:spLocks noChangeArrowheads="1"/>
          </p:cNvSpPr>
          <p:nvPr/>
        </p:nvSpPr>
        <p:spPr bwMode="auto">
          <a:xfrm>
            <a:off x="1254125" y="1782763"/>
            <a:ext cx="1254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    values</a:t>
            </a:r>
          </a:p>
        </p:txBody>
      </p:sp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1479550" y="3468688"/>
            <a:ext cx="1162050" cy="313372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956" name="Line 12"/>
          <p:cNvSpPr>
            <a:spLocks noChangeShapeType="1"/>
          </p:cNvSpPr>
          <p:nvPr/>
        </p:nvSpPr>
        <p:spPr bwMode="auto">
          <a:xfrm>
            <a:off x="1476375" y="3875088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957" name="Line 13"/>
          <p:cNvSpPr>
            <a:spLocks noChangeShapeType="1"/>
          </p:cNvSpPr>
          <p:nvPr/>
        </p:nvSpPr>
        <p:spPr bwMode="auto">
          <a:xfrm>
            <a:off x="1476375" y="4337050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958" name="Line 14"/>
          <p:cNvSpPr>
            <a:spLocks noChangeShapeType="1"/>
          </p:cNvSpPr>
          <p:nvPr/>
        </p:nvSpPr>
        <p:spPr bwMode="auto">
          <a:xfrm>
            <a:off x="1476375" y="5265738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959" name="Line 15"/>
          <p:cNvSpPr>
            <a:spLocks noChangeShapeType="1"/>
          </p:cNvSpPr>
          <p:nvPr/>
        </p:nvSpPr>
        <p:spPr bwMode="auto">
          <a:xfrm>
            <a:off x="1476375" y="5734050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960" name="Line 16"/>
          <p:cNvSpPr>
            <a:spLocks noChangeShapeType="1"/>
          </p:cNvSpPr>
          <p:nvPr/>
        </p:nvSpPr>
        <p:spPr bwMode="auto">
          <a:xfrm>
            <a:off x="1476375" y="6196013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961" name="Rectangle 17"/>
          <p:cNvSpPr>
            <a:spLocks noChangeArrowheads="1"/>
          </p:cNvSpPr>
          <p:nvPr/>
        </p:nvSpPr>
        <p:spPr bwMode="auto">
          <a:xfrm>
            <a:off x="522288" y="3657600"/>
            <a:ext cx="547687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endParaRPr lang="en-US" altLang="en-US" sz="1400">
              <a:solidFill>
                <a:srgbClr val="CC0000"/>
              </a:solidFill>
            </a:endParaRPr>
          </a:p>
          <a:p>
            <a:endParaRPr lang="en-US" altLang="en-US" sz="1400">
              <a:solidFill>
                <a:srgbClr val="CC0000"/>
              </a:solidFill>
            </a:endParaRPr>
          </a:p>
          <a:p>
            <a:endParaRPr lang="en-US" altLang="en-US" sz="1400">
              <a:solidFill>
                <a:srgbClr val="CC0000"/>
              </a:solidFill>
            </a:endParaRPr>
          </a:p>
          <a:p>
            <a:endParaRPr lang="en-US" altLang="en-US" sz="1400">
              <a:solidFill>
                <a:srgbClr val="CC0000"/>
              </a:solidFill>
            </a:endParaRPr>
          </a:p>
          <a:p>
            <a:r>
              <a:rPr lang="en-US" altLang="en-US" sz="1400">
                <a:solidFill>
                  <a:srgbClr val="CC0000"/>
                </a:solidFill>
              </a:rPr>
              <a:t> </a:t>
            </a:r>
          </a:p>
          <a:p>
            <a:r>
              <a:rPr lang="en-US" altLang="en-US" sz="1400">
                <a:solidFill>
                  <a:srgbClr val="CC0000"/>
                </a:solidFill>
              </a:rPr>
              <a:t> </a:t>
            </a:r>
          </a:p>
          <a:p>
            <a:endParaRPr lang="en-US" altLang="en-US" sz="1400">
              <a:solidFill>
                <a:srgbClr val="CC0000"/>
              </a:solidFill>
            </a:endParaRPr>
          </a:p>
          <a:p>
            <a:endParaRPr lang="en-US" altLang="en-US" sz="1400">
              <a:solidFill>
                <a:srgbClr val="CC0000"/>
              </a:solidFill>
            </a:endParaRPr>
          </a:p>
          <a:p>
            <a:r>
              <a:rPr lang="en-US" altLang="en-US" sz="1400">
                <a:solidFill>
                  <a:srgbClr val="CC0000"/>
                </a:solidFill>
              </a:rPr>
              <a:t>[ 97]</a:t>
            </a:r>
          </a:p>
          <a:p>
            <a:endParaRPr lang="en-US" altLang="en-US" sz="1400">
              <a:solidFill>
                <a:srgbClr val="CC0000"/>
              </a:solidFill>
            </a:endParaRPr>
          </a:p>
          <a:p>
            <a:r>
              <a:rPr lang="en-US" altLang="en-US" sz="1400">
                <a:solidFill>
                  <a:srgbClr val="CC0000"/>
                </a:solidFill>
              </a:rPr>
              <a:t>[ 98]</a:t>
            </a:r>
          </a:p>
          <a:p>
            <a:endParaRPr lang="en-US" altLang="en-US" sz="1400">
              <a:solidFill>
                <a:srgbClr val="CC0000"/>
              </a:solidFill>
            </a:endParaRPr>
          </a:p>
          <a:p>
            <a:r>
              <a:rPr lang="en-US" altLang="en-US" sz="1400">
                <a:solidFill>
                  <a:srgbClr val="CC0000"/>
                </a:solidFill>
              </a:rPr>
              <a:t>[ 99]</a:t>
            </a:r>
          </a:p>
        </p:txBody>
      </p:sp>
      <p:sp>
        <p:nvSpPr>
          <p:cNvPr id="82962" name="Rectangle 18"/>
          <p:cNvSpPr>
            <a:spLocks noChangeArrowheads="1"/>
          </p:cNvSpPr>
          <p:nvPr/>
        </p:nvSpPr>
        <p:spPr bwMode="auto">
          <a:xfrm>
            <a:off x="1824038" y="3635375"/>
            <a:ext cx="776287" cy="307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7803</a:t>
            </a:r>
          </a:p>
          <a:p>
            <a:endParaRPr lang="en-US" altLang="en-US" sz="1400"/>
          </a:p>
          <a:p>
            <a:r>
              <a:rPr lang="en-US" altLang="en-US" sz="1400"/>
              <a:t>Empty</a:t>
            </a:r>
          </a:p>
          <a:p>
            <a:endParaRPr lang="en-US" altLang="en-US" sz="1400"/>
          </a:p>
          <a:p>
            <a:r>
              <a:rPr lang="en-US" altLang="en-US" sz="1400">
                <a:latin typeface="Arial Black" pitchFamily="34" charset="0"/>
              </a:rPr>
              <a:t>.</a:t>
            </a:r>
          </a:p>
          <a:p>
            <a:r>
              <a:rPr lang="en-US" altLang="en-US" sz="1400">
                <a:latin typeface="Arial Black" pitchFamily="34" charset="0"/>
              </a:rPr>
              <a:t>.</a:t>
            </a:r>
          </a:p>
          <a:p>
            <a:r>
              <a:rPr lang="en-US" altLang="en-US" sz="1400">
                <a:latin typeface="Arial Black" pitchFamily="34" charset="0"/>
              </a:rPr>
              <a:t>.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Empty </a:t>
            </a:r>
          </a:p>
          <a:p>
            <a:endParaRPr lang="en-US" altLang="en-US" sz="1400"/>
          </a:p>
          <a:p>
            <a:r>
              <a:rPr lang="en-US" altLang="en-US" sz="1400"/>
              <a:t>2298</a:t>
            </a:r>
          </a:p>
          <a:p>
            <a:endParaRPr lang="en-US" altLang="en-US" sz="1400"/>
          </a:p>
          <a:p>
            <a:r>
              <a:rPr lang="en-US" altLang="en-US" sz="1400"/>
              <a:t>3699</a:t>
            </a:r>
          </a:p>
          <a:p>
            <a:endParaRPr lang="en-US" altLang="en-US" sz="1400"/>
          </a:p>
        </p:txBody>
      </p:sp>
      <p:sp>
        <p:nvSpPr>
          <p:cNvPr id="82963" name="Rectangle 19"/>
          <p:cNvSpPr>
            <a:spLocks noChangeArrowheads="1"/>
          </p:cNvSpPr>
          <p:nvPr/>
        </p:nvSpPr>
        <p:spPr bwMode="auto">
          <a:xfrm>
            <a:off x="1819275" y="2297113"/>
            <a:ext cx="7270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Empty</a:t>
            </a:r>
          </a:p>
          <a:p>
            <a:endParaRPr lang="en-US" altLang="en-US" sz="1400"/>
          </a:p>
          <a:p>
            <a:r>
              <a:rPr lang="en-US" altLang="en-US" sz="1400"/>
              <a:t>4501</a:t>
            </a:r>
          </a:p>
          <a:p>
            <a:endParaRPr lang="en-US" altLang="en-US" sz="1400"/>
          </a:p>
          <a:p>
            <a:r>
              <a:rPr lang="en-US" altLang="en-US" sz="1400"/>
              <a:t>5502</a:t>
            </a:r>
          </a:p>
          <a:p>
            <a:endParaRPr lang="en-US" altLang="en-US" sz="1400"/>
          </a:p>
        </p:txBody>
      </p:sp>
      <p:sp>
        <p:nvSpPr>
          <p:cNvPr id="82964" name="Oval 20"/>
          <p:cNvSpPr>
            <a:spLocks noChangeArrowheads="1"/>
          </p:cNvSpPr>
          <p:nvPr/>
        </p:nvSpPr>
        <p:spPr bwMode="auto">
          <a:xfrm>
            <a:off x="1155700" y="3441700"/>
            <a:ext cx="1879600" cy="508000"/>
          </a:xfrm>
          <a:prstGeom prst="ellipse">
            <a:avLst/>
          </a:prstGeom>
          <a:noFill/>
          <a:ln w="25400">
            <a:solidFill>
              <a:srgbClr val="9900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23AC-1A0F-4BFC-AC66-391A4A512705}" type="slidenum">
              <a:rPr lang="en-US" altLang="en-US"/>
              <a:pPr/>
              <a:t>87</a:t>
            </a:fld>
            <a:endParaRPr lang="en-US" alt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0713" y="1958975"/>
            <a:ext cx="7913687" cy="4311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r>
              <a:rPr lang="en-US" altLang="en-US" sz="2800" b="1">
                <a:latin typeface="Courier New" pitchFamily="49" charset="0"/>
              </a:rPr>
              <a:t> </a:t>
            </a:r>
            <a:r>
              <a:rPr lang="en-US" altLang="en-US" sz="2800"/>
              <a:t> </a:t>
            </a: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360363" y="241300"/>
            <a:ext cx="8515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/>
            <a:r>
              <a:rPr lang="en-US" altLang="en-US" sz="4400">
                <a:solidFill>
                  <a:schemeClr val="tx2"/>
                </a:solidFill>
                <a:latin typeface="Times New Roman" charset="0"/>
              </a:rPr>
              <a:t>Collision resolved 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3633788" y="2135188"/>
            <a:ext cx="3995737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Part 6702 can be placed at</a:t>
            </a:r>
          </a:p>
          <a:p>
            <a:r>
              <a:rPr lang="en-US" altLang="en-US" sz="2400"/>
              <a:t>the location with index 4. </a:t>
            </a:r>
          </a:p>
          <a:p>
            <a:endParaRPr lang="en-US" altLang="en-US" sz="2400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1479550" y="2130425"/>
            <a:ext cx="1162050" cy="1335088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74" name="Line 6"/>
          <p:cNvSpPr>
            <a:spLocks noChangeShapeType="1"/>
          </p:cNvSpPr>
          <p:nvPr/>
        </p:nvSpPr>
        <p:spPr bwMode="auto">
          <a:xfrm>
            <a:off x="1471613" y="2536825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75" name="Line 7"/>
          <p:cNvSpPr>
            <a:spLocks noChangeShapeType="1"/>
          </p:cNvSpPr>
          <p:nvPr/>
        </p:nvSpPr>
        <p:spPr bwMode="auto">
          <a:xfrm>
            <a:off x="1471613" y="2998788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76" name="Line 8"/>
          <p:cNvSpPr>
            <a:spLocks noChangeShapeType="1"/>
          </p:cNvSpPr>
          <p:nvPr/>
        </p:nvSpPr>
        <p:spPr bwMode="auto">
          <a:xfrm>
            <a:off x="1471613" y="3465513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77" name="Rectangle 9"/>
          <p:cNvSpPr>
            <a:spLocks noChangeArrowheads="1"/>
          </p:cNvSpPr>
          <p:nvPr/>
        </p:nvSpPr>
        <p:spPr bwMode="auto">
          <a:xfrm>
            <a:off x="517525" y="2236788"/>
            <a:ext cx="498475" cy="307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>
                <a:solidFill>
                  <a:srgbClr val="CC0000"/>
                </a:solidFill>
              </a:rPr>
              <a:t>[ 0 ]</a:t>
            </a:r>
          </a:p>
          <a:p>
            <a:endParaRPr lang="en-US" altLang="en-US" sz="1400">
              <a:solidFill>
                <a:srgbClr val="CC0000"/>
              </a:solidFill>
            </a:endParaRPr>
          </a:p>
          <a:p>
            <a:r>
              <a:rPr lang="en-US" altLang="en-US" sz="1400">
                <a:solidFill>
                  <a:srgbClr val="CC0000"/>
                </a:solidFill>
              </a:rPr>
              <a:t>[ 1 ]</a:t>
            </a:r>
          </a:p>
          <a:p>
            <a:endParaRPr lang="en-US" altLang="en-US" sz="1400">
              <a:solidFill>
                <a:srgbClr val="CC0000"/>
              </a:solidFill>
            </a:endParaRPr>
          </a:p>
          <a:p>
            <a:r>
              <a:rPr lang="en-US" altLang="en-US" sz="1400">
                <a:solidFill>
                  <a:srgbClr val="CC0000"/>
                </a:solidFill>
              </a:rPr>
              <a:t>[ 2 ]</a:t>
            </a:r>
          </a:p>
          <a:p>
            <a:endParaRPr lang="en-US" altLang="en-US" sz="1400">
              <a:solidFill>
                <a:srgbClr val="CC0000"/>
              </a:solidFill>
            </a:endParaRPr>
          </a:p>
          <a:p>
            <a:r>
              <a:rPr lang="en-US" altLang="en-US" sz="1400">
                <a:solidFill>
                  <a:srgbClr val="CC0000"/>
                </a:solidFill>
              </a:rPr>
              <a:t>[ 3 ]</a:t>
            </a:r>
          </a:p>
          <a:p>
            <a:endParaRPr lang="en-US" altLang="en-US" sz="1400">
              <a:solidFill>
                <a:srgbClr val="CC0000"/>
              </a:solidFill>
            </a:endParaRPr>
          </a:p>
          <a:p>
            <a:r>
              <a:rPr lang="en-US" altLang="en-US" sz="1400">
                <a:solidFill>
                  <a:srgbClr val="CC0000"/>
                </a:solidFill>
              </a:rPr>
              <a:t>[ 4 ]</a:t>
            </a:r>
          </a:p>
          <a:p>
            <a:endParaRPr lang="en-US" altLang="en-US" sz="1400">
              <a:solidFill>
                <a:srgbClr val="CC0000"/>
              </a:solidFill>
            </a:endParaRPr>
          </a:p>
          <a:p>
            <a:r>
              <a:rPr lang="en-US" altLang="en-US" sz="1400">
                <a:solidFill>
                  <a:srgbClr val="CC0000"/>
                </a:solidFill>
                <a:latin typeface="Arial Black" pitchFamily="34" charset="0"/>
              </a:rPr>
              <a:t>  .</a:t>
            </a:r>
          </a:p>
          <a:p>
            <a:r>
              <a:rPr lang="en-US" altLang="en-US" sz="1400">
                <a:solidFill>
                  <a:srgbClr val="CC0000"/>
                </a:solidFill>
                <a:latin typeface="Arial Black" pitchFamily="34" charset="0"/>
              </a:rPr>
              <a:t>  .</a:t>
            </a:r>
          </a:p>
          <a:p>
            <a:r>
              <a:rPr lang="en-US" altLang="en-US" sz="1400">
                <a:solidFill>
                  <a:srgbClr val="CC0000"/>
                </a:solidFill>
                <a:latin typeface="Arial Black" pitchFamily="34" charset="0"/>
              </a:rPr>
              <a:t>  .</a:t>
            </a:r>
            <a:endParaRPr lang="en-US" altLang="en-US" sz="1400">
              <a:solidFill>
                <a:srgbClr val="CC0000"/>
              </a:solidFill>
            </a:endParaRPr>
          </a:p>
          <a:p>
            <a:endParaRPr lang="en-US" altLang="en-US" sz="1400">
              <a:solidFill>
                <a:srgbClr val="CC0000"/>
              </a:solidFill>
            </a:endParaRPr>
          </a:p>
        </p:txBody>
      </p:sp>
      <p:sp>
        <p:nvSpPr>
          <p:cNvPr id="83978" name="Rectangle 10"/>
          <p:cNvSpPr>
            <a:spLocks noChangeArrowheads="1"/>
          </p:cNvSpPr>
          <p:nvPr/>
        </p:nvSpPr>
        <p:spPr bwMode="auto">
          <a:xfrm>
            <a:off x="1254125" y="1782763"/>
            <a:ext cx="1254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    values</a:t>
            </a:r>
          </a:p>
        </p:txBody>
      </p:sp>
      <p:sp>
        <p:nvSpPr>
          <p:cNvPr id="83979" name="Rectangle 11"/>
          <p:cNvSpPr>
            <a:spLocks noChangeArrowheads="1"/>
          </p:cNvSpPr>
          <p:nvPr/>
        </p:nvSpPr>
        <p:spPr bwMode="auto">
          <a:xfrm>
            <a:off x="1479550" y="3468688"/>
            <a:ext cx="1162050" cy="313372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80" name="Line 12"/>
          <p:cNvSpPr>
            <a:spLocks noChangeShapeType="1"/>
          </p:cNvSpPr>
          <p:nvPr/>
        </p:nvSpPr>
        <p:spPr bwMode="auto">
          <a:xfrm>
            <a:off x="1476375" y="3875088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81" name="Line 13"/>
          <p:cNvSpPr>
            <a:spLocks noChangeShapeType="1"/>
          </p:cNvSpPr>
          <p:nvPr/>
        </p:nvSpPr>
        <p:spPr bwMode="auto">
          <a:xfrm>
            <a:off x="1476375" y="4337050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82" name="Line 14"/>
          <p:cNvSpPr>
            <a:spLocks noChangeShapeType="1"/>
          </p:cNvSpPr>
          <p:nvPr/>
        </p:nvSpPr>
        <p:spPr bwMode="auto">
          <a:xfrm>
            <a:off x="1476375" y="5265738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83" name="Line 15"/>
          <p:cNvSpPr>
            <a:spLocks noChangeShapeType="1"/>
          </p:cNvSpPr>
          <p:nvPr/>
        </p:nvSpPr>
        <p:spPr bwMode="auto">
          <a:xfrm>
            <a:off x="1476375" y="5734050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84" name="Line 16"/>
          <p:cNvSpPr>
            <a:spLocks noChangeShapeType="1"/>
          </p:cNvSpPr>
          <p:nvPr/>
        </p:nvSpPr>
        <p:spPr bwMode="auto">
          <a:xfrm>
            <a:off x="1476375" y="6196013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85" name="Rectangle 17"/>
          <p:cNvSpPr>
            <a:spLocks noChangeArrowheads="1"/>
          </p:cNvSpPr>
          <p:nvPr/>
        </p:nvSpPr>
        <p:spPr bwMode="auto">
          <a:xfrm>
            <a:off x="522288" y="3657600"/>
            <a:ext cx="547687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endParaRPr lang="en-US" altLang="en-US" sz="1400">
              <a:solidFill>
                <a:srgbClr val="CC0000"/>
              </a:solidFill>
            </a:endParaRPr>
          </a:p>
          <a:p>
            <a:endParaRPr lang="en-US" altLang="en-US" sz="1400">
              <a:solidFill>
                <a:srgbClr val="CC0000"/>
              </a:solidFill>
            </a:endParaRPr>
          </a:p>
          <a:p>
            <a:endParaRPr lang="en-US" altLang="en-US" sz="1400">
              <a:solidFill>
                <a:srgbClr val="CC0000"/>
              </a:solidFill>
            </a:endParaRPr>
          </a:p>
          <a:p>
            <a:endParaRPr lang="en-US" altLang="en-US" sz="1400">
              <a:solidFill>
                <a:srgbClr val="CC0000"/>
              </a:solidFill>
            </a:endParaRPr>
          </a:p>
          <a:p>
            <a:r>
              <a:rPr lang="en-US" altLang="en-US" sz="1400">
                <a:solidFill>
                  <a:srgbClr val="CC0000"/>
                </a:solidFill>
              </a:rPr>
              <a:t> </a:t>
            </a:r>
          </a:p>
          <a:p>
            <a:r>
              <a:rPr lang="en-US" altLang="en-US" sz="1400">
                <a:solidFill>
                  <a:srgbClr val="CC0000"/>
                </a:solidFill>
              </a:rPr>
              <a:t> </a:t>
            </a:r>
          </a:p>
          <a:p>
            <a:endParaRPr lang="en-US" altLang="en-US" sz="1400">
              <a:solidFill>
                <a:srgbClr val="CC0000"/>
              </a:solidFill>
            </a:endParaRPr>
          </a:p>
          <a:p>
            <a:endParaRPr lang="en-US" altLang="en-US" sz="1400">
              <a:solidFill>
                <a:srgbClr val="CC0000"/>
              </a:solidFill>
            </a:endParaRPr>
          </a:p>
          <a:p>
            <a:r>
              <a:rPr lang="en-US" altLang="en-US" sz="1400">
                <a:solidFill>
                  <a:srgbClr val="CC0000"/>
                </a:solidFill>
              </a:rPr>
              <a:t>[ 97]</a:t>
            </a:r>
          </a:p>
          <a:p>
            <a:endParaRPr lang="en-US" altLang="en-US" sz="1400">
              <a:solidFill>
                <a:srgbClr val="CC0000"/>
              </a:solidFill>
            </a:endParaRPr>
          </a:p>
          <a:p>
            <a:r>
              <a:rPr lang="en-US" altLang="en-US" sz="1400">
                <a:solidFill>
                  <a:srgbClr val="CC0000"/>
                </a:solidFill>
              </a:rPr>
              <a:t>[ 98]</a:t>
            </a:r>
          </a:p>
          <a:p>
            <a:endParaRPr lang="en-US" altLang="en-US" sz="1400">
              <a:solidFill>
                <a:srgbClr val="CC0000"/>
              </a:solidFill>
            </a:endParaRPr>
          </a:p>
          <a:p>
            <a:r>
              <a:rPr lang="en-US" altLang="en-US" sz="1400">
                <a:solidFill>
                  <a:srgbClr val="CC0000"/>
                </a:solidFill>
              </a:rPr>
              <a:t>[ 99]</a:t>
            </a:r>
          </a:p>
        </p:txBody>
      </p:sp>
      <p:sp>
        <p:nvSpPr>
          <p:cNvPr id="83986" name="Rectangle 18"/>
          <p:cNvSpPr>
            <a:spLocks noChangeArrowheads="1"/>
          </p:cNvSpPr>
          <p:nvPr/>
        </p:nvSpPr>
        <p:spPr bwMode="auto">
          <a:xfrm>
            <a:off x="1824038" y="3635375"/>
            <a:ext cx="776287" cy="307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7803</a:t>
            </a:r>
          </a:p>
          <a:p>
            <a:endParaRPr lang="en-US" altLang="en-US" sz="1400"/>
          </a:p>
          <a:p>
            <a:r>
              <a:rPr lang="en-US" altLang="en-US" sz="1400"/>
              <a:t>Empty</a:t>
            </a:r>
          </a:p>
          <a:p>
            <a:endParaRPr lang="en-US" altLang="en-US" sz="1400"/>
          </a:p>
          <a:p>
            <a:r>
              <a:rPr lang="en-US" altLang="en-US" sz="1400">
                <a:latin typeface="Arial Black" pitchFamily="34" charset="0"/>
              </a:rPr>
              <a:t>.</a:t>
            </a:r>
          </a:p>
          <a:p>
            <a:r>
              <a:rPr lang="en-US" altLang="en-US" sz="1400">
                <a:latin typeface="Arial Black" pitchFamily="34" charset="0"/>
              </a:rPr>
              <a:t>.</a:t>
            </a:r>
          </a:p>
          <a:p>
            <a:r>
              <a:rPr lang="en-US" altLang="en-US" sz="1400">
                <a:latin typeface="Arial Black" pitchFamily="34" charset="0"/>
              </a:rPr>
              <a:t>.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Empty </a:t>
            </a:r>
          </a:p>
          <a:p>
            <a:endParaRPr lang="en-US" altLang="en-US" sz="1400"/>
          </a:p>
          <a:p>
            <a:r>
              <a:rPr lang="en-US" altLang="en-US" sz="1400"/>
              <a:t>2298</a:t>
            </a:r>
          </a:p>
          <a:p>
            <a:endParaRPr lang="en-US" altLang="en-US" sz="1400"/>
          </a:p>
          <a:p>
            <a:r>
              <a:rPr lang="en-US" altLang="en-US" sz="1400"/>
              <a:t>3699</a:t>
            </a:r>
          </a:p>
          <a:p>
            <a:endParaRPr lang="en-US" altLang="en-US" sz="1400"/>
          </a:p>
        </p:txBody>
      </p:sp>
      <p:sp>
        <p:nvSpPr>
          <p:cNvPr id="83987" name="Rectangle 19"/>
          <p:cNvSpPr>
            <a:spLocks noChangeArrowheads="1"/>
          </p:cNvSpPr>
          <p:nvPr/>
        </p:nvSpPr>
        <p:spPr bwMode="auto">
          <a:xfrm>
            <a:off x="1819275" y="2297113"/>
            <a:ext cx="7270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Empty</a:t>
            </a:r>
          </a:p>
          <a:p>
            <a:endParaRPr lang="en-US" altLang="en-US" sz="1400"/>
          </a:p>
          <a:p>
            <a:r>
              <a:rPr lang="en-US" altLang="en-US" sz="1400"/>
              <a:t>4501</a:t>
            </a:r>
          </a:p>
          <a:p>
            <a:endParaRPr lang="en-US" altLang="en-US" sz="1400"/>
          </a:p>
          <a:p>
            <a:r>
              <a:rPr lang="en-US" altLang="en-US" sz="1400"/>
              <a:t>5502</a:t>
            </a:r>
          </a:p>
          <a:p>
            <a:endParaRPr lang="en-US" altLang="en-US" sz="1400"/>
          </a:p>
        </p:txBody>
      </p:sp>
      <p:sp>
        <p:nvSpPr>
          <p:cNvPr id="83988" name="Oval 20"/>
          <p:cNvSpPr>
            <a:spLocks noChangeArrowheads="1"/>
          </p:cNvSpPr>
          <p:nvPr/>
        </p:nvSpPr>
        <p:spPr bwMode="auto">
          <a:xfrm>
            <a:off x="1155700" y="3898900"/>
            <a:ext cx="1879600" cy="508000"/>
          </a:xfrm>
          <a:prstGeom prst="ellipse">
            <a:avLst/>
          </a:prstGeom>
          <a:noFill/>
          <a:ln w="25400">
            <a:solidFill>
              <a:srgbClr val="9900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A04D1-4826-4CEE-B822-8EF9F6B08169}" type="slidenum">
              <a:rPr lang="en-US" altLang="en-US"/>
              <a:pPr/>
              <a:t>88</a:t>
            </a:fld>
            <a:endParaRPr lang="en-US" alt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0713" y="1958975"/>
            <a:ext cx="7913687" cy="4311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r>
              <a:rPr lang="en-US" altLang="en-US" sz="2800" b="1">
                <a:latin typeface="Courier New" pitchFamily="49" charset="0"/>
              </a:rPr>
              <a:t> </a:t>
            </a:r>
            <a:r>
              <a:rPr lang="en-US" altLang="en-US" sz="2800"/>
              <a:t> </a:t>
            </a: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60363" y="241300"/>
            <a:ext cx="8515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/>
            <a:r>
              <a:rPr lang="en-US" altLang="en-US" sz="4400">
                <a:solidFill>
                  <a:schemeClr val="tx2"/>
                </a:solidFill>
                <a:latin typeface="Times New Roman" charset="0"/>
              </a:rPr>
              <a:t>Collision resolved 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3633788" y="2135188"/>
            <a:ext cx="4449762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dirty="0"/>
              <a:t>Part 6702 is placed at</a:t>
            </a:r>
          </a:p>
          <a:p>
            <a:r>
              <a:rPr lang="en-US" altLang="en-US" sz="2400" dirty="0"/>
              <a:t>the location with index 4. 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Where would the part with</a:t>
            </a:r>
          </a:p>
          <a:p>
            <a:r>
              <a:rPr lang="en-US" altLang="en-US" sz="2400" dirty="0"/>
              <a:t>number 4598 be placed using</a:t>
            </a:r>
          </a:p>
          <a:p>
            <a:r>
              <a:rPr lang="en-US" altLang="en-US" sz="2400"/>
              <a:t>linear probing?</a:t>
            </a:r>
          </a:p>
          <a:p>
            <a:endParaRPr lang="en-US" altLang="en-US" sz="2400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1479550" y="2130425"/>
            <a:ext cx="1162050" cy="1335088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>
            <a:off x="1471613" y="2536825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999" name="Line 7"/>
          <p:cNvSpPr>
            <a:spLocks noChangeShapeType="1"/>
          </p:cNvSpPr>
          <p:nvPr/>
        </p:nvSpPr>
        <p:spPr bwMode="auto">
          <a:xfrm>
            <a:off x="1471613" y="2998788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>
            <a:off x="1471613" y="3465513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001" name="Rectangle 9"/>
          <p:cNvSpPr>
            <a:spLocks noChangeArrowheads="1"/>
          </p:cNvSpPr>
          <p:nvPr/>
        </p:nvSpPr>
        <p:spPr bwMode="auto">
          <a:xfrm>
            <a:off x="517525" y="2236788"/>
            <a:ext cx="498475" cy="307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>
                <a:solidFill>
                  <a:srgbClr val="CC0000"/>
                </a:solidFill>
              </a:rPr>
              <a:t>[ 0 ]</a:t>
            </a:r>
          </a:p>
          <a:p>
            <a:endParaRPr lang="en-US" altLang="en-US" sz="1400">
              <a:solidFill>
                <a:srgbClr val="CC0000"/>
              </a:solidFill>
            </a:endParaRPr>
          </a:p>
          <a:p>
            <a:r>
              <a:rPr lang="en-US" altLang="en-US" sz="1400">
                <a:solidFill>
                  <a:srgbClr val="CC0000"/>
                </a:solidFill>
              </a:rPr>
              <a:t>[ 1 ]</a:t>
            </a:r>
          </a:p>
          <a:p>
            <a:endParaRPr lang="en-US" altLang="en-US" sz="1400">
              <a:solidFill>
                <a:srgbClr val="CC0000"/>
              </a:solidFill>
            </a:endParaRPr>
          </a:p>
          <a:p>
            <a:r>
              <a:rPr lang="en-US" altLang="en-US" sz="1400">
                <a:solidFill>
                  <a:srgbClr val="CC0000"/>
                </a:solidFill>
              </a:rPr>
              <a:t>[ 2 ]</a:t>
            </a:r>
          </a:p>
          <a:p>
            <a:endParaRPr lang="en-US" altLang="en-US" sz="1400">
              <a:solidFill>
                <a:srgbClr val="CC0000"/>
              </a:solidFill>
            </a:endParaRPr>
          </a:p>
          <a:p>
            <a:r>
              <a:rPr lang="en-US" altLang="en-US" sz="1400">
                <a:solidFill>
                  <a:srgbClr val="CC0000"/>
                </a:solidFill>
              </a:rPr>
              <a:t>[ 3 ]</a:t>
            </a:r>
          </a:p>
          <a:p>
            <a:endParaRPr lang="en-US" altLang="en-US" sz="1400">
              <a:solidFill>
                <a:srgbClr val="CC0000"/>
              </a:solidFill>
            </a:endParaRPr>
          </a:p>
          <a:p>
            <a:r>
              <a:rPr lang="en-US" altLang="en-US" sz="1400">
                <a:solidFill>
                  <a:srgbClr val="CC0000"/>
                </a:solidFill>
              </a:rPr>
              <a:t>[ 4 ]</a:t>
            </a:r>
          </a:p>
          <a:p>
            <a:endParaRPr lang="en-US" altLang="en-US" sz="1400">
              <a:solidFill>
                <a:srgbClr val="CC0000"/>
              </a:solidFill>
            </a:endParaRPr>
          </a:p>
          <a:p>
            <a:r>
              <a:rPr lang="en-US" altLang="en-US" sz="1400">
                <a:solidFill>
                  <a:srgbClr val="CC0000"/>
                </a:solidFill>
                <a:latin typeface="Arial Black" pitchFamily="34" charset="0"/>
              </a:rPr>
              <a:t>  .</a:t>
            </a:r>
          </a:p>
          <a:p>
            <a:r>
              <a:rPr lang="en-US" altLang="en-US" sz="1400">
                <a:solidFill>
                  <a:srgbClr val="CC0000"/>
                </a:solidFill>
                <a:latin typeface="Arial Black" pitchFamily="34" charset="0"/>
              </a:rPr>
              <a:t>  .</a:t>
            </a:r>
          </a:p>
          <a:p>
            <a:r>
              <a:rPr lang="en-US" altLang="en-US" sz="1400">
                <a:solidFill>
                  <a:srgbClr val="CC0000"/>
                </a:solidFill>
                <a:latin typeface="Arial Black" pitchFamily="34" charset="0"/>
              </a:rPr>
              <a:t>  .</a:t>
            </a:r>
            <a:endParaRPr lang="en-US" altLang="en-US" sz="1400">
              <a:solidFill>
                <a:srgbClr val="CC0000"/>
              </a:solidFill>
            </a:endParaRPr>
          </a:p>
          <a:p>
            <a:endParaRPr lang="en-US" altLang="en-US" sz="1400">
              <a:solidFill>
                <a:srgbClr val="CC0000"/>
              </a:solidFill>
            </a:endParaRPr>
          </a:p>
        </p:txBody>
      </p:sp>
      <p:sp>
        <p:nvSpPr>
          <p:cNvPr id="85002" name="Rectangle 10"/>
          <p:cNvSpPr>
            <a:spLocks noChangeArrowheads="1"/>
          </p:cNvSpPr>
          <p:nvPr/>
        </p:nvSpPr>
        <p:spPr bwMode="auto">
          <a:xfrm>
            <a:off x="1254125" y="1782763"/>
            <a:ext cx="1254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    values</a:t>
            </a:r>
          </a:p>
        </p:txBody>
      </p:sp>
      <p:sp>
        <p:nvSpPr>
          <p:cNvPr id="85003" name="Rectangle 11"/>
          <p:cNvSpPr>
            <a:spLocks noChangeArrowheads="1"/>
          </p:cNvSpPr>
          <p:nvPr/>
        </p:nvSpPr>
        <p:spPr bwMode="auto">
          <a:xfrm>
            <a:off x="1479550" y="3468688"/>
            <a:ext cx="1162050" cy="313372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004" name="Line 12"/>
          <p:cNvSpPr>
            <a:spLocks noChangeShapeType="1"/>
          </p:cNvSpPr>
          <p:nvPr/>
        </p:nvSpPr>
        <p:spPr bwMode="auto">
          <a:xfrm>
            <a:off x="1476375" y="3875088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005" name="Line 13"/>
          <p:cNvSpPr>
            <a:spLocks noChangeShapeType="1"/>
          </p:cNvSpPr>
          <p:nvPr/>
        </p:nvSpPr>
        <p:spPr bwMode="auto">
          <a:xfrm>
            <a:off x="1476375" y="4337050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006" name="Line 14"/>
          <p:cNvSpPr>
            <a:spLocks noChangeShapeType="1"/>
          </p:cNvSpPr>
          <p:nvPr/>
        </p:nvSpPr>
        <p:spPr bwMode="auto">
          <a:xfrm>
            <a:off x="1476375" y="5265738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007" name="Line 15"/>
          <p:cNvSpPr>
            <a:spLocks noChangeShapeType="1"/>
          </p:cNvSpPr>
          <p:nvPr/>
        </p:nvSpPr>
        <p:spPr bwMode="auto">
          <a:xfrm>
            <a:off x="1476375" y="5734050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008" name="Line 16"/>
          <p:cNvSpPr>
            <a:spLocks noChangeShapeType="1"/>
          </p:cNvSpPr>
          <p:nvPr/>
        </p:nvSpPr>
        <p:spPr bwMode="auto">
          <a:xfrm>
            <a:off x="1476375" y="6196013"/>
            <a:ext cx="117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009" name="Rectangle 17"/>
          <p:cNvSpPr>
            <a:spLocks noChangeArrowheads="1"/>
          </p:cNvSpPr>
          <p:nvPr/>
        </p:nvSpPr>
        <p:spPr bwMode="auto">
          <a:xfrm>
            <a:off x="522288" y="3657600"/>
            <a:ext cx="547687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endParaRPr lang="en-US" altLang="en-US" sz="1400">
              <a:solidFill>
                <a:srgbClr val="CC0000"/>
              </a:solidFill>
            </a:endParaRPr>
          </a:p>
          <a:p>
            <a:endParaRPr lang="en-US" altLang="en-US" sz="1400">
              <a:solidFill>
                <a:srgbClr val="CC0000"/>
              </a:solidFill>
            </a:endParaRPr>
          </a:p>
          <a:p>
            <a:endParaRPr lang="en-US" altLang="en-US" sz="1400">
              <a:solidFill>
                <a:srgbClr val="CC0000"/>
              </a:solidFill>
            </a:endParaRPr>
          </a:p>
          <a:p>
            <a:endParaRPr lang="en-US" altLang="en-US" sz="1400">
              <a:solidFill>
                <a:srgbClr val="CC0000"/>
              </a:solidFill>
            </a:endParaRPr>
          </a:p>
          <a:p>
            <a:r>
              <a:rPr lang="en-US" altLang="en-US" sz="1400">
                <a:solidFill>
                  <a:srgbClr val="CC0000"/>
                </a:solidFill>
              </a:rPr>
              <a:t> </a:t>
            </a:r>
          </a:p>
          <a:p>
            <a:r>
              <a:rPr lang="en-US" altLang="en-US" sz="1400">
                <a:solidFill>
                  <a:srgbClr val="CC0000"/>
                </a:solidFill>
              </a:rPr>
              <a:t> </a:t>
            </a:r>
          </a:p>
          <a:p>
            <a:endParaRPr lang="en-US" altLang="en-US" sz="1400">
              <a:solidFill>
                <a:srgbClr val="CC0000"/>
              </a:solidFill>
            </a:endParaRPr>
          </a:p>
          <a:p>
            <a:endParaRPr lang="en-US" altLang="en-US" sz="1400">
              <a:solidFill>
                <a:srgbClr val="CC0000"/>
              </a:solidFill>
            </a:endParaRPr>
          </a:p>
          <a:p>
            <a:r>
              <a:rPr lang="en-US" altLang="en-US" sz="1400">
                <a:solidFill>
                  <a:srgbClr val="CC0000"/>
                </a:solidFill>
              </a:rPr>
              <a:t>[ 97]</a:t>
            </a:r>
          </a:p>
          <a:p>
            <a:endParaRPr lang="en-US" altLang="en-US" sz="1400">
              <a:solidFill>
                <a:srgbClr val="CC0000"/>
              </a:solidFill>
            </a:endParaRPr>
          </a:p>
          <a:p>
            <a:r>
              <a:rPr lang="en-US" altLang="en-US" sz="1400">
                <a:solidFill>
                  <a:srgbClr val="CC0000"/>
                </a:solidFill>
              </a:rPr>
              <a:t>[ 98]</a:t>
            </a:r>
          </a:p>
          <a:p>
            <a:endParaRPr lang="en-US" altLang="en-US" sz="1400">
              <a:solidFill>
                <a:srgbClr val="CC0000"/>
              </a:solidFill>
            </a:endParaRPr>
          </a:p>
          <a:p>
            <a:r>
              <a:rPr lang="en-US" altLang="en-US" sz="1400">
                <a:solidFill>
                  <a:srgbClr val="CC0000"/>
                </a:solidFill>
              </a:rPr>
              <a:t>[ 99]</a:t>
            </a:r>
          </a:p>
        </p:txBody>
      </p:sp>
      <p:sp>
        <p:nvSpPr>
          <p:cNvPr id="85010" name="Rectangle 18"/>
          <p:cNvSpPr>
            <a:spLocks noChangeArrowheads="1"/>
          </p:cNvSpPr>
          <p:nvPr/>
        </p:nvSpPr>
        <p:spPr bwMode="auto">
          <a:xfrm>
            <a:off x="1824038" y="3635375"/>
            <a:ext cx="727075" cy="307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7803</a:t>
            </a:r>
          </a:p>
          <a:p>
            <a:endParaRPr lang="en-US" altLang="en-US" sz="1400"/>
          </a:p>
          <a:p>
            <a:r>
              <a:rPr lang="en-US" altLang="en-US" sz="1400"/>
              <a:t>6702</a:t>
            </a:r>
          </a:p>
          <a:p>
            <a:endParaRPr lang="en-US" altLang="en-US" sz="1400"/>
          </a:p>
          <a:p>
            <a:r>
              <a:rPr lang="en-US" altLang="en-US" sz="1400">
                <a:latin typeface="Arial Black" pitchFamily="34" charset="0"/>
              </a:rPr>
              <a:t>.</a:t>
            </a:r>
          </a:p>
          <a:p>
            <a:r>
              <a:rPr lang="en-US" altLang="en-US" sz="1400">
                <a:latin typeface="Arial Black" pitchFamily="34" charset="0"/>
              </a:rPr>
              <a:t>.</a:t>
            </a:r>
          </a:p>
          <a:p>
            <a:r>
              <a:rPr lang="en-US" altLang="en-US" sz="1400">
                <a:latin typeface="Arial Black" pitchFamily="34" charset="0"/>
              </a:rPr>
              <a:t>.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Empty</a:t>
            </a:r>
          </a:p>
          <a:p>
            <a:endParaRPr lang="en-US" altLang="en-US" sz="1400"/>
          </a:p>
          <a:p>
            <a:r>
              <a:rPr lang="en-US" altLang="en-US" sz="1400"/>
              <a:t>2298</a:t>
            </a:r>
          </a:p>
          <a:p>
            <a:endParaRPr lang="en-US" altLang="en-US" sz="1400"/>
          </a:p>
          <a:p>
            <a:r>
              <a:rPr lang="en-US" altLang="en-US" sz="1400"/>
              <a:t>3699</a:t>
            </a:r>
          </a:p>
          <a:p>
            <a:endParaRPr lang="en-US" altLang="en-US" sz="1400"/>
          </a:p>
        </p:txBody>
      </p:sp>
      <p:sp>
        <p:nvSpPr>
          <p:cNvPr id="85011" name="Rectangle 19"/>
          <p:cNvSpPr>
            <a:spLocks noChangeArrowheads="1"/>
          </p:cNvSpPr>
          <p:nvPr/>
        </p:nvSpPr>
        <p:spPr bwMode="auto">
          <a:xfrm>
            <a:off x="1819275" y="2297113"/>
            <a:ext cx="7270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Empty</a:t>
            </a:r>
          </a:p>
          <a:p>
            <a:endParaRPr lang="en-US" altLang="en-US" sz="1400"/>
          </a:p>
          <a:p>
            <a:r>
              <a:rPr lang="en-US" altLang="en-US" sz="1400"/>
              <a:t>4501</a:t>
            </a:r>
          </a:p>
          <a:p>
            <a:endParaRPr lang="en-US" altLang="en-US" sz="1400"/>
          </a:p>
          <a:p>
            <a:r>
              <a:rPr lang="en-US" altLang="en-US" sz="1400"/>
              <a:t>5502</a:t>
            </a:r>
          </a:p>
          <a:p>
            <a:endParaRPr lang="en-US" altLang="en-US" sz="1400"/>
          </a:p>
        </p:txBody>
      </p:sp>
      <p:sp>
        <p:nvSpPr>
          <p:cNvPr id="85012" name="Oval 20"/>
          <p:cNvSpPr>
            <a:spLocks noChangeArrowheads="1"/>
          </p:cNvSpPr>
          <p:nvPr/>
        </p:nvSpPr>
        <p:spPr bwMode="auto">
          <a:xfrm>
            <a:off x="1155700" y="3898900"/>
            <a:ext cx="1879600" cy="508000"/>
          </a:xfrm>
          <a:prstGeom prst="ellipse">
            <a:avLst/>
          </a:prstGeom>
          <a:noFill/>
          <a:ln w="25400">
            <a:solidFill>
              <a:srgbClr val="9900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533400"/>
            <a:ext cx="7543800" cy="533400"/>
          </a:xfrm>
        </p:spPr>
        <p:txBody>
          <a:bodyPr/>
          <a:lstStyle/>
          <a:p>
            <a:pPr>
              <a:defRPr/>
            </a:pPr>
            <a:r>
              <a:rPr lang="en-US"/>
              <a:t>Radix Sort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8600" cy="41148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Monotype Sorts" charset="2"/>
              <a:buNone/>
            </a:pPr>
            <a:r>
              <a:rPr lang="en-US" altLang="ko-KR" sz="2800" dirty="0" smtClean="0">
                <a:ea typeface="ＭＳ Ｐゴシック" pitchFamily="34" charset="-128"/>
                <a:cs typeface="Times New Roman" pitchFamily="18" charset="0"/>
              </a:rPr>
              <a:t>Radix sort</a:t>
            </a:r>
          </a:p>
          <a:p>
            <a:pPr algn="just">
              <a:lnSpc>
                <a:spcPct val="90000"/>
              </a:lnSpc>
              <a:buFont typeface="Monotype Sorts" charset="2"/>
              <a:buNone/>
            </a:pPr>
            <a:r>
              <a:rPr lang="en-US" altLang="ko-KR" sz="2800" dirty="0" smtClean="0">
                <a:ea typeface="ＭＳ Ｐゴシック" pitchFamily="34" charset="-128"/>
                <a:cs typeface="Times New Roman" pitchFamily="18" charset="0"/>
              </a:rPr>
              <a:t>	Is </a:t>
            </a:r>
            <a:r>
              <a:rPr lang="en-US" altLang="ko-KR" sz="2800" i="1" dirty="0" smtClean="0">
                <a:ea typeface="ＭＳ Ｐゴシック" pitchFamily="34" charset="-128"/>
                <a:cs typeface="Times New Roman" pitchFamily="18" charset="0"/>
              </a:rPr>
              <a:t>not</a:t>
            </a:r>
            <a:r>
              <a:rPr lang="en-US" altLang="ko-KR" sz="2800" dirty="0" smtClean="0">
                <a:ea typeface="ＭＳ Ｐゴシック" pitchFamily="34" charset="-128"/>
                <a:cs typeface="Times New Roman" pitchFamily="18" charset="0"/>
              </a:rPr>
              <a:t> a comparison sort</a:t>
            </a:r>
          </a:p>
          <a:p>
            <a:pPr algn="just">
              <a:lnSpc>
                <a:spcPct val="90000"/>
              </a:lnSpc>
              <a:buFont typeface="Monotype Sorts" charset="2"/>
              <a:buNone/>
            </a:pPr>
            <a:r>
              <a:rPr lang="en-US" altLang="ko-KR" sz="2800" dirty="0" smtClean="0">
                <a:ea typeface="ＭＳ Ｐゴシック" pitchFamily="34" charset="-128"/>
                <a:cs typeface="Times New Roman" pitchFamily="18" charset="0"/>
              </a:rPr>
              <a:t> </a:t>
            </a:r>
          </a:p>
          <a:p>
            <a:pPr algn="just">
              <a:lnSpc>
                <a:spcPct val="90000"/>
              </a:lnSpc>
              <a:buFont typeface="Monotype Sorts" charset="2"/>
              <a:buNone/>
            </a:pPr>
            <a:r>
              <a:rPr lang="en-US" altLang="ko-KR" sz="2800" dirty="0" smtClean="0">
                <a:ea typeface="ＭＳ Ｐゴシック" pitchFamily="34" charset="-128"/>
                <a:cs typeface="Times New Roman" pitchFamily="18" charset="0"/>
              </a:rPr>
              <a:t>	Uses a radix-length array of queues of</a:t>
            </a:r>
          </a:p>
          <a:p>
            <a:pPr algn="just">
              <a:lnSpc>
                <a:spcPct val="90000"/>
              </a:lnSpc>
              <a:buFont typeface="Monotype Sorts" charset="2"/>
              <a:buNone/>
            </a:pPr>
            <a:r>
              <a:rPr lang="en-US" altLang="ko-KR" sz="2800" dirty="0" smtClean="0">
                <a:ea typeface="ＭＳ Ｐゴシック" pitchFamily="34" charset="-128"/>
                <a:cs typeface="Times New Roman" pitchFamily="18" charset="0"/>
              </a:rPr>
              <a:t>	records</a:t>
            </a:r>
          </a:p>
          <a:p>
            <a:pPr algn="just">
              <a:lnSpc>
                <a:spcPct val="90000"/>
              </a:lnSpc>
              <a:buFont typeface="Monotype Sorts" charset="2"/>
              <a:buNone/>
            </a:pPr>
            <a:r>
              <a:rPr lang="en-US" altLang="ko-KR" sz="2800" dirty="0" smtClean="0">
                <a:ea typeface="ＭＳ Ｐゴシック" pitchFamily="34" charset="-128"/>
                <a:cs typeface="Times New Roman" pitchFamily="18" charset="0"/>
              </a:rPr>
              <a:t> </a:t>
            </a:r>
          </a:p>
          <a:p>
            <a:pPr algn="just">
              <a:lnSpc>
                <a:spcPct val="90000"/>
              </a:lnSpc>
              <a:buFont typeface="Monotype Sorts" charset="2"/>
              <a:buNone/>
            </a:pPr>
            <a:r>
              <a:rPr lang="en-US" altLang="ko-KR" sz="2800" dirty="0" smtClean="0">
                <a:ea typeface="ＭＳ Ｐゴシック" pitchFamily="34" charset="-128"/>
                <a:cs typeface="Times New Roman" pitchFamily="18" charset="0"/>
              </a:rPr>
              <a:t>	Makes use of the values in digit positions in</a:t>
            </a:r>
          </a:p>
          <a:p>
            <a:pPr algn="just">
              <a:lnSpc>
                <a:spcPct val="90000"/>
              </a:lnSpc>
              <a:buFont typeface="Monotype Sorts" charset="2"/>
              <a:buNone/>
            </a:pPr>
            <a:r>
              <a:rPr lang="en-US" altLang="ko-KR" sz="2800" dirty="0" smtClean="0">
                <a:ea typeface="ＭＳ Ｐゴシック" pitchFamily="34" charset="-128"/>
                <a:cs typeface="Times New Roman" pitchFamily="18" charset="0"/>
              </a:rPr>
              <a:t>	the keys to select the queue into which a</a:t>
            </a:r>
          </a:p>
          <a:p>
            <a:pPr algn="just">
              <a:lnSpc>
                <a:spcPct val="90000"/>
              </a:lnSpc>
              <a:buFont typeface="Monotype Sorts" charset="2"/>
              <a:buNone/>
            </a:pPr>
            <a:r>
              <a:rPr lang="en-US" altLang="ko-KR" sz="2800" dirty="0" smtClean="0">
                <a:ea typeface="ＭＳ Ｐゴシック" pitchFamily="34" charset="-128"/>
                <a:cs typeface="Times New Roman" pitchFamily="18" charset="0"/>
              </a:rPr>
              <a:t>	record must be </a:t>
            </a:r>
            <a:r>
              <a:rPr lang="en-US" altLang="ko-KR" sz="2800" dirty="0" err="1" smtClean="0">
                <a:ea typeface="ＭＳ Ｐゴシック" pitchFamily="34" charset="-128"/>
                <a:cs typeface="Times New Roman" pitchFamily="18" charset="0"/>
              </a:rPr>
              <a:t>enqueued</a:t>
            </a:r>
            <a:endParaRPr lang="en-US" altLang="ko-KR" sz="2800" dirty="0" smtClean="0">
              <a:ea typeface="ＭＳ Ｐゴシック" pitchFamily="34" charset="-128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ko-KR" sz="28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667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776F1-6D75-4A8F-9D22-4AD9434939A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1913"/>
            <a:ext cx="7577138" cy="1143000"/>
          </a:xfrm>
          <a:noFill/>
          <a:ln/>
        </p:spPr>
        <p:txBody>
          <a:bodyPr/>
          <a:lstStyle/>
          <a:p>
            <a:r>
              <a:rPr lang="en-US" altLang="en-US"/>
              <a:t>Selection Sort: End Pass Three 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506413" y="1620838"/>
            <a:ext cx="2224087" cy="42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endParaRPr lang="en-US" altLang="en-US" sz="2400">
              <a:latin typeface="Times New Roman" charset="0"/>
            </a:endParaRPr>
          </a:p>
          <a:p>
            <a:r>
              <a:rPr lang="en-US" altLang="en-US" sz="800">
                <a:latin typeface="Times New Roman" charset="0"/>
              </a:rPr>
              <a:t>  </a:t>
            </a:r>
            <a:endParaRPr lang="en-US" altLang="en-US" sz="10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values	 [ 0 ]       </a:t>
            </a:r>
            <a:endParaRPr lang="en-US" altLang="en-US" sz="16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	 [ 1 ]</a:t>
            </a:r>
            <a:endParaRPr lang="en-US" altLang="en-US" sz="8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	 [ 2 ]</a:t>
            </a:r>
          </a:p>
          <a:p>
            <a:r>
              <a:rPr lang="en-US" altLang="en-US" sz="800">
                <a:latin typeface="Times New Roman" charset="0"/>
              </a:rPr>
              <a:t> </a:t>
            </a:r>
          </a:p>
          <a:p>
            <a:r>
              <a:rPr lang="en-US" altLang="en-US" sz="800">
                <a:latin typeface="Times New Roman" charset="0"/>
              </a:rPr>
              <a:t> </a:t>
            </a:r>
            <a:endParaRPr lang="en-US" altLang="en-US" sz="1000">
              <a:latin typeface="Times New Roman" charset="0"/>
            </a:endParaRPr>
          </a:p>
          <a:p>
            <a:endParaRPr lang="en-US" altLang="en-US" sz="10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             [ 3 ]</a:t>
            </a:r>
            <a:endParaRPr lang="en-US" altLang="en-US" sz="16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endParaRPr lang="en-US" altLang="en-US" sz="800">
              <a:latin typeface="Times New Roman" charset="0"/>
            </a:endParaRPr>
          </a:p>
          <a:p>
            <a:r>
              <a:rPr lang="en-US" altLang="en-US" sz="2400">
                <a:latin typeface="Times New Roman" charset="0"/>
              </a:rPr>
              <a:t> 	 [ 4 ]</a:t>
            </a:r>
          </a:p>
        </p:txBody>
      </p:sp>
      <p:grpSp>
        <p:nvGrpSpPr>
          <p:cNvPr id="13321" name="Group 9"/>
          <p:cNvGrpSpPr>
            <a:grpSpLocks/>
          </p:cNvGrpSpPr>
          <p:nvPr/>
        </p:nvGrpSpPr>
        <p:grpSpPr bwMode="auto">
          <a:xfrm>
            <a:off x="2414588" y="2209800"/>
            <a:ext cx="1416050" cy="3819525"/>
            <a:chOff x="1521" y="1392"/>
            <a:chExt cx="892" cy="2406"/>
          </a:xfrm>
        </p:grpSpPr>
        <p:sp>
          <p:nvSpPr>
            <p:cNvPr id="13316" name="Rectangle 4"/>
            <p:cNvSpPr>
              <a:spLocks noChangeArrowheads="1"/>
            </p:cNvSpPr>
            <p:nvPr/>
          </p:nvSpPr>
          <p:spPr bwMode="auto">
            <a:xfrm>
              <a:off x="1533" y="1392"/>
              <a:ext cx="876" cy="240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17" name="Line 5"/>
            <p:cNvSpPr>
              <a:spLocks noChangeShapeType="1"/>
            </p:cNvSpPr>
            <p:nvPr/>
          </p:nvSpPr>
          <p:spPr bwMode="auto">
            <a:xfrm>
              <a:off x="1521" y="1872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18" name="Line 6"/>
            <p:cNvSpPr>
              <a:spLocks noChangeShapeType="1"/>
            </p:cNvSpPr>
            <p:nvPr/>
          </p:nvSpPr>
          <p:spPr bwMode="auto">
            <a:xfrm>
              <a:off x="1521" y="2354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>
              <a:off x="1521" y="2837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1521" y="3320"/>
              <a:ext cx="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2786063" y="2298700"/>
            <a:ext cx="636587" cy="374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  6</a:t>
            </a:r>
          </a:p>
          <a:p>
            <a:endParaRPr lang="en-US" altLang="en-US" sz="2000"/>
          </a:p>
          <a:p>
            <a:r>
              <a:rPr lang="en-US" altLang="en-US"/>
              <a:t>10</a:t>
            </a:r>
          </a:p>
          <a:p>
            <a:endParaRPr lang="en-US" altLang="en-US" sz="2000"/>
          </a:p>
          <a:p>
            <a:r>
              <a:rPr lang="en-US" altLang="en-US"/>
              <a:t>12</a:t>
            </a:r>
          </a:p>
          <a:p>
            <a:endParaRPr lang="en-US" altLang="en-US" sz="2000"/>
          </a:p>
          <a:p>
            <a:r>
              <a:rPr lang="en-US" altLang="en-US"/>
              <a:t>36</a:t>
            </a:r>
          </a:p>
          <a:p>
            <a:endParaRPr lang="en-US" altLang="en-US" sz="2000"/>
          </a:p>
          <a:p>
            <a:r>
              <a:rPr lang="en-US" altLang="en-US"/>
              <a:t>24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7718425" y="2279650"/>
            <a:ext cx="420688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S</a:t>
            </a:r>
          </a:p>
          <a:p>
            <a:r>
              <a:rPr lang="en-US" altLang="en-US" sz="2400"/>
              <a:t>O</a:t>
            </a:r>
          </a:p>
          <a:p>
            <a:r>
              <a:rPr lang="en-US" altLang="en-US" sz="2400"/>
              <a:t>R</a:t>
            </a:r>
          </a:p>
          <a:p>
            <a:r>
              <a:rPr lang="en-US" altLang="en-US" sz="2400"/>
              <a:t>T</a:t>
            </a:r>
          </a:p>
          <a:p>
            <a:r>
              <a:rPr lang="en-US" altLang="en-US" sz="2400"/>
              <a:t>E</a:t>
            </a:r>
          </a:p>
          <a:p>
            <a:r>
              <a:rPr lang="en-US" altLang="en-US" sz="2400"/>
              <a:t>D</a:t>
            </a:r>
          </a:p>
        </p:txBody>
      </p:sp>
      <p:grpSp>
        <p:nvGrpSpPr>
          <p:cNvPr id="13330" name="Group 18"/>
          <p:cNvGrpSpPr>
            <a:grpSpLocks/>
          </p:cNvGrpSpPr>
          <p:nvPr/>
        </p:nvGrpSpPr>
        <p:grpSpPr bwMode="auto">
          <a:xfrm>
            <a:off x="5256213" y="2230438"/>
            <a:ext cx="2265362" cy="2346325"/>
            <a:chOff x="3311" y="1405"/>
            <a:chExt cx="1427" cy="1478"/>
          </a:xfrm>
        </p:grpSpPr>
        <p:grpSp>
          <p:nvGrpSpPr>
            <p:cNvPr id="13328" name="Group 16"/>
            <p:cNvGrpSpPr>
              <a:grpSpLocks/>
            </p:cNvGrpSpPr>
            <p:nvPr/>
          </p:nvGrpSpPr>
          <p:grpSpPr bwMode="auto">
            <a:xfrm>
              <a:off x="3311" y="1405"/>
              <a:ext cx="1427" cy="1478"/>
              <a:chOff x="3311" y="1405"/>
              <a:chExt cx="1427" cy="1478"/>
            </a:xfrm>
          </p:grpSpPr>
          <p:sp>
            <p:nvSpPr>
              <p:cNvPr id="13324" name="AutoShape 12"/>
              <p:cNvSpPr>
                <a:spLocks noChangeArrowheads="1"/>
              </p:cNvSpPr>
              <p:nvPr/>
            </p:nvSpPr>
            <p:spPr bwMode="auto">
              <a:xfrm rot="16200000" flipH="1">
                <a:off x="2878" y="1839"/>
                <a:ext cx="1472" cy="606"/>
              </a:xfrm>
              <a:prstGeom prst="triangle">
                <a:avLst>
                  <a:gd name="adj" fmla="val 49995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325" name="Rectangle 13"/>
              <p:cNvSpPr>
                <a:spLocks noChangeArrowheads="1"/>
              </p:cNvSpPr>
              <p:nvPr/>
            </p:nvSpPr>
            <p:spPr bwMode="auto">
              <a:xfrm>
                <a:off x="3921" y="1411"/>
                <a:ext cx="815" cy="1464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326" name="Line 14"/>
              <p:cNvSpPr>
                <a:spLocks noChangeShapeType="1"/>
              </p:cNvSpPr>
              <p:nvPr/>
            </p:nvSpPr>
            <p:spPr bwMode="auto">
              <a:xfrm>
                <a:off x="3921" y="2883"/>
                <a:ext cx="81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327" name="Line 15"/>
              <p:cNvSpPr>
                <a:spLocks noChangeShapeType="1"/>
              </p:cNvSpPr>
              <p:nvPr/>
            </p:nvSpPr>
            <p:spPr bwMode="auto">
              <a:xfrm>
                <a:off x="3924" y="1405"/>
                <a:ext cx="81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3329" name="Line 17"/>
            <p:cNvSpPr>
              <a:spLocks noChangeShapeType="1"/>
            </p:cNvSpPr>
            <p:nvPr/>
          </p:nvSpPr>
          <p:spPr bwMode="auto">
            <a:xfrm flipV="1">
              <a:off x="4733" y="1413"/>
              <a:ext cx="0" cy="14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3339" name="Group 27"/>
          <p:cNvGrpSpPr>
            <a:grpSpLocks/>
          </p:cNvGrpSpPr>
          <p:nvPr/>
        </p:nvGrpSpPr>
        <p:grpSpPr bwMode="auto">
          <a:xfrm>
            <a:off x="5257800" y="4648200"/>
            <a:ext cx="2243138" cy="1524000"/>
            <a:chOff x="3312" y="2928"/>
            <a:chExt cx="1413" cy="960"/>
          </a:xfrm>
        </p:grpSpPr>
        <p:grpSp>
          <p:nvGrpSpPr>
            <p:cNvPr id="13340" name="Group 28"/>
            <p:cNvGrpSpPr>
              <a:grpSpLocks/>
            </p:cNvGrpSpPr>
            <p:nvPr/>
          </p:nvGrpSpPr>
          <p:grpSpPr bwMode="auto">
            <a:xfrm>
              <a:off x="3312" y="2928"/>
              <a:ext cx="1408" cy="960"/>
              <a:chOff x="3920" y="3120"/>
              <a:chExt cx="1408" cy="960"/>
            </a:xfrm>
          </p:grpSpPr>
          <p:sp>
            <p:nvSpPr>
              <p:cNvPr id="13341" name="AutoShape 29"/>
              <p:cNvSpPr>
                <a:spLocks noChangeArrowheads="1"/>
              </p:cNvSpPr>
              <p:nvPr/>
            </p:nvSpPr>
            <p:spPr bwMode="auto">
              <a:xfrm rot="16200000">
                <a:off x="3790" y="3289"/>
                <a:ext cx="908" cy="600"/>
              </a:xfrm>
              <a:prstGeom prst="triangle">
                <a:avLst>
                  <a:gd name="adj" fmla="val 49995"/>
                </a:avLst>
              </a:prstGeom>
              <a:solidFill>
                <a:srgbClr val="FFCC66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342" name="Rectangle 30"/>
              <p:cNvSpPr>
                <a:spLocks noChangeArrowheads="1"/>
              </p:cNvSpPr>
              <p:nvPr/>
            </p:nvSpPr>
            <p:spPr bwMode="auto">
              <a:xfrm>
                <a:off x="4524" y="3136"/>
                <a:ext cx="804" cy="907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343" name="Line 31"/>
              <p:cNvSpPr>
                <a:spLocks noChangeShapeType="1"/>
              </p:cNvSpPr>
              <p:nvPr/>
            </p:nvSpPr>
            <p:spPr bwMode="auto">
              <a:xfrm>
                <a:off x="4524" y="3131"/>
                <a:ext cx="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344" name="Line 32"/>
              <p:cNvSpPr>
                <a:spLocks noChangeShapeType="1"/>
              </p:cNvSpPr>
              <p:nvPr/>
            </p:nvSpPr>
            <p:spPr bwMode="auto">
              <a:xfrm>
                <a:off x="4524" y="4046"/>
                <a:ext cx="8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345" name="Line 33"/>
              <p:cNvSpPr>
                <a:spLocks noChangeShapeType="1"/>
              </p:cNvSpPr>
              <p:nvPr/>
            </p:nvSpPr>
            <p:spPr bwMode="auto">
              <a:xfrm>
                <a:off x="5324" y="3131"/>
                <a:ext cx="0" cy="91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346" name="Line 34"/>
              <p:cNvSpPr>
                <a:spLocks noChangeShapeType="1"/>
              </p:cNvSpPr>
              <p:nvPr/>
            </p:nvSpPr>
            <p:spPr bwMode="auto">
              <a:xfrm flipV="1">
                <a:off x="3920" y="3120"/>
                <a:ext cx="624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347" name="Line 35"/>
              <p:cNvSpPr>
                <a:spLocks noChangeShapeType="1"/>
              </p:cNvSpPr>
              <p:nvPr/>
            </p:nvSpPr>
            <p:spPr bwMode="auto">
              <a:xfrm>
                <a:off x="3920" y="3600"/>
                <a:ext cx="672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3348" name="Rectangle 36"/>
            <p:cNvSpPr>
              <a:spLocks noChangeArrowheads="1"/>
            </p:cNvSpPr>
            <p:nvPr/>
          </p:nvSpPr>
          <p:spPr bwMode="auto">
            <a:xfrm>
              <a:off x="3531" y="3246"/>
              <a:ext cx="11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/>
                <a:t>UNSORTED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48600" cy="608112"/>
          </a:xfrm>
        </p:spPr>
        <p:txBody>
          <a:bodyPr/>
          <a:lstStyle/>
          <a:p>
            <a:r>
              <a:rPr lang="en-US" altLang="ko-KR" dirty="0" smtClean="0"/>
              <a:t>Example of the Radix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7918648" cy="4899248"/>
          </a:xfrm>
        </p:spPr>
        <p:txBody>
          <a:bodyPr/>
          <a:lstStyle/>
          <a:p>
            <a:r>
              <a:rPr lang="en-US" altLang="ko-KR" sz="2800" dirty="0" smtClean="0"/>
              <a:t>Original Data: </a:t>
            </a:r>
          </a:p>
          <a:p>
            <a:pPr marL="457200" lvl="1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{762, 124, 432, 761, 002}</a:t>
            </a:r>
          </a:p>
          <a:p>
            <a:r>
              <a:rPr lang="en-US" altLang="ko-KR" sz="2800" dirty="0" smtClean="0"/>
              <a:t>First Pass(1digit): </a:t>
            </a:r>
          </a:p>
          <a:p>
            <a:pPr marL="0" indent="0">
              <a:buNone/>
            </a:pPr>
            <a:r>
              <a:rPr lang="en-US" altLang="ko-KR" sz="2800" dirty="0"/>
              <a:t>	</a:t>
            </a:r>
            <a:r>
              <a:rPr lang="en-US" altLang="ko-KR" sz="2800" dirty="0" smtClean="0"/>
              <a:t>{ 761, 002, 762,</a:t>
            </a:r>
            <a:r>
              <a:rPr lang="en-US" altLang="ko-KR" sz="2800" dirty="0"/>
              <a:t> , </a:t>
            </a:r>
            <a:r>
              <a:rPr lang="en-US" altLang="ko-KR" sz="2800" dirty="0" smtClean="0"/>
              <a:t>432, 124}</a:t>
            </a:r>
          </a:p>
          <a:p>
            <a:r>
              <a:rPr lang="en-US" altLang="ko-KR" sz="2800" dirty="0" smtClean="0"/>
              <a:t>Second Pass(10 digit): </a:t>
            </a:r>
          </a:p>
          <a:p>
            <a:pPr marL="0" indent="0">
              <a:buNone/>
            </a:pPr>
            <a:r>
              <a:rPr lang="en-US" altLang="ko-KR" sz="2800" dirty="0"/>
              <a:t>	</a:t>
            </a:r>
            <a:r>
              <a:rPr lang="en-US" altLang="ko-KR" sz="2800" dirty="0" smtClean="0"/>
              <a:t>{002, 124, 432, 761, 762}</a:t>
            </a:r>
            <a:endParaRPr lang="en-US" altLang="ko-KR" sz="2800" dirty="0"/>
          </a:p>
          <a:p>
            <a:r>
              <a:rPr lang="en-US" altLang="ko-KR" sz="2800" dirty="0" smtClean="0"/>
              <a:t>Third Pass(100 digit) : </a:t>
            </a:r>
          </a:p>
          <a:p>
            <a:pPr marL="0" indent="0">
              <a:buNone/>
            </a:pPr>
            <a:r>
              <a:rPr lang="en-US" altLang="ko-KR" sz="2800" dirty="0"/>
              <a:t>	</a:t>
            </a:r>
            <a:r>
              <a:rPr lang="en-US" altLang="ko-KR" sz="2800" dirty="0" smtClean="0"/>
              <a:t>{002, 124 </a:t>
            </a:r>
            <a:r>
              <a:rPr lang="en-US" altLang="ko-KR" sz="2800" dirty="0"/>
              <a:t>, 432</a:t>
            </a:r>
            <a:r>
              <a:rPr lang="en-US" altLang="ko-KR" sz="2800" dirty="0" smtClean="0"/>
              <a:t> , 761</a:t>
            </a:r>
            <a:r>
              <a:rPr lang="en-US" altLang="ko-KR" sz="2800" dirty="0"/>
              <a:t>, </a:t>
            </a:r>
            <a:r>
              <a:rPr lang="en-US" altLang="ko-KR" sz="2800" dirty="0" smtClean="0"/>
              <a:t>762}</a:t>
            </a:r>
            <a:endParaRPr lang="en-US" altLang="ko-KR" sz="2800" dirty="0"/>
          </a:p>
          <a:p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BA5-54A2-4F43-8583-75DE63808C39}" type="slidenum">
              <a:rPr lang="en-US" altLang="en-US" smtClean="0"/>
              <a:pPr/>
              <a:t>90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002870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Original Array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endParaRPr lang="en-US" altLang="ko-KR" sz="8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buFont typeface="Monotype Sorts" charset="2"/>
              <a:buNone/>
            </a:pPr>
            <a:endParaRPr lang="en-US" altLang="ko-KR" sz="8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buFont typeface="Monotype Sorts" charset="2"/>
              <a:buNone/>
            </a:pPr>
            <a:endParaRPr lang="en-US" altLang="ko-KR" sz="28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buFont typeface="Monotype Sorts" charset="2"/>
              <a:buNone/>
            </a:pPr>
            <a:endParaRPr lang="en-US" altLang="ko-KR" sz="1800" smtClean="0">
              <a:ea typeface="ＭＳ Ｐゴシック" pitchFamily="34" charset="-128"/>
            </a:endParaRPr>
          </a:p>
          <a:p>
            <a:pPr>
              <a:buFont typeface="Monotype Sorts" charset="2"/>
              <a:buNone/>
            </a:pPr>
            <a:endParaRPr lang="en-US" altLang="ko-KR" sz="28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buFont typeface="Monotype Sorts" charset="2"/>
              <a:buNone/>
            </a:pPr>
            <a:endParaRPr lang="en-US" altLang="ko-KR" sz="28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buFont typeface="Monotype Sorts" charset="2"/>
              <a:buNone/>
            </a:pPr>
            <a:endParaRPr lang="en-US" altLang="ko-KR" sz="1800" smtClean="0">
              <a:ea typeface="ＭＳ Ｐゴシック" pitchFamily="34" charset="-128"/>
            </a:endParaRPr>
          </a:p>
          <a:p>
            <a:pPr>
              <a:buFont typeface="Monotype Sorts" charset="2"/>
              <a:buNone/>
            </a:pPr>
            <a:r>
              <a:rPr lang="en-US" altLang="ko-KR" sz="2800" b="1" smtClean="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altLang="ko-KR" sz="2800" smtClean="0">
                <a:ea typeface="ＭＳ Ｐゴシック" pitchFamily="34" charset="-128"/>
              </a:rPr>
              <a:t> </a:t>
            </a:r>
          </a:p>
        </p:txBody>
      </p:sp>
      <p:pic>
        <p:nvPicPr>
          <p:cNvPr id="92164" name="Picture 4" descr="Figure 10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3" r="76237"/>
          <a:stretch>
            <a:fillRect/>
          </a:stretch>
        </p:blipFill>
        <p:spPr bwMode="auto">
          <a:xfrm>
            <a:off x="2514600" y="1219200"/>
            <a:ext cx="3695700" cy="48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09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Queues After First Pass</a:t>
            </a:r>
          </a:p>
        </p:txBody>
      </p:sp>
      <p:pic>
        <p:nvPicPr>
          <p:cNvPr id="93187" name="Picture 4" descr="Figure 10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99"/>
          <a:stretch>
            <a:fillRect/>
          </a:stretch>
        </p:blipFill>
        <p:spPr bwMode="auto">
          <a:xfrm>
            <a:off x="323528" y="1561915"/>
            <a:ext cx="86868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Figure 10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3" r="76237"/>
          <a:stretch>
            <a:fillRect/>
          </a:stretch>
        </p:blipFill>
        <p:spPr bwMode="auto">
          <a:xfrm>
            <a:off x="609600" y="3429000"/>
            <a:ext cx="2417440" cy="3186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Figure 10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8588" r="48456"/>
          <a:stretch>
            <a:fillRect/>
          </a:stretch>
        </p:blipFill>
        <p:spPr bwMode="auto">
          <a:xfrm>
            <a:off x="4860032" y="3429000"/>
            <a:ext cx="2842659" cy="3157910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</p:pic>
      <p:sp>
        <p:nvSpPr>
          <p:cNvPr id="7" name="오른쪽 화살표 6"/>
          <p:cNvSpPr/>
          <p:nvPr/>
        </p:nvSpPr>
        <p:spPr bwMode="auto">
          <a:xfrm rot="17963358">
            <a:off x="1635142" y="3039826"/>
            <a:ext cx="432048" cy="288032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8" name="오른쪽 화살표 7"/>
          <p:cNvSpPr/>
          <p:nvPr/>
        </p:nvSpPr>
        <p:spPr bwMode="auto">
          <a:xfrm rot="3587272">
            <a:off x="6109312" y="3051524"/>
            <a:ext cx="432048" cy="288032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225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769937" y="134583"/>
            <a:ext cx="7848600" cy="1143000"/>
          </a:xfrm>
        </p:spPr>
        <p:txBody>
          <a:bodyPr/>
          <a:lstStyle/>
          <a:p>
            <a:pPr>
              <a:defRPr/>
            </a:pPr>
            <a:r>
              <a:rPr lang="en-US"/>
              <a:t>Queues After Second Pass</a:t>
            </a:r>
          </a:p>
        </p:txBody>
      </p:sp>
      <p:pic>
        <p:nvPicPr>
          <p:cNvPr id="95235" name="Picture 3" descr="Figure 10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44" b="35397"/>
          <a:stretch>
            <a:fillRect/>
          </a:stretch>
        </p:blipFill>
        <p:spPr bwMode="auto">
          <a:xfrm>
            <a:off x="323528" y="1310912"/>
            <a:ext cx="86868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Figure 10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8588" r="48456"/>
          <a:stretch>
            <a:fillRect/>
          </a:stretch>
        </p:blipFill>
        <p:spPr bwMode="auto">
          <a:xfrm>
            <a:off x="971600" y="3573016"/>
            <a:ext cx="2527961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Figure 10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43" t="7143" r="23763"/>
          <a:stretch>
            <a:fillRect/>
          </a:stretch>
        </p:blipFill>
        <p:spPr bwMode="auto">
          <a:xfrm>
            <a:off x="5580112" y="3503456"/>
            <a:ext cx="2232248" cy="2833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오른쪽 화살표 6"/>
          <p:cNvSpPr/>
          <p:nvPr/>
        </p:nvSpPr>
        <p:spPr bwMode="auto">
          <a:xfrm rot="17963358">
            <a:off x="1767530" y="3158151"/>
            <a:ext cx="432048" cy="288032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8" name="오른쪽 화살표 7"/>
          <p:cNvSpPr/>
          <p:nvPr/>
        </p:nvSpPr>
        <p:spPr bwMode="auto">
          <a:xfrm rot="3587272">
            <a:off x="6241700" y="3169849"/>
            <a:ext cx="432048" cy="288032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638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Queues After Third Pass</a:t>
            </a:r>
          </a:p>
        </p:txBody>
      </p:sp>
      <p:pic>
        <p:nvPicPr>
          <p:cNvPr id="97283" name="Picture 3" descr="Figure 10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46" b="6253"/>
          <a:stretch>
            <a:fillRect/>
          </a:stretch>
        </p:blipFill>
        <p:spPr bwMode="auto">
          <a:xfrm>
            <a:off x="372616" y="1484784"/>
            <a:ext cx="86868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Figure 10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43" t="7143" r="23763"/>
          <a:stretch>
            <a:fillRect/>
          </a:stretch>
        </p:blipFill>
        <p:spPr bwMode="auto">
          <a:xfrm>
            <a:off x="755576" y="3212976"/>
            <a:ext cx="2326348" cy="295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Figure 10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37" t="7907"/>
          <a:stretch>
            <a:fillRect/>
          </a:stretch>
        </p:blipFill>
        <p:spPr bwMode="auto">
          <a:xfrm>
            <a:off x="5580112" y="3282675"/>
            <a:ext cx="2259583" cy="2955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오른쪽 화살표 9"/>
          <p:cNvSpPr/>
          <p:nvPr/>
        </p:nvSpPr>
        <p:spPr bwMode="auto">
          <a:xfrm rot="17963358">
            <a:off x="1779158" y="2879761"/>
            <a:ext cx="432048" cy="288032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1" name="오른쪽 화살표 10"/>
          <p:cNvSpPr/>
          <p:nvPr/>
        </p:nvSpPr>
        <p:spPr bwMode="auto">
          <a:xfrm rot="3587272">
            <a:off x="6253328" y="2891459"/>
            <a:ext cx="432048" cy="288032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83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81000"/>
            <a:ext cx="7543800" cy="533400"/>
          </a:xfrm>
        </p:spPr>
        <p:txBody>
          <a:bodyPr/>
          <a:lstStyle/>
          <a:p>
            <a:pPr>
              <a:defRPr/>
            </a:pPr>
            <a:r>
              <a:rPr lang="en-US"/>
              <a:t>Array After Third Pass</a:t>
            </a:r>
          </a:p>
        </p:txBody>
      </p:sp>
      <p:pic>
        <p:nvPicPr>
          <p:cNvPr id="98307" name="Picture 3" descr="Figure 10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37" t="7907"/>
          <a:stretch>
            <a:fillRect/>
          </a:stretch>
        </p:blipFill>
        <p:spPr bwMode="auto">
          <a:xfrm>
            <a:off x="2384425" y="1066800"/>
            <a:ext cx="3841750" cy="502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538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FFFF99"/>
      </a:lt1>
      <a:dk2>
        <a:srgbClr val="008080"/>
      </a:dk2>
      <a:lt2>
        <a:srgbClr val="FFFFCC"/>
      </a:lt2>
      <a:accent1>
        <a:srgbClr val="CCFFCC"/>
      </a:accent1>
      <a:accent2>
        <a:srgbClr val="CC9900"/>
      </a:accent2>
      <a:accent3>
        <a:srgbClr val="FFFFCA"/>
      </a:accent3>
      <a:accent4>
        <a:srgbClr val="000000"/>
      </a:accent4>
      <a:accent5>
        <a:srgbClr val="E2FFE2"/>
      </a:accent5>
      <a:accent6>
        <a:srgbClr val="B98A00"/>
      </a:accent6>
      <a:hlink>
        <a:srgbClr val="FF9933"/>
      </a:hlink>
      <a:folHlink>
        <a:srgbClr val="009999"/>
      </a:folHlink>
    </a:clrScheme>
    <a:fontScheme name="Double Line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4038</TotalTime>
  <Words>4429</Words>
  <Application>Microsoft Office PowerPoint</Application>
  <PresentationFormat>화면 슬라이드 쇼(4:3)</PresentationFormat>
  <Paragraphs>3148</Paragraphs>
  <Slides>95</Slides>
  <Notes>90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95</vt:i4>
      </vt:variant>
    </vt:vector>
  </HeadingPairs>
  <TitlesOfParts>
    <vt:vector size="105" baseType="lpstr">
      <vt:lpstr>Monotype Sorts</vt:lpstr>
      <vt:lpstr>ＭＳ Ｐゴシック</vt:lpstr>
      <vt:lpstr>굴림</vt:lpstr>
      <vt:lpstr>Arial</vt:lpstr>
      <vt:lpstr>Arial Black</vt:lpstr>
      <vt:lpstr>Book Antiqua</vt:lpstr>
      <vt:lpstr>Courier New</vt:lpstr>
      <vt:lpstr>Times New Roman</vt:lpstr>
      <vt:lpstr>Wingdings</vt:lpstr>
      <vt:lpstr>Double Lines</vt:lpstr>
      <vt:lpstr>C++ Plus Data Structures</vt:lpstr>
      <vt:lpstr> Sorting means . . .</vt:lpstr>
      <vt:lpstr>Straight Selection Sort</vt:lpstr>
      <vt:lpstr>Selection Sort: Pass One </vt:lpstr>
      <vt:lpstr>Selection Sort: End Pass One </vt:lpstr>
      <vt:lpstr>Selection Sort: Pass Two </vt:lpstr>
      <vt:lpstr>Selection Sort: End Pass Two </vt:lpstr>
      <vt:lpstr>Selection Sort: Pass Three </vt:lpstr>
      <vt:lpstr>Selection Sort: End Pass Three </vt:lpstr>
      <vt:lpstr>Selection Sort: Pass Four </vt:lpstr>
      <vt:lpstr>Selection Sort: End Pass Four</vt:lpstr>
      <vt:lpstr>Selection Sort:  How many comparisons?</vt:lpstr>
      <vt:lpstr> For selection sort in general</vt:lpstr>
      <vt:lpstr> Notice that . . .</vt:lpstr>
      <vt:lpstr> For selection sort in general</vt:lpstr>
      <vt:lpstr>PowerPoint 프레젠테이션</vt:lpstr>
      <vt:lpstr>PowerPoint 프레젠테이션</vt:lpstr>
      <vt:lpstr>Bubble Sort</vt:lpstr>
      <vt:lpstr>Bubble Sort</vt:lpstr>
      <vt:lpstr>PowerPoint 프레젠테이션</vt:lpstr>
      <vt:lpstr>PowerPoint 프레젠테이션</vt:lpstr>
      <vt:lpstr>PowerPoint 프레젠테이션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PowerPoint 프레젠테이션</vt:lpstr>
      <vt:lpstr>PowerPoint 프레젠테이션</vt:lpstr>
      <vt:lpstr>Insertion Sort</vt:lpstr>
      <vt:lpstr>Shell Sort</vt:lpstr>
      <vt:lpstr>Shell Sort</vt:lpstr>
      <vt:lpstr>Shell Sort Example</vt:lpstr>
      <vt:lpstr>Shell Sort Example</vt:lpstr>
      <vt:lpstr>Shell Sort Example</vt:lpstr>
      <vt:lpstr>Sorting Algorithms  and Average Case Number of Comparisons</vt:lpstr>
      <vt:lpstr> Recall that . . .</vt:lpstr>
      <vt:lpstr>PowerPoint 프레젠테이션</vt:lpstr>
      <vt:lpstr>PowerPoint 프레젠테이션</vt:lpstr>
      <vt:lpstr>Heap Sort Approach 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Heap Sort:  How many comparisons?</vt:lpstr>
      <vt:lpstr>Heap Sort of N elements:  How many comparisons?</vt:lpstr>
      <vt:lpstr>Using quick sort algorithm</vt:lpstr>
      <vt:lpstr>Before call to function Split</vt:lpstr>
      <vt:lpstr>After call to function Split</vt:lpstr>
      <vt:lpstr>After call to function Split</vt:lpstr>
      <vt:lpstr>PowerPoint 프레젠테이션</vt:lpstr>
      <vt:lpstr>Quick Sort of N elements:  How many comparisons?</vt:lpstr>
      <vt:lpstr>Quick Sort of N elements: How many splits can occur?</vt:lpstr>
      <vt:lpstr>Merge Sort Algorithm</vt:lpstr>
      <vt:lpstr>Using Merge Sort Algorithm  with N = 16</vt:lpstr>
      <vt:lpstr>PowerPoint 프레젠테이션</vt:lpstr>
      <vt:lpstr>Merge Sort of N elements:  How many comparisons?</vt:lpstr>
      <vt:lpstr>    Sorting Algorithm Comparison</vt:lpstr>
      <vt:lpstr>Function  BinarySearch( )      </vt:lpstr>
      <vt:lpstr>found = BinarySearch(info, 25, 0, 14 );       </vt:lpstr>
      <vt:lpstr>PowerPoint 프레젠테이션</vt:lpstr>
      <vt:lpstr> Hashing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Radix Sort</vt:lpstr>
      <vt:lpstr>Example of the Radix Sort</vt:lpstr>
      <vt:lpstr>Original Array</vt:lpstr>
      <vt:lpstr>Queues After First Pass</vt:lpstr>
      <vt:lpstr>Queues After Second Pass</vt:lpstr>
      <vt:lpstr>Queues After Third Pass</vt:lpstr>
      <vt:lpstr>Array After Third Pass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Sylvia Sorkin</dc:creator>
  <cp:lastModifiedBy>oschae</cp:lastModifiedBy>
  <cp:revision>530</cp:revision>
  <dcterms:created xsi:type="dcterms:W3CDTF">1995-05-28T16:12:40Z</dcterms:created>
  <dcterms:modified xsi:type="dcterms:W3CDTF">2019-05-28T03:56:48Z</dcterms:modified>
</cp:coreProperties>
</file>