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257" r:id="rId4"/>
    <p:sldId id="258" r:id="rId5"/>
    <p:sldId id="259" r:id="rId6"/>
    <p:sldId id="265" r:id="rId7"/>
    <p:sldId id="264" r:id="rId8"/>
    <p:sldId id="271" r:id="rId9"/>
    <p:sldId id="260" r:id="rId10"/>
    <p:sldId id="266" r:id="rId11"/>
    <p:sldId id="267" r:id="rId12"/>
    <p:sldId id="270" r:id="rId13"/>
    <p:sldId id="263" r:id="rId14"/>
  </p:sldIdLst>
  <p:sldSz cx="12192000" cy="6858000"/>
  <p:notesSz cx="6858000" cy="9144000"/>
  <p:embeddedFontLst>
    <p:embeddedFont>
      <p:font typeface="나눔고딕" panose="020B0600000101010101" charset="-127"/>
      <p:regular r:id="rId16"/>
      <p:bold r:id="rId17"/>
    </p:embeddedFont>
    <p:embeddedFont>
      <p:font typeface="나눔명조" panose="020B0600000101010101" charset="-127"/>
      <p:regular r:id="rId18"/>
      <p:bold r:id="rId19"/>
    </p:embeddedFont>
    <p:embeddedFont>
      <p:font typeface="나눔바른고딕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F24"/>
    <a:srgbClr val="065387"/>
    <a:srgbClr val="7DD3E4"/>
    <a:srgbClr val="7DD4E5"/>
    <a:srgbClr val="05060B"/>
    <a:srgbClr val="1B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18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EF05-A812-4F07-8D22-B2E7ACC02F97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4C13-A5E2-40BB-92EA-24A11257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64C13-A5E2-40BB-92EA-24A112574F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9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8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T&amp;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53"/>
                    </a14:imgEffect>
                    <a14:imgEffect>
                      <a14:saturation sat="8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3" y="1379856"/>
            <a:ext cx="561637" cy="5616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12112" y="1379856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ADT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2112" y="2155619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Specification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2112" y="2791532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Limitation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112" y="3274545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Trouble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Solution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12112" y="4063356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Video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4044097"/>
            <a:ext cx="377072" cy="3770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2090218"/>
            <a:ext cx="469355" cy="4693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6" y="2780584"/>
            <a:ext cx="356148" cy="3561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3329766"/>
            <a:ext cx="474332" cy="4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5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c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2020816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53"/>
                    </a14:imgEffect>
                    <a14:imgEffect>
                      <a14:saturation sat="8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3" y="1379856"/>
            <a:ext cx="561637" cy="56163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12112" y="1379856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ADT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12112" y="2155619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Specification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2112" y="2791532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Limitation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12112" y="3274545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Trouble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Solution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12112" y="4063356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Video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4044097"/>
            <a:ext cx="377072" cy="37707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2090218"/>
            <a:ext cx="469355" cy="46935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6" y="2780584"/>
            <a:ext cx="356148" cy="3561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3329766"/>
            <a:ext cx="474332" cy="4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m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2688473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53"/>
                    </a14:imgEffect>
                    <a14:imgEffect>
                      <a14:saturation sat="8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3" y="1379856"/>
            <a:ext cx="561637" cy="56163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712112" y="1379856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ADT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2112" y="2155619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Specification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12112" y="2791532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Limitation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12112" y="3274545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Trouble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Solution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2112" y="4063356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Video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4044097"/>
            <a:ext cx="377072" cy="37707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2090218"/>
            <a:ext cx="469355" cy="46935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6" y="2780584"/>
            <a:ext cx="356148" cy="35614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3329766"/>
            <a:ext cx="474332" cy="4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uble&amp;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312587"/>
            <a:ext cx="2292439" cy="523112"/>
            <a:chOff x="0" y="1483787"/>
            <a:chExt cx="2292439" cy="52311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53"/>
                    </a14:imgEffect>
                    <a14:imgEffect>
                      <a14:saturation sat="8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3" y="1379856"/>
            <a:ext cx="561637" cy="56163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112" y="1379856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ADT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12112" y="2155619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Specification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712112" y="2791532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Limitation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12112" y="3274545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Trouble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Solution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712112" y="4063356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Video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4044097"/>
            <a:ext cx="377072" cy="37707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2090218"/>
            <a:ext cx="469355" cy="46935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6" y="2780584"/>
            <a:ext cx="356148" cy="3561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3329766"/>
            <a:ext cx="474332" cy="4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3951215"/>
            <a:ext cx="2292439" cy="523112"/>
            <a:chOff x="0" y="1483787"/>
            <a:chExt cx="2292439" cy="52311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53"/>
                    </a14:imgEffect>
                    <a14:imgEffect>
                      <a14:saturation sat="84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3" y="1379856"/>
            <a:ext cx="561637" cy="56163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712112" y="1379856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ADT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12112" y="2155619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Specification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712112" y="2791532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Limitation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12112" y="3274545"/>
            <a:ext cx="156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Trouble &amp;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Solution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12112" y="4063356"/>
            <a:ext cx="156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Video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416" y="4044097"/>
            <a:ext cx="377072" cy="3770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2090218"/>
            <a:ext cx="469355" cy="46935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6" y="2780584"/>
            <a:ext cx="356148" cy="35614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" y="3329766"/>
            <a:ext cx="474332" cy="4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1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7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0"/>
            <a:ext cx="2292439" cy="6858000"/>
          </a:xfrm>
          <a:prstGeom prst="rect">
            <a:avLst/>
          </a:prstGeom>
          <a:solidFill>
            <a:srgbClr val="1B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2292438" y="0"/>
            <a:ext cx="9899562" cy="708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-8417"/>
            <a:ext cx="2276475" cy="75136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107497"/>
            <a:ext cx="412751" cy="41275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63469" y="31343"/>
            <a:ext cx="1944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Folder 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 management</a:t>
            </a:r>
            <a:endParaRPr lang="ko-KR" altLang="en-US" sz="16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2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63470" y="4152900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6483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Data Structure</a:t>
            </a:r>
            <a:r>
              <a:rPr lang="en-US" altLang="ko-KR" sz="36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 Project</a:t>
            </a:r>
            <a:endParaRPr lang="ko-KR" altLang="en-US" sz="36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1173" y="4860786"/>
            <a:ext cx="71296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Folder &amp; File management</a:t>
            </a:r>
          </a:p>
          <a:p>
            <a:pPr algn="ctr"/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2013100988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전자공학과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최범순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81" y="1232937"/>
            <a:ext cx="9766638" cy="27129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43848" y="6550223"/>
            <a:ext cx="244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채옥삼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교수님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김병우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조교님</a:t>
            </a:r>
          </a:p>
        </p:txBody>
      </p:sp>
    </p:spTree>
    <p:extLst>
      <p:ext uri="{BB962C8B-B14F-4D97-AF65-F5344CB8AC3E}">
        <p14:creationId xmlns:p14="http://schemas.microsoft.com/office/powerpoint/2010/main" val="387352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59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Limitation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7728" y="3705999"/>
            <a:ext cx="892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포함하는 폴더와 파일 수가</a:t>
            </a:r>
            <a:r>
              <a:rPr lang="en-US" altLang="ko-KR" dirty="0"/>
              <a:t>, </a:t>
            </a:r>
            <a:r>
              <a:rPr lang="ko-KR" altLang="en-US" dirty="0"/>
              <a:t>해당 폴더의 하위 폴더의 개수와 하위 파일의 </a:t>
            </a:r>
            <a:r>
              <a:rPr lang="ko-KR" altLang="en-US" dirty="0" err="1"/>
              <a:t>개수만을</a:t>
            </a:r>
            <a:r>
              <a:rPr lang="ko-KR" altLang="en-US" dirty="0"/>
              <a:t> 갖고 있다</a:t>
            </a:r>
            <a:r>
              <a:rPr lang="en-US" altLang="ko-KR" dirty="0"/>
              <a:t>. (</a:t>
            </a:r>
            <a:r>
              <a:rPr lang="ko-KR" altLang="en-US" dirty="0"/>
              <a:t>포함하는 모든 하위 폴더가 아닌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97728" y="1575088"/>
            <a:ext cx="947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GUI</a:t>
            </a:r>
            <a:r>
              <a:rPr lang="ko-KR" altLang="en-US" dirty="0"/>
              <a:t>에서 폴더를 클릭하면 해당 폴더로 이동</a:t>
            </a:r>
            <a:r>
              <a:rPr lang="en-US" altLang="ko-KR" dirty="0"/>
              <a:t>, </a:t>
            </a:r>
            <a:r>
              <a:rPr lang="ko-KR" altLang="en-US" dirty="0"/>
              <a:t>파일을 클릭하면 파일의 내용을 읽어오고 수정 가능하지만</a:t>
            </a:r>
            <a:r>
              <a:rPr lang="en-US" altLang="ko-KR" dirty="0"/>
              <a:t>, QT</a:t>
            </a:r>
            <a:r>
              <a:rPr lang="ko-KR" altLang="en-US" dirty="0"/>
              <a:t>의 </a:t>
            </a:r>
            <a:r>
              <a:rPr lang="en-US" altLang="ko-KR" dirty="0"/>
              <a:t>Signal &amp; Slot </a:t>
            </a:r>
            <a:r>
              <a:rPr lang="ko-KR" altLang="en-US" dirty="0"/>
              <a:t>시스템의 이해 부족으로 하나의 폴더나 파일일 땐 정상 작동하지만</a:t>
            </a:r>
            <a:r>
              <a:rPr lang="en-US" altLang="ko-KR" dirty="0"/>
              <a:t>,</a:t>
            </a:r>
            <a:r>
              <a:rPr lang="ko-KR" altLang="en-US" dirty="0"/>
              <a:t> 여러 개의 폴더와 파일이 있을 땐 정상 작동하지 않음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메뉴바를 이용하면 정상 작동함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97728" y="5282912"/>
            <a:ext cx="892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서로</a:t>
            </a:r>
            <a:r>
              <a:rPr lang="en-US" altLang="ko-KR" dirty="0"/>
              <a:t> </a:t>
            </a:r>
            <a:r>
              <a:rPr lang="ko-KR" altLang="en-US" dirty="0"/>
              <a:t>다른 폴더에 같은 이름을 갖는 파일을 생성하는 데 제한이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ofstream</a:t>
            </a:r>
            <a:r>
              <a:rPr lang="ko-KR" altLang="en-US" dirty="0"/>
              <a:t>의 </a:t>
            </a:r>
            <a:r>
              <a:rPr lang="en-US" altLang="ko-KR" dirty="0"/>
              <a:t>open </a:t>
            </a:r>
            <a:r>
              <a:rPr lang="ko-KR" altLang="en-US" dirty="0"/>
              <a:t>함수가 현재 프로젝트의 같은 폴더에 파일을 생성하기 때문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14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2828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Trouble &amp; Solution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7728" y="3179493"/>
            <a:ext cx="89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AVL tree</a:t>
            </a:r>
            <a:r>
              <a:rPr lang="ko-KR" altLang="en-US" dirty="0"/>
              <a:t> </a:t>
            </a:r>
            <a:r>
              <a:rPr lang="en-US" altLang="ko-KR" dirty="0"/>
              <a:t>Rotation</a:t>
            </a:r>
            <a:r>
              <a:rPr lang="ko-KR" altLang="en-US" dirty="0"/>
              <a:t>의 이해와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7728" y="1575088"/>
            <a:ext cx="947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AVL tree</a:t>
            </a:r>
            <a:r>
              <a:rPr lang="ko-KR" altLang="en-US" dirty="0"/>
              <a:t>에서 </a:t>
            </a:r>
            <a:r>
              <a:rPr lang="en-US" altLang="ko-KR" dirty="0"/>
              <a:t>Rename </a:t>
            </a:r>
            <a:r>
              <a:rPr lang="ko-KR" altLang="en-US" dirty="0"/>
              <a:t>했을 때 </a:t>
            </a:r>
            <a:r>
              <a:rPr lang="en-US" altLang="ko-KR" dirty="0"/>
              <a:t>Order</a:t>
            </a:r>
            <a:r>
              <a:rPr lang="ko-KR" altLang="en-US" dirty="0"/>
              <a:t>가 무너지는 문제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8B0F9EE-39F5-4152-93DC-2C69694EA0DC}"/>
              </a:ext>
            </a:extLst>
          </p:cNvPr>
          <p:cNvSpPr/>
          <p:nvPr/>
        </p:nvSpPr>
        <p:spPr>
          <a:xfrm>
            <a:off x="2630346" y="2426974"/>
            <a:ext cx="545019" cy="2699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36D33-01B9-4831-9496-5D05D575B6D3}"/>
              </a:ext>
            </a:extLst>
          </p:cNvPr>
          <p:cNvSpPr txBox="1"/>
          <p:nvPr/>
        </p:nvSpPr>
        <p:spPr>
          <a:xfrm>
            <a:off x="3347206" y="2238791"/>
            <a:ext cx="87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노드의 연결을 끊고 </a:t>
            </a:r>
            <a:r>
              <a:rPr lang="en-US" altLang="ko-KR" dirty="0"/>
              <a:t>AVL tree</a:t>
            </a:r>
            <a:r>
              <a:rPr lang="ko-KR" altLang="en-US" dirty="0"/>
              <a:t>를 </a:t>
            </a:r>
            <a:r>
              <a:rPr lang="en-US" altLang="ko-KR" dirty="0"/>
              <a:t>Balance 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노드를 </a:t>
            </a:r>
            <a:r>
              <a:rPr lang="en-US" altLang="ko-KR" dirty="0"/>
              <a:t>AVL tree</a:t>
            </a:r>
            <a:r>
              <a:rPr lang="ko-KR" altLang="en-US" dirty="0"/>
              <a:t>에 추가하고 다시 </a:t>
            </a:r>
            <a:r>
              <a:rPr lang="en-US" altLang="ko-KR" dirty="0"/>
              <a:t>Balance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785A143-2417-4515-965D-B876B68BF6FB}"/>
              </a:ext>
            </a:extLst>
          </p:cNvPr>
          <p:cNvSpPr/>
          <p:nvPr/>
        </p:nvSpPr>
        <p:spPr>
          <a:xfrm>
            <a:off x="2630346" y="3932010"/>
            <a:ext cx="545019" cy="2699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B32CF-5A3A-41F2-A6F4-35DA96B30F75}"/>
              </a:ext>
            </a:extLst>
          </p:cNvPr>
          <p:cNvSpPr txBox="1"/>
          <p:nvPr/>
        </p:nvSpPr>
        <p:spPr>
          <a:xfrm>
            <a:off x="3347206" y="3718658"/>
            <a:ext cx="87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Rotation</a:t>
            </a:r>
            <a:r>
              <a:rPr lang="ko-KR" altLang="en-US" dirty="0"/>
              <a:t>은 단지 노드의 연결을 끊고 바꾸는 과정일 뿐이며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AVL tree</a:t>
            </a:r>
            <a:r>
              <a:rPr lang="ko-KR" altLang="en-US" dirty="0"/>
              <a:t>에서 </a:t>
            </a:r>
            <a:r>
              <a:rPr lang="en-US" altLang="ko-KR" dirty="0"/>
              <a:t>Balance</a:t>
            </a:r>
            <a:r>
              <a:rPr lang="ko-KR" altLang="en-US" dirty="0"/>
              <a:t>가 무너지는 경우는 </a:t>
            </a:r>
            <a:r>
              <a:rPr lang="en-US" altLang="ko-KR" dirty="0"/>
              <a:t>LL, RR, RL, LR </a:t>
            </a:r>
            <a:r>
              <a:rPr lang="ko-KR" altLang="en-US" dirty="0"/>
              <a:t>네 가지 경우 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E5BA3-F179-49EC-B708-199E4A59DA33}"/>
              </a:ext>
            </a:extLst>
          </p:cNvPr>
          <p:cNvSpPr txBox="1"/>
          <p:nvPr/>
        </p:nvSpPr>
        <p:spPr>
          <a:xfrm>
            <a:off x="2597728" y="4667756"/>
            <a:ext cx="89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GUI programming</a:t>
            </a:r>
            <a:r>
              <a:rPr lang="ko-KR" altLang="en-US" dirty="0"/>
              <a:t>의 시도와</a:t>
            </a:r>
            <a:r>
              <a:rPr lang="en-US" altLang="ko-KR" dirty="0"/>
              <a:t>, Visual studio </a:t>
            </a:r>
            <a:r>
              <a:rPr lang="en-US" altLang="ko-KR" dirty="0" err="1"/>
              <a:t>c++</a:t>
            </a:r>
            <a:r>
              <a:rPr lang="ko-KR" altLang="en-US" dirty="0"/>
              <a:t>로 </a:t>
            </a:r>
            <a:r>
              <a:rPr lang="en-US" altLang="ko-KR" dirty="0"/>
              <a:t>GUI </a:t>
            </a:r>
            <a:r>
              <a:rPr lang="ko-KR" altLang="en-US" dirty="0"/>
              <a:t>구현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58A8E8D-303F-4614-A647-99315967FADD}"/>
              </a:ext>
            </a:extLst>
          </p:cNvPr>
          <p:cNvSpPr/>
          <p:nvPr/>
        </p:nvSpPr>
        <p:spPr>
          <a:xfrm>
            <a:off x="2630346" y="5385425"/>
            <a:ext cx="545019" cy="2699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82463-9095-4EFF-BA41-C6F4FA76F89F}"/>
              </a:ext>
            </a:extLst>
          </p:cNvPr>
          <p:cNvSpPr txBox="1"/>
          <p:nvPr/>
        </p:nvSpPr>
        <p:spPr>
          <a:xfrm>
            <a:off x="3347206" y="5306297"/>
            <a:ext cx="873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과 </a:t>
            </a:r>
            <a:r>
              <a:rPr lang="en-US" altLang="ko-KR" dirty="0" err="1"/>
              <a:t>Youtube</a:t>
            </a:r>
            <a:r>
              <a:rPr lang="ko-KR" altLang="en-US" dirty="0"/>
              <a:t>외 </a:t>
            </a:r>
            <a:r>
              <a:rPr lang="en-US" altLang="ko-KR" dirty="0"/>
              <a:t>Qt</a:t>
            </a:r>
            <a:r>
              <a:rPr lang="ko-KR" altLang="en-US" dirty="0"/>
              <a:t> 홈페이지의 정보의 도움을 받아 구현</a:t>
            </a:r>
          </a:p>
        </p:txBody>
      </p:sp>
    </p:spTree>
    <p:extLst>
      <p:ext uri="{BB962C8B-B14F-4D97-AF65-F5344CB8AC3E}">
        <p14:creationId xmlns:p14="http://schemas.microsoft.com/office/powerpoint/2010/main" val="344689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244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Executing Video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8582" y="3458095"/>
            <a:ext cx="385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Will be added on presentation 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52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98398" y="2603297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6483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The End</a:t>
            </a:r>
          </a:p>
          <a:p>
            <a:pPr algn="ctr"/>
            <a:r>
              <a:rPr lang="en-US" altLang="ko-KR" sz="3600" b="1" dirty="0">
                <a:solidFill>
                  <a:srgbClr val="36483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</a:t>
            </a:r>
            <a:endParaRPr lang="ko-KR" altLang="en-US" sz="36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02931" y="5380672"/>
            <a:ext cx="32890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Template by </a:t>
            </a:r>
            <a:r>
              <a:rPr lang="en-US" altLang="ko-KR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Hyekang</a:t>
            </a:r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Lee</a:t>
            </a:r>
          </a:p>
          <a:p>
            <a:pPr algn="dist"/>
            <a:endParaRPr lang="en-US" altLang="ko-KR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dist"/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Modified by </a:t>
            </a:r>
            <a:r>
              <a:rPr lang="en-US" altLang="ko-KR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BeomSoon</a:t>
            </a:r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Choi</a:t>
            </a:r>
          </a:p>
          <a:p>
            <a:pPr algn="dist"/>
            <a:endParaRPr lang="en-US" altLang="ko-KR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  <a:p>
            <a:pPr algn="dist"/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Made by </a:t>
            </a:r>
            <a:r>
              <a:rPr lang="en-US" altLang="ko-KR" dirty="0" err="1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BeomSoon</a:t>
            </a:r>
            <a:r>
              <a:rPr lang="en-US" altLang="ko-KR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Choi</a:t>
            </a:r>
            <a:endParaRPr lang="ko-KR" altLang="en-US" dirty="0">
              <a:latin typeface="나눔명조OTF ExtraBold" panose="02020603020101020101" pitchFamily="18" charset="-127"/>
              <a:ea typeface="나눔명조OTF Extra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979208" y="2114698"/>
            <a:ext cx="8387137" cy="23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2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02856" y="116115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"/>
                <a:ea typeface="나눔바른고딕 Light" panose="020B0603020101020101" pitchFamily="50" charset="-127"/>
              </a:rPr>
              <a:t>Contents</a:t>
            </a:r>
            <a:endParaRPr lang="ko-KR" altLang="en-US" sz="2400" dirty="0">
              <a:latin typeface="나눔"/>
              <a:ea typeface="나눔바른고딕 Light" panose="020B060302010102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415265" y="1227237"/>
            <a:ext cx="7812458" cy="4961866"/>
            <a:chOff x="4379542" y="1152423"/>
            <a:chExt cx="7812458" cy="4961866"/>
          </a:xfrm>
        </p:grpSpPr>
        <p:sp>
          <p:nvSpPr>
            <p:cNvPr id="19" name="TextBox 18"/>
            <p:cNvSpPr txBox="1"/>
            <p:nvPr/>
          </p:nvSpPr>
          <p:spPr>
            <a:xfrm>
              <a:off x="4379542" y="1405084"/>
              <a:ext cx="781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ADT &amp; Structure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79542" y="2458714"/>
              <a:ext cx="781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Specification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9542" y="3512344"/>
              <a:ext cx="781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Limitation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9542" y="4565974"/>
              <a:ext cx="781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Trouble &amp; Solution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9542" y="5619605"/>
              <a:ext cx="781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Video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921" y="1152423"/>
              <a:ext cx="905432" cy="90543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9311" y="2274172"/>
              <a:ext cx="716652" cy="716652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623" y="3295385"/>
              <a:ext cx="834028" cy="83402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772" y="4331164"/>
              <a:ext cx="869730" cy="86973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008" y="5525031"/>
              <a:ext cx="589258" cy="589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35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902856" y="116115"/>
            <a:ext cx="15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Class ADT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8E9F9F-0FDB-4779-8ABE-E7F60567E1FC}"/>
              </a:ext>
            </a:extLst>
          </p:cNvPr>
          <p:cNvGrpSpPr/>
          <p:nvPr/>
        </p:nvGrpSpPr>
        <p:grpSpPr>
          <a:xfrm>
            <a:off x="2465199" y="633732"/>
            <a:ext cx="9621505" cy="6063820"/>
            <a:chOff x="2465199" y="633732"/>
            <a:chExt cx="9621505" cy="6063820"/>
          </a:xfrm>
        </p:grpSpPr>
        <p:grpSp>
          <p:nvGrpSpPr>
            <p:cNvPr id="127" name="그룹 126"/>
            <p:cNvGrpSpPr/>
            <p:nvPr/>
          </p:nvGrpSpPr>
          <p:grpSpPr>
            <a:xfrm>
              <a:off x="3602037" y="2764595"/>
              <a:ext cx="2136371" cy="2027756"/>
              <a:chOff x="4274127" y="2159178"/>
              <a:chExt cx="2136371" cy="202775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274127" y="2159178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project02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274127" y="2524940"/>
                <a:ext cx="2136371" cy="8309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m_RecentlyFolder</a:t>
                </a:r>
                <a:endParaRPr lang="en-US" altLang="ko-KR" sz="1200" dirty="0"/>
              </a:p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m_goBackForthFolder</a:t>
                </a:r>
                <a:endParaRPr lang="en-US" altLang="ko-KR" sz="1200" dirty="0"/>
              </a:p>
              <a:p>
                <a:r>
                  <a:rPr lang="en-US" altLang="ko-KR" sz="1200" dirty="0"/>
                  <a:t>-clipboard</a:t>
                </a:r>
              </a:p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ui</a:t>
                </a:r>
                <a:endParaRPr lang="ko-KR" alt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74127" y="3355937"/>
                <a:ext cx="2136371" cy="8309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goForthFolder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showBacks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copyFolder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checkType</a:t>
                </a:r>
                <a:r>
                  <a:rPr lang="en-US" altLang="ko-KR" sz="1200" dirty="0"/>
                  <a:t>()…</a:t>
                </a:r>
                <a:endParaRPr lang="ko-KR" altLang="en-US" sz="1200" dirty="0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535831" y="5037310"/>
              <a:ext cx="2136371" cy="1289092"/>
              <a:chOff x="7700680" y="3807097"/>
              <a:chExt cx="2136371" cy="128909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700680" y="3807097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AVLtree</a:t>
                </a:r>
                <a:endParaRPr lang="en-US" altLang="ko-KR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00680" y="4172859"/>
                <a:ext cx="2136371" cy="4616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-root</a:t>
                </a:r>
              </a:p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preQue</a:t>
                </a:r>
                <a:r>
                  <a:rPr lang="en-US" altLang="ko-KR" sz="1200" dirty="0"/>
                  <a:t>…</a:t>
                </a:r>
                <a:endParaRPr lang="ko-KR" alt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700680" y="4634524"/>
                <a:ext cx="2136371" cy="4616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getRightMostLeaf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NullRightMostLeaf</a:t>
                </a:r>
                <a:r>
                  <a:rPr lang="en-US" altLang="ko-KR" sz="1200" dirty="0"/>
                  <a:t>()…</a:t>
                </a:r>
                <a:endParaRPr lang="ko-KR" altLang="en-US" sz="1200" dirty="0"/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9833972" y="5020482"/>
              <a:ext cx="2136371" cy="1658424"/>
              <a:chOff x="9998821" y="3798090"/>
              <a:chExt cx="2136371" cy="165842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998821" y="3798090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LinkedList</a:t>
                </a:r>
                <a:endParaRPr lang="en-US" altLang="ko-KR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998821" y="4163852"/>
                <a:ext cx="2136371" cy="4616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-head</a:t>
                </a:r>
              </a:p>
              <a:p>
                <a:r>
                  <a:rPr lang="en-US" altLang="ko-KR" sz="1200" dirty="0"/>
                  <a:t>-current…</a:t>
                </a:r>
                <a:endParaRPr lang="ko-KR" alt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998821" y="4625517"/>
                <a:ext cx="2136371" cy="830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findT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isFound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addTunSorted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insertionSortAscending</a:t>
                </a:r>
                <a:r>
                  <a:rPr lang="en-US" altLang="ko-KR" sz="1200" dirty="0"/>
                  <a:t>()…</a:t>
                </a:r>
                <a:endParaRPr lang="ko-KR" altLang="en-US" sz="1200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823611" y="5230934"/>
              <a:ext cx="2136371" cy="1466618"/>
              <a:chOff x="5411585" y="3807097"/>
              <a:chExt cx="2136371" cy="146661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11585" y="3807097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Stack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11585" y="4172859"/>
                <a:ext cx="2136371" cy="4616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-top</a:t>
                </a:r>
              </a:p>
              <a:p>
                <a:r>
                  <a:rPr lang="en-US" altLang="ko-KR" sz="1200" dirty="0"/>
                  <a:t>-items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11585" y="4627384"/>
                <a:ext cx="2136371" cy="646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getBackTs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goFrontHistory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autoPush</a:t>
                </a:r>
                <a:r>
                  <a:rPr lang="en-US" altLang="ko-KR" sz="1200" dirty="0"/>
                  <a:t>()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2465199" y="5238420"/>
              <a:ext cx="2136371" cy="1289092"/>
              <a:chOff x="3053173" y="3814583"/>
              <a:chExt cx="2136371" cy="12890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053173" y="3814583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Queue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53173" y="4180345"/>
                <a:ext cx="2136371" cy="4616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-front</a:t>
                </a:r>
              </a:p>
              <a:p>
                <a:r>
                  <a:rPr lang="en-US" altLang="ko-KR" sz="1200" dirty="0"/>
                  <a:t>-rear…</a:t>
                </a:r>
                <a:endParaRPr lang="ko-KR" altLang="en-US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53173" y="4642010"/>
                <a:ext cx="2136371" cy="4616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autoEnqueue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getRear</a:t>
                </a:r>
                <a:r>
                  <a:rPr lang="en-US" altLang="ko-KR" sz="1200" dirty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8604017" y="1247783"/>
              <a:ext cx="2136371" cy="917506"/>
              <a:chOff x="8595360" y="720244"/>
              <a:chExt cx="2136371" cy="91750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595360" y="720244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BaseType</a:t>
                </a:r>
                <a:endParaRPr lang="en-US" altLang="ko-KR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595360" y="1086006"/>
                <a:ext cx="2136371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-name…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595360" y="1360751"/>
                <a:ext cx="2136371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getName</a:t>
                </a:r>
                <a:r>
                  <a:rPr lang="en-US" altLang="ko-KR" sz="1200" dirty="0"/>
                  <a:t>()…</a:t>
                </a:r>
                <a:endParaRPr lang="ko-KR" altLang="en-US" sz="1200" dirty="0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9950333" y="2640224"/>
              <a:ext cx="2136371" cy="916994"/>
              <a:chOff x="9948947" y="2159178"/>
              <a:chExt cx="2136371" cy="9169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9948947" y="2159178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FileType</a:t>
                </a:r>
                <a:endParaRPr lang="en-US" altLang="ko-KR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948947" y="2524940"/>
                <a:ext cx="2136371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-name…</a:t>
                </a:r>
                <a:endParaRPr lang="ko-KR" altLang="en-US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948947" y="2799173"/>
                <a:ext cx="2136371" cy="2769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getName</a:t>
                </a:r>
                <a:r>
                  <a:rPr lang="en-US" altLang="ko-KR" sz="1200" dirty="0"/>
                  <a:t>()…</a:t>
                </a:r>
                <a:endParaRPr lang="ko-KR" altLang="en-US" sz="1200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7209212" y="2640224"/>
              <a:ext cx="2136371" cy="1843090"/>
              <a:chOff x="7209212" y="2640224"/>
              <a:chExt cx="2136371" cy="184309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209212" y="2640224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FolderType</a:t>
                </a:r>
                <a:endParaRPr lang="en-US" altLang="ko-KR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209212" y="3005986"/>
                <a:ext cx="2136371" cy="646331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upperFolder</a:t>
                </a:r>
                <a:endParaRPr lang="en-US" altLang="ko-KR" sz="1200" dirty="0"/>
              </a:p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subFolderList</a:t>
                </a:r>
                <a:endParaRPr lang="en-US" altLang="ko-KR" sz="1200" dirty="0"/>
              </a:p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subFileList</a:t>
                </a:r>
                <a:endParaRPr lang="ko-KR" altLang="en-US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09212" y="3652317"/>
                <a:ext cx="2136371" cy="83099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searchFolderName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searchExactFolderName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deleteFileFromSFLtemporarily</a:t>
                </a:r>
                <a:r>
                  <a:rPr lang="en-US" altLang="ko-KR" sz="1200" dirty="0"/>
                  <a:t>()…</a:t>
                </a:r>
                <a:endParaRPr lang="ko-KR" altLang="en-US" sz="1200" dirty="0"/>
              </a:p>
            </p:txBody>
          </p:sp>
        </p:grpSp>
        <p:cxnSp>
          <p:nvCxnSpPr>
            <p:cNvPr id="76" name="꺾인 연결선 75"/>
            <p:cNvCxnSpPr>
              <a:stCxn id="56" idx="0"/>
              <a:endCxn id="34" idx="2"/>
            </p:cNvCxnSpPr>
            <p:nvPr/>
          </p:nvCxnSpPr>
          <p:spPr>
            <a:xfrm rot="5400000" flipH="1" flipV="1">
              <a:off x="3878770" y="4446967"/>
              <a:ext cx="446069" cy="11368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52" idx="0"/>
              <a:endCxn id="34" idx="2"/>
            </p:cNvCxnSpPr>
            <p:nvPr/>
          </p:nvCxnSpPr>
          <p:spPr>
            <a:xfrm rot="16200000" flipV="1">
              <a:off x="5061719" y="4400856"/>
              <a:ext cx="438583" cy="12215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68" idx="0"/>
              <a:endCxn id="62" idx="2"/>
            </p:cNvCxnSpPr>
            <p:nvPr/>
          </p:nvCxnSpPr>
          <p:spPr>
            <a:xfrm rot="5400000" flipH="1" flipV="1">
              <a:off x="8737333" y="1705355"/>
              <a:ext cx="474935" cy="13948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64" idx="0"/>
              <a:endCxn id="62" idx="2"/>
            </p:cNvCxnSpPr>
            <p:nvPr/>
          </p:nvCxnSpPr>
          <p:spPr>
            <a:xfrm rot="16200000" flipV="1">
              <a:off x="10107894" y="1729599"/>
              <a:ext cx="474935" cy="13463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40" idx="0"/>
            </p:cNvCxnSpPr>
            <p:nvPr/>
          </p:nvCxnSpPr>
          <p:spPr>
            <a:xfrm rot="16200000" flipV="1">
              <a:off x="8250632" y="4683924"/>
              <a:ext cx="380154" cy="3266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44" idx="0"/>
              <a:endCxn id="70" idx="2"/>
            </p:cNvCxnSpPr>
            <p:nvPr/>
          </p:nvCxnSpPr>
          <p:spPr>
            <a:xfrm rot="16200000" flipV="1">
              <a:off x="9321194" y="3439518"/>
              <a:ext cx="537168" cy="26247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그룹 97"/>
            <p:cNvGrpSpPr/>
            <p:nvPr/>
          </p:nvGrpSpPr>
          <p:grpSpPr>
            <a:xfrm>
              <a:off x="6102750" y="1225458"/>
              <a:ext cx="2337959" cy="679674"/>
              <a:chOff x="3906981" y="5310047"/>
              <a:chExt cx="2337959" cy="679674"/>
            </a:xfrm>
          </p:grpSpPr>
          <p:cxnSp>
            <p:nvCxnSpPr>
              <p:cNvPr id="94" name="직선 화살표 연결선 93"/>
              <p:cNvCxnSpPr/>
              <p:nvPr/>
            </p:nvCxnSpPr>
            <p:spPr>
              <a:xfrm>
                <a:off x="3906982" y="5494713"/>
                <a:ext cx="9975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/>
              <p:cNvCxnSpPr/>
              <p:nvPr/>
            </p:nvCxnSpPr>
            <p:spPr>
              <a:xfrm>
                <a:off x="3906981" y="5805055"/>
                <a:ext cx="9975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904508" y="562038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Inheritance</a:t>
                </a:r>
                <a:endParaRPr lang="ko-KR" alt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4508" y="5310047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Used</a:t>
                </a:r>
                <a:endParaRPr lang="ko-KR" altLang="en-US" dirty="0"/>
              </a:p>
            </p:txBody>
          </p:sp>
        </p:grpSp>
        <p:cxnSp>
          <p:nvCxnSpPr>
            <p:cNvPr id="133" name="꺾인 연결선 132"/>
            <p:cNvCxnSpPr>
              <a:stCxn id="69" idx="1"/>
              <a:endCxn id="33" idx="3"/>
            </p:cNvCxnSpPr>
            <p:nvPr/>
          </p:nvCxnSpPr>
          <p:spPr>
            <a:xfrm rot="10800000" flipV="1">
              <a:off x="5738408" y="3329152"/>
              <a:ext cx="1470804" cy="2167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065028" y="1914384"/>
              <a:ext cx="2161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</a:t>
              </a:r>
              <a:r>
                <a:rPr lang="ko-KR" altLang="en-US" sz="1200" dirty="0"/>
                <a:t>기본적인 변수 혹은 함수는 </a:t>
              </a:r>
              <a:endParaRPr lang="en-US" altLang="ko-KR" sz="1200" dirty="0"/>
            </a:p>
            <a:p>
              <a:r>
                <a:rPr lang="ko-KR" altLang="en-US" sz="1200" dirty="0"/>
                <a:t>되도록 표시하지 않았음</a:t>
              </a:r>
            </a:p>
          </p:txBody>
        </p:sp>
        <p:pic>
          <p:nvPicPr>
            <p:cNvPr id="1026" name="Picture 2" descr="Qt logo 2016.svg">
              <a:extLst>
                <a:ext uri="{FF2B5EF4-FFF2-40B4-BE49-F238E27FC236}">
                  <a16:creationId xmlns:a16="http://schemas.microsoft.com/office/drawing/2014/main" id="{B6C17E29-BA4D-4594-8AB5-22DD289C5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691" y="2638224"/>
              <a:ext cx="848281" cy="622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A423B79-698A-46CE-926F-A7B9D9787E9B}"/>
                </a:ext>
              </a:extLst>
            </p:cNvPr>
            <p:cNvGrpSpPr/>
            <p:nvPr/>
          </p:nvGrpSpPr>
          <p:grpSpPr>
            <a:xfrm>
              <a:off x="3602037" y="742091"/>
              <a:ext cx="2136372" cy="1661458"/>
              <a:chOff x="4274126" y="759081"/>
              <a:chExt cx="2136372" cy="166145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B64EFD-49E7-4D8A-9BB4-10452095E126}"/>
                  </a:ext>
                </a:extLst>
              </p:cNvPr>
              <p:cNvSpPr txBox="1"/>
              <p:nvPr/>
            </p:nvSpPr>
            <p:spPr>
              <a:xfrm>
                <a:off x="4274127" y="759081"/>
                <a:ext cx="213637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SecondWindow</a:t>
                </a:r>
                <a:endParaRPr lang="en-US" altLang="ko-KR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AFBA3E-9393-45FB-AC56-DAB3E75F6E7A}"/>
                  </a:ext>
                </a:extLst>
              </p:cNvPr>
              <p:cNvSpPr txBox="1"/>
              <p:nvPr/>
            </p:nvSpPr>
            <p:spPr>
              <a:xfrm>
                <a:off x="4274126" y="1125453"/>
                <a:ext cx="2136371" cy="46166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ui</a:t>
                </a:r>
                <a:endParaRPr lang="en-US" altLang="ko-KR" sz="1200" dirty="0"/>
              </a:p>
              <a:p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signalmapper</a:t>
                </a:r>
                <a:endParaRPr lang="ko-KR" altLang="en-US" sz="12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524919-7961-4704-A128-D0DFBC1F9D9A}"/>
                  </a:ext>
                </a:extLst>
              </p:cNvPr>
              <p:cNvSpPr txBox="1"/>
              <p:nvPr/>
            </p:nvSpPr>
            <p:spPr>
              <a:xfrm>
                <a:off x="4274127" y="1589542"/>
                <a:ext cx="2136371" cy="830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addTitle_BackHistory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addsubLabel_FileRetrieve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addButtonLabel</a:t>
                </a:r>
                <a:r>
                  <a:rPr lang="en-US" altLang="ko-KR" sz="1200" dirty="0"/>
                  <a:t>()</a:t>
                </a:r>
              </a:p>
              <a:p>
                <a:r>
                  <a:rPr lang="en-US" altLang="ko-KR" sz="1200" dirty="0"/>
                  <a:t>+</a:t>
                </a:r>
                <a:r>
                  <a:rPr lang="en-US" altLang="ko-KR" sz="1200" dirty="0" err="1"/>
                  <a:t>addTextContent</a:t>
                </a:r>
                <a:r>
                  <a:rPr lang="en-US" altLang="ko-KR" sz="1200" dirty="0"/>
                  <a:t>() …</a:t>
                </a:r>
                <a:endParaRPr lang="ko-KR" altLang="en-US" sz="1200" dirty="0"/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8D16C7-0A24-4839-BB19-3ACC506A589F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670224" y="2403549"/>
              <a:ext cx="0" cy="361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2" name="Picture 2" descr="Qt logo 2016.svg">
              <a:extLst>
                <a:ext uri="{FF2B5EF4-FFF2-40B4-BE49-F238E27FC236}">
                  <a16:creationId xmlns:a16="http://schemas.microsoft.com/office/drawing/2014/main" id="{1232937C-3799-4906-BB18-1EBEEF348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691" y="633732"/>
              <a:ext cx="848281" cy="622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423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D2AA97D-45ED-47B4-9BD2-D4C29B30D4ED}"/>
              </a:ext>
            </a:extLst>
          </p:cNvPr>
          <p:cNvGrpSpPr/>
          <p:nvPr/>
        </p:nvGrpSpPr>
        <p:grpSpPr>
          <a:xfrm>
            <a:off x="2338840" y="889875"/>
            <a:ext cx="2136371" cy="2027756"/>
            <a:chOff x="4274127" y="2159178"/>
            <a:chExt cx="2136371" cy="20277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04C58B-FF5A-4D94-96A8-A7F83B1ECE69}"/>
                </a:ext>
              </a:extLst>
            </p:cNvPr>
            <p:cNvSpPr txBox="1"/>
            <p:nvPr/>
          </p:nvSpPr>
          <p:spPr>
            <a:xfrm>
              <a:off x="4274127" y="2159178"/>
              <a:ext cx="21363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project02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9B6EFC-6ED7-4D9B-98DB-7123C7870168}"/>
                </a:ext>
              </a:extLst>
            </p:cNvPr>
            <p:cNvSpPr txBox="1"/>
            <p:nvPr/>
          </p:nvSpPr>
          <p:spPr>
            <a:xfrm>
              <a:off x="4274127" y="2524940"/>
              <a:ext cx="2136371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m_RecentlyFolder</a:t>
              </a:r>
              <a:endParaRPr lang="en-US" altLang="ko-KR" sz="1200" dirty="0"/>
            </a:p>
            <a:p>
              <a:r>
                <a:rPr lang="en-US" altLang="ko-KR" sz="1200" dirty="0"/>
                <a:t>-clipboard</a:t>
              </a:r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m_goBackForthFolder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ui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559C9B-FF2F-45F8-A9F7-6C80723408FF}"/>
                </a:ext>
              </a:extLst>
            </p:cNvPr>
            <p:cNvSpPr txBox="1"/>
            <p:nvPr/>
          </p:nvSpPr>
          <p:spPr>
            <a:xfrm>
              <a:off x="4274127" y="3355937"/>
              <a:ext cx="2136371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goForthFolder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showBacks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copyFolder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checkType</a:t>
              </a:r>
              <a:r>
                <a:rPr lang="en-US" altLang="ko-KR" sz="1200" dirty="0"/>
                <a:t>()…</a:t>
              </a:r>
              <a:endParaRPr lang="ko-KR" altLang="en-US" sz="1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02856" y="116115"/>
            <a:ext cx="3394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 - Application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212975" y="1159057"/>
            <a:ext cx="2427317" cy="2427317"/>
            <a:chOff x="8212975" y="844355"/>
            <a:chExt cx="2427317" cy="2427317"/>
          </a:xfrm>
        </p:grpSpPr>
        <p:sp>
          <p:nvSpPr>
            <p:cNvPr id="2" name="타원 1"/>
            <p:cNvSpPr/>
            <p:nvPr/>
          </p:nvSpPr>
          <p:spPr>
            <a:xfrm>
              <a:off x="8212975" y="844355"/>
              <a:ext cx="2427317" cy="24273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740358" y="1374054"/>
              <a:ext cx="1367920" cy="13679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>
              <a:stCxn id="2" idx="0"/>
              <a:endCxn id="2" idx="4"/>
            </p:cNvCxnSpPr>
            <p:nvPr/>
          </p:nvCxnSpPr>
          <p:spPr>
            <a:xfrm>
              <a:off x="9426634" y="844355"/>
              <a:ext cx="0" cy="2427317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" idx="2"/>
              <a:endCxn id="2" idx="6"/>
            </p:cNvCxnSpPr>
            <p:nvPr/>
          </p:nvCxnSpPr>
          <p:spPr>
            <a:xfrm>
              <a:off x="8212975" y="2058014"/>
              <a:ext cx="2427317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" idx="3"/>
              <a:endCxn id="2" idx="7"/>
            </p:cNvCxnSpPr>
            <p:nvPr/>
          </p:nvCxnSpPr>
          <p:spPr>
            <a:xfrm flipV="1">
              <a:off x="8568447" y="1199827"/>
              <a:ext cx="1716373" cy="17163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" idx="1"/>
              <a:endCxn id="2" idx="5"/>
            </p:cNvCxnSpPr>
            <p:nvPr/>
          </p:nvCxnSpPr>
          <p:spPr>
            <a:xfrm>
              <a:off x="8568447" y="1199827"/>
              <a:ext cx="1716373" cy="171637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endCxn id="38" idx="1"/>
          </p:cNvCxnSpPr>
          <p:nvPr/>
        </p:nvCxnSpPr>
        <p:spPr>
          <a:xfrm>
            <a:off x="3959687" y="1375486"/>
            <a:ext cx="1773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733466" y="959988"/>
            <a:ext cx="2136371" cy="1286127"/>
            <a:chOff x="5647510" y="933822"/>
            <a:chExt cx="2136371" cy="1286127"/>
          </a:xfrm>
        </p:grpSpPr>
        <p:sp>
          <p:nvSpPr>
            <p:cNvPr id="38" name="TextBox 37"/>
            <p:cNvSpPr txBox="1"/>
            <p:nvPr/>
          </p:nvSpPr>
          <p:spPr>
            <a:xfrm>
              <a:off x="5647510" y="1210820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m_RecentlyFolder</a:t>
              </a:r>
              <a:endParaRPr lang="en-US" altLang="ko-K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7510" y="933822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최근 열어본 폴더 목록</a:t>
              </a:r>
              <a:endParaRPr lang="en-US" altLang="ko-K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47510" y="1484954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Type : Circular Queue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47510" y="1758284"/>
              <a:ext cx="213637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Reason : </a:t>
              </a:r>
              <a:r>
                <a:rPr lang="ko-KR" altLang="en-US" sz="1200" dirty="0"/>
                <a:t>가장 오래된 기록이 먼저 없어진다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721132" y="4263941"/>
            <a:ext cx="2136371" cy="2213126"/>
            <a:chOff x="5647510" y="933822"/>
            <a:chExt cx="2136371" cy="2213126"/>
          </a:xfrm>
        </p:grpSpPr>
        <p:sp>
          <p:nvSpPr>
            <p:cNvPr id="45" name="TextBox 44"/>
            <p:cNvSpPr txBox="1"/>
            <p:nvPr/>
          </p:nvSpPr>
          <p:spPr>
            <a:xfrm>
              <a:off x="5647510" y="1210820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m_goBackForthFolder</a:t>
              </a:r>
              <a:endParaRPr lang="en-US" altLang="ko-KR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47510" y="933822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뒤로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앞으로 가기 폴더 목록</a:t>
              </a:r>
              <a:endParaRPr lang="en-US" altLang="ko-K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47510" y="1484954"/>
              <a:ext cx="213637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Type : Stack +</a:t>
              </a:r>
            </a:p>
            <a:p>
              <a:r>
                <a:rPr lang="en-US" altLang="ko-KR" sz="1200" dirty="0"/>
                <a:t>Circular Queue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47510" y="1946619"/>
              <a:ext cx="2136371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Reason : </a:t>
              </a:r>
              <a:r>
                <a:rPr lang="ko-KR" altLang="en-US" sz="1200" dirty="0"/>
                <a:t>앞으로 뒤로 이동하다가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새로운 폴더를 열면 최근 기록이 사라진다</a:t>
              </a:r>
              <a:r>
                <a:rPr lang="en-US" altLang="ko-KR" sz="1200" dirty="0"/>
                <a:t>.(Stack)</a:t>
              </a:r>
            </a:p>
            <a:p>
              <a:r>
                <a:rPr lang="ko-KR" altLang="en-US" sz="1200" dirty="0"/>
                <a:t>꽉 찼을 때 새로운 기록을 넣으면 가장 오래된 기록이 먼저 없어진다</a:t>
              </a:r>
              <a:r>
                <a:rPr lang="en-US" altLang="ko-KR" sz="1200" dirty="0"/>
                <a:t>.</a:t>
              </a:r>
            </a:p>
          </p:txBody>
        </p:sp>
      </p:grpSp>
      <p:cxnSp>
        <p:nvCxnSpPr>
          <p:cNvPr id="49" name="꺾인 연결선 48"/>
          <p:cNvCxnSpPr>
            <a:endCxn id="45" idx="1"/>
          </p:cNvCxnSpPr>
          <p:nvPr/>
        </p:nvCxnSpPr>
        <p:spPr>
          <a:xfrm rot="16200000" flipH="1">
            <a:off x="3507348" y="2465655"/>
            <a:ext cx="2912678" cy="1514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5721132" y="2502134"/>
            <a:ext cx="2136371" cy="1286533"/>
            <a:chOff x="5647510" y="933822"/>
            <a:chExt cx="2136371" cy="1286533"/>
          </a:xfrm>
        </p:grpSpPr>
        <p:sp>
          <p:nvSpPr>
            <p:cNvPr id="90" name="TextBox 89"/>
            <p:cNvSpPr txBox="1"/>
            <p:nvPr/>
          </p:nvSpPr>
          <p:spPr>
            <a:xfrm>
              <a:off x="5647510" y="1210820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-clipboard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47510" y="933822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클립 보드</a:t>
              </a:r>
              <a:endParaRPr lang="en-US" altLang="ko-KR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47510" y="1484954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Type : Circular Queue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47510" y="1758690"/>
              <a:ext cx="213637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Reason : </a:t>
              </a:r>
              <a:r>
                <a:rPr lang="ko-KR" altLang="en-US" sz="1200" dirty="0"/>
                <a:t>가장 오래된 자료가 먼저 없어진다</a:t>
              </a:r>
              <a:r>
                <a:rPr lang="en-US" altLang="ko-KR" sz="1200" dirty="0"/>
                <a:t>.</a:t>
              </a:r>
            </a:p>
          </p:txBody>
        </p:sp>
      </p:grpSp>
      <p:cxnSp>
        <p:nvCxnSpPr>
          <p:cNvPr id="96" name="꺾인 연결선 95"/>
          <p:cNvCxnSpPr>
            <a:endCxn id="90" idx="1"/>
          </p:cNvCxnSpPr>
          <p:nvPr/>
        </p:nvCxnSpPr>
        <p:spPr>
          <a:xfrm>
            <a:off x="3959687" y="1537286"/>
            <a:ext cx="1761445" cy="1380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원통 118"/>
          <p:cNvSpPr/>
          <p:nvPr/>
        </p:nvSpPr>
        <p:spPr>
          <a:xfrm>
            <a:off x="8387543" y="4089089"/>
            <a:ext cx="2061556" cy="238797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원통 120"/>
          <p:cNvSpPr/>
          <p:nvPr/>
        </p:nvSpPr>
        <p:spPr>
          <a:xfrm>
            <a:off x="8568447" y="5687660"/>
            <a:ext cx="1716373" cy="642828"/>
          </a:xfrm>
          <a:prstGeom prst="can">
            <a:avLst/>
          </a:prstGeom>
          <a:solidFill>
            <a:schemeClr val="accent4">
              <a:lumMod val="60000"/>
              <a:lumOff val="40000"/>
              <a:alpha val="82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원통 121"/>
          <p:cNvSpPr/>
          <p:nvPr/>
        </p:nvSpPr>
        <p:spPr>
          <a:xfrm>
            <a:off x="8568447" y="5160785"/>
            <a:ext cx="1716373" cy="642828"/>
          </a:xfrm>
          <a:prstGeom prst="can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원통 122"/>
          <p:cNvSpPr/>
          <p:nvPr/>
        </p:nvSpPr>
        <p:spPr>
          <a:xfrm>
            <a:off x="8568447" y="4633910"/>
            <a:ext cx="1716373" cy="642828"/>
          </a:xfrm>
          <a:prstGeom prst="can">
            <a:avLst/>
          </a:prstGeom>
          <a:solidFill>
            <a:schemeClr val="accent4">
              <a:lumMod val="60000"/>
              <a:lumOff val="40000"/>
              <a:alpha val="72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2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AC3426FA-D635-4E5E-9737-7BDA3AC2D9FB}"/>
              </a:ext>
            </a:extLst>
          </p:cNvPr>
          <p:cNvGrpSpPr/>
          <p:nvPr/>
        </p:nvGrpSpPr>
        <p:grpSpPr>
          <a:xfrm>
            <a:off x="2451847" y="1962449"/>
            <a:ext cx="2136371" cy="1843090"/>
            <a:chOff x="7209212" y="2640224"/>
            <a:chExt cx="2136371" cy="184309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F9982-BBEC-48C8-AC74-AF05BA8200CB}"/>
                </a:ext>
              </a:extLst>
            </p:cNvPr>
            <p:cNvSpPr txBox="1"/>
            <p:nvPr/>
          </p:nvSpPr>
          <p:spPr>
            <a:xfrm>
              <a:off x="7209212" y="2640224"/>
              <a:ext cx="2136371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FolderType</a:t>
              </a:r>
              <a:endParaRPr lang="en-US" altLang="ko-KR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30DA7D-D298-4571-97FD-C938789D6318}"/>
                </a:ext>
              </a:extLst>
            </p:cNvPr>
            <p:cNvSpPr txBox="1"/>
            <p:nvPr/>
          </p:nvSpPr>
          <p:spPr>
            <a:xfrm>
              <a:off x="7209212" y="3005986"/>
              <a:ext cx="2136371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upperFolder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subFolderList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subFileList</a:t>
              </a:r>
              <a:endParaRPr lang="ko-KR" alt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030CB4-35E0-4D7C-8484-D86D2D335603}"/>
                </a:ext>
              </a:extLst>
            </p:cNvPr>
            <p:cNvSpPr txBox="1"/>
            <p:nvPr/>
          </p:nvSpPr>
          <p:spPr>
            <a:xfrm>
              <a:off x="7209212" y="3652317"/>
              <a:ext cx="2136371" cy="83099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searchFolderName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searchExactFolderName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deleteFileFromSFLtemporarily</a:t>
              </a:r>
              <a:r>
                <a:rPr lang="en-US" altLang="ko-KR" sz="1200" dirty="0"/>
                <a:t>()…</a:t>
              </a:r>
              <a:endParaRPr lang="ko-KR" altLang="en-US" sz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02856" y="116115"/>
            <a:ext cx="344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 -  </a:t>
            </a:r>
            <a:r>
              <a:rPr lang="en-US" altLang="ko-KR" sz="2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FolderType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283430" y="2023121"/>
            <a:ext cx="2136371" cy="1483312"/>
            <a:chOff x="5674128" y="658316"/>
            <a:chExt cx="2136371" cy="1483312"/>
          </a:xfrm>
        </p:grpSpPr>
        <p:sp>
          <p:nvSpPr>
            <p:cNvPr id="19" name="TextBox 18"/>
            <p:cNvSpPr txBox="1"/>
            <p:nvPr/>
          </p:nvSpPr>
          <p:spPr>
            <a:xfrm>
              <a:off x="5674128" y="941299"/>
              <a:ext cx="2136371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subFolderList</a:t>
              </a:r>
              <a:endParaRPr lang="en-US" altLang="ko-KR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74128" y="658316"/>
              <a:ext cx="2136371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하위 폴더 리스트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4128" y="1218298"/>
              <a:ext cx="2136371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Type : AVL tree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4128" y="1495297"/>
              <a:ext cx="2136371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Reason : Binary Search </a:t>
              </a:r>
              <a:r>
                <a:rPr lang="ko-KR" altLang="en-US" sz="1200" dirty="0"/>
                <a:t>로 빠른 검색이 가능하다</a:t>
              </a:r>
              <a:r>
                <a:rPr lang="en-US" altLang="ko-KR" sz="1200" dirty="0"/>
                <a:t>.</a:t>
              </a:r>
            </a:p>
            <a:p>
              <a:r>
                <a:rPr lang="ko-KR" altLang="en-US" sz="1200" dirty="0"/>
                <a:t>폴더의 추가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삭제가 빠르다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83430" y="3897585"/>
            <a:ext cx="2136371" cy="1483312"/>
            <a:chOff x="5674128" y="658316"/>
            <a:chExt cx="2136371" cy="1483312"/>
          </a:xfrm>
        </p:grpSpPr>
        <p:sp>
          <p:nvSpPr>
            <p:cNvPr id="25" name="TextBox 24"/>
            <p:cNvSpPr txBox="1"/>
            <p:nvPr/>
          </p:nvSpPr>
          <p:spPr>
            <a:xfrm>
              <a:off x="5674128" y="941299"/>
              <a:ext cx="2136371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subFileList</a:t>
              </a:r>
              <a:endParaRPr lang="en-US" altLang="ko-KR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74128" y="658316"/>
              <a:ext cx="2136371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하위 파일 리스트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74128" y="1218298"/>
              <a:ext cx="2136371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Type : AVL tree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4128" y="1495297"/>
              <a:ext cx="2136371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Reason : Binary Search </a:t>
              </a:r>
              <a:r>
                <a:rPr lang="ko-KR" altLang="en-US" sz="1200" dirty="0"/>
                <a:t>로 빠른 검색이 가능하다</a:t>
              </a:r>
              <a:r>
                <a:rPr lang="en-US" altLang="ko-KR" sz="1200" dirty="0"/>
                <a:t>.</a:t>
              </a:r>
            </a:p>
            <a:p>
              <a:r>
                <a:rPr lang="ko-KR" altLang="en-US" sz="1200" dirty="0"/>
                <a:t>폴더의 추가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삭제가 빠르다</a:t>
              </a:r>
              <a:r>
                <a:rPr lang="en-US" altLang="ko-KR" sz="1200" dirty="0"/>
                <a:t>.</a:t>
              </a:r>
            </a:p>
          </p:txBody>
        </p:sp>
      </p:grpSp>
      <p:cxnSp>
        <p:nvCxnSpPr>
          <p:cNvPr id="30" name="꺾인 연결선 29"/>
          <p:cNvCxnSpPr/>
          <p:nvPr/>
        </p:nvCxnSpPr>
        <p:spPr>
          <a:xfrm flipV="1">
            <a:off x="3624349" y="2583103"/>
            <a:ext cx="1659081" cy="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cxnSpLocks/>
            <a:endCxn id="27" idx="1"/>
          </p:cNvCxnSpPr>
          <p:nvPr/>
        </p:nvCxnSpPr>
        <p:spPr>
          <a:xfrm>
            <a:off x="3464653" y="2866086"/>
            <a:ext cx="1818777" cy="1729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09E3683-F1B8-4C4F-A5D9-91D43D85FD65}"/>
              </a:ext>
            </a:extLst>
          </p:cNvPr>
          <p:cNvGrpSpPr/>
          <p:nvPr/>
        </p:nvGrpSpPr>
        <p:grpSpPr>
          <a:xfrm>
            <a:off x="7971344" y="2038649"/>
            <a:ext cx="3868102" cy="3059326"/>
            <a:chOff x="7419801" y="1828800"/>
            <a:chExt cx="3868102" cy="305932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C5A12D-B177-4199-99A2-3755EFDC3E5F}"/>
                </a:ext>
              </a:extLst>
            </p:cNvPr>
            <p:cNvGrpSpPr/>
            <p:nvPr/>
          </p:nvGrpSpPr>
          <p:grpSpPr>
            <a:xfrm>
              <a:off x="8435002" y="2756287"/>
              <a:ext cx="822500" cy="1141298"/>
              <a:chOff x="2970787" y="3722404"/>
              <a:chExt cx="1072342" cy="1487978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CB01123-D9BA-45DD-B0B2-9B0DF1D66168}"/>
                  </a:ext>
                </a:extLst>
              </p:cNvPr>
              <p:cNvSpPr/>
              <p:nvPr/>
            </p:nvSpPr>
            <p:spPr>
              <a:xfrm>
                <a:off x="2970787" y="3722404"/>
                <a:ext cx="1072342" cy="148797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5">
                <a:extLst>
                  <a:ext uri="{FF2B5EF4-FFF2-40B4-BE49-F238E27FC236}">
                    <a16:creationId xmlns:a16="http://schemas.microsoft.com/office/drawing/2014/main" id="{768FE4F1-C19A-422C-9B52-79C8750B8AC6}"/>
                  </a:ext>
                </a:extLst>
              </p:cNvPr>
              <p:cNvSpPr/>
              <p:nvPr/>
            </p:nvSpPr>
            <p:spPr>
              <a:xfrm>
                <a:off x="2970787" y="4466393"/>
                <a:ext cx="1072342" cy="743989"/>
              </a:xfrm>
              <a:custGeom>
                <a:avLst/>
                <a:gdLst>
                  <a:gd name="connsiteX0" fmla="*/ 0 w 1072342"/>
                  <a:gd name="connsiteY0" fmla="*/ 0 h 743989"/>
                  <a:gd name="connsiteX1" fmla="*/ 1072342 w 1072342"/>
                  <a:gd name="connsiteY1" fmla="*/ 0 h 743989"/>
                  <a:gd name="connsiteX2" fmla="*/ 536171 w 1072342"/>
                  <a:gd name="connsiteY2" fmla="*/ 743989 h 743989"/>
                  <a:gd name="connsiteX3" fmla="*/ 0 w 1072342"/>
                  <a:gd name="connsiteY3" fmla="*/ 0 h 74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342" h="743989">
                    <a:moveTo>
                      <a:pt x="0" y="0"/>
                    </a:moveTo>
                    <a:lnTo>
                      <a:pt x="1072342" y="0"/>
                    </a:lnTo>
                    <a:cubicBezTo>
                      <a:pt x="1072342" y="410894"/>
                      <a:pt x="832290" y="743989"/>
                      <a:pt x="536171" y="743989"/>
                    </a:cubicBezTo>
                    <a:cubicBezTo>
                      <a:pt x="240052" y="743989"/>
                      <a:pt x="0" y="410894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EE1108A-8918-4E0D-940E-1886D22A04E0}"/>
                </a:ext>
              </a:extLst>
            </p:cNvPr>
            <p:cNvGrpSpPr/>
            <p:nvPr/>
          </p:nvGrpSpPr>
          <p:grpSpPr>
            <a:xfrm>
              <a:off x="9450203" y="1828800"/>
              <a:ext cx="822500" cy="1141298"/>
              <a:chOff x="2970787" y="3722404"/>
              <a:chExt cx="1072342" cy="148797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92D06E5-BD24-4D22-8D0F-C9374BB93F9D}"/>
                  </a:ext>
                </a:extLst>
              </p:cNvPr>
              <p:cNvSpPr/>
              <p:nvPr/>
            </p:nvSpPr>
            <p:spPr>
              <a:xfrm>
                <a:off x="2970787" y="3722404"/>
                <a:ext cx="1072342" cy="148797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43">
                <a:extLst>
                  <a:ext uri="{FF2B5EF4-FFF2-40B4-BE49-F238E27FC236}">
                    <a16:creationId xmlns:a16="http://schemas.microsoft.com/office/drawing/2014/main" id="{D947CF0F-8C64-4751-9B5B-875145EF9C30}"/>
                  </a:ext>
                </a:extLst>
              </p:cNvPr>
              <p:cNvSpPr/>
              <p:nvPr/>
            </p:nvSpPr>
            <p:spPr>
              <a:xfrm>
                <a:off x="2970787" y="4466393"/>
                <a:ext cx="1072342" cy="743989"/>
              </a:xfrm>
              <a:custGeom>
                <a:avLst/>
                <a:gdLst>
                  <a:gd name="connsiteX0" fmla="*/ 0 w 1072342"/>
                  <a:gd name="connsiteY0" fmla="*/ 0 h 743989"/>
                  <a:gd name="connsiteX1" fmla="*/ 1072342 w 1072342"/>
                  <a:gd name="connsiteY1" fmla="*/ 0 h 743989"/>
                  <a:gd name="connsiteX2" fmla="*/ 536171 w 1072342"/>
                  <a:gd name="connsiteY2" fmla="*/ 743989 h 743989"/>
                  <a:gd name="connsiteX3" fmla="*/ 0 w 1072342"/>
                  <a:gd name="connsiteY3" fmla="*/ 0 h 74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342" h="743989">
                    <a:moveTo>
                      <a:pt x="0" y="0"/>
                    </a:moveTo>
                    <a:lnTo>
                      <a:pt x="1072342" y="0"/>
                    </a:lnTo>
                    <a:cubicBezTo>
                      <a:pt x="1072342" y="410894"/>
                      <a:pt x="832290" y="743989"/>
                      <a:pt x="536171" y="743989"/>
                    </a:cubicBezTo>
                    <a:cubicBezTo>
                      <a:pt x="240052" y="743989"/>
                      <a:pt x="0" y="410894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D0C62E0-BDD9-4D70-A3E9-600C006DD30B}"/>
                </a:ext>
              </a:extLst>
            </p:cNvPr>
            <p:cNvGrpSpPr/>
            <p:nvPr/>
          </p:nvGrpSpPr>
          <p:grpSpPr>
            <a:xfrm>
              <a:off x="10465403" y="2726618"/>
              <a:ext cx="822500" cy="1141298"/>
              <a:chOff x="2970787" y="3722404"/>
              <a:chExt cx="1072342" cy="1487978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5E7E9E-F29F-4CA1-B68C-AF3831F0D843}"/>
                  </a:ext>
                </a:extLst>
              </p:cNvPr>
              <p:cNvSpPr/>
              <p:nvPr/>
            </p:nvSpPr>
            <p:spPr>
              <a:xfrm>
                <a:off x="2970787" y="3722404"/>
                <a:ext cx="1072342" cy="148797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자유형 41">
                <a:extLst>
                  <a:ext uri="{FF2B5EF4-FFF2-40B4-BE49-F238E27FC236}">
                    <a16:creationId xmlns:a16="http://schemas.microsoft.com/office/drawing/2014/main" id="{1E9EE388-E3FB-4601-BC2F-E54ABD43360E}"/>
                  </a:ext>
                </a:extLst>
              </p:cNvPr>
              <p:cNvSpPr/>
              <p:nvPr/>
            </p:nvSpPr>
            <p:spPr>
              <a:xfrm>
                <a:off x="2970787" y="4466393"/>
                <a:ext cx="1072342" cy="743989"/>
              </a:xfrm>
              <a:custGeom>
                <a:avLst/>
                <a:gdLst>
                  <a:gd name="connsiteX0" fmla="*/ 0 w 1072342"/>
                  <a:gd name="connsiteY0" fmla="*/ 0 h 743989"/>
                  <a:gd name="connsiteX1" fmla="*/ 1072342 w 1072342"/>
                  <a:gd name="connsiteY1" fmla="*/ 0 h 743989"/>
                  <a:gd name="connsiteX2" fmla="*/ 536171 w 1072342"/>
                  <a:gd name="connsiteY2" fmla="*/ 743989 h 743989"/>
                  <a:gd name="connsiteX3" fmla="*/ 0 w 1072342"/>
                  <a:gd name="connsiteY3" fmla="*/ 0 h 74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342" h="743989">
                    <a:moveTo>
                      <a:pt x="0" y="0"/>
                    </a:moveTo>
                    <a:lnTo>
                      <a:pt x="1072342" y="0"/>
                    </a:lnTo>
                    <a:cubicBezTo>
                      <a:pt x="1072342" y="410894"/>
                      <a:pt x="832290" y="743989"/>
                      <a:pt x="536171" y="743989"/>
                    </a:cubicBezTo>
                    <a:cubicBezTo>
                      <a:pt x="240052" y="743989"/>
                      <a:pt x="0" y="410894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5" name="꺾인 연결선 38">
              <a:extLst>
                <a:ext uri="{FF2B5EF4-FFF2-40B4-BE49-F238E27FC236}">
                  <a16:creationId xmlns:a16="http://schemas.microsoft.com/office/drawing/2014/main" id="{5A6BC363-9A5A-42FE-8C6E-F00613229D59}"/>
                </a:ext>
              </a:extLst>
            </p:cNvPr>
            <p:cNvCxnSpPr>
              <a:cxnSpLocks/>
              <a:stCxn id="41" idx="0"/>
              <a:endCxn id="40" idx="0"/>
            </p:cNvCxnSpPr>
            <p:nvPr/>
          </p:nvCxnSpPr>
          <p:spPr>
            <a:xfrm rot="5400000" flipH="1" flipV="1">
              <a:off x="8969808" y="2275893"/>
              <a:ext cx="356838" cy="603951"/>
            </a:xfrm>
            <a:prstGeom prst="bentConnector4">
              <a:avLst>
                <a:gd name="adj1" fmla="val 102135"/>
                <a:gd name="adj2" fmla="val 8983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꺾인 연결선 39">
              <a:extLst>
                <a:ext uri="{FF2B5EF4-FFF2-40B4-BE49-F238E27FC236}">
                  <a16:creationId xmlns:a16="http://schemas.microsoft.com/office/drawing/2014/main" id="{3058846B-6687-416B-A6A1-AB64E428574C}"/>
                </a:ext>
              </a:extLst>
            </p:cNvPr>
            <p:cNvCxnSpPr>
              <a:cxnSpLocks/>
              <a:stCxn id="40" idx="1"/>
              <a:endCxn id="37" idx="0"/>
            </p:cNvCxnSpPr>
            <p:nvPr/>
          </p:nvCxnSpPr>
          <p:spPr>
            <a:xfrm>
              <a:off x="10272703" y="2399449"/>
              <a:ext cx="603950" cy="327169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E001F97-E167-4548-BC26-F9A1D65C98B2}"/>
                </a:ext>
              </a:extLst>
            </p:cNvPr>
            <p:cNvGrpSpPr/>
            <p:nvPr/>
          </p:nvGrpSpPr>
          <p:grpSpPr>
            <a:xfrm>
              <a:off x="7419801" y="3746828"/>
              <a:ext cx="822500" cy="1141298"/>
              <a:chOff x="2970787" y="3722404"/>
              <a:chExt cx="1072342" cy="1487978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DA6F253-3FA7-41A6-B31C-5007A733672D}"/>
                  </a:ext>
                </a:extLst>
              </p:cNvPr>
              <p:cNvSpPr/>
              <p:nvPr/>
            </p:nvSpPr>
            <p:spPr>
              <a:xfrm>
                <a:off x="2970787" y="3722404"/>
                <a:ext cx="1072342" cy="148797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 45">
                <a:extLst>
                  <a:ext uri="{FF2B5EF4-FFF2-40B4-BE49-F238E27FC236}">
                    <a16:creationId xmlns:a16="http://schemas.microsoft.com/office/drawing/2014/main" id="{96550A25-2E1F-4238-9EF7-AE3D55E0FB45}"/>
                  </a:ext>
                </a:extLst>
              </p:cNvPr>
              <p:cNvSpPr/>
              <p:nvPr/>
            </p:nvSpPr>
            <p:spPr>
              <a:xfrm>
                <a:off x="2970787" y="4466393"/>
                <a:ext cx="1072342" cy="743989"/>
              </a:xfrm>
              <a:custGeom>
                <a:avLst/>
                <a:gdLst>
                  <a:gd name="connsiteX0" fmla="*/ 0 w 1072342"/>
                  <a:gd name="connsiteY0" fmla="*/ 0 h 743989"/>
                  <a:gd name="connsiteX1" fmla="*/ 1072342 w 1072342"/>
                  <a:gd name="connsiteY1" fmla="*/ 0 h 743989"/>
                  <a:gd name="connsiteX2" fmla="*/ 536171 w 1072342"/>
                  <a:gd name="connsiteY2" fmla="*/ 743989 h 743989"/>
                  <a:gd name="connsiteX3" fmla="*/ 0 w 1072342"/>
                  <a:gd name="connsiteY3" fmla="*/ 0 h 74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342" h="743989">
                    <a:moveTo>
                      <a:pt x="0" y="0"/>
                    </a:moveTo>
                    <a:lnTo>
                      <a:pt x="1072342" y="0"/>
                    </a:lnTo>
                    <a:cubicBezTo>
                      <a:pt x="1072342" y="410894"/>
                      <a:pt x="832290" y="743989"/>
                      <a:pt x="536171" y="743989"/>
                    </a:cubicBezTo>
                    <a:cubicBezTo>
                      <a:pt x="240052" y="743989"/>
                      <a:pt x="0" y="410894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E2B706B-EB4A-4CB2-932B-6372D3A28CED}"/>
                </a:ext>
              </a:extLst>
            </p:cNvPr>
            <p:cNvGrpSpPr/>
            <p:nvPr/>
          </p:nvGrpSpPr>
          <p:grpSpPr>
            <a:xfrm>
              <a:off x="9450202" y="3717159"/>
              <a:ext cx="822500" cy="1141298"/>
              <a:chOff x="2970787" y="3722404"/>
              <a:chExt cx="1072342" cy="1487978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8399F25-5375-4F1D-B1A6-066474FBD998}"/>
                  </a:ext>
                </a:extLst>
              </p:cNvPr>
              <p:cNvSpPr/>
              <p:nvPr/>
            </p:nvSpPr>
            <p:spPr>
              <a:xfrm>
                <a:off x="2970787" y="3722404"/>
                <a:ext cx="1072342" cy="148797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41">
                <a:extLst>
                  <a:ext uri="{FF2B5EF4-FFF2-40B4-BE49-F238E27FC236}">
                    <a16:creationId xmlns:a16="http://schemas.microsoft.com/office/drawing/2014/main" id="{3CBD1B1D-315F-4260-B9F8-318DD5F14A0E}"/>
                  </a:ext>
                </a:extLst>
              </p:cNvPr>
              <p:cNvSpPr/>
              <p:nvPr/>
            </p:nvSpPr>
            <p:spPr>
              <a:xfrm>
                <a:off x="2970787" y="4466393"/>
                <a:ext cx="1072342" cy="743989"/>
              </a:xfrm>
              <a:custGeom>
                <a:avLst/>
                <a:gdLst>
                  <a:gd name="connsiteX0" fmla="*/ 0 w 1072342"/>
                  <a:gd name="connsiteY0" fmla="*/ 0 h 743989"/>
                  <a:gd name="connsiteX1" fmla="*/ 1072342 w 1072342"/>
                  <a:gd name="connsiteY1" fmla="*/ 0 h 743989"/>
                  <a:gd name="connsiteX2" fmla="*/ 536171 w 1072342"/>
                  <a:gd name="connsiteY2" fmla="*/ 743989 h 743989"/>
                  <a:gd name="connsiteX3" fmla="*/ 0 w 1072342"/>
                  <a:gd name="connsiteY3" fmla="*/ 0 h 74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342" h="743989">
                    <a:moveTo>
                      <a:pt x="0" y="0"/>
                    </a:moveTo>
                    <a:lnTo>
                      <a:pt x="1072342" y="0"/>
                    </a:lnTo>
                    <a:cubicBezTo>
                      <a:pt x="1072342" y="410894"/>
                      <a:pt x="832290" y="743989"/>
                      <a:pt x="536171" y="743989"/>
                    </a:cubicBezTo>
                    <a:cubicBezTo>
                      <a:pt x="240052" y="743989"/>
                      <a:pt x="0" y="410894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" name="꺾인 연결선 38">
              <a:extLst>
                <a:ext uri="{FF2B5EF4-FFF2-40B4-BE49-F238E27FC236}">
                  <a16:creationId xmlns:a16="http://schemas.microsoft.com/office/drawing/2014/main" id="{2B2FC2C2-2EAE-45C5-890C-0AA9DE2A26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54607" y="3234907"/>
              <a:ext cx="356838" cy="603951"/>
            </a:xfrm>
            <a:prstGeom prst="bentConnector4">
              <a:avLst>
                <a:gd name="adj1" fmla="val 102135"/>
                <a:gd name="adj2" fmla="val 8983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꺾인 연결선 39">
              <a:extLst>
                <a:ext uri="{FF2B5EF4-FFF2-40B4-BE49-F238E27FC236}">
                  <a16:creationId xmlns:a16="http://schemas.microsoft.com/office/drawing/2014/main" id="{0130EAA5-83DB-41F4-B0BA-C11E554E7CD3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02" y="3358463"/>
              <a:ext cx="603950" cy="327169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38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631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 – Search result, Back &amp; Front List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83429" y="1191847"/>
            <a:ext cx="2136372" cy="2025682"/>
            <a:chOff x="5283429" y="2023120"/>
            <a:chExt cx="2136372" cy="2025682"/>
          </a:xfrm>
        </p:grpSpPr>
        <p:sp>
          <p:nvSpPr>
            <p:cNvPr id="19" name="TextBox 18"/>
            <p:cNvSpPr txBox="1"/>
            <p:nvPr/>
          </p:nvSpPr>
          <p:spPr>
            <a:xfrm>
              <a:off x="5283430" y="2294475"/>
              <a:ext cx="2136371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en-US" altLang="ko-KR" dirty="0"/>
                <a:t>+</a:t>
              </a:r>
              <a:r>
                <a:rPr lang="en-US" altLang="ko-KR" dirty="0" err="1"/>
                <a:t>retrieveFolderByName</a:t>
              </a:r>
              <a:r>
                <a:rPr lang="en-US" altLang="ko-KR" dirty="0"/>
                <a:t>()</a:t>
              </a:r>
            </a:p>
            <a:p>
              <a:r>
                <a:rPr lang="en-US" altLang="ko-KR" dirty="0"/>
                <a:t>+</a:t>
              </a:r>
              <a:r>
                <a:rPr lang="en-US" altLang="ko-KR" dirty="0" err="1"/>
                <a:t>retrieveFileByName</a:t>
              </a:r>
              <a:r>
                <a:rPr lang="en-US" altLang="ko-KR" dirty="0"/>
                <a:t>()</a:t>
              </a:r>
            </a:p>
            <a:p>
              <a:r>
                <a:rPr lang="en-US" altLang="ko-KR" dirty="0"/>
                <a:t>+</a:t>
              </a:r>
              <a:r>
                <a:rPr lang="en-US" altLang="ko-KR" dirty="0" err="1"/>
                <a:t>retrieveFolderAndFileByName</a:t>
              </a:r>
              <a:r>
                <a:rPr lang="en-US" altLang="ko-KR" dirty="0"/>
                <a:t>()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83430" y="2023120"/>
              <a:ext cx="213637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ko-KR" altLang="en-US" dirty="0"/>
                <a:t>폴더</a:t>
              </a:r>
              <a:r>
                <a:rPr lang="en-US" altLang="ko-KR" dirty="0"/>
                <a:t>, </a:t>
              </a:r>
              <a:r>
                <a:rPr lang="ko-KR" altLang="en-US" dirty="0"/>
                <a:t>파일 검색</a:t>
              </a:r>
              <a:endParaRPr lang="en-US" altLang="ko-K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83429" y="3125472"/>
              <a:ext cx="213637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en-US" altLang="ko-KR" dirty="0"/>
                <a:t>Return Type : </a:t>
              </a:r>
            </a:p>
            <a:p>
              <a:r>
                <a:rPr lang="en-US" altLang="ko-KR" dirty="0"/>
                <a:t>Sorted Linked List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3429" y="3587137"/>
              <a:ext cx="213637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/>
              </a:lvl1pPr>
            </a:lstStyle>
            <a:p>
              <a:r>
                <a:rPr lang="en-US" altLang="ko-KR" dirty="0"/>
                <a:t>Reason : </a:t>
              </a:r>
              <a:r>
                <a:rPr lang="ko-KR" altLang="en-US" dirty="0"/>
                <a:t>리스트에 아이템을 추가하기 쉽다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461889" y="1189773"/>
            <a:ext cx="2136371" cy="2027756"/>
            <a:chOff x="4274127" y="2159178"/>
            <a:chExt cx="2136371" cy="2027756"/>
          </a:xfrm>
        </p:grpSpPr>
        <p:sp>
          <p:nvSpPr>
            <p:cNvPr id="31" name="TextBox 30"/>
            <p:cNvSpPr txBox="1"/>
            <p:nvPr/>
          </p:nvSpPr>
          <p:spPr>
            <a:xfrm>
              <a:off x="4274127" y="2159178"/>
              <a:ext cx="21363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74127" y="2524940"/>
              <a:ext cx="2136371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m_RecentlyFolder</a:t>
              </a:r>
              <a:endParaRPr lang="en-US" altLang="ko-KR" sz="1200" dirty="0"/>
            </a:p>
            <a:p>
              <a:r>
                <a:rPr lang="en-US" altLang="ko-KR" sz="1200" dirty="0"/>
                <a:t>-clipboard</a:t>
              </a:r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m_goBackForthFolder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gui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4127" y="3355937"/>
              <a:ext cx="2136371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goForthFolder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retrieveFolderByName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subFoldersAscending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checkType</a:t>
              </a:r>
              <a:r>
                <a:rPr lang="en-US" altLang="ko-KR" sz="1200" dirty="0"/>
                <a:t>()…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664654" y="2843115"/>
            <a:ext cx="4267474" cy="1487978"/>
            <a:chOff x="2762968" y="5037251"/>
            <a:chExt cx="4267474" cy="1487978"/>
          </a:xfrm>
        </p:grpSpPr>
        <p:grpSp>
          <p:nvGrpSpPr>
            <p:cNvPr id="36" name="그룹 35"/>
            <p:cNvGrpSpPr/>
            <p:nvPr/>
          </p:nvGrpSpPr>
          <p:grpSpPr>
            <a:xfrm>
              <a:off x="2762968" y="5037251"/>
              <a:ext cx="1072342" cy="1487978"/>
              <a:chOff x="2970787" y="3722404"/>
              <a:chExt cx="1072342" cy="1487978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2970787" y="3722404"/>
                <a:ext cx="1072342" cy="148797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>
                <a:off x="2970787" y="4466393"/>
                <a:ext cx="1072342" cy="743989"/>
              </a:xfrm>
              <a:custGeom>
                <a:avLst/>
                <a:gdLst>
                  <a:gd name="connsiteX0" fmla="*/ 0 w 1072342"/>
                  <a:gd name="connsiteY0" fmla="*/ 0 h 743989"/>
                  <a:gd name="connsiteX1" fmla="*/ 1072342 w 1072342"/>
                  <a:gd name="connsiteY1" fmla="*/ 0 h 743989"/>
                  <a:gd name="connsiteX2" fmla="*/ 536171 w 1072342"/>
                  <a:gd name="connsiteY2" fmla="*/ 743989 h 743989"/>
                  <a:gd name="connsiteX3" fmla="*/ 0 w 1072342"/>
                  <a:gd name="connsiteY3" fmla="*/ 0 h 74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342" h="743989">
                    <a:moveTo>
                      <a:pt x="0" y="0"/>
                    </a:moveTo>
                    <a:lnTo>
                      <a:pt x="1072342" y="0"/>
                    </a:lnTo>
                    <a:cubicBezTo>
                      <a:pt x="1072342" y="410894"/>
                      <a:pt x="832290" y="743989"/>
                      <a:pt x="536171" y="743989"/>
                    </a:cubicBezTo>
                    <a:cubicBezTo>
                      <a:pt x="240052" y="743989"/>
                      <a:pt x="0" y="410894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360534" y="5037251"/>
              <a:ext cx="1072342" cy="1487978"/>
              <a:chOff x="2970787" y="3722404"/>
              <a:chExt cx="1072342" cy="1487978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2970787" y="3722404"/>
                <a:ext cx="1072342" cy="148797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970787" y="4466393"/>
                <a:ext cx="1072342" cy="743989"/>
              </a:xfrm>
              <a:custGeom>
                <a:avLst/>
                <a:gdLst>
                  <a:gd name="connsiteX0" fmla="*/ 0 w 1072342"/>
                  <a:gd name="connsiteY0" fmla="*/ 0 h 743989"/>
                  <a:gd name="connsiteX1" fmla="*/ 1072342 w 1072342"/>
                  <a:gd name="connsiteY1" fmla="*/ 0 h 743989"/>
                  <a:gd name="connsiteX2" fmla="*/ 536171 w 1072342"/>
                  <a:gd name="connsiteY2" fmla="*/ 743989 h 743989"/>
                  <a:gd name="connsiteX3" fmla="*/ 0 w 1072342"/>
                  <a:gd name="connsiteY3" fmla="*/ 0 h 74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342" h="743989">
                    <a:moveTo>
                      <a:pt x="0" y="0"/>
                    </a:moveTo>
                    <a:lnTo>
                      <a:pt x="1072342" y="0"/>
                    </a:lnTo>
                    <a:cubicBezTo>
                      <a:pt x="1072342" y="410894"/>
                      <a:pt x="832290" y="743989"/>
                      <a:pt x="536171" y="743989"/>
                    </a:cubicBezTo>
                    <a:cubicBezTo>
                      <a:pt x="240052" y="743989"/>
                      <a:pt x="0" y="410894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958100" y="5037251"/>
              <a:ext cx="1072342" cy="1487978"/>
              <a:chOff x="2970787" y="3722404"/>
              <a:chExt cx="1072342" cy="148797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2970787" y="3722404"/>
                <a:ext cx="1072342" cy="148797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2970787" y="4466393"/>
                <a:ext cx="1072342" cy="743989"/>
              </a:xfrm>
              <a:custGeom>
                <a:avLst/>
                <a:gdLst>
                  <a:gd name="connsiteX0" fmla="*/ 0 w 1072342"/>
                  <a:gd name="connsiteY0" fmla="*/ 0 h 743989"/>
                  <a:gd name="connsiteX1" fmla="*/ 1072342 w 1072342"/>
                  <a:gd name="connsiteY1" fmla="*/ 0 h 743989"/>
                  <a:gd name="connsiteX2" fmla="*/ 536171 w 1072342"/>
                  <a:gd name="connsiteY2" fmla="*/ 743989 h 743989"/>
                  <a:gd name="connsiteX3" fmla="*/ 0 w 1072342"/>
                  <a:gd name="connsiteY3" fmla="*/ 0 h 74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342" h="743989">
                    <a:moveTo>
                      <a:pt x="0" y="0"/>
                    </a:moveTo>
                    <a:lnTo>
                      <a:pt x="1072342" y="0"/>
                    </a:lnTo>
                    <a:cubicBezTo>
                      <a:pt x="1072342" y="410894"/>
                      <a:pt x="832290" y="743989"/>
                      <a:pt x="536171" y="743989"/>
                    </a:cubicBezTo>
                    <a:cubicBezTo>
                      <a:pt x="240052" y="743989"/>
                      <a:pt x="0" y="410894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9" name="꺾인 연결선 38"/>
            <p:cNvCxnSpPr>
              <a:endCxn id="44" idx="0"/>
            </p:cNvCxnSpPr>
            <p:nvPr/>
          </p:nvCxnSpPr>
          <p:spPr>
            <a:xfrm flipV="1">
              <a:off x="3619082" y="5781240"/>
              <a:ext cx="741452" cy="390054"/>
            </a:xfrm>
            <a:prstGeom prst="bentConnector5">
              <a:avLst>
                <a:gd name="adj1" fmla="val 50000"/>
                <a:gd name="adj2" fmla="val 86147"/>
                <a:gd name="adj3" fmla="val 5010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/>
            <p:nvPr/>
          </p:nvCxnSpPr>
          <p:spPr>
            <a:xfrm flipV="1">
              <a:off x="5194550" y="5781240"/>
              <a:ext cx="741452" cy="390054"/>
            </a:xfrm>
            <a:prstGeom prst="bentConnector5">
              <a:avLst>
                <a:gd name="adj1" fmla="val 50000"/>
                <a:gd name="adj2" fmla="val 86147"/>
                <a:gd name="adj3" fmla="val 5010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0" name="꺾인 연결선 29"/>
          <p:cNvCxnSpPr>
            <a:endCxn id="19" idx="1"/>
          </p:cNvCxnSpPr>
          <p:nvPr/>
        </p:nvCxnSpPr>
        <p:spPr>
          <a:xfrm flipV="1">
            <a:off x="4297683" y="1878701"/>
            <a:ext cx="985747" cy="873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461889" y="4030559"/>
            <a:ext cx="2136371" cy="1466618"/>
            <a:chOff x="5411585" y="3807097"/>
            <a:chExt cx="2136371" cy="1466618"/>
          </a:xfrm>
        </p:grpSpPr>
        <p:sp>
          <p:nvSpPr>
            <p:cNvPr id="48" name="TextBox 47"/>
            <p:cNvSpPr txBox="1"/>
            <p:nvPr/>
          </p:nvSpPr>
          <p:spPr>
            <a:xfrm>
              <a:off x="5411585" y="3807097"/>
              <a:ext cx="2136371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Stack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11585" y="4172859"/>
              <a:ext cx="2136371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-top</a:t>
              </a:r>
            </a:p>
            <a:p>
              <a:r>
                <a:rPr lang="en-US" altLang="ko-KR" sz="1200" dirty="0"/>
                <a:t>-items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1585" y="4627384"/>
              <a:ext cx="2136371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getBackTs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goFrontHistory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autoPush</a:t>
              </a:r>
              <a:r>
                <a:rPr lang="en-US" altLang="ko-KR" sz="1200" dirty="0"/>
                <a:t>()…</a:t>
              </a:r>
              <a:endParaRPr lang="ko-KR" altLang="en-US" sz="12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283429" y="4396321"/>
            <a:ext cx="2136371" cy="1661994"/>
            <a:chOff x="5411585" y="4172859"/>
            <a:chExt cx="2136371" cy="1661994"/>
          </a:xfrm>
        </p:grpSpPr>
        <p:sp>
          <p:nvSpPr>
            <p:cNvPr id="53" name="TextBox 52"/>
            <p:cNvSpPr txBox="1"/>
            <p:nvPr/>
          </p:nvSpPr>
          <p:spPr>
            <a:xfrm>
              <a:off x="5411585" y="4172859"/>
              <a:ext cx="2136371" cy="276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뒤로 목록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앞으로 목록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1585" y="4449858"/>
              <a:ext cx="2136371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getBackTs</a:t>
              </a:r>
              <a:r>
                <a:rPr lang="en-US" altLang="ko-KR" sz="1200" dirty="0"/>
                <a:t>()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getFrontTs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11585" y="4911523"/>
              <a:ext cx="2136371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Return Type:</a:t>
              </a:r>
            </a:p>
            <a:p>
              <a:r>
                <a:rPr lang="en-US" altLang="ko-KR" sz="1200" dirty="0"/>
                <a:t>Unsorted Linked List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11585" y="5373188"/>
              <a:ext cx="2136371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Reason : </a:t>
              </a:r>
              <a:r>
                <a:rPr lang="ko-KR" altLang="en-US" sz="1200" dirty="0"/>
                <a:t>리스트에 아이템을 추가하기 쉽다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cxnSp>
        <p:nvCxnSpPr>
          <p:cNvPr id="57" name="꺾인 연결선 56"/>
          <p:cNvCxnSpPr>
            <a:endCxn id="54" idx="1"/>
          </p:cNvCxnSpPr>
          <p:nvPr/>
        </p:nvCxnSpPr>
        <p:spPr>
          <a:xfrm flipV="1">
            <a:off x="4297683" y="4904153"/>
            <a:ext cx="985746" cy="67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8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2C2E07-81EB-46B0-8D14-9317D8883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5" t="16643" r="20000" b="18195"/>
          <a:stretch/>
        </p:blipFill>
        <p:spPr>
          <a:xfrm>
            <a:off x="2997770" y="1390650"/>
            <a:ext cx="6934199" cy="446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902856" y="116115"/>
            <a:ext cx="3740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 – GUI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with the help of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997477" y="1055716"/>
            <a:ext cx="0" cy="7813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7600" y="698899"/>
            <a:ext cx="171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 Tool Bar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90689" y="69889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 Bar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7883899" y="1055717"/>
            <a:ext cx="0" cy="5149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9829076" y="2028141"/>
            <a:ext cx="76477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593847" y="1837113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Current Path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018301" y="4556405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Folders and Files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9253530" y="4741071"/>
            <a:ext cx="76477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220649-A157-46EC-83A3-4C71EDA3297A}"/>
              </a:ext>
            </a:extLst>
          </p:cNvPr>
          <p:cNvSpPr/>
          <p:nvPr/>
        </p:nvSpPr>
        <p:spPr>
          <a:xfrm>
            <a:off x="2997763" y="1704975"/>
            <a:ext cx="6934200" cy="2003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A63B0C-77E2-41DE-9903-2ACAB8840B4C}"/>
              </a:ext>
            </a:extLst>
          </p:cNvPr>
          <p:cNvSpPr/>
          <p:nvPr/>
        </p:nvSpPr>
        <p:spPr>
          <a:xfrm>
            <a:off x="2997763" y="1570686"/>
            <a:ext cx="6934200" cy="1342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Qt logo 2016.svg">
            <a:extLst>
              <a:ext uri="{FF2B5EF4-FFF2-40B4-BE49-F238E27FC236}">
                <a16:creationId xmlns:a16="http://schemas.microsoft.com/office/drawing/2014/main" id="{D967591C-0AE1-42DE-AAEE-7DCC15E93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36" y="16266"/>
            <a:ext cx="848281" cy="6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3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232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Structure - GUI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6116" y="10336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 Menu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3DD69-0133-45ED-9D98-87129AC04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6" t="16905" r="20089" b="18288"/>
          <a:stretch/>
        </p:blipFill>
        <p:spPr>
          <a:xfrm>
            <a:off x="2316116" y="1524051"/>
            <a:ext cx="6934201" cy="444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98324C-8EBD-40B7-BDA6-D78A56EE6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9" t="16388" r="20156" b="18195"/>
          <a:stretch/>
        </p:blipFill>
        <p:spPr>
          <a:xfrm>
            <a:off x="4067790" y="1524051"/>
            <a:ext cx="6934201" cy="448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FF68D9-FADC-411D-9808-3F0691916D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85" t="16293" r="19840" b="18899"/>
          <a:stretch/>
        </p:blipFill>
        <p:spPr>
          <a:xfrm>
            <a:off x="5782455" y="1544913"/>
            <a:ext cx="6934201" cy="444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093A72-00C3-488E-8365-B866AEE43A48}"/>
              </a:ext>
            </a:extLst>
          </p:cNvPr>
          <p:cNvSpPr txBox="1"/>
          <p:nvPr/>
        </p:nvSpPr>
        <p:spPr>
          <a:xfrm>
            <a:off x="4067790" y="103360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Menu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5D0C7-E07B-4815-9B7B-1607606A4EBF}"/>
              </a:ext>
            </a:extLst>
          </p:cNvPr>
          <p:cNvSpPr txBox="1"/>
          <p:nvPr/>
        </p:nvSpPr>
        <p:spPr>
          <a:xfrm>
            <a:off x="5782455" y="1033600"/>
            <a:ext cx="1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Menu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99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856" y="116115"/>
            <a:ext cx="198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Specification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7728" y="1336405"/>
            <a:ext cx="47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(</a:t>
            </a:r>
            <a:r>
              <a:rPr lang="ko-KR" altLang="en-US" dirty="0"/>
              <a:t>파일 및 폴더</a:t>
            </a:r>
            <a:r>
              <a:rPr lang="en-US" altLang="ko-KR" dirty="0"/>
              <a:t>)</a:t>
            </a:r>
            <a:r>
              <a:rPr lang="ko-KR" altLang="en-US" dirty="0"/>
              <a:t> 복사</a:t>
            </a:r>
            <a:r>
              <a:rPr lang="en-US" altLang="ko-KR" dirty="0"/>
              <a:t>, </a:t>
            </a:r>
            <a:r>
              <a:rPr lang="ko-KR" altLang="en-US" dirty="0"/>
              <a:t>잘라내기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붙여넣기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7728" y="2895913"/>
            <a:ext cx="47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폴더 이동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2856" y="3427297"/>
            <a:ext cx="47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5-1. </a:t>
            </a:r>
            <a:r>
              <a:rPr lang="ko-KR" altLang="en-US" dirty="0"/>
              <a:t>상위 폴더</a:t>
            </a:r>
            <a:r>
              <a:rPr lang="en-US" altLang="ko-KR" dirty="0"/>
              <a:t>, </a:t>
            </a:r>
            <a:r>
              <a:rPr lang="ko-KR" altLang="en-US" dirty="0"/>
              <a:t>하위 폴더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02856" y="3958681"/>
            <a:ext cx="47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5-2. </a:t>
            </a:r>
            <a:r>
              <a:rPr lang="ko-KR" altLang="en-US" dirty="0"/>
              <a:t>뒤로 가기</a:t>
            </a:r>
            <a:r>
              <a:rPr lang="en-US" altLang="ko-KR" dirty="0"/>
              <a:t>, </a:t>
            </a:r>
            <a:r>
              <a:rPr lang="ko-KR" altLang="en-US" b="1" dirty="0"/>
              <a:t>앞으로 가기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2856" y="4490065"/>
            <a:ext cx="476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5-3. </a:t>
            </a:r>
            <a:r>
              <a:rPr lang="ko-KR" altLang="en-US" b="1" dirty="0"/>
              <a:t>뒤로 목록 보기</a:t>
            </a:r>
            <a:r>
              <a:rPr lang="en-US" altLang="ko-KR" b="1" dirty="0"/>
              <a:t>(+</a:t>
            </a:r>
            <a:r>
              <a:rPr lang="ko-KR" altLang="en-US" b="1" dirty="0"/>
              <a:t>선택 이동</a:t>
            </a:r>
            <a:r>
              <a:rPr lang="en-US" altLang="ko-KR" b="1" dirty="0"/>
              <a:t>) ,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앞으로 목록 보기</a:t>
            </a:r>
            <a:r>
              <a:rPr lang="en-US" altLang="ko-KR" b="1" dirty="0"/>
              <a:t>(+</a:t>
            </a:r>
            <a:r>
              <a:rPr lang="ko-KR" altLang="en-US" b="1" dirty="0" err="1"/>
              <a:t>선택이동</a:t>
            </a:r>
            <a:r>
              <a:rPr lang="en-US" altLang="ko-KR" b="1" dirty="0"/>
              <a:t>),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97728" y="5225824"/>
            <a:ext cx="47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기록 지우기</a:t>
            </a:r>
            <a:r>
              <a:rPr lang="en-US" altLang="ko-KR" b="1" dirty="0"/>
              <a:t>(</a:t>
            </a:r>
            <a:r>
              <a:rPr lang="ko-KR" altLang="en-US" b="1" dirty="0"/>
              <a:t>최근 접속</a:t>
            </a:r>
            <a:r>
              <a:rPr lang="en-US" altLang="ko-KR" b="1" dirty="0"/>
              <a:t>, </a:t>
            </a:r>
            <a:r>
              <a:rPr lang="ko-KR" altLang="en-US" b="1" dirty="0"/>
              <a:t>앞뒤 목록 제거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97728" y="2364529"/>
            <a:ext cx="581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파일 읽기</a:t>
            </a:r>
            <a:r>
              <a:rPr lang="en-US" altLang="ko-KR" dirty="0"/>
              <a:t>, </a:t>
            </a:r>
            <a:r>
              <a:rPr lang="ko-KR" altLang="en-US" dirty="0"/>
              <a:t>쓰기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7728" y="851188"/>
            <a:ext cx="581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/>
              <a:t>파일 및 폴더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이름 바꾸기</a:t>
            </a:r>
            <a:r>
              <a:rPr lang="en-US" altLang="ko-KR" dirty="0"/>
              <a:t>, </a:t>
            </a:r>
            <a:r>
              <a:rPr lang="ko-KR" altLang="en-US" dirty="0"/>
              <a:t>속성 보기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7728" y="1833145"/>
            <a:ext cx="755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(</a:t>
            </a:r>
            <a:r>
              <a:rPr lang="ko-KR" altLang="en-US" dirty="0"/>
              <a:t>파일 및 폴더</a:t>
            </a:r>
            <a:r>
              <a:rPr lang="en-US" altLang="ko-KR" dirty="0"/>
              <a:t>) </a:t>
            </a:r>
            <a:r>
              <a:rPr lang="ko-KR" altLang="en-US" dirty="0"/>
              <a:t>검색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97728" y="5757208"/>
            <a:ext cx="47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7. GUI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239221" y="758855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*</a:t>
            </a:r>
            <a:r>
              <a:rPr lang="ko-KR" altLang="en-US" sz="1200" dirty="0"/>
              <a:t>기본 기능에 추가 기능은</a:t>
            </a:r>
            <a:endParaRPr lang="en-US" altLang="ko-KR" sz="1200" dirty="0"/>
          </a:p>
          <a:p>
            <a:pPr algn="ctr"/>
            <a:r>
              <a:rPr lang="ko-KR" altLang="en-US" sz="1200" dirty="0"/>
              <a:t>진하게 표시하였음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D0207-AED3-413B-BF36-616A7E331259}"/>
              </a:ext>
            </a:extLst>
          </p:cNvPr>
          <p:cNvSpPr txBox="1"/>
          <p:nvPr/>
        </p:nvSpPr>
        <p:spPr>
          <a:xfrm>
            <a:off x="2597728" y="6288592"/>
            <a:ext cx="79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각 기능에는 올바르지 않은 입력이나 상황에 대한 예외 처리가 되어 있음</a:t>
            </a:r>
          </a:p>
        </p:txBody>
      </p:sp>
    </p:spTree>
    <p:extLst>
      <p:ext uri="{BB962C8B-B14F-4D97-AF65-F5344CB8AC3E}">
        <p14:creationId xmlns:p14="http://schemas.microsoft.com/office/powerpoint/2010/main" val="30342116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F3ACB519-17A4-4A6D-9A4D-8FF4DA22E16B}" vid="{63B81DF3-9A3E-49E2-8F54-EAC3F74BF1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479</TotalTime>
  <Words>814</Words>
  <Application>Microsoft Office PowerPoint</Application>
  <PresentationFormat>와이드스크린</PresentationFormat>
  <Paragraphs>188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나눔명조OTF ExtraBold</vt:lpstr>
      <vt:lpstr>나눔바른고딕</vt:lpstr>
      <vt:lpstr>나눔고딕</vt:lpstr>
      <vt:lpstr>Arial</vt:lpstr>
      <vt:lpstr>나눔바른고딕 Light</vt:lpstr>
      <vt:lpstr>나눔명조</vt:lpstr>
      <vt:lpstr>나눔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LEEHYEKANG</dc:creator>
  <cp:lastModifiedBy>Beom Soon Choi</cp:lastModifiedBy>
  <cp:revision>52</cp:revision>
  <dcterms:created xsi:type="dcterms:W3CDTF">2015-08-15T23:33:07Z</dcterms:created>
  <dcterms:modified xsi:type="dcterms:W3CDTF">2019-06-09T14:38:30Z</dcterms:modified>
</cp:coreProperties>
</file>