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25" r:id="rId2"/>
    <p:sldId id="525" r:id="rId3"/>
    <p:sldId id="361" r:id="rId4"/>
    <p:sldId id="404" r:id="rId5"/>
    <p:sldId id="292" r:id="rId6"/>
    <p:sldId id="409" r:id="rId7"/>
    <p:sldId id="410" r:id="rId8"/>
    <p:sldId id="411" r:id="rId9"/>
    <p:sldId id="363" r:id="rId10"/>
    <p:sldId id="395" r:id="rId11"/>
    <p:sldId id="407" r:id="rId12"/>
    <p:sldId id="356" r:id="rId13"/>
    <p:sldId id="408" r:id="rId14"/>
    <p:sldId id="398" r:id="rId15"/>
    <p:sldId id="286" r:id="rId16"/>
    <p:sldId id="412" r:id="rId17"/>
    <p:sldId id="315" r:id="rId18"/>
    <p:sldId id="413" r:id="rId19"/>
    <p:sldId id="415" r:id="rId20"/>
    <p:sldId id="417" r:id="rId21"/>
    <p:sldId id="420" r:id="rId22"/>
    <p:sldId id="421" r:id="rId23"/>
    <p:sldId id="456" r:id="rId24"/>
    <p:sldId id="460" r:id="rId25"/>
    <p:sldId id="461" r:id="rId26"/>
    <p:sldId id="462" r:id="rId27"/>
    <p:sldId id="463" r:id="rId28"/>
    <p:sldId id="464" r:id="rId29"/>
    <p:sldId id="425" r:id="rId30"/>
    <p:sldId id="428" r:id="rId31"/>
    <p:sldId id="426" r:id="rId32"/>
    <p:sldId id="427" r:id="rId33"/>
    <p:sldId id="394" r:id="rId34"/>
    <p:sldId id="314" r:id="rId35"/>
    <p:sldId id="431" r:id="rId36"/>
    <p:sldId id="455" r:id="rId37"/>
    <p:sldId id="465" r:id="rId38"/>
    <p:sldId id="466" r:id="rId39"/>
    <p:sldId id="467" r:id="rId40"/>
    <p:sldId id="471" r:id="rId41"/>
    <p:sldId id="501" r:id="rId42"/>
    <p:sldId id="508" r:id="rId43"/>
    <p:sldId id="502" r:id="rId44"/>
    <p:sldId id="503" r:id="rId45"/>
    <p:sldId id="504" r:id="rId46"/>
    <p:sldId id="505" r:id="rId47"/>
    <p:sldId id="506" r:id="rId48"/>
    <p:sldId id="507" r:id="rId49"/>
    <p:sldId id="510" r:id="rId50"/>
    <p:sldId id="511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521" r:id="rId59"/>
    <p:sldId id="522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FFFF"/>
    <a:srgbClr val="000099"/>
    <a:srgbClr val="CC0000"/>
    <a:srgbClr val="003300"/>
    <a:srgbClr val="990033"/>
    <a:srgbClr val="FF33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1" autoAdjust="0"/>
    <p:restoredTop sz="86857" autoAdjust="0"/>
  </p:normalViewPr>
  <p:slideViewPr>
    <p:cSldViewPr>
      <p:cViewPr varScale="1">
        <p:scale>
          <a:sx n="110" d="100"/>
          <a:sy n="110" d="100"/>
        </p:scale>
        <p:origin x="-2045" y="-82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293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fld id="{3FBA0C31-CA9B-475A-B356-729E1DD1E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032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F7768-0FB8-4F65-8CA8-59FC1560278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1CFFB-4D22-4D3D-8631-79B4803A720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6992C-CFB6-41B5-AB92-D42AB098921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3B362-9D72-43B5-8105-06E08712288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73B3B-BEB1-4BD4-AF2F-5D1B69054F4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96C3D-FAC0-4D22-8E97-6EC5EBAD6DC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F26EEB-1231-43DA-A50F-3F94B2B51FC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- </a:t>
            </a:r>
            <a:r>
              <a:rPr lang="en-US" altLang="ko-KR">
                <a:ea typeface="굴림" pitchFamily="50" charset="-127"/>
              </a:rPr>
              <a:t>Full Binary Tree: </a:t>
            </a:r>
            <a:r>
              <a:rPr lang="ko-KR" altLang="en-US">
                <a:ea typeface="굴림" pitchFamily="50" charset="-127"/>
              </a:rPr>
              <a:t>모든 </a:t>
            </a:r>
            <a:r>
              <a:rPr lang="en-US" altLang="ko-KR">
                <a:ea typeface="굴림" pitchFamily="50" charset="-127"/>
              </a:rPr>
              <a:t>leaf </a:t>
            </a:r>
            <a:r>
              <a:rPr lang="ko-KR" altLang="en-US">
                <a:ea typeface="굴림" pitchFamily="50" charset="-127"/>
              </a:rPr>
              <a:t>들이 같은 레벨에 위치하고 모든 </a:t>
            </a:r>
            <a:r>
              <a:rPr lang="en-US" altLang="ko-KR">
                <a:ea typeface="굴림" pitchFamily="50" charset="-127"/>
              </a:rPr>
              <a:t>nonleaf</a:t>
            </a:r>
            <a:r>
              <a:rPr lang="ko-KR" altLang="en-US">
                <a:ea typeface="굴림" pitchFamily="50" charset="-127"/>
              </a:rPr>
              <a:t>노드는 두 자식을 갖는 </a:t>
            </a:r>
            <a:r>
              <a:rPr lang="en-US" altLang="ko-KR">
                <a:ea typeface="굴림" pitchFamily="50" charset="-127"/>
              </a:rPr>
              <a:t>binary tree.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F0B6E-2656-474A-9226-5A8D653EFA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- Complete Binary Tree; full binary tree</a:t>
            </a:r>
            <a:r>
              <a:rPr lang="ko-KR" altLang="en-US" dirty="0">
                <a:ea typeface="굴림" pitchFamily="50" charset="-127"/>
              </a:rPr>
              <a:t>이거나 마지막 </a:t>
            </a:r>
            <a:r>
              <a:rPr lang="ko-KR" altLang="en-US" dirty="0" smtClean="0">
                <a:ea typeface="굴림" pitchFamily="50" charset="-127"/>
              </a:rPr>
              <a:t>레벨 우측 </a:t>
            </a:r>
            <a:r>
              <a:rPr lang="ko-KR" altLang="en-US" dirty="0">
                <a:ea typeface="굴림" pitchFamily="50" charset="-127"/>
              </a:rPr>
              <a:t>만  덜 차 있는 경우.</a:t>
            </a:r>
            <a:endParaRPr lang="en-US" altLang="en-US" dirty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5CB60-ECD0-48C0-9456-F2A1DFD7751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/>
              <a:t>Heap: </a:t>
            </a:r>
            <a:r>
              <a:rPr lang="en-US" altLang="ko-KR">
                <a:ea typeface="굴림" pitchFamily="50" charset="-127"/>
              </a:rPr>
              <a:t>complete </a:t>
            </a:r>
            <a:r>
              <a:rPr lang="ko-KR" altLang="en-US">
                <a:ea typeface="굴림" pitchFamily="50" charset="-127"/>
              </a:rPr>
              <a:t>이면서 순서적으로 정렬되어 있는 트리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한 노드의 값은 자신 노드의 값보다 같거나 크다( </a:t>
            </a:r>
            <a:r>
              <a:rPr lang="en-US" altLang="ko-KR">
                <a:ea typeface="굴림" pitchFamily="50" charset="-127"/>
              </a:rPr>
              <a:t>max heap).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87A5B-4CA2-4380-9C88-0CD68885E30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BC046-80CE-45F2-BC06-1AF9F70D00A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FFABE-BCE3-4E00-A877-4645FB2E65E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91C1E-979A-47FF-99BE-D67FAF2C17A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EE8D4-5115-467F-BA38-06B84003689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24A92-534E-4E81-92D3-F56730F73A1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A79BC-5217-41A9-8CEA-C1B61F4DE4D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C2A19-508E-45BB-A90A-E491D7098A1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2133E-5A8F-4F6E-BB7D-6E7AE5EC11B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ADD94-88CF-457C-8894-5BF8733B211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961E-AA67-4EFB-90C4-96C52423E19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F4C83-1131-4DC3-A181-419EB4FB29B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2DCFA6-45DF-4800-A90F-B859E231D09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81312-4418-4916-81E0-9E05A07A94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en-US" altLang="en-US"/>
              <a:t>“</a:t>
            </a:r>
            <a:r>
              <a:rPr lang="en-US" altLang="ko-KR">
                <a:ea typeface="굴림" pitchFamily="50" charset="-127"/>
              </a:rPr>
              <a:t>y = (x1*x2+x3)*x4+4” </a:t>
            </a:r>
            <a:r>
              <a:rPr lang="ko-KR" altLang="en-US">
                <a:ea typeface="굴림" pitchFamily="50" charset="-127"/>
              </a:rPr>
              <a:t>와 같이 </a:t>
            </a:r>
            <a:r>
              <a:rPr lang="en-US" altLang="ko-KR">
                <a:ea typeface="굴림" pitchFamily="50" charset="-127"/>
              </a:rPr>
              <a:t>binary operator</a:t>
            </a:r>
            <a:r>
              <a:rPr lang="ko-KR" altLang="en-US">
                <a:ea typeface="굴림" pitchFamily="50" charset="-127"/>
              </a:rPr>
              <a:t>와 </a:t>
            </a:r>
            <a:r>
              <a:rPr lang="en-US" altLang="ko-KR">
                <a:ea typeface="굴림" pitchFamily="50" charset="-127"/>
              </a:rPr>
              <a:t>operand</a:t>
            </a:r>
            <a:r>
              <a:rPr lang="ko-KR" altLang="en-US">
                <a:ea typeface="굴림" pitchFamily="50" charset="-127"/>
              </a:rPr>
              <a:t>로 구성된 </a:t>
            </a:r>
            <a:r>
              <a:rPr lang="en-US" altLang="ko-KR">
                <a:ea typeface="굴림" pitchFamily="50" charset="-127"/>
              </a:rPr>
              <a:t>expression</a:t>
            </a:r>
            <a:r>
              <a:rPr lang="ko-KR" altLang="en-US">
                <a:ea typeface="굴림" pitchFamily="50" charset="-127"/>
              </a:rPr>
              <a:t>을 표현하는 </a:t>
            </a:r>
            <a:r>
              <a:rPr lang="en-US" altLang="ko-KR">
                <a:ea typeface="굴림" pitchFamily="50" charset="-127"/>
              </a:rPr>
              <a:t>binary Tree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각 </a:t>
            </a:r>
            <a:r>
              <a:rPr lang="en-US" altLang="ko-KR">
                <a:ea typeface="굴림" pitchFamily="50" charset="-127"/>
              </a:rPr>
              <a:t>Leaf</a:t>
            </a:r>
            <a:r>
              <a:rPr lang="ko-KR" altLang="en-US">
                <a:ea typeface="굴림" pitchFamily="50" charset="-127"/>
              </a:rPr>
              <a:t>에는 하나의 </a:t>
            </a:r>
            <a:r>
              <a:rPr lang="en-US" altLang="ko-KR">
                <a:ea typeface="굴림" pitchFamily="50" charset="-127"/>
              </a:rPr>
              <a:t>operand</a:t>
            </a:r>
            <a:r>
              <a:rPr lang="ko-KR" altLang="en-US">
                <a:ea typeface="굴림" pitchFamily="50" charset="-127"/>
              </a:rPr>
              <a:t>를 갖는다.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각 </a:t>
            </a:r>
            <a:r>
              <a:rPr lang="en-US" altLang="ko-KR">
                <a:ea typeface="굴림" pitchFamily="50" charset="-127"/>
              </a:rPr>
              <a:t>nonleaf node</a:t>
            </a:r>
            <a:r>
              <a:rPr lang="ko-KR" altLang="en-US">
                <a:ea typeface="굴림" pitchFamily="50" charset="-127"/>
              </a:rPr>
              <a:t>에는 하나의 </a:t>
            </a:r>
            <a:r>
              <a:rPr lang="en-US" altLang="ko-KR">
                <a:ea typeface="굴림" pitchFamily="50" charset="-127"/>
              </a:rPr>
              <a:t>binary operator</a:t>
            </a:r>
            <a:r>
              <a:rPr lang="ko-KR" altLang="en-US">
                <a:ea typeface="굴림" pitchFamily="50" charset="-127"/>
              </a:rPr>
              <a:t>가 저장된다. 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Operator</a:t>
            </a:r>
            <a:r>
              <a:rPr lang="ko-KR" altLang="en-US">
                <a:ea typeface="굴림" pitchFamily="50" charset="-127"/>
              </a:rPr>
              <a:t>의 좌우 </a:t>
            </a:r>
            <a:r>
              <a:rPr lang="en-US" altLang="ko-KR">
                <a:ea typeface="굴림" pitchFamily="50" charset="-127"/>
              </a:rPr>
              <a:t>subtree</a:t>
            </a:r>
            <a:r>
              <a:rPr lang="ko-KR" altLang="en-US">
                <a:ea typeface="굴림" pitchFamily="50" charset="-127"/>
              </a:rPr>
              <a:t>는 그 </a:t>
            </a:r>
            <a:r>
              <a:rPr lang="en-US" altLang="ko-KR">
                <a:ea typeface="굴림" pitchFamily="50" charset="-127"/>
              </a:rPr>
              <a:t>operator</a:t>
            </a:r>
            <a:r>
              <a:rPr lang="ko-KR" altLang="en-US">
                <a:ea typeface="굴림" pitchFamily="50" charset="-127"/>
              </a:rPr>
              <a:t>를 적용하기 전에 먼저 평가되어야 한다. 즉 좌우 </a:t>
            </a:r>
            <a:r>
              <a:rPr lang="en-US" altLang="ko-KR">
                <a:ea typeface="굴림" pitchFamily="50" charset="-127"/>
              </a:rPr>
              <a:t>subtree</a:t>
            </a:r>
            <a:r>
              <a:rPr lang="ko-KR" altLang="en-US">
                <a:ea typeface="굴림" pitchFamily="50" charset="-127"/>
              </a:rPr>
              <a:t>의 평가결과는 </a:t>
            </a:r>
            <a:r>
              <a:rPr lang="en-US" altLang="ko-KR">
                <a:ea typeface="굴림" pitchFamily="50" charset="-127"/>
              </a:rPr>
              <a:t>root</a:t>
            </a:r>
            <a:r>
              <a:rPr lang="ko-KR" altLang="en-US">
                <a:ea typeface="굴림" pitchFamily="50" charset="-127"/>
              </a:rPr>
              <a:t>에 있는 </a:t>
            </a:r>
            <a:r>
              <a:rPr lang="en-US" altLang="ko-KR">
                <a:ea typeface="굴림" pitchFamily="50" charset="-127"/>
              </a:rPr>
              <a:t>operator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operand</a:t>
            </a:r>
            <a:r>
              <a:rPr lang="ko-KR" altLang="en-US">
                <a:ea typeface="굴림" pitchFamily="50" charset="-127"/>
              </a:rPr>
              <a:t>가 된다.  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2BEF4-D2E4-4BAA-A70B-DC2A0EABE36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히프의 순서조건을 위반하고 있는 </a:t>
            </a:r>
            <a:r>
              <a:rPr lang="en-US" altLang="en-US"/>
              <a:t>Root Node</a:t>
            </a:r>
            <a:r>
              <a:rPr lang="ko-KR" altLang="en-US">
                <a:ea typeface="굴림" pitchFamily="50" charset="-127"/>
              </a:rPr>
              <a:t>를 </a:t>
            </a:r>
            <a:r>
              <a:rPr lang="en-US" altLang="ko-KR">
                <a:ea typeface="굴림" pitchFamily="50" charset="-127"/>
              </a:rPr>
              <a:t>root </a:t>
            </a:r>
            <a:r>
              <a:rPr lang="ko-KR" altLang="en-US">
                <a:ea typeface="굴림" pitchFamily="50" charset="-127"/>
              </a:rPr>
              <a:t>노드에서 시작하여 밑으로 내려가면서 교정한다.  </a:t>
            </a:r>
          </a:p>
          <a:p>
            <a:pPr>
              <a:buFontTx/>
              <a:buChar char="-"/>
            </a:pPr>
            <a:r>
              <a:rPr lang="en-US" altLang="en-US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Dequeue </a:t>
            </a:r>
            <a:r>
              <a:rPr lang="ko-KR" altLang="en-US">
                <a:ea typeface="굴림" pitchFamily="50" charset="-127"/>
              </a:rPr>
              <a:t>함수에 사용된다.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7CDEF2-CE1E-4E52-AD72-383E3FB997A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1EC72-D5C0-42B1-8FA1-2DDE42385C5C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/>
              <a:t>heap</a:t>
            </a:r>
            <a:r>
              <a:rPr lang="ko-KR" altLang="en-US">
                <a:ea typeface="굴림" pitchFamily="50" charset="-127"/>
              </a:rPr>
              <a:t>의 순서조건을 위반하고 있는 </a:t>
            </a:r>
            <a:r>
              <a:rPr lang="en-US" altLang="en-US"/>
              <a:t>Bottom node</a:t>
            </a:r>
            <a:r>
              <a:rPr lang="ko-KR" altLang="en-US">
                <a:ea typeface="굴림" pitchFamily="50" charset="-127"/>
              </a:rPr>
              <a:t>를 위로 올라가면서 교정한다. </a:t>
            </a:r>
          </a:p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Insert </a:t>
            </a:r>
            <a:r>
              <a:rPr lang="ko-KR" altLang="en-US">
                <a:ea typeface="굴림" pitchFamily="50" charset="-127"/>
              </a:rPr>
              <a:t>또는 </a:t>
            </a:r>
            <a:r>
              <a:rPr lang="en-US" altLang="ko-KR">
                <a:ea typeface="굴림" pitchFamily="50" charset="-127"/>
              </a:rPr>
              <a:t>Enqueue </a:t>
            </a:r>
            <a:r>
              <a:rPr lang="ko-KR" altLang="en-US">
                <a:ea typeface="굴림" pitchFamily="50" charset="-127"/>
              </a:rPr>
              <a:t>함수에 사용된다.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09DFF-C160-46A4-9F9A-5BE9D52A59B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246F9-946F-4D2E-B8BC-0C0B9C05B4A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7C32D-909E-4A5D-A06B-9D85FD055E5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CA05A-96BB-4954-95D3-C08410C438E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FF723-4133-4FB8-92E2-B9691F34AAC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9649B-63CD-4EAD-A8DB-106ACCB354D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3ADBA4-184B-4599-951E-F1ECF94F2BF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07694-83CD-458B-AF1B-7A155E1CC1C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>
                <a:ea typeface="굴림" pitchFamily="50" charset="-127"/>
              </a:rPr>
              <a:t>Binary Expression tree</a:t>
            </a:r>
            <a:r>
              <a:rPr lang="ko-KR" altLang="en-US">
                <a:ea typeface="굴림" pitchFamily="50" charset="-127"/>
              </a:rPr>
              <a:t>를 사용하여 수식을 표현할 때, </a:t>
            </a:r>
            <a:r>
              <a:rPr lang="en-US" altLang="ko-KR">
                <a:ea typeface="굴림" pitchFamily="50" charset="-127"/>
              </a:rPr>
              <a:t>tree</a:t>
            </a:r>
            <a:r>
              <a:rPr lang="ko-KR" altLang="en-US">
                <a:ea typeface="굴림" pitchFamily="50" charset="-127"/>
              </a:rPr>
              <a:t>의 </a:t>
            </a:r>
            <a:r>
              <a:rPr lang="en-US" altLang="ko-KR">
                <a:ea typeface="굴림" pitchFamily="50" charset="-127"/>
              </a:rPr>
              <a:t>level</a:t>
            </a:r>
            <a:r>
              <a:rPr lang="ko-KR" altLang="en-US">
                <a:ea typeface="굴림" pitchFamily="50" charset="-127"/>
              </a:rPr>
              <a:t>은 수식계산에서 상대적인 우선순위를 나타낸다. </a:t>
            </a:r>
          </a:p>
          <a:p>
            <a:pPr>
              <a:buFontTx/>
              <a:buChar char="-"/>
            </a:pPr>
            <a:r>
              <a:rPr lang="ko-KR" altLang="en-US">
                <a:ea typeface="굴림" pitchFamily="50" charset="-127"/>
              </a:rPr>
              <a:t>높은 레벨의 연산들이 나중에 수행된다. 따라서 </a:t>
            </a:r>
            <a:r>
              <a:rPr lang="en-US" altLang="ko-KR">
                <a:ea typeface="굴림" pitchFamily="50" charset="-127"/>
              </a:rPr>
              <a:t>root</a:t>
            </a:r>
            <a:r>
              <a:rPr lang="ko-KR" altLang="en-US">
                <a:ea typeface="굴림" pitchFamily="50" charset="-127"/>
              </a:rPr>
              <a:t>에 있는 연산은 항상 마지막에 수행된다. </a:t>
            </a:r>
            <a:endParaRPr lang="en-US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AF558-92D9-4853-B5AE-FCF8620372F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59046-5C40-4E09-A83A-7E84551C2D6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CC537-361A-44A4-BF6D-E83EEFF444F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2F09C-1081-4AB3-9584-BDC5C295548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6A966E-8E2A-4F29-B401-402CD6FBDD7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1A800-C8F9-4C3B-9FD5-7080AB88452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3846C-328A-4B6D-B432-E8262C55E8F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DB54F-1821-45FA-9152-0943728545C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85039-9C87-4F5F-9CEF-16E19C3DEED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BCD1E-2F77-486C-9F9F-AAA9B7EDB36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1279E-8070-497F-81FC-5721B75C2DB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BB031-D3FD-4CC0-8FB0-E3EE93A42E6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CD64F-F5A2-4373-9101-58A180CDDC0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3AA51-A413-4B46-B3AE-F095FC3D83D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22654-15B2-404E-9BC6-367A8DA70EBB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ADB83-877D-4BA0-892E-4A366BCC37F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444503-EB5A-47B0-8945-CE893174BBE9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DEEA1-3EA2-4BD2-80B4-449A9B766E69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6424A-E7F0-4E6B-88E2-D9A1341B31B4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0FC56-7D4A-4A71-B062-4D73222B7CCF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BF223-6906-4FDD-80D0-C8A0AFD01819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A7F34-ACDD-46D9-A995-5A184DE05D6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75FFF-E109-499A-BDB3-39A3D4E25F8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CD164-071A-4CDC-8A9A-B56F8D36AB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8EC8D-E8BD-48FA-855F-02678355338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B0768C-6F8D-4EE7-9934-6DCF1CA25F34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1" name="Group 9"/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079" name="Rectangle 7"/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1D2B3-546B-4C9E-BE27-3B879D43C2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D9BEC-C644-4612-8AAF-D8ED76DB4E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60EFA-CE3C-4B7F-B3F8-69679A2166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82C1A0-0DD6-4C5B-B1EA-655F822AC6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498B3-8C9A-44A8-A525-80640B2018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4C521-3774-4AB7-A70D-13A64048AA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335A3-2954-491B-A807-DA78BAA86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9B642-4D5B-4E74-8F1E-1A78C29607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B6321-CDB3-4488-BC4D-D03BFF8EC2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A1B77-5D4C-47A2-84BC-0D4337C1FAC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1E2C8F7-BA99-44AC-965F-D264E21435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C983-B765-4F13-9D44-F76B77189CE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2819400"/>
            <a:ext cx="861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</a:pPr>
            <a:endParaRPr lang="en-US" altLang="en-US" sz="320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en-US" sz="3200"/>
              <a:t>Nell Dale</a:t>
            </a:r>
          </a:p>
          <a:p>
            <a:pPr algn="ctr">
              <a:spcBef>
                <a:spcPct val="20000"/>
              </a:spcBef>
            </a:pPr>
            <a:r>
              <a:rPr lang="en-US" altLang="en-US" sz="3200"/>
              <a:t>David Teague</a:t>
            </a:r>
            <a:endParaRPr lang="en-US" altLang="en-US" sz="320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en-US" sz="3200">
                <a:solidFill>
                  <a:srgbClr val="990066"/>
                </a:solidFill>
              </a:rPr>
              <a:t>Chapter 9</a:t>
            </a:r>
            <a:endParaRPr lang="en-US" altLang="en-US" sz="3200">
              <a:solidFill>
                <a:schemeClr val="folHlink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altLang="en-US" sz="3200"/>
              <a:t>Trees Plus</a:t>
            </a:r>
          </a:p>
          <a:p>
            <a:pPr algn="ctr">
              <a:spcBef>
                <a:spcPct val="20000"/>
              </a:spcBef>
            </a:pPr>
            <a:endParaRPr lang="en-US" altLang="en-US"/>
          </a:p>
          <a:p>
            <a:pPr algn="ctr">
              <a:spcBef>
                <a:spcPct val="20000"/>
              </a:spcBef>
            </a:pPr>
            <a:endParaRPr lang="en-US" altLang="en-US" sz="16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en-US" sz="4400">
                <a:solidFill>
                  <a:srgbClr val="660066"/>
                </a:solidFill>
                <a:latin typeface="Book Antiqua" pitchFamily="18" charset="0"/>
              </a:rPr>
              <a:t>C++ Plus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7F37-C6A4-44DA-982C-CD0764E38E8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61950" y="152400"/>
            <a:ext cx="8515350" cy="1143000"/>
          </a:xfrm>
          <a:noFill/>
          <a:ln/>
        </p:spPr>
        <p:txBody>
          <a:bodyPr/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A binary expression tree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44500" y="4879975"/>
            <a:ext cx="8186738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/>
              <a:t>Infix:</a:t>
            </a:r>
            <a:r>
              <a:rPr lang="en-US" altLang="en-US" sz="2400" dirty="0">
                <a:solidFill>
                  <a:srgbClr val="A50021"/>
                </a:solidFill>
              </a:rPr>
              <a:t>           ( ( 8 - 5 ) * ( ( 4 + 2 ) / 3 ) )</a:t>
            </a:r>
          </a:p>
          <a:p>
            <a:endParaRPr lang="en-US" altLang="en-US" sz="1000" dirty="0">
              <a:solidFill>
                <a:srgbClr val="A50021"/>
              </a:solidFill>
            </a:endParaRPr>
          </a:p>
          <a:p>
            <a:r>
              <a:rPr lang="en-US" altLang="en-US" sz="2400" dirty="0"/>
              <a:t>Prefix:</a:t>
            </a:r>
            <a:r>
              <a:rPr lang="en-US" altLang="en-US" sz="2400" dirty="0">
                <a:solidFill>
                  <a:srgbClr val="A50021"/>
                </a:solidFill>
              </a:rPr>
              <a:t>        * - 8 5  / + 4 2 3</a:t>
            </a:r>
          </a:p>
          <a:p>
            <a:endParaRPr lang="en-US" altLang="en-US" sz="1000" dirty="0">
              <a:solidFill>
                <a:srgbClr val="A50021"/>
              </a:solidFill>
            </a:endParaRPr>
          </a:p>
          <a:p>
            <a:r>
              <a:rPr lang="en-US" altLang="en-US" sz="2400" dirty="0"/>
              <a:t>Postfix:</a:t>
            </a:r>
            <a:r>
              <a:rPr lang="en-US" altLang="en-US" sz="2400" dirty="0">
                <a:solidFill>
                  <a:srgbClr val="A50021"/>
                </a:solidFill>
              </a:rPr>
              <a:t>      8 5 -  4 2 + 3 / *   </a:t>
            </a:r>
            <a:r>
              <a:rPr lang="en-US" altLang="en-US" sz="2400" i="1" dirty="0"/>
              <a:t>has operators in order used</a:t>
            </a:r>
          </a:p>
        </p:txBody>
      </p:sp>
      <p:grpSp>
        <p:nvGrpSpPr>
          <p:cNvPr id="17439" name="Group 31"/>
          <p:cNvGrpSpPr>
            <a:grpSpLocks/>
          </p:cNvGrpSpPr>
          <p:nvPr/>
        </p:nvGrpSpPr>
        <p:grpSpPr bwMode="auto">
          <a:xfrm>
            <a:off x="1168400" y="1746250"/>
            <a:ext cx="6654800" cy="2879725"/>
            <a:chOff x="736" y="1100"/>
            <a:chExt cx="4192" cy="1814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2613" y="1115"/>
              <a:ext cx="581" cy="2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274" y="1628"/>
              <a:ext cx="599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736" y="2120"/>
              <a:ext cx="530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632" y="2109"/>
              <a:ext cx="542" cy="25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639" y="1100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‘*’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 flipH="1" flipV="1">
              <a:off x="3178" y="1258"/>
              <a:ext cx="934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19" name="Line 11"/>
            <p:cNvSpPr>
              <a:spLocks noChangeShapeType="1"/>
            </p:cNvSpPr>
            <p:nvPr/>
          </p:nvSpPr>
          <p:spPr bwMode="auto">
            <a:xfrm flipH="1" flipV="1">
              <a:off x="1745" y="1799"/>
              <a:ext cx="34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 flipV="1">
              <a:off x="1065" y="1807"/>
              <a:ext cx="35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 flipV="1">
              <a:off x="1658" y="1266"/>
              <a:ext cx="987" cy="3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1333" y="1617"/>
              <a:ext cx="3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‘-’</a:t>
              </a: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793" y="2092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‘8’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665" y="2095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‘5’</a:t>
              </a: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854" y="1624"/>
              <a:ext cx="553" cy="2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283" y="2119"/>
              <a:ext cx="563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4399" y="2115"/>
              <a:ext cx="529" cy="2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2773" y="2610"/>
              <a:ext cx="502" cy="23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3619" y="2601"/>
              <a:ext cx="515" cy="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3842" y="1606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‘/’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H="1" flipV="1">
              <a:off x="4332" y="1764"/>
              <a:ext cx="489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 flipV="1">
              <a:off x="3726" y="2289"/>
              <a:ext cx="322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 flipV="1">
              <a:off x="3083" y="2298"/>
              <a:ext cx="336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 flipV="1">
              <a:off x="3572" y="1768"/>
              <a:ext cx="37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3290" y="2121"/>
              <a:ext cx="4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2850" y="2587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427" y="2098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3663" y="2585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47B2-FC51-4879-A4FC-EDE2834F0D4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209550"/>
            <a:ext cx="8191500" cy="1143000"/>
          </a:xfrm>
          <a:noFill/>
          <a:ln/>
        </p:spPr>
        <p:txBody>
          <a:bodyPr/>
          <a:lstStyle/>
          <a:p>
            <a:r>
              <a:rPr lang="en-US" altLang="en-US"/>
              <a:t>InfoNode has 2 forms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60425" y="1760538"/>
            <a:ext cx="75215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enum  OpType  { OPERATOR,  OPERAND } ;</a:t>
            </a:r>
            <a:endParaRPr lang="en-US" altLang="en-US" sz="1000"/>
          </a:p>
          <a:p>
            <a:r>
              <a:rPr lang="en-US" altLang="en-US"/>
              <a:t>struct   InfoNode  </a:t>
            </a:r>
          </a:p>
          <a:p>
            <a:r>
              <a:rPr lang="en-US" altLang="en-US"/>
              <a:t>{</a:t>
            </a:r>
            <a:r>
              <a:rPr lang="en-US" altLang="en-US" sz="2800"/>
              <a:t>   </a:t>
            </a:r>
            <a:endParaRPr lang="en-US" altLang="en-US" sz="900">
              <a:solidFill>
                <a:srgbClr val="A50021"/>
              </a:solidFill>
            </a:endParaRPr>
          </a:p>
          <a:p>
            <a:r>
              <a:rPr lang="en-US" altLang="en-US"/>
              <a:t>    OpType        whichType;</a:t>
            </a:r>
            <a:endParaRPr lang="en-US" altLang="en-US" i="1">
              <a:solidFill>
                <a:srgbClr val="A50021"/>
              </a:solidFill>
            </a:endParaRPr>
          </a:p>
          <a:p>
            <a:r>
              <a:rPr lang="en-US" altLang="en-US" i="1">
                <a:solidFill>
                  <a:srgbClr val="A50021"/>
                </a:solidFill>
              </a:rPr>
              <a:t> </a:t>
            </a:r>
            <a:r>
              <a:rPr lang="en-US" altLang="en-US"/>
              <a:t>   union</a:t>
            </a:r>
            <a:r>
              <a:rPr lang="en-US" altLang="en-US">
                <a:solidFill>
                  <a:srgbClr val="990000"/>
                </a:solidFill>
              </a:rPr>
              <a:t>				// ANONYMOUS union</a:t>
            </a:r>
            <a:endParaRPr lang="en-US" altLang="en-US"/>
          </a:p>
          <a:p>
            <a:r>
              <a:rPr lang="en-US" altLang="en-US"/>
              <a:t>    {</a:t>
            </a:r>
          </a:p>
          <a:p>
            <a:r>
              <a:rPr lang="en-US" altLang="en-US"/>
              <a:t>	char    operation ;   		 </a:t>
            </a:r>
          </a:p>
          <a:p>
            <a:r>
              <a:rPr lang="en-US" altLang="en-US"/>
              <a:t>   	int       operand ;</a:t>
            </a:r>
          </a:p>
          <a:p>
            <a:r>
              <a:rPr lang="en-US" altLang="en-US"/>
              <a:t>    }</a:t>
            </a:r>
            <a:endParaRPr lang="en-US" altLang="en-US" sz="1000" i="1">
              <a:solidFill>
                <a:srgbClr val="A50021"/>
              </a:solidFill>
            </a:endParaRPr>
          </a:p>
          <a:p>
            <a:r>
              <a:rPr lang="en-US" altLang="en-US"/>
              <a:t>};</a:t>
            </a:r>
            <a:endParaRPr lang="en-US" altLang="en-US" sz="2400"/>
          </a:p>
        </p:txBody>
      </p: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566738" y="5283200"/>
            <a:ext cx="7580312" cy="1106488"/>
            <a:chOff x="357" y="3328"/>
            <a:chExt cx="4775" cy="697"/>
          </a:xfrm>
        </p:grpSpPr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29" y="3328"/>
              <a:ext cx="1871" cy="37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357" y="3775"/>
              <a:ext cx="21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latin typeface="Arial Black" pitchFamily="34" charset="0"/>
                </a:rPr>
                <a:t>.</a:t>
              </a:r>
              <a:r>
                <a:rPr lang="en-US" altLang="en-US" b="0">
                  <a:latin typeface="Arial Black" pitchFamily="34" charset="0"/>
                </a:rPr>
                <a:t> </a:t>
              </a:r>
              <a:r>
                <a:rPr lang="en-US" altLang="en-US"/>
                <a:t>whichType     </a:t>
              </a:r>
              <a:r>
                <a:rPr lang="en-US" altLang="en-US">
                  <a:latin typeface="Arial Black" pitchFamily="34" charset="0"/>
                </a:rPr>
                <a:t>.</a:t>
              </a:r>
              <a:r>
                <a:rPr lang="en-US" altLang="en-US" b="0">
                  <a:latin typeface="Arial Black" pitchFamily="34" charset="0"/>
                </a:rPr>
                <a:t> </a:t>
              </a:r>
              <a:r>
                <a:rPr lang="en-US" altLang="en-US"/>
                <a:t>operation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412" y="3357"/>
              <a:ext cx="19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rgbClr val="CC0000"/>
                  </a:solidFill>
                </a:rPr>
                <a:t>OPERATOR</a:t>
              </a:r>
              <a:r>
                <a:rPr lang="en-US" altLang="en-US" sz="2400"/>
                <a:t>      </a:t>
              </a:r>
              <a:r>
                <a:rPr lang="en-US" altLang="en-US" sz="2800"/>
                <a:t>‘+’</a:t>
              </a:r>
              <a:r>
                <a:rPr lang="en-US" altLang="en-US" sz="2400"/>
                <a:t>        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3" y="3328"/>
              <a:ext cx="2159" cy="37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01" y="3775"/>
              <a:ext cx="20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latin typeface="Arial Black" pitchFamily="34" charset="0"/>
                </a:rPr>
                <a:t>.</a:t>
              </a:r>
              <a:r>
                <a:rPr lang="en-US" altLang="en-US" b="0">
                  <a:latin typeface="Arial Black" pitchFamily="34" charset="0"/>
                </a:rPr>
                <a:t> </a:t>
              </a:r>
              <a:r>
                <a:rPr lang="en-US" altLang="en-US"/>
                <a:t>whichType     </a:t>
              </a:r>
              <a:r>
                <a:rPr lang="en-US" altLang="en-US">
                  <a:latin typeface="Arial Black" pitchFamily="34" charset="0"/>
                </a:rPr>
                <a:t>.</a:t>
              </a:r>
              <a:r>
                <a:rPr lang="en-US" altLang="en-US" b="0">
                  <a:latin typeface="Arial Black" pitchFamily="34" charset="0"/>
                </a:rPr>
                <a:t> </a:t>
              </a:r>
              <a:r>
                <a:rPr lang="en-US" altLang="en-US"/>
                <a:t>operand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052" y="3357"/>
              <a:ext cx="19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en-US" sz="2400">
                  <a:solidFill>
                    <a:srgbClr val="CC0000"/>
                  </a:solidFill>
                </a:rPr>
                <a:t> OPERAND</a:t>
              </a:r>
              <a:r>
                <a:rPr lang="en-US" altLang="en-US" sz="2400"/>
                <a:t>        </a:t>
              </a:r>
              <a:r>
                <a:rPr lang="en-US" altLang="en-US" sz="2800"/>
                <a:t>7</a:t>
              </a:r>
              <a:r>
                <a:rPr lang="en-US" altLang="en-US" sz="2400"/>
                <a:t>        </a:t>
              </a:r>
            </a:p>
          </p:txBody>
        </p:sp>
      </p:grp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604000" y="52959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565400" y="52959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EB5A-603D-4393-B4AE-41B36F213C4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209550"/>
            <a:ext cx="8191500" cy="1143000"/>
          </a:xfrm>
          <a:noFill/>
          <a:ln/>
        </p:spPr>
        <p:txBody>
          <a:bodyPr/>
          <a:lstStyle/>
          <a:p>
            <a:r>
              <a:rPr lang="en-US" altLang="en-US"/>
              <a:t>Each node contains two pointers 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27025" y="1684338"/>
            <a:ext cx="8607425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struct   TreeNode  </a:t>
            </a:r>
          </a:p>
          <a:p>
            <a:r>
              <a:rPr lang="en-US" altLang="en-US" sz="2400"/>
              <a:t>{</a:t>
            </a:r>
            <a:r>
              <a:rPr lang="en-US" altLang="en-US" sz="2800"/>
              <a:t>   </a:t>
            </a:r>
            <a:endParaRPr lang="en-US" altLang="en-US" sz="900">
              <a:solidFill>
                <a:srgbClr val="A50021"/>
              </a:solidFill>
            </a:endParaRPr>
          </a:p>
          <a:p>
            <a:r>
              <a:rPr lang="en-US" altLang="en-US" sz="2400"/>
              <a:t>    InfoNode     info ;</a:t>
            </a:r>
            <a:r>
              <a:rPr lang="en-US" altLang="en-US" sz="2800"/>
              <a:t>   		</a:t>
            </a:r>
            <a:r>
              <a:rPr lang="en-US" altLang="en-US" sz="2400" i="1">
                <a:solidFill>
                  <a:srgbClr val="A50021"/>
                </a:solidFill>
              </a:rPr>
              <a:t>// Data member</a:t>
            </a:r>
          </a:p>
          <a:p>
            <a:r>
              <a:rPr lang="en-US" altLang="en-US" sz="2400" i="1">
                <a:solidFill>
                  <a:srgbClr val="A50021"/>
                </a:solidFill>
              </a:rPr>
              <a:t> </a:t>
            </a:r>
            <a:r>
              <a:rPr lang="en-US" altLang="en-US" sz="2400"/>
              <a:t>   TreeNode*   left ;</a:t>
            </a:r>
            <a:r>
              <a:rPr lang="en-US" altLang="en-US" sz="2800"/>
              <a:t>   		</a:t>
            </a:r>
            <a:r>
              <a:rPr lang="en-US" altLang="en-US" sz="2400" i="1">
                <a:solidFill>
                  <a:srgbClr val="A50021"/>
                </a:solidFill>
              </a:rPr>
              <a:t>// Pointer to left child</a:t>
            </a:r>
            <a:r>
              <a:rPr lang="en-US" altLang="en-US" sz="2400"/>
              <a:t> </a:t>
            </a:r>
          </a:p>
          <a:p>
            <a:r>
              <a:rPr lang="en-US" altLang="en-US" sz="2400"/>
              <a:t>    TreeNode*   right ; </a:t>
            </a:r>
            <a:r>
              <a:rPr lang="en-US" altLang="en-US" sz="2800"/>
              <a:t>		</a:t>
            </a:r>
            <a:r>
              <a:rPr lang="en-US" altLang="en-US" sz="2400" i="1">
                <a:solidFill>
                  <a:srgbClr val="A50021"/>
                </a:solidFill>
              </a:rPr>
              <a:t>// Pointer to right child</a:t>
            </a:r>
          </a:p>
          <a:p>
            <a:r>
              <a:rPr lang="en-US" altLang="en-US" sz="2400"/>
              <a:t>};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06538" y="5837238"/>
            <a:ext cx="6143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8588" tIns="65088" rIns="128588" bIns="65088">
            <a:spAutoFit/>
          </a:bodyPr>
          <a:lstStyle/>
          <a:p>
            <a:pPr defTabSz="1790700"/>
            <a:r>
              <a:rPr lang="en-US" altLang="en-US" sz="3400">
                <a:latin typeface="Arial Black" pitchFamily="34" charset="0"/>
              </a:rPr>
              <a:t>.</a:t>
            </a:r>
            <a:r>
              <a:rPr lang="en-US" altLang="en-US" sz="1400" b="0">
                <a:latin typeface="Arial Black" pitchFamily="34" charset="0"/>
              </a:rPr>
              <a:t> </a:t>
            </a:r>
            <a:r>
              <a:rPr lang="en-US" altLang="en-US" sz="3400"/>
              <a:t>left           </a:t>
            </a:r>
            <a:r>
              <a:rPr lang="en-US" altLang="en-US" sz="3400">
                <a:latin typeface="Arial Black" pitchFamily="34" charset="0"/>
              </a:rPr>
              <a:t>.</a:t>
            </a:r>
            <a:r>
              <a:rPr lang="en-US" altLang="en-US" sz="1400" b="0">
                <a:latin typeface="Arial Black" pitchFamily="34" charset="0"/>
              </a:rPr>
              <a:t> </a:t>
            </a:r>
            <a:r>
              <a:rPr lang="en-US" altLang="en-US" sz="3400"/>
              <a:t>info             </a:t>
            </a:r>
            <a:r>
              <a:rPr lang="en-US" altLang="en-US" sz="3400">
                <a:latin typeface="Arial Black" pitchFamily="34" charset="0"/>
              </a:rPr>
              <a:t>.</a:t>
            </a:r>
            <a:r>
              <a:rPr lang="en-US" altLang="en-US" sz="1400" b="0">
                <a:latin typeface="Arial Black" pitchFamily="34" charset="0"/>
              </a:rPr>
              <a:t> </a:t>
            </a:r>
            <a:r>
              <a:rPr lang="en-US" altLang="en-US" sz="3400"/>
              <a:t>right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347788" y="4121150"/>
            <a:ext cx="6334125" cy="166370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971800" y="41148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452563" y="4419600"/>
            <a:ext cx="6088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8588" tIns="65088" rIns="128588" bIns="65088">
            <a:spAutoFit/>
          </a:bodyPr>
          <a:lstStyle/>
          <a:p>
            <a:pPr defTabSz="1790700"/>
            <a:r>
              <a:rPr lang="en-US" altLang="en-US" sz="3400">
                <a:solidFill>
                  <a:srgbClr val="CC0000"/>
                </a:solidFill>
              </a:rPr>
              <a:t> </a:t>
            </a:r>
            <a:r>
              <a:rPr lang="en-US" altLang="en-US" sz="3400"/>
              <a:t>NULL</a:t>
            </a:r>
            <a:r>
              <a:rPr lang="en-US" altLang="en-US" sz="3400">
                <a:solidFill>
                  <a:srgbClr val="CC0000"/>
                </a:solidFill>
              </a:rPr>
              <a:t>                              </a:t>
            </a:r>
            <a:r>
              <a:rPr lang="en-US" altLang="en-US" sz="3400"/>
              <a:t>6000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172200" y="41148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470" name="Group 14"/>
          <p:cNvGrpSpPr>
            <a:grpSpLocks/>
          </p:cNvGrpSpPr>
          <p:nvPr/>
        </p:nvGrpSpPr>
        <p:grpSpPr bwMode="auto">
          <a:xfrm>
            <a:off x="3124200" y="4419600"/>
            <a:ext cx="2889250" cy="1301750"/>
            <a:chOff x="1968" y="2784"/>
            <a:chExt cx="1820" cy="820"/>
          </a:xfrm>
        </p:grpSpPr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1968" y="2788"/>
              <a:ext cx="1820" cy="816"/>
              <a:chOff x="1968" y="2788"/>
              <a:chExt cx="1820" cy="816"/>
            </a:xfrm>
          </p:grpSpPr>
          <p:sp>
            <p:nvSpPr>
              <p:cNvPr id="19465" name="Rectangle 9"/>
              <p:cNvSpPr>
                <a:spLocks noChangeArrowheads="1"/>
              </p:cNvSpPr>
              <p:nvPr/>
            </p:nvSpPr>
            <p:spPr bwMode="auto">
              <a:xfrm>
                <a:off x="2024" y="2788"/>
                <a:ext cx="1652" cy="551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66" name="Rectangle 10"/>
              <p:cNvSpPr>
                <a:spLocks noChangeArrowheads="1"/>
              </p:cNvSpPr>
              <p:nvPr/>
            </p:nvSpPr>
            <p:spPr bwMode="auto">
              <a:xfrm>
                <a:off x="1968" y="3373"/>
                <a:ext cx="18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1800">
                    <a:latin typeface="Arial Black" pitchFamily="34" charset="0"/>
                  </a:rPr>
                  <a:t>.</a:t>
                </a:r>
                <a:r>
                  <a:rPr lang="en-US" altLang="en-US" sz="1800" b="0">
                    <a:latin typeface="Arial Black" pitchFamily="34" charset="0"/>
                  </a:rPr>
                  <a:t> </a:t>
                </a:r>
                <a:r>
                  <a:rPr lang="en-US" altLang="en-US" sz="1800"/>
                  <a:t>whichType     </a:t>
                </a:r>
                <a:r>
                  <a:rPr lang="en-US" altLang="en-US" sz="1800">
                    <a:latin typeface="Arial Black" pitchFamily="34" charset="0"/>
                  </a:rPr>
                  <a:t>.</a:t>
                </a:r>
                <a:r>
                  <a:rPr lang="en-US" altLang="en-US" sz="1800" b="0">
                    <a:latin typeface="Arial Black" pitchFamily="34" charset="0"/>
                  </a:rPr>
                  <a:t> </a:t>
                </a:r>
                <a:r>
                  <a:rPr lang="en-US" altLang="en-US" sz="1800"/>
                  <a:t>operand</a:t>
                </a:r>
              </a:p>
            </p:txBody>
          </p:sp>
          <p:sp>
            <p:nvSpPr>
              <p:cNvPr id="19467" name="Rectangle 11"/>
              <p:cNvSpPr>
                <a:spLocks noChangeArrowheads="1"/>
              </p:cNvSpPr>
              <p:nvPr/>
            </p:nvSpPr>
            <p:spPr bwMode="auto">
              <a:xfrm>
                <a:off x="2034" y="2927"/>
                <a:ext cx="15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en-US">
                    <a:solidFill>
                      <a:srgbClr val="CC0000"/>
                    </a:solidFill>
                  </a:rPr>
                  <a:t>OPERAND</a:t>
                </a:r>
                <a:r>
                  <a:rPr lang="en-US" altLang="en-US" sz="1600"/>
                  <a:t>          </a:t>
                </a:r>
                <a:r>
                  <a:rPr lang="en-US" altLang="en-US" sz="2400"/>
                  <a:t>7        </a:t>
                </a:r>
              </a:p>
            </p:txBody>
          </p:sp>
        </p:grp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976" y="2784"/>
              <a:ext cx="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93675" y="320675"/>
            <a:ext cx="8721725" cy="649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int   Eval ( TreeNode*  ptr )</a:t>
            </a:r>
            <a:endParaRPr lang="en-US" altLang="en-US" sz="800">
              <a:solidFill>
                <a:srgbClr val="A50021"/>
              </a:solidFill>
            </a:endParaRPr>
          </a:p>
          <a:p>
            <a:endParaRPr lang="en-US" altLang="en-US" sz="1000" i="1">
              <a:solidFill>
                <a:srgbClr val="A50021"/>
              </a:solidFill>
            </a:endParaRPr>
          </a:p>
          <a:p>
            <a:r>
              <a:rPr lang="en-US" altLang="en-US" i="1">
                <a:solidFill>
                  <a:srgbClr val="CC0000"/>
                </a:solidFill>
              </a:rPr>
              <a:t>// Pre:     ptr is a pointer to a binary expression tree.</a:t>
            </a:r>
          </a:p>
          <a:p>
            <a:r>
              <a:rPr lang="en-US" altLang="en-US" i="1">
                <a:solidFill>
                  <a:srgbClr val="003300"/>
                </a:solidFill>
              </a:rPr>
              <a:t>// Post:   Function value = the value of the expression represented</a:t>
            </a:r>
          </a:p>
          <a:p>
            <a:r>
              <a:rPr lang="en-US" altLang="en-US" i="1">
                <a:solidFill>
                  <a:srgbClr val="003300"/>
                </a:solidFill>
              </a:rPr>
              <a:t>//	   by the binary tree pointed to by ptr.</a:t>
            </a:r>
            <a:r>
              <a:rPr lang="en-US" altLang="en-US"/>
              <a:t> </a:t>
            </a:r>
          </a:p>
          <a:p>
            <a:endParaRPr lang="en-US" altLang="en-US" sz="1000"/>
          </a:p>
          <a:p>
            <a:r>
              <a:rPr lang="en-US" altLang="en-US"/>
              <a:t>{      switch  ( ptr-&gt;info.whichType )  </a:t>
            </a:r>
          </a:p>
          <a:p>
            <a:r>
              <a:rPr lang="en-US" altLang="en-US"/>
              <a:t>       {        				</a:t>
            </a:r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/>
              <a:t>	case OPERAND :  return  ptr-&gt;info.operand ;</a:t>
            </a:r>
          </a:p>
          <a:p>
            <a:r>
              <a:rPr lang="en-US" altLang="en-US"/>
              <a:t>	case OPERATOR :</a:t>
            </a:r>
          </a:p>
          <a:p>
            <a:r>
              <a:rPr lang="en-US" altLang="en-US"/>
              <a:t>	    switch ( tree-&gt;info.operation )</a:t>
            </a:r>
          </a:p>
          <a:p>
            <a:r>
              <a:rPr lang="en-US" altLang="en-US"/>
              <a:t>	    {</a:t>
            </a:r>
          </a:p>
          <a:p>
            <a:r>
              <a:rPr lang="en-US" altLang="en-US"/>
              <a:t>	        case  ‘+’  :  return  ( Eval ( ptr-&gt;left ) + Eval ( ptr-&gt;right ) ) ; </a:t>
            </a:r>
          </a:p>
          <a:p>
            <a:endParaRPr lang="en-US" altLang="en-US"/>
          </a:p>
          <a:p>
            <a:r>
              <a:rPr lang="en-US" altLang="en-US"/>
              <a:t>	        case  ‘-’  :  return  ( Eval ( ptr-&gt;left )  -  Eval ( ptr-&gt;right ) ) ;</a:t>
            </a:r>
          </a:p>
          <a:p>
            <a:endParaRPr lang="en-US" altLang="en-US"/>
          </a:p>
          <a:p>
            <a:r>
              <a:rPr lang="en-US" altLang="en-US"/>
              <a:t> 	        case  ‘*’  :  return  ( Eval ( ptr-&gt;left )  *  Eval ( ptr-&gt;right ) ) ; 	</a:t>
            </a:r>
          </a:p>
          <a:p>
            <a:r>
              <a:rPr lang="en-US" altLang="en-US"/>
              <a:t>	        case  ‘/’  :  return  ( Eval ( ptr-&gt;left )  /  Eval ( ptr-&gt;right ) ) ;</a:t>
            </a:r>
          </a:p>
          <a:p>
            <a:r>
              <a:rPr lang="en-US" altLang="en-US"/>
              <a:t>                 }</a:t>
            </a:r>
          </a:p>
          <a:p>
            <a:r>
              <a:rPr lang="en-US" altLang="en-US"/>
              <a:t>       }</a:t>
            </a:r>
          </a:p>
          <a:p>
            <a:r>
              <a:rPr lang="en-US" altLang="en-US"/>
              <a:t>}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53A159E0-3728-41B5-A638-CA07159843B2}" type="slidenum">
              <a:rPr lang="en-US" altLang="en-US" sz="1400" b="0"/>
              <a:pPr algn="r"/>
              <a:t>13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595DB-A2EC-44D9-B94A-1B711E883DF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1987550" y="1758950"/>
            <a:ext cx="3263900" cy="47117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571500" y="266700"/>
            <a:ext cx="7848600" cy="1143000"/>
          </a:xfrm>
          <a:noFill/>
          <a:ln/>
        </p:spPr>
        <p:txBody>
          <a:bodyPr/>
          <a:lstStyle/>
          <a:p>
            <a:r>
              <a:rPr lang="en-US" altLang="en-US">
                <a:latin typeface="Courier New" pitchFamily="49" charset="0"/>
              </a:rPr>
              <a:t>class ExprTree</a:t>
            </a:r>
          </a:p>
        </p:txBody>
      </p:sp>
      <p:grpSp>
        <p:nvGrpSpPr>
          <p:cNvPr id="21522" name="Group 18"/>
          <p:cNvGrpSpPr>
            <a:grpSpLocks/>
          </p:cNvGrpSpPr>
          <p:nvPr/>
        </p:nvGrpSpPr>
        <p:grpSpPr bwMode="auto">
          <a:xfrm>
            <a:off x="5480050" y="2760663"/>
            <a:ext cx="2590800" cy="2654300"/>
            <a:chOff x="3452" y="1739"/>
            <a:chExt cx="1632" cy="1672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4276" y="1739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3844" y="2405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4686" y="2400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3459" y="3066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4098" y="3052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4239" y="1763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‘*’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 flipV="1">
              <a:off x="4694" y="1995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 flipV="1">
              <a:off x="4178" y="2637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3693" y="2647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4117" y="1965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3830" y="2409"/>
              <a:ext cx="4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3452" y="3084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4697" y="2395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4113" y="3067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330200" y="2746375"/>
            <a:ext cx="2292350" cy="3313113"/>
            <a:chOff x="208" y="1730"/>
            <a:chExt cx="1444" cy="2087"/>
          </a:xfrm>
        </p:grpSpPr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227" y="1730"/>
              <a:ext cx="1416" cy="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>
              <a:off x="236" y="2116"/>
              <a:ext cx="1416" cy="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>
              <a:off x="208" y="2480"/>
              <a:ext cx="1416" cy="22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>
              <a:off x="217" y="2867"/>
              <a:ext cx="1416" cy="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420" y="1743"/>
              <a:ext cx="1092" cy="2074"/>
              <a:chOff x="420" y="1743"/>
              <a:chExt cx="1092" cy="2074"/>
            </a:xfrm>
          </p:grpSpPr>
          <p:sp>
            <p:nvSpPr>
              <p:cNvPr id="21527" name="Rectangle 23"/>
              <p:cNvSpPr>
                <a:spLocks noChangeArrowheads="1"/>
              </p:cNvSpPr>
              <p:nvPr/>
            </p:nvSpPr>
            <p:spPr bwMode="auto">
              <a:xfrm>
                <a:off x="506" y="1743"/>
                <a:ext cx="94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/>
                  <a:t>ExprTree</a:t>
                </a:r>
              </a:p>
            </p:txBody>
          </p:sp>
          <p:sp>
            <p:nvSpPr>
              <p:cNvPr id="21528" name="Rectangle 24"/>
              <p:cNvSpPr>
                <a:spLocks noChangeArrowheads="1"/>
              </p:cNvSpPr>
              <p:nvPr/>
            </p:nvSpPr>
            <p:spPr bwMode="auto">
              <a:xfrm>
                <a:off x="451" y="2112"/>
                <a:ext cx="10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/>
                  <a:t>~ExprTree</a:t>
                </a:r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511" y="2482"/>
                <a:ext cx="70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/>
                  <a:t>  Build</a:t>
                </a:r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420" y="2839"/>
                <a:ext cx="906" cy="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2400"/>
                  <a:t>Evaluate</a:t>
                </a:r>
              </a:p>
              <a:p>
                <a:r>
                  <a:rPr lang="en-US" altLang="en-US" sz="2400"/>
                  <a:t>     .</a:t>
                </a:r>
              </a:p>
              <a:p>
                <a:r>
                  <a:rPr lang="en-US" altLang="en-US" sz="2400"/>
                  <a:t>     .</a:t>
                </a:r>
              </a:p>
              <a:p>
                <a:r>
                  <a:rPr lang="en-US" altLang="en-US" sz="2400"/>
                  <a:t>     .</a:t>
                </a:r>
              </a:p>
            </p:txBody>
          </p:sp>
        </p:grpSp>
      </p:grp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2825750" y="3244850"/>
            <a:ext cx="1625600" cy="137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4025900" y="3778250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2860675" y="3306763"/>
            <a:ext cx="1101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private:</a:t>
            </a:r>
          </a:p>
          <a:p>
            <a:endParaRPr lang="en-US" altLang="en-US" sz="1000"/>
          </a:p>
          <a:p>
            <a:r>
              <a:rPr lang="en-US" altLang="en-US"/>
              <a:t>root</a:t>
            </a:r>
          </a:p>
          <a:p>
            <a:endParaRPr lang="en-US" altLang="en-US"/>
          </a:p>
        </p:txBody>
      </p:sp>
      <p:sp>
        <p:nvSpPr>
          <p:cNvPr id="21536" name="Line 32"/>
          <p:cNvSpPr>
            <a:spLocks noChangeShapeType="1"/>
          </p:cNvSpPr>
          <p:nvPr/>
        </p:nvSpPr>
        <p:spPr bwMode="auto">
          <a:xfrm flipV="1">
            <a:off x="4171950" y="2838450"/>
            <a:ext cx="2590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B21C9-4A89-4E64-8A85-21669738543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A full binary tree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828800"/>
            <a:ext cx="7850187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/>
              <a:t>A </a:t>
            </a:r>
            <a:r>
              <a:rPr lang="en-US" altLang="en-US" sz="2800" b="1">
                <a:solidFill>
                  <a:srgbClr val="990000"/>
                </a:solidFill>
              </a:rPr>
              <a:t>full binary tree</a:t>
            </a:r>
            <a:r>
              <a:rPr lang="en-US" altLang="en-US" sz="2800" b="1"/>
              <a:t> is a binary tree in which all the leaves are on the same level and every non leaf node has two children.</a:t>
            </a:r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    </a:t>
            </a:r>
            <a:r>
              <a:rPr lang="en-US" altLang="en-US" sz="2800" b="1">
                <a:solidFill>
                  <a:srgbClr val="990033"/>
                </a:solidFill>
                <a:latin typeface="Courier New" pitchFamily="49" charset="0"/>
              </a:rPr>
              <a:t>SHAPE OF A FULL BINARY TREE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2114550" y="3328988"/>
            <a:ext cx="5065713" cy="1800225"/>
          </a:xfrm>
          <a:prstGeom prst="triangle">
            <a:avLst>
              <a:gd name="adj" fmla="val 49995"/>
            </a:avLst>
          </a:prstGeom>
          <a:solidFill>
            <a:srgbClr val="FF33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D7E4-09CC-4BD6-BA7D-AADFEA32982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A complete binary tree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828800"/>
            <a:ext cx="7850187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/>
              <a:t>A </a:t>
            </a:r>
            <a:r>
              <a:rPr lang="en-US" altLang="en-US" sz="2800" b="1">
                <a:solidFill>
                  <a:srgbClr val="990000"/>
                </a:solidFill>
              </a:rPr>
              <a:t>complete binary tree</a:t>
            </a:r>
            <a:r>
              <a:rPr lang="en-US" altLang="en-US" sz="2800" b="1"/>
              <a:t> is a binary tree that is either full or full through the next-to-last level, with the leaves on the last level as far to the left as possible. </a:t>
            </a:r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990033"/>
                </a:solidFill>
                <a:latin typeface="Courier New" pitchFamily="49" charset="0"/>
              </a:rPr>
              <a:t>   SHAPE OF A COMPLETE BINARY TREE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2111375" y="3784600"/>
            <a:ext cx="4765675" cy="1701800"/>
            <a:chOff x="1330" y="2384"/>
            <a:chExt cx="3002" cy="1072"/>
          </a:xfrm>
        </p:grpSpPr>
        <p:sp>
          <p:nvSpPr>
            <p:cNvPr id="23556" name="AutoShape 4"/>
            <p:cNvSpPr>
              <a:spLocks noChangeArrowheads="1"/>
            </p:cNvSpPr>
            <p:nvPr/>
          </p:nvSpPr>
          <p:spPr bwMode="auto">
            <a:xfrm>
              <a:off x="1330" y="2384"/>
              <a:ext cx="3002" cy="1068"/>
            </a:xfrm>
            <a:prstGeom prst="triangle">
              <a:avLst>
                <a:gd name="adj" fmla="val 499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168" y="3216"/>
              <a:ext cx="1152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 flipH="1">
              <a:off x="3168" y="3216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3168" y="321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1226C-128B-452D-8891-71C336617FB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763000" cy="1219200"/>
          </a:xfrm>
          <a:ln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/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rgbClr val="660066"/>
                </a:solidFill>
              </a:rPr>
              <a:t>What is a Heap?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0772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A heap is a binary tree that satisfies these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special </a:t>
            </a:r>
            <a:r>
              <a:rPr lang="en-US" altLang="en-US">
                <a:solidFill>
                  <a:schemeClr val="folHlink"/>
                </a:solidFill>
              </a:rPr>
              <a:t>SHAPE </a:t>
            </a:r>
            <a:r>
              <a:rPr lang="en-US" altLang="en-US"/>
              <a:t>and </a:t>
            </a:r>
            <a:r>
              <a:rPr lang="en-US" altLang="en-US">
                <a:solidFill>
                  <a:schemeClr val="folHlink"/>
                </a:solidFill>
              </a:rPr>
              <a:t>ORDER</a:t>
            </a:r>
            <a:r>
              <a:rPr lang="en-US" altLang="en-US"/>
              <a:t> properties:</a:t>
            </a:r>
          </a:p>
          <a:p>
            <a:pPr>
              <a:buFont typeface="Monotype Sorts" pitchFamily="2" charset="2"/>
              <a:buNone/>
            </a:pPr>
            <a:endParaRPr lang="en-US" altLang="en-US" sz="1600"/>
          </a:p>
          <a:p>
            <a:pPr lvl="1"/>
            <a:r>
              <a:rPr lang="en-US" altLang="en-US" b="1"/>
              <a:t>Its shape must be a complete binary tree. </a:t>
            </a:r>
          </a:p>
          <a:p>
            <a:pPr>
              <a:buFont typeface="Monotype Sorts" pitchFamily="2" charset="2"/>
              <a:buNone/>
            </a:pPr>
            <a:endParaRPr lang="en-US" altLang="en-US" sz="1600" b="1"/>
          </a:p>
          <a:p>
            <a:pPr lvl="1"/>
            <a:r>
              <a:rPr lang="en-US" altLang="en-US" b="1"/>
              <a:t>For each node in the heap, the value stored in that node is greater than or equal to the value in each of its children.</a:t>
            </a: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0C59-66AD-448E-9CF2-FDD8E928CB2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 sz="4000"/>
              <a:t>Are these both heaps?</a:t>
            </a:r>
            <a:r>
              <a:rPr lang="en-US" altLang="en-US"/>
              <a:t>       </a:t>
            </a:r>
          </a:p>
        </p:txBody>
      </p:sp>
      <p:grpSp>
        <p:nvGrpSpPr>
          <p:cNvPr id="25613" name="Group 13"/>
          <p:cNvGrpSpPr>
            <a:grpSpLocks/>
          </p:cNvGrpSpPr>
          <p:nvPr/>
        </p:nvGrpSpPr>
        <p:grpSpPr bwMode="auto">
          <a:xfrm>
            <a:off x="822325" y="2011363"/>
            <a:ext cx="2654300" cy="2214562"/>
            <a:chOff x="518" y="1267"/>
            <a:chExt cx="1672" cy="1395"/>
          </a:xfrm>
        </p:grpSpPr>
        <p:sp>
          <p:nvSpPr>
            <p:cNvPr id="25603" name="Rectangle 3"/>
            <p:cNvSpPr>
              <a:spLocks noChangeArrowheads="1"/>
            </p:cNvSpPr>
            <p:nvPr/>
          </p:nvSpPr>
          <p:spPr bwMode="auto">
            <a:xfrm>
              <a:off x="1234" y="1673"/>
              <a:ext cx="539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748" y="2334"/>
              <a:ext cx="478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00" y="2320"/>
              <a:ext cx="490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 flipH="1" flipV="1">
              <a:off x="1658" y="1905"/>
              <a:ext cx="307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 flipV="1">
              <a:off x="1045" y="1915"/>
              <a:ext cx="321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477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254" y="1677"/>
              <a:ext cx="4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  C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788" y="233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 A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1720" y="2335"/>
              <a:ext cx="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  T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518" y="1267"/>
              <a:ext cx="6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treePtr</a:t>
              </a:r>
            </a:p>
          </p:txBody>
        </p:sp>
      </p:grpSp>
      <p:grpSp>
        <p:nvGrpSpPr>
          <p:cNvPr id="25628" name="Group 28"/>
          <p:cNvGrpSpPr>
            <a:grpSpLocks/>
          </p:cNvGrpSpPr>
          <p:nvPr/>
        </p:nvGrpSpPr>
        <p:grpSpPr bwMode="auto">
          <a:xfrm>
            <a:off x="4965700" y="2562225"/>
            <a:ext cx="2590800" cy="2662238"/>
            <a:chOff x="3128" y="1614"/>
            <a:chExt cx="1632" cy="1677"/>
          </a:xfrm>
        </p:grpSpPr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3952" y="1619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3520" y="2285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4362" y="2280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3135" y="2946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3774" y="2932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3915" y="1614"/>
              <a:ext cx="4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 50</a:t>
              </a:r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 flipH="1" flipV="1">
              <a:off x="4370" y="1875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 flipH="1" flipV="1">
              <a:off x="3854" y="2517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V="1">
              <a:off x="3369" y="2527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 flipV="1">
              <a:off x="3793" y="1845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624" name="Rectangle 24"/>
            <p:cNvSpPr>
              <a:spLocks noChangeArrowheads="1"/>
            </p:cNvSpPr>
            <p:nvPr/>
          </p:nvSpPr>
          <p:spPr bwMode="auto">
            <a:xfrm>
              <a:off x="3506" y="2289"/>
              <a:ext cx="4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20</a:t>
              </a:r>
            </a:p>
          </p:txBody>
        </p:sp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3128" y="2964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18</a:t>
              </a: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4373" y="2275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30</a:t>
              </a: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3789" y="2947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5E52-98F3-40F3-B464-E3475DA1495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708" y="1812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70</a:t>
              </a:r>
            </a:p>
          </p:txBody>
        </p:sp>
      </p:grpSp>
      <p:sp>
        <p:nvSpPr>
          <p:cNvPr id="26633" name="Line 9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60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40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30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305550" y="3660775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12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 8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10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 flipH="1" flipV="1">
            <a:off x="4343400" y="2209800"/>
            <a:ext cx="207963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  <a:t>Is this a heap?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E2BC-D520-48D7-8DF7-9623B2777A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274764" y="4941168"/>
            <a:ext cx="5473700" cy="1358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3298676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90550" y="209550"/>
            <a:ext cx="7848600" cy="1143000"/>
          </a:xfrm>
          <a:noFill/>
          <a:ln/>
        </p:spPr>
        <p:txBody>
          <a:bodyPr/>
          <a:lstStyle/>
          <a:p>
            <a:r>
              <a:rPr lang="en-US" altLang="en-US"/>
              <a:t>A Binary Expression Tree</a:t>
            </a:r>
          </a:p>
        </p:txBody>
      </p:sp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2984500" y="2036763"/>
            <a:ext cx="2590800" cy="2654300"/>
            <a:chOff x="1880" y="1283"/>
            <a:chExt cx="1632" cy="1672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704" y="1283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2272" y="1949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114" y="1944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1887" y="2610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2526" y="2596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2667" y="1307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‘*’</a:t>
              </a:r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 flipH="1" flipV="1">
              <a:off x="3122" y="1539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 flipH="1" flipV="1">
              <a:off x="2606" y="2181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 flipV="1">
              <a:off x="2121" y="2191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 flipV="1">
              <a:off x="2545" y="1509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2258" y="1953"/>
              <a:ext cx="4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880" y="2628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125" y="1939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2541" y="2611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3943350" y="5026893"/>
            <a:ext cx="3825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What value does it have?</a:t>
            </a:r>
          </a:p>
          <a:p>
            <a:endParaRPr lang="en-US" altLang="en-US" sz="2400" dirty="0">
              <a:solidFill>
                <a:srgbClr val="A50021"/>
              </a:solidFill>
            </a:endParaRPr>
          </a:p>
          <a:p>
            <a:r>
              <a:rPr lang="en-US" altLang="en-US" sz="2400" dirty="0">
                <a:solidFill>
                  <a:srgbClr val="A50021"/>
                </a:solidFill>
              </a:rPr>
              <a:t>( 4 + 2 )  *  3  =  18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23243" y="1801813"/>
            <a:ext cx="334707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2400" dirty="0" smtClean="0">
                <a:solidFill>
                  <a:srgbClr val="A50021"/>
                </a:solidFill>
              </a:rPr>
              <a:t>How</a:t>
            </a:r>
            <a:r>
              <a:rPr lang="ko-KR" altLang="en-US" sz="2400" dirty="0">
                <a:solidFill>
                  <a:srgbClr val="A50021"/>
                </a:solidFill>
              </a:rPr>
              <a:t> </a:t>
            </a:r>
            <a:r>
              <a:rPr lang="en-US" altLang="ko-KR" sz="2400" dirty="0" smtClean="0">
                <a:solidFill>
                  <a:srgbClr val="A50021"/>
                </a:solidFill>
              </a:rPr>
              <a:t>to evaluate this?</a:t>
            </a:r>
            <a:endParaRPr lang="en-US" altLang="en-US" sz="2400" dirty="0">
              <a:solidFill>
                <a:srgbClr val="A50021"/>
              </a:solidFill>
            </a:endParaRPr>
          </a:p>
          <a:p>
            <a:r>
              <a:rPr lang="en-US" altLang="en-US" sz="2400" dirty="0" smtClean="0">
                <a:solidFill>
                  <a:srgbClr val="A50021"/>
                </a:solidFill>
              </a:rPr>
              <a:t>( </a:t>
            </a:r>
            <a:r>
              <a:rPr lang="en-US" altLang="en-US" sz="2400" dirty="0">
                <a:solidFill>
                  <a:srgbClr val="A50021"/>
                </a:solidFill>
              </a:rPr>
              <a:t>4 + 2 )  *  </a:t>
            </a:r>
            <a:r>
              <a:rPr lang="en-US" altLang="en-US" sz="2400" dirty="0" smtClean="0">
                <a:solidFill>
                  <a:srgbClr val="A50021"/>
                </a:solidFill>
              </a:rPr>
              <a:t>3</a:t>
            </a:r>
            <a:endParaRPr lang="en-US" altLang="en-US" sz="24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D0DFC-5A96-482D-87B6-88B069F00EB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035175" y="3829050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30288" y="4986338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33688" y="4941888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4162425" y="2563813"/>
            <a:ext cx="927100" cy="566737"/>
            <a:chOff x="2622" y="1615"/>
            <a:chExt cx="584" cy="357"/>
          </a:xfrm>
        </p:grpSpPr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708" y="1615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70</a:t>
              </a:r>
            </a:p>
          </p:txBody>
        </p:sp>
      </p:grpSp>
      <p:sp>
        <p:nvSpPr>
          <p:cNvPr id="27657" name="Line 9"/>
          <p:cNvSpPr>
            <a:spLocks noChangeShapeType="1"/>
          </p:cNvSpPr>
          <p:nvPr/>
        </p:nvSpPr>
        <p:spPr bwMode="auto">
          <a:xfrm flipH="1" flipV="1">
            <a:off x="5056188" y="2976563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2786063" y="4227513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1706563" y="4246563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2641600" y="2994025"/>
            <a:ext cx="1576388" cy="84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151063" y="3817938"/>
            <a:ext cx="64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60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217613" y="497205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40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021013" y="497998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30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132513" y="3840163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5226050" y="4964113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305550" y="3783013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12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V="1">
            <a:off x="5686425" y="4156075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256213" y="4984750"/>
            <a:ext cx="69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  8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 flipV="1">
            <a:off x="4267200" y="1981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3513138" y="1752600"/>
            <a:ext cx="747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  <a:t>Where is the largest element</a:t>
            </a:r>
            <a:b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  <a:t> in a heap always found? 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381000" y="1828800"/>
            <a:ext cx="2514600" cy="17851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Max. value at root node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ko-KR" dirty="0" err="1" smtClean="0">
                <a:ea typeface="굴림" pitchFamily="50" charset="-127"/>
              </a:rPr>
              <a:t>Dequeue</a:t>
            </a:r>
            <a:r>
              <a:rPr lang="en-US" altLang="ko-KR" dirty="0" smtClean="0">
                <a:ea typeface="굴림" pitchFamily="50" charset="-127"/>
              </a:rPr>
              <a:t> deletes the tree node and returns max. value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943600" y="1828800"/>
            <a:ext cx="220980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Priority Queue</a:t>
            </a: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9E63-64AA-43AD-8E3C-3B033D1DDAB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035175" y="3829050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30288" y="4986338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833688" y="4941888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4162425" y="2563813"/>
            <a:ext cx="927100" cy="1096962"/>
            <a:chOff x="2622" y="1615"/>
            <a:chExt cx="584" cy="691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708" y="1615"/>
              <a:ext cx="383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70</a:t>
              </a:r>
            </a:p>
            <a:p>
              <a:endParaRPr lang="en-US" altLang="en-US" sz="1800">
                <a:solidFill>
                  <a:srgbClr val="CC0000"/>
                </a:solidFill>
              </a:endParaRPr>
            </a:p>
            <a:p>
              <a:r>
                <a:rPr lang="en-US" altLang="en-US" sz="24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28681" name="Line 9"/>
          <p:cNvSpPr>
            <a:spLocks noChangeShapeType="1"/>
          </p:cNvSpPr>
          <p:nvPr/>
        </p:nvSpPr>
        <p:spPr bwMode="auto">
          <a:xfrm flipH="1" flipV="1">
            <a:off x="5056188" y="2976563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 flipV="1">
            <a:off x="2786063" y="4227513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1706563" y="4246563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2641600" y="2994025"/>
            <a:ext cx="1576388" cy="84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151063" y="3817938"/>
            <a:ext cx="644525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60</a:t>
            </a:r>
          </a:p>
          <a:p>
            <a:endParaRPr lang="en-US" altLang="en-US" sz="1800">
              <a:solidFill>
                <a:srgbClr val="CC0000"/>
              </a:solidFill>
            </a:endParaRPr>
          </a:p>
          <a:p>
            <a:r>
              <a:rPr lang="en-US" altLang="en-US" sz="24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217613" y="4972050"/>
            <a:ext cx="57626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40</a:t>
            </a:r>
          </a:p>
          <a:p>
            <a:r>
              <a:rPr lang="en-US" altLang="en-US" sz="1800"/>
              <a:t> </a:t>
            </a:r>
          </a:p>
          <a:p>
            <a:r>
              <a:rPr lang="en-US" altLang="en-US" sz="2400"/>
              <a:t> </a:t>
            </a:r>
            <a:r>
              <a:rPr lang="en-US" altLang="en-US" sz="2400">
                <a:solidFill>
                  <a:srgbClr val="CC0000"/>
                </a:solidFill>
              </a:rPr>
              <a:t>3  </a:t>
            </a:r>
            <a:r>
              <a:rPr lang="en-US" altLang="en-US" sz="2400"/>
              <a:t>                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21013" y="4979988"/>
            <a:ext cx="57626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30</a:t>
            </a:r>
          </a:p>
          <a:p>
            <a:endParaRPr lang="en-US" altLang="en-US" sz="1800"/>
          </a:p>
          <a:p>
            <a:r>
              <a:rPr lang="en-US" altLang="en-US" sz="2400"/>
              <a:t> </a:t>
            </a:r>
            <a:r>
              <a:rPr lang="en-US" altLang="en-US" sz="24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132513" y="3840163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5226050" y="4964113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6305550" y="3783013"/>
            <a:ext cx="542925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12</a:t>
            </a:r>
          </a:p>
          <a:p>
            <a:endParaRPr lang="en-US" altLang="en-US" sz="1800"/>
          </a:p>
          <a:p>
            <a:r>
              <a:rPr lang="en-US" altLang="en-US" sz="2400"/>
              <a:t>  </a:t>
            </a:r>
            <a:r>
              <a:rPr lang="en-US" altLang="en-US" sz="24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 flipV="1">
            <a:off x="5686425" y="4156075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5256213" y="4984750"/>
            <a:ext cx="6969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  8</a:t>
            </a:r>
          </a:p>
          <a:p>
            <a:endParaRPr lang="en-US" altLang="en-US" sz="1800"/>
          </a:p>
          <a:p>
            <a:r>
              <a:rPr lang="en-US" altLang="en-US" sz="24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 flipV="1">
            <a:off x="4267200" y="1981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513138" y="1752600"/>
            <a:ext cx="747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  <a:t>We can number the nodes </a:t>
            </a:r>
            <a:b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  <a:t>left to right by level this way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00D08-383B-4629-94CF-070EF3AA6CB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3535363" y="2184400"/>
            <a:ext cx="4784725" cy="3449638"/>
            <a:chOff x="2227" y="1376"/>
            <a:chExt cx="3014" cy="2173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2733" y="2423"/>
              <a:ext cx="481" cy="2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2227" y="3007"/>
              <a:ext cx="425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3136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9704" name="Group 8"/>
            <p:cNvGrpSpPr>
              <a:grpSpLocks/>
            </p:cNvGrpSpPr>
            <p:nvPr/>
          </p:nvGrpSpPr>
          <p:grpSpPr bwMode="auto">
            <a:xfrm>
              <a:off x="3805" y="1785"/>
              <a:ext cx="466" cy="544"/>
              <a:chOff x="3805" y="1785"/>
              <a:chExt cx="466" cy="544"/>
            </a:xfrm>
          </p:grpSpPr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3805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873" y="1785"/>
                <a:ext cx="303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/>
                <a:r>
                  <a:rPr lang="en-US" altLang="en-US" sz="1900"/>
                  <a:t> 70</a:t>
                </a:r>
              </a:p>
              <a:p>
                <a:pPr defTabSz="585788"/>
                <a:endParaRPr lang="en-US" altLang="en-US" sz="1400">
                  <a:solidFill>
                    <a:srgbClr val="CC0000"/>
                  </a:solidFill>
                </a:endParaRPr>
              </a:p>
              <a:p>
                <a:pPr defTabSz="585788"/>
                <a:r>
                  <a:rPr lang="en-US" altLang="en-US" sz="1900">
                    <a:solidFill>
                      <a:srgbClr val="CC0000"/>
                    </a:solidFill>
                  </a:rPr>
                  <a:t> 0</a:t>
                </a:r>
              </a:p>
            </p:txBody>
          </p:sp>
        </p:grp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 flipH="1" flipV="1">
              <a:off x="4255" y="1993"/>
              <a:ext cx="751" cy="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H="1" flipV="1">
              <a:off x="3110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 flipV="1">
              <a:off x="2567" y="2633"/>
              <a:ext cx="286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 flipV="1">
              <a:off x="3038" y="2002"/>
              <a:ext cx="794" cy="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791" y="2417"/>
              <a:ext cx="325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60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1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21" y="2999"/>
              <a:ext cx="290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40</a:t>
              </a:r>
            </a:p>
            <a:p>
              <a:pPr defTabSz="585788"/>
              <a:r>
                <a:rPr lang="en-US" altLang="en-US" sz="1400"/>
                <a:t> </a:t>
              </a:r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3 </a:t>
              </a:r>
              <a:r>
                <a:rPr lang="en-US" altLang="en-US" sz="1900"/>
                <a:t>                </a:t>
              </a: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229" y="3003"/>
              <a:ext cx="29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30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4798" y="2429"/>
              <a:ext cx="443" cy="2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4341" y="2995"/>
              <a:ext cx="451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4884" y="2399"/>
              <a:ext cx="274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12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/>
                <a:t>  </a:t>
              </a:r>
              <a:r>
                <a:rPr lang="en-US" altLang="en-US" sz="1900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 flipV="1">
              <a:off x="4572" y="2587"/>
              <a:ext cx="299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4356" y="3005"/>
              <a:ext cx="35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  8</a:t>
              </a:r>
            </a:p>
            <a:p>
              <a:pPr defTabSz="585788"/>
              <a:endParaRPr lang="en-US" altLang="en-US" sz="1400"/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  5</a:t>
              </a:r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H="1" flipV="1">
              <a:off x="3857" y="1490"/>
              <a:ext cx="154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3477" y="1376"/>
              <a:ext cx="37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tree</a:t>
              </a:r>
            </a:p>
          </p:txBody>
        </p:sp>
      </p:grp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 dirty="0">
                <a:solidFill>
                  <a:schemeClr val="tx2"/>
                </a:solidFill>
                <a:latin typeface="Times New Roman" pitchFamily="18" charset="0"/>
              </a:rPr>
              <a:t>And use the numbers as array indexes to store the tree </a:t>
            </a:r>
          </a:p>
        </p:txBody>
      </p:sp>
      <p:grpSp>
        <p:nvGrpSpPr>
          <p:cNvPr id="29731" name="Group 35"/>
          <p:cNvGrpSpPr>
            <a:grpSpLocks/>
          </p:cNvGrpSpPr>
          <p:nvPr/>
        </p:nvGrpSpPr>
        <p:grpSpPr bwMode="auto">
          <a:xfrm>
            <a:off x="517525" y="2212975"/>
            <a:ext cx="1495425" cy="4183063"/>
            <a:chOff x="326" y="1394"/>
            <a:chExt cx="942" cy="2635"/>
          </a:xfrm>
        </p:grpSpPr>
        <p:grpSp>
          <p:nvGrpSpPr>
            <p:cNvPr id="29728" name="Group 32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2" name="Line 26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3" name="Line 27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4" name="Line 28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5" name="Line 29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6" name="Line 30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727" name="Line 31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[ 5 ]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[ 6 ]</a:t>
              </a: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70</a:t>
              </a:r>
            </a:p>
            <a:p>
              <a:endParaRPr lang="en-US" altLang="en-US"/>
            </a:p>
            <a:p>
              <a:r>
                <a:rPr lang="en-US" altLang="en-US"/>
                <a:t>60</a:t>
              </a:r>
            </a:p>
            <a:p>
              <a:endParaRPr lang="en-US" altLang="en-US"/>
            </a:p>
            <a:p>
              <a:r>
                <a:rPr lang="en-US" altLang="en-US"/>
                <a:t>12</a:t>
              </a:r>
            </a:p>
            <a:p>
              <a:endParaRPr lang="en-US" altLang="en-US"/>
            </a:p>
            <a:p>
              <a:r>
                <a:rPr lang="en-US" altLang="en-US"/>
                <a:t>40</a:t>
              </a:r>
            </a:p>
            <a:p>
              <a:endParaRPr lang="en-US" altLang="en-US"/>
            </a:p>
            <a:p>
              <a:r>
                <a:rPr lang="en-US" altLang="en-US"/>
                <a:t>30</a:t>
              </a:r>
            </a:p>
            <a:p>
              <a:endParaRPr lang="en-US" altLang="en-US"/>
            </a:p>
            <a:p>
              <a:r>
                <a:rPr lang="en-US" altLang="en-US"/>
                <a:t> 8</a:t>
              </a:r>
            </a:p>
            <a:p>
              <a:endParaRPr lang="en-US" altLang="en-US"/>
            </a:p>
            <a:p>
              <a:endParaRPr lang="en-US" altLang="en-US"/>
            </a:p>
          </p:txBody>
        </p:sp>
      </p:grp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593725" y="1782763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tree.nodes</a:t>
            </a:r>
          </a:p>
        </p:txBody>
      </p:sp>
      <p:sp>
        <p:nvSpPr>
          <p:cNvPr id="29733" name="Text Box 37"/>
          <p:cNvSpPr txBox="1">
            <a:spLocks noChangeArrowheads="1"/>
          </p:cNvSpPr>
          <p:nvPr/>
        </p:nvSpPr>
        <p:spPr bwMode="auto">
          <a:xfrm>
            <a:off x="2267744" y="2286000"/>
            <a:ext cx="2261394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Left </a:t>
            </a:r>
            <a:r>
              <a:rPr lang="en-US" altLang="ko-KR" dirty="0" smtClean="0">
                <a:solidFill>
                  <a:schemeClr val="accent2"/>
                </a:solidFill>
                <a:ea typeface="굴림" pitchFamily="50" charset="-127"/>
              </a:rPr>
              <a:t>child nod Index 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= </a:t>
            </a:r>
            <a:r>
              <a:rPr lang="en-US" altLang="ko-KR" dirty="0" err="1" smtClean="0">
                <a:solidFill>
                  <a:schemeClr val="accent2"/>
                </a:solidFill>
                <a:ea typeface="굴림" pitchFamily="50" charset="-127"/>
              </a:rPr>
              <a:t>Icur</a:t>
            </a:r>
            <a:r>
              <a:rPr lang="en-US" altLang="ko-KR" dirty="0" smtClean="0">
                <a:solidFill>
                  <a:schemeClr val="accent2"/>
                </a:solidFill>
                <a:ea typeface="굴림" pitchFamily="50" charset="-127"/>
              </a:rPr>
              <a:t>*2+1</a:t>
            </a: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 err="1">
                <a:solidFill>
                  <a:schemeClr val="accent2"/>
                </a:solidFill>
                <a:ea typeface="굴림" pitchFamily="50" charset="-127"/>
              </a:rPr>
              <a:t>Righ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ea typeface="굴림" pitchFamily="50" charset="-127"/>
              </a:rPr>
              <a:t>child node Index=</a:t>
            </a:r>
            <a:r>
              <a:rPr lang="en-US" altLang="ko-KR" dirty="0" err="1" smtClean="0">
                <a:solidFill>
                  <a:schemeClr val="accent2"/>
                </a:solidFill>
                <a:ea typeface="굴림" pitchFamily="50" charset="-127"/>
              </a:rPr>
              <a:t>Icur</a:t>
            </a:r>
            <a:r>
              <a:rPr lang="en-US" altLang="ko-KR" dirty="0" smtClean="0">
                <a:solidFill>
                  <a:schemeClr val="accent2"/>
                </a:solidFill>
                <a:ea typeface="굴림" pitchFamily="50" charset="-127"/>
              </a:rPr>
              <a:t>*2+2</a:t>
            </a:r>
            <a:endParaRPr lang="en-US" altLang="ko-KR" dirty="0">
              <a:solidFill>
                <a:schemeClr val="accent2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67B9-DE15-45B5-A575-E4143A4B037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8963" y="1982788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308475" y="38719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505200" y="47990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948238" y="4762500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71687" name="Group 7"/>
          <p:cNvGrpSpPr>
            <a:grpSpLocks/>
          </p:cNvGrpSpPr>
          <p:nvPr/>
        </p:nvGrpSpPr>
        <p:grpSpPr bwMode="auto">
          <a:xfrm>
            <a:off x="6010275" y="2859088"/>
            <a:ext cx="739775" cy="863600"/>
            <a:chOff x="3805" y="1785"/>
            <a:chExt cx="466" cy="544"/>
          </a:xfrm>
        </p:grpSpPr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3805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3873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70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71690" name="Line 10"/>
          <p:cNvSpPr>
            <a:spLocks noChangeShapeType="1"/>
          </p:cNvSpPr>
          <p:nvPr/>
        </p:nvSpPr>
        <p:spPr bwMode="auto">
          <a:xfrm flipH="1" flipV="1">
            <a:off x="6724650" y="31892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H="1" flipV="1">
            <a:off x="4906963" y="4189413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V="1">
            <a:off x="4044950" y="42052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V="1">
            <a:off x="4792663" y="32035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4400550" y="3862388"/>
            <a:ext cx="515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3654425" y="47863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 dirty="0"/>
              <a:t>40</a:t>
            </a:r>
          </a:p>
          <a:p>
            <a:pPr defTabSz="585788"/>
            <a:r>
              <a:rPr lang="en-US" altLang="en-US" sz="1400" dirty="0"/>
              <a:t> </a:t>
            </a:r>
          </a:p>
          <a:p>
            <a:pPr defTabSz="585788"/>
            <a:r>
              <a:rPr lang="en-US" altLang="en-US" sz="1900" dirty="0"/>
              <a:t> </a:t>
            </a:r>
            <a:r>
              <a:rPr lang="en-US" altLang="en-US" sz="1900" dirty="0">
                <a:solidFill>
                  <a:srgbClr val="CC0000"/>
                </a:solidFill>
              </a:rPr>
              <a:t>3 </a:t>
            </a:r>
            <a:r>
              <a:rPr lang="en-US" altLang="en-US" sz="1900" dirty="0"/>
              <a:t>                </a:t>
            </a: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5095875" y="4792663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7586663" y="38814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6861175" y="47799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7723188" y="38338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7227888" y="4132263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6884988" y="4795838"/>
            <a:ext cx="557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 flipH="1" flipV="1">
            <a:off x="6092825" y="23907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489575" y="2209800"/>
            <a:ext cx="598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tree</a:t>
            </a: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ko-KR" sz="44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Add New Element “71”</a:t>
            </a: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1193800" y="2212975"/>
            <a:ext cx="812800" cy="418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1187450" y="27574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09" name="Line 29"/>
          <p:cNvSpPr>
            <a:spLocks noChangeShapeType="1"/>
          </p:cNvSpPr>
          <p:nvPr/>
        </p:nvSpPr>
        <p:spPr bwMode="auto">
          <a:xfrm>
            <a:off x="1187450" y="33750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>
            <a:off x="1187450" y="39957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1187450" y="46132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>
            <a:off x="1187450" y="52339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>
            <a:off x="1187450" y="58515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4" name="Rectangle 34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[ 0 ]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[ 1 ]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[ 2 ]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[ 3 ]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[ 4 ]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[ 5 ]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71715" name="Rectangle 35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70</a:t>
            </a:r>
          </a:p>
          <a:p>
            <a:endParaRPr lang="en-US" altLang="en-US"/>
          </a:p>
          <a:p>
            <a:r>
              <a:rPr lang="en-US" altLang="en-US"/>
              <a:t>60</a:t>
            </a:r>
          </a:p>
          <a:p>
            <a:endParaRPr lang="en-US" altLang="en-US"/>
          </a:p>
          <a:p>
            <a:r>
              <a:rPr lang="en-US" altLang="en-US"/>
              <a:t>12</a:t>
            </a:r>
          </a:p>
          <a:p>
            <a:endParaRPr lang="en-US" altLang="en-US"/>
          </a:p>
          <a:p>
            <a:r>
              <a:rPr lang="en-US" altLang="en-US"/>
              <a:t>40</a:t>
            </a:r>
          </a:p>
          <a:p>
            <a:endParaRPr lang="en-US" altLang="en-US"/>
          </a:p>
          <a:p>
            <a:r>
              <a:rPr lang="en-US" altLang="en-US"/>
              <a:t>30</a:t>
            </a:r>
          </a:p>
          <a:p>
            <a:endParaRPr lang="en-US" altLang="en-US"/>
          </a:p>
          <a:p>
            <a:r>
              <a:rPr lang="en-US" altLang="en-US"/>
              <a:t> 8</a:t>
            </a:r>
          </a:p>
          <a:p>
            <a:endParaRPr lang="en-US" altLang="en-US"/>
          </a:p>
          <a:p>
            <a:r>
              <a:rPr lang="en-US" altLang="en-US">
                <a:solidFill>
                  <a:schemeClr val="folHlink"/>
                </a:solidFill>
              </a:rPr>
              <a:t>71</a:t>
            </a:r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593725" y="1782763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tree.nodes</a:t>
            </a:r>
          </a:p>
        </p:txBody>
      </p:sp>
      <p:sp>
        <p:nvSpPr>
          <p:cNvPr id="71717" name="Text Box 37"/>
          <p:cNvSpPr txBox="1">
            <a:spLocks noChangeArrowheads="1"/>
          </p:cNvSpPr>
          <p:nvPr/>
        </p:nvSpPr>
        <p:spPr bwMode="auto">
          <a:xfrm>
            <a:off x="2328068" y="2361497"/>
            <a:ext cx="3012282" cy="1061829"/>
          </a:xfrm>
          <a:prstGeom prst="rect">
            <a:avLst/>
          </a:prstGeom>
          <a:solidFill>
            <a:srgbClr val="FFFFCC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Add to the end 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Perform </a:t>
            </a:r>
            <a:r>
              <a:rPr lang="en-US" altLang="ko-KR" sz="1800" dirty="0" smtClean="0">
                <a:solidFill>
                  <a:srgbClr val="FF0000"/>
                </a:solidFill>
                <a:ea typeface="굴림" pitchFamily="50" charset="-127"/>
              </a:rPr>
              <a:t>heap up 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operation from bottom</a:t>
            </a:r>
            <a:endParaRPr lang="en-US" altLang="ko-KR" sz="1800" dirty="0">
              <a:solidFill>
                <a:schemeClr val="accent2"/>
              </a:solidFill>
              <a:ea typeface="굴림" pitchFamily="50" charset="-127"/>
            </a:endParaRPr>
          </a:p>
        </p:txBody>
      </p:sp>
      <p:sp>
        <p:nvSpPr>
          <p:cNvPr id="71718" name="Rectangle 38"/>
          <p:cNvSpPr>
            <a:spLocks noChangeArrowheads="1"/>
          </p:cNvSpPr>
          <p:nvPr/>
        </p:nvSpPr>
        <p:spPr bwMode="auto">
          <a:xfrm>
            <a:off x="8158163" y="4770438"/>
            <a:ext cx="688975" cy="474662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 flipH="1" flipV="1">
            <a:off x="8116888" y="4197350"/>
            <a:ext cx="433387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20" name="Rectangle 40"/>
          <p:cNvSpPr>
            <a:spLocks noChangeArrowheads="1"/>
          </p:cNvSpPr>
          <p:nvPr/>
        </p:nvSpPr>
        <p:spPr bwMode="auto">
          <a:xfrm>
            <a:off x="8305800" y="4800600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71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6</a:t>
            </a:r>
            <a:endParaRPr lang="en-US" altLang="en-US" sz="19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2088873" y="2065323"/>
            <a:ext cx="3203852" cy="1477328"/>
          </a:xfrm>
          <a:prstGeom prst="rect">
            <a:avLst/>
          </a:prstGeom>
          <a:solidFill>
            <a:srgbClr val="FFFFCC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1800" dirty="0" smtClean="0">
                <a:ea typeface="굴림" pitchFamily="50" charset="-127"/>
              </a:rPr>
              <a:t>Get parent node               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parent Index=(Icur-1)/2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1800" dirty="0">
                <a:ea typeface="굴림" pitchFamily="50" charset="-127"/>
              </a:rPr>
              <a:t>If bottom &gt; parent, then </a:t>
            </a:r>
            <a:r>
              <a:rPr lang="en-US" altLang="ko-KR" sz="1800" dirty="0" smtClean="0">
                <a:ea typeface="굴림" pitchFamily="50" charset="-127"/>
              </a:rPr>
              <a:t>     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swap</a:t>
            </a:r>
            <a:endParaRPr lang="en-US" altLang="ko-KR" sz="1800" dirty="0" smtClean="0">
              <a:ea typeface="굴림" pitchFamily="50" charset="-127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ko-KR" sz="1800" dirty="0" smtClean="0">
                <a:ea typeface="굴림" pitchFamily="50" charset="-127"/>
              </a:rPr>
              <a:t>Repeat above operations</a:t>
            </a: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30C9-1AB9-433B-804B-AA15652DF0D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97670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4308475" y="38719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505200" y="47990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948238" y="4762500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6010275" y="2859088"/>
            <a:ext cx="739775" cy="863600"/>
            <a:chOff x="3805" y="1785"/>
            <a:chExt cx="466" cy="544"/>
          </a:xfrm>
        </p:grpSpPr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3805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873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70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83977" name="Line 9"/>
          <p:cNvSpPr>
            <a:spLocks noChangeShapeType="1"/>
          </p:cNvSpPr>
          <p:nvPr/>
        </p:nvSpPr>
        <p:spPr bwMode="auto">
          <a:xfrm flipH="1" flipV="1">
            <a:off x="6724650" y="31892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 flipH="1" flipV="1">
            <a:off x="4906963" y="4189413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V="1">
            <a:off x="4044950" y="42052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 flipV="1">
            <a:off x="4792663" y="32035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4400550" y="3862388"/>
            <a:ext cx="515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3654425" y="47863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5095875" y="4792663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7586663" y="38814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6861175" y="47799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7723188" y="3833813"/>
            <a:ext cx="434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r>
              <a:rPr lang="en-US" altLang="en-US" sz="1900">
                <a:solidFill>
                  <a:schemeClr val="folHlink"/>
                </a:solidFill>
              </a:rPr>
              <a:t>71</a:t>
            </a:r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7227888" y="4132263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6884988" y="4795838"/>
            <a:ext cx="557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H="1" flipV="1">
            <a:off x="6092825" y="23907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5489575" y="2209800"/>
            <a:ext cx="598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tree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ko-KR" sz="44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Add New Element “71”</a:t>
            </a: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83992" name="Group 24"/>
          <p:cNvGrpSpPr>
            <a:grpSpLocks/>
          </p:cNvGrpSpPr>
          <p:nvPr/>
        </p:nvGrpSpPr>
        <p:grpSpPr bwMode="auto">
          <a:xfrm>
            <a:off x="517525" y="2212975"/>
            <a:ext cx="1495425" cy="4183063"/>
            <a:chOff x="326" y="1394"/>
            <a:chExt cx="942" cy="2635"/>
          </a:xfrm>
        </p:grpSpPr>
        <p:grpSp>
          <p:nvGrpSpPr>
            <p:cNvPr id="83993" name="Group 25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83994" name="Rectangle 26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995" name="Line 27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996" name="Line 28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997" name="Line 29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998" name="Line 30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3999" name="Line 31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4000" name="Line 32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4001" name="Rectangle 33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[ 5 ]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[ 6 ]</a:t>
              </a:r>
            </a:p>
          </p:txBody>
        </p:sp>
        <p:sp>
          <p:nvSpPr>
            <p:cNvPr id="84002" name="Rectangle 34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70</a:t>
              </a:r>
            </a:p>
            <a:p>
              <a:endParaRPr lang="en-US" altLang="en-US"/>
            </a:p>
            <a:p>
              <a:r>
                <a:rPr lang="en-US" altLang="en-US"/>
                <a:t>60</a:t>
              </a:r>
            </a:p>
            <a:p>
              <a:endParaRPr lang="en-US" altLang="en-US"/>
            </a:p>
            <a:p>
              <a:r>
                <a:rPr lang="en-US" altLang="en-US">
                  <a:solidFill>
                    <a:schemeClr val="folHlink"/>
                  </a:solidFill>
                </a:rPr>
                <a:t>71</a:t>
              </a:r>
            </a:p>
            <a:p>
              <a:endParaRPr lang="en-US" altLang="en-US"/>
            </a:p>
            <a:p>
              <a:r>
                <a:rPr lang="en-US" altLang="en-US"/>
                <a:t>40</a:t>
              </a:r>
            </a:p>
            <a:p>
              <a:endParaRPr lang="en-US" altLang="en-US"/>
            </a:p>
            <a:p>
              <a:r>
                <a:rPr lang="en-US" altLang="en-US"/>
                <a:t>30</a:t>
              </a:r>
            </a:p>
            <a:p>
              <a:endParaRPr lang="en-US" altLang="en-US"/>
            </a:p>
            <a:p>
              <a:r>
                <a:rPr lang="en-US" altLang="en-US"/>
                <a:t> 8</a:t>
              </a:r>
            </a:p>
            <a:p>
              <a:endParaRPr lang="en-US" altLang="en-US"/>
            </a:p>
            <a:p>
              <a:r>
                <a:rPr lang="en-US" altLang="en-US">
                  <a:solidFill>
                    <a:schemeClr val="folHlink"/>
                  </a:solidFill>
                </a:rPr>
                <a:t>12</a:t>
              </a:r>
            </a:p>
          </p:txBody>
        </p:sp>
      </p:grp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593725" y="1782763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tree.nodes</a:t>
            </a:r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8158163" y="477043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 flipH="1" flipV="1">
            <a:off x="8116888" y="4197350"/>
            <a:ext cx="433387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8305800" y="4800600"/>
            <a:ext cx="461963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71</a:t>
            </a:r>
          </a:p>
          <a:p>
            <a:pPr defTabSz="585788"/>
            <a:r>
              <a:rPr lang="en-US" altLang="en-US" sz="1900">
                <a:solidFill>
                  <a:schemeClr val="folHlink"/>
                </a:solidFill>
              </a:rPr>
              <a:t>12</a:t>
            </a:r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r>
              <a:rPr lang="en-US" altLang="en-US" sz="1900"/>
              <a:t> 6</a:t>
            </a:r>
            <a:endParaRPr lang="en-US" altLang="en-US" sz="1900">
              <a:solidFill>
                <a:srgbClr val="CC0000"/>
              </a:solidFill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6991999" y="5678491"/>
            <a:ext cx="1897351" cy="58477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Parent of node 6                        (6-1)/2=2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F91A6-83C4-40DF-8352-444E9415EDA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308475" y="38719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505200" y="47990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948238" y="4762500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6010275" y="2859088"/>
            <a:ext cx="739775" cy="939800"/>
            <a:chOff x="3805" y="1785"/>
            <a:chExt cx="466" cy="592"/>
          </a:xfrm>
        </p:grpSpPr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3805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3873" y="1785"/>
              <a:ext cx="304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70</a:t>
              </a:r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chemeClr val="folHlink"/>
                  </a:solidFill>
                </a:rPr>
                <a:t>71</a:t>
              </a:r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86025" name="Line 9"/>
          <p:cNvSpPr>
            <a:spLocks noChangeShapeType="1"/>
          </p:cNvSpPr>
          <p:nvPr/>
        </p:nvSpPr>
        <p:spPr bwMode="auto">
          <a:xfrm flipH="1" flipV="1">
            <a:off x="6724650" y="31892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 flipV="1">
            <a:off x="4906963" y="4189413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flipV="1">
            <a:off x="4044950" y="42052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flipV="1">
            <a:off x="4792663" y="32035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4400550" y="3862388"/>
            <a:ext cx="515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3654425" y="47863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5095875" y="4792663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7586663" y="38814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6861175" y="47799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7723188" y="3833813"/>
            <a:ext cx="434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71</a:t>
            </a:r>
            <a:r>
              <a:rPr lang="en-US" altLang="en-US" sz="1900">
                <a:solidFill>
                  <a:schemeClr val="folHlink"/>
                </a:solidFill>
              </a:rPr>
              <a:t>70</a:t>
            </a:r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V="1">
            <a:off x="7227888" y="4132263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6884988" y="4795838"/>
            <a:ext cx="557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 flipH="1" flipV="1">
            <a:off x="6092825" y="23907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5489575" y="2209800"/>
            <a:ext cx="598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tree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ko-KR" sz="44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Add New Element “71”</a:t>
            </a: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86040" name="Group 24"/>
          <p:cNvGrpSpPr>
            <a:grpSpLocks/>
          </p:cNvGrpSpPr>
          <p:nvPr/>
        </p:nvGrpSpPr>
        <p:grpSpPr bwMode="auto">
          <a:xfrm>
            <a:off x="517525" y="2212975"/>
            <a:ext cx="1495425" cy="4183063"/>
            <a:chOff x="326" y="1394"/>
            <a:chExt cx="942" cy="2635"/>
          </a:xfrm>
        </p:grpSpPr>
        <p:grpSp>
          <p:nvGrpSpPr>
            <p:cNvPr id="86041" name="Group 25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86042" name="Rectangle 26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043" name="Line 27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044" name="Line 28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045" name="Line 29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046" name="Line 30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047" name="Line 31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6048" name="Line 32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[ 5 ]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[ 6 ]</a:t>
              </a:r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chemeClr val="folHlink"/>
                  </a:solidFill>
                </a:rPr>
                <a:t>71</a:t>
              </a:r>
            </a:p>
            <a:p>
              <a:endParaRPr lang="en-US" altLang="en-US" dirty="0"/>
            </a:p>
            <a:p>
              <a:r>
                <a:rPr lang="en-US" altLang="en-US" dirty="0"/>
                <a:t>60</a:t>
              </a:r>
            </a:p>
            <a:p>
              <a:endParaRPr lang="en-US" altLang="en-US" dirty="0"/>
            </a:p>
            <a:p>
              <a:r>
                <a:rPr lang="en-US" altLang="en-US" dirty="0">
                  <a:solidFill>
                    <a:schemeClr val="folHlink"/>
                  </a:solidFill>
                </a:rPr>
                <a:t>70</a:t>
              </a:r>
            </a:p>
            <a:p>
              <a:endParaRPr lang="en-US" altLang="en-US" dirty="0"/>
            </a:p>
            <a:p>
              <a:r>
                <a:rPr lang="en-US" altLang="en-US" dirty="0"/>
                <a:t>40</a:t>
              </a:r>
            </a:p>
            <a:p>
              <a:endParaRPr lang="en-US" altLang="en-US" dirty="0"/>
            </a:p>
            <a:p>
              <a:r>
                <a:rPr lang="en-US" altLang="en-US" dirty="0"/>
                <a:t>30</a:t>
              </a:r>
            </a:p>
            <a:p>
              <a:endParaRPr lang="en-US" altLang="en-US" dirty="0"/>
            </a:p>
            <a:p>
              <a:r>
                <a:rPr lang="en-US" altLang="en-US" dirty="0"/>
                <a:t> 8</a:t>
              </a:r>
            </a:p>
            <a:p>
              <a:endParaRPr lang="en-US" altLang="en-US" dirty="0"/>
            </a:p>
            <a:p>
              <a:r>
                <a:rPr lang="en-US" altLang="en-US" dirty="0">
                  <a:solidFill>
                    <a:schemeClr val="folHlink"/>
                  </a:solidFill>
                </a:rPr>
                <a:t>12</a:t>
              </a:r>
            </a:p>
          </p:txBody>
        </p:sp>
      </p:grp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593725" y="1782763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tree.nodes</a:t>
            </a:r>
          </a:p>
        </p:txBody>
      </p:sp>
      <p:sp>
        <p:nvSpPr>
          <p:cNvPr id="86053" name="Rectangle 37"/>
          <p:cNvSpPr>
            <a:spLocks noChangeArrowheads="1"/>
          </p:cNvSpPr>
          <p:nvPr/>
        </p:nvSpPr>
        <p:spPr bwMode="auto">
          <a:xfrm>
            <a:off x="8158163" y="477043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 flipH="1" flipV="1">
            <a:off x="8116888" y="4197350"/>
            <a:ext cx="433387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6055" name="Rectangle 39"/>
          <p:cNvSpPr>
            <a:spLocks noChangeArrowheads="1"/>
          </p:cNvSpPr>
          <p:nvPr/>
        </p:nvSpPr>
        <p:spPr bwMode="auto">
          <a:xfrm>
            <a:off x="8305800" y="4800600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r>
              <a:rPr lang="en-US" altLang="en-US" sz="1900"/>
              <a:t> 6</a:t>
            </a:r>
            <a:endParaRPr lang="en-US" altLang="en-US" sz="1900">
              <a:solidFill>
                <a:srgbClr val="CC0000"/>
              </a:solidFill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6991999" y="2604513"/>
            <a:ext cx="1897351" cy="58477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Parent of node 2                        (2-1)/2=0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5477-B556-41D6-9BC2-FAD08999F09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308475" y="38719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505200" y="47990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948238" y="4762500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88070" name="Group 6"/>
          <p:cNvGrpSpPr>
            <a:grpSpLocks/>
          </p:cNvGrpSpPr>
          <p:nvPr/>
        </p:nvGrpSpPr>
        <p:grpSpPr bwMode="auto">
          <a:xfrm>
            <a:off x="6010275" y="2859088"/>
            <a:ext cx="739775" cy="939800"/>
            <a:chOff x="3805" y="1785"/>
            <a:chExt cx="466" cy="592"/>
          </a:xfrm>
        </p:grpSpPr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3805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3873" y="1785"/>
              <a:ext cx="304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71</a:t>
              </a:r>
            </a:p>
            <a:p>
              <a:pPr defTabSz="585788"/>
              <a:r>
                <a:rPr lang="en-US" altLang="en-US" sz="1900">
                  <a:solidFill>
                    <a:schemeClr val="folHlink"/>
                  </a:solidFill>
                </a:rPr>
                <a:t>12</a:t>
              </a:r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88073" name="Line 9"/>
          <p:cNvSpPr>
            <a:spLocks noChangeShapeType="1"/>
          </p:cNvSpPr>
          <p:nvPr/>
        </p:nvSpPr>
        <p:spPr bwMode="auto">
          <a:xfrm flipH="1" flipV="1">
            <a:off x="6724650" y="31892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 flipV="1">
            <a:off x="4906963" y="4189413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V="1">
            <a:off x="4044950" y="42052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V="1">
            <a:off x="4792663" y="32035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4400550" y="3862388"/>
            <a:ext cx="515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3654425" y="47863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5095875" y="4792663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88080" name="Rectangle 16"/>
          <p:cNvSpPr>
            <a:spLocks noChangeArrowheads="1"/>
          </p:cNvSpPr>
          <p:nvPr/>
        </p:nvSpPr>
        <p:spPr bwMode="auto">
          <a:xfrm>
            <a:off x="7586663" y="38814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6861175" y="47799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7723188" y="38338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V="1">
            <a:off x="7227888" y="4132263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6884988" y="4795838"/>
            <a:ext cx="557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 flipH="1" flipV="1">
            <a:off x="6092825" y="23907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5489575" y="2209800"/>
            <a:ext cx="598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tree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ko-KR" sz="44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Delete Max. Element “71”</a:t>
            </a: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88088" name="Group 24"/>
          <p:cNvGrpSpPr>
            <a:grpSpLocks/>
          </p:cNvGrpSpPr>
          <p:nvPr/>
        </p:nvGrpSpPr>
        <p:grpSpPr bwMode="auto">
          <a:xfrm>
            <a:off x="517525" y="2212975"/>
            <a:ext cx="1495425" cy="4183063"/>
            <a:chOff x="326" y="1394"/>
            <a:chExt cx="942" cy="2635"/>
          </a:xfrm>
        </p:grpSpPr>
        <p:grpSp>
          <p:nvGrpSpPr>
            <p:cNvPr id="88089" name="Group 25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88090" name="Rectangle 26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091" name="Line 27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092" name="Line 28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093" name="Line 29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094" name="Line 30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095" name="Line 31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8096" name="Line 32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88097" name="Rectangle 33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[ 5 ]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[ 6 ]</a:t>
              </a:r>
            </a:p>
          </p:txBody>
        </p:sp>
        <p:sp>
          <p:nvSpPr>
            <p:cNvPr id="88098" name="Rectangle 34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folHlink"/>
                  </a:solidFill>
                </a:rPr>
                <a:t>12</a:t>
              </a:r>
            </a:p>
            <a:p>
              <a:endParaRPr lang="en-US" altLang="en-US"/>
            </a:p>
            <a:p>
              <a:r>
                <a:rPr lang="en-US" altLang="en-US"/>
                <a:t>60</a:t>
              </a:r>
            </a:p>
            <a:p>
              <a:endParaRPr lang="en-US" altLang="en-US"/>
            </a:p>
            <a:p>
              <a:r>
                <a:rPr lang="en-US" altLang="en-US">
                  <a:solidFill>
                    <a:schemeClr val="folHlink"/>
                  </a:solidFill>
                </a:rPr>
                <a:t>70</a:t>
              </a:r>
            </a:p>
            <a:p>
              <a:endParaRPr lang="en-US" altLang="en-US"/>
            </a:p>
            <a:p>
              <a:r>
                <a:rPr lang="en-US" altLang="en-US"/>
                <a:t>40</a:t>
              </a:r>
            </a:p>
            <a:p>
              <a:endParaRPr lang="en-US" altLang="en-US"/>
            </a:p>
            <a:p>
              <a:r>
                <a:rPr lang="en-US" altLang="en-US"/>
                <a:t>30</a:t>
              </a:r>
            </a:p>
            <a:p>
              <a:endParaRPr lang="en-US" altLang="en-US"/>
            </a:p>
            <a:p>
              <a:r>
                <a:rPr lang="en-US" altLang="en-US"/>
                <a:t> 8</a:t>
              </a:r>
            </a:p>
            <a:p>
              <a:endParaRPr lang="en-US" altLang="en-US"/>
            </a:p>
            <a:p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593725" y="1782763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tree.nodes</a:t>
            </a:r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2195736" y="2005608"/>
            <a:ext cx="2808312" cy="1569660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Delete the max by replacing it with the bottom value.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Perform </a:t>
            </a:r>
            <a:r>
              <a:rPr lang="en-US" altLang="ko-KR" sz="1600" dirty="0" smtClean="0">
                <a:solidFill>
                  <a:srgbClr val="FF0000"/>
                </a:solidFill>
                <a:ea typeface="굴림" pitchFamily="50" charset="-127"/>
              </a:rPr>
              <a:t>heap down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 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Reduce the length</a:t>
            </a:r>
            <a:endParaRPr lang="en-US" altLang="ko-KR" sz="1600" dirty="0">
              <a:solidFill>
                <a:schemeClr val="accent2"/>
              </a:solidFill>
              <a:ea typeface="굴림" pitchFamily="50" charset="-127"/>
            </a:endParaRPr>
          </a:p>
        </p:txBody>
      </p:sp>
      <p:sp>
        <p:nvSpPr>
          <p:cNvPr id="88101" name="Rectangle 37"/>
          <p:cNvSpPr>
            <a:spLocks noChangeArrowheads="1"/>
          </p:cNvSpPr>
          <p:nvPr/>
        </p:nvSpPr>
        <p:spPr bwMode="auto">
          <a:xfrm>
            <a:off x="8158163" y="477043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02" name="Line 38"/>
          <p:cNvSpPr>
            <a:spLocks noChangeShapeType="1"/>
          </p:cNvSpPr>
          <p:nvPr/>
        </p:nvSpPr>
        <p:spPr bwMode="auto">
          <a:xfrm flipH="1" flipV="1">
            <a:off x="8116888" y="4197350"/>
            <a:ext cx="433387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8305800" y="4800600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900">
                <a:ea typeface="굴림" pitchFamily="50" charset="-127"/>
              </a:rPr>
              <a:t>X</a:t>
            </a:r>
            <a:endParaRPr lang="en-US" altLang="en-US" sz="1900">
              <a:ea typeface="굴림" pitchFamily="50" charset="-127"/>
            </a:endParaRPr>
          </a:p>
          <a:p>
            <a:pPr defTabSz="585788"/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r>
              <a:rPr lang="en-US" altLang="en-US" sz="1900"/>
              <a:t> 6</a:t>
            </a:r>
            <a:endParaRPr lang="en-US" altLang="en-US" sz="19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F8826-D88D-4D36-A882-2B5AEA4C354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4308475" y="38719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3505200" y="47990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948238" y="4762500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0118" name="Group 6"/>
          <p:cNvGrpSpPr>
            <a:grpSpLocks/>
          </p:cNvGrpSpPr>
          <p:nvPr/>
        </p:nvGrpSpPr>
        <p:grpSpPr bwMode="auto">
          <a:xfrm>
            <a:off x="6010275" y="2859088"/>
            <a:ext cx="739775" cy="939800"/>
            <a:chOff x="3805" y="1785"/>
            <a:chExt cx="466" cy="592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3805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3873" y="1785"/>
              <a:ext cx="304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12</a:t>
              </a:r>
            </a:p>
            <a:p>
              <a:pPr defTabSz="585788"/>
              <a:r>
                <a:rPr lang="en-US" altLang="en-US" sz="1900"/>
                <a:t> </a:t>
              </a:r>
              <a:r>
                <a:rPr lang="en-US" altLang="en-US" sz="1900">
                  <a:solidFill>
                    <a:schemeClr val="folHlink"/>
                  </a:solidFill>
                </a:rPr>
                <a:t>70</a:t>
              </a:r>
              <a:endParaRPr lang="en-US" altLang="en-US" sz="1400">
                <a:solidFill>
                  <a:schemeClr val="folHlink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90121" name="Line 9"/>
          <p:cNvSpPr>
            <a:spLocks noChangeShapeType="1"/>
          </p:cNvSpPr>
          <p:nvPr/>
        </p:nvSpPr>
        <p:spPr bwMode="auto">
          <a:xfrm flipH="1" flipV="1">
            <a:off x="6724650" y="31892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 flipH="1" flipV="1">
            <a:off x="4906963" y="4189413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 flipV="1">
            <a:off x="4044950" y="42052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V="1">
            <a:off x="4792663" y="32035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4400550" y="3862388"/>
            <a:ext cx="515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3654425" y="47863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5095875" y="4792663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7586663" y="38814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6861175" y="47799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7723188" y="3833813"/>
            <a:ext cx="434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70</a:t>
            </a:r>
          </a:p>
          <a:p>
            <a:pPr defTabSz="585788"/>
            <a:r>
              <a:rPr lang="en-US" altLang="en-US" sz="1900">
                <a:solidFill>
                  <a:schemeClr val="folHlink"/>
                </a:solidFill>
              </a:rPr>
              <a:t>12</a:t>
            </a:r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V="1">
            <a:off x="7227888" y="4132263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6884988" y="4795838"/>
            <a:ext cx="557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H="1" flipV="1">
            <a:off x="6092825" y="23907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5489575" y="2209800"/>
            <a:ext cx="598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tree</a:t>
            </a: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ko-KR" sz="44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Delete Max. Element</a:t>
            </a: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90136" name="Group 24"/>
          <p:cNvGrpSpPr>
            <a:grpSpLocks/>
          </p:cNvGrpSpPr>
          <p:nvPr/>
        </p:nvGrpSpPr>
        <p:grpSpPr bwMode="auto">
          <a:xfrm>
            <a:off x="517525" y="2212975"/>
            <a:ext cx="1495425" cy="4183063"/>
            <a:chOff x="326" y="1394"/>
            <a:chExt cx="942" cy="2635"/>
          </a:xfrm>
        </p:grpSpPr>
        <p:grpSp>
          <p:nvGrpSpPr>
            <p:cNvPr id="90137" name="Group 25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90138" name="Rectangle 26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139" name="Line 27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140" name="Line 28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141" name="Line 29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142" name="Line 30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143" name="Line 31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0144" name="Line 32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CC0000"/>
                  </a:solidFill>
                </a:rPr>
                <a:t>[ 0 ]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[ 1 ]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[ 2 ]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[ 3 ]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[ 4 ]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[ 5 ]</a:t>
              </a:r>
            </a:p>
            <a:p>
              <a:endParaRPr lang="en-US" altLang="en-US">
                <a:solidFill>
                  <a:srgbClr val="CC0000"/>
                </a:solidFill>
              </a:endParaRPr>
            </a:p>
            <a:p>
              <a:r>
                <a:rPr lang="en-US" altLang="en-US">
                  <a:solidFill>
                    <a:srgbClr val="CC0000"/>
                  </a:solidFill>
                </a:rPr>
                <a:t>[ 6 ]</a:t>
              </a:r>
            </a:p>
          </p:txBody>
        </p:sp>
        <p:sp>
          <p:nvSpPr>
            <p:cNvPr id="90146" name="Rectangle 34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chemeClr val="folHlink"/>
                  </a:solidFill>
                </a:rPr>
                <a:t>70</a:t>
              </a:r>
            </a:p>
            <a:p>
              <a:endParaRPr lang="en-US" altLang="en-US"/>
            </a:p>
            <a:p>
              <a:r>
                <a:rPr lang="en-US" altLang="en-US"/>
                <a:t>60</a:t>
              </a:r>
            </a:p>
            <a:p>
              <a:endParaRPr lang="en-US" altLang="en-US"/>
            </a:p>
            <a:p>
              <a:r>
                <a:rPr lang="en-US" altLang="en-US">
                  <a:solidFill>
                    <a:schemeClr val="folHlink"/>
                  </a:solidFill>
                </a:rPr>
                <a:t>12</a:t>
              </a:r>
            </a:p>
            <a:p>
              <a:endParaRPr lang="en-US" altLang="en-US"/>
            </a:p>
            <a:p>
              <a:r>
                <a:rPr lang="en-US" altLang="en-US"/>
                <a:t>40</a:t>
              </a:r>
            </a:p>
            <a:p>
              <a:endParaRPr lang="en-US" altLang="en-US"/>
            </a:p>
            <a:p>
              <a:r>
                <a:rPr lang="en-US" altLang="en-US"/>
                <a:t>30</a:t>
              </a:r>
            </a:p>
            <a:p>
              <a:endParaRPr lang="en-US" altLang="en-US"/>
            </a:p>
            <a:p>
              <a:r>
                <a:rPr lang="en-US" altLang="en-US"/>
                <a:t> 8</a:t>
              </a:r>
            </a:p>
            <a:p>
              <a:endParaRPr lang="en-US" altLang="en-US"/>
            </a:p>
            <a:p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90147" name="Rectangle 35"/>
          <p:cNvSpPr>
            <a:spLocks noChangeArrowheads="1"/>
          </p:cNvSpPr>
          <p:nvPr/>
        </p:nvSpPr>
        <p:spPr bwMode="auto">
          <a:xfrm>
            <a:off x="593725" y="1782763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tree.nodes</a:t>
            </a:r>
          </a:p>
        </p:txBody>
      </p:sp>
      <p:sp>
        <p:nvSpPr>
          <p:cNvPr id="90148" name="Text Box 36"/>
          <p:cNvSpPr txBox="1">
            <a:spLocks noChangeArrowheads="1"/>
          </p:cNvSpPr>
          <p:nvPr/>
        </p:nvSpPr>
        <p:spPr bwMode="auto">
          <a:xfrm>
            <a:off x="2123728" y="1808237"/>
            <a:ext cx="3384376" cy="1692771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  <a:ea typeface="굴림" pitchFamily="50" charset="-127"/>
              </a:rPr>
              <a:t>Root=0, Bottom=5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LC index= </a:t>
            </a:r>
            <a:r>
              <a:rPr lang="en-US" altLang="ko-KR" sz="1600" dirty="0">
                <a:solidFill>
                  <a:schemeClr val="accent2"/>
                </a:solidFill>
                <a:ea typeface="굴림" pitchFamily="50" charset="-127"/>
              </a:rPr>
              <a:t>(0*2+1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)=1,            RC index=</a:t>
            </a:r>
            <a:r>
              <a:rPr lang="ko-KR" altLang="en-US" sz="1600" dirty="0" smtClean="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ko-KR" altLang="en-US" sz="1600" dirty="0">
                <a:solidFill>
                  <a:schemeClr val="accent2"/>
                </a:solidFill>
                <a:ea typeface="굴림" pitchFamily="50" charset="-127"/>
              </a:rPr>
              <a:t>0*2+2</a:t>
            </a:r>
            <a:r>
              <a:rPr lang="ko-KR" altLang="en-US" sz="1600" dirty="0" smtClean="0">
                <a:solidFill>
                  <a:schemeClr val="accent2"/>
                </a:solidFill>
                <a:ea typeface="굴림" pitchFamily="50" charset="-127"/>
              </a:rPr>
              <a:t>)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=2</a:t>
            </a:r>
            <a:endParaRPr lang="ko-KR" altLang="en-US" sz="1600" dirty="0">
              <a:solidFill>
                <a:schemeClr val="accent2"/>
              </a:solidFill>
              <a:ea typeface="굴림" pitchFamily="50" charset="-127"/>
            </a:endParaRP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Find the max child(70)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Since tree&lt;max child, swap</a:t>
            </a:r>
            <a:endParaRPr lang="en-US" altLang="ko-KR" sz="1600" dirty="0">
              <a:solidFill>
                <a:schemeClr val="accent2"/>
              </a:solidFill>
              <a:ea typeface="굴림" pitchFamily="50" charset="-127"/>
            </a:endParaRPr>
          </a:p>
        </p:txBody>
      </p:sp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8158163" y="477043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 flipH="1" flipV="1">
            <a:off x="8116888" y="4197350"/>
            <a:ext cx="433387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151" name="Rectangle 39"/>
          <p:cNvSpPr>
            <a:spLocks noChangeArrowheads="1"/>
          </p:cNvSpPr>
          <p:nvPr/>
        </p:nvSpPr>
        <p:spPr bwMode="auto">
          <a:xfrm>
            <a:off x="8305800" y="4800600"/>
            <a:ext cx="46196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endParaRPr lang="en-US" altLang="en-US" sz="1400">
              <a:solidFill>
                <a:schemeClr val="folHlink"/>
              </a:solidFill>
            </a:endParaRPr>
          </a:p>
          <a:p>
            <a:pPr defTabSz="585788"/>
            <a:r>
              <a:rPr lang="en-US" altLang="en-US" sz="1900"/>
              <a:t> 6</a:t>
            </a:r>
            <a:endParaRPr lang="en-US" altLang="en-US" sz="19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BCE11-1D3F-4635-86E0-80360FFBFEF8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latin typeface="Courier New" pitchFamily="49" charset="0"/>
              </a:rPr>
              <a:t> </a:t>
            </a:r>
            <a:r>
              <a:rPr lang="en-US" altLang="en-US" sz="2800" dirty="0"/>
              <a:t> 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4308475" y="3871913"/>
            <a:ext cx="763588" cy="4556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505200" y="4799013"/>
            <a:ext cx="674688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948238" y="4762500"/>
            <a:ext cx="688975" cy="474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92166" name="Group 6"/>
          <p:cNvGrpSpPr>
            <a:grpSpLocks/>
          </p:cNvGrpSpPr>
          <p:nvPr/>
        </p:nvGrpSpPr>
        <p:grpSpPr bwMode="auto">
          <a:xfrm>
            <a:off x="6010275" y="2859088"/>
            <a:ext cx="739775" cy="863600"/>
            <a:chOff x="3805" y="1785"/>
            <a:chExt cx="466" cy="544"/>
          </a:xfrm>
        </p:grpSpPr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3805" y="1787"/>
              <a:ext cx="466" cy="28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3873" y="1785"/>
              <a:ext cx="30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85788"/>
              <a:r>
                <a:rPr lang="en-US" altLang="en-US" sz="1900"/>
                <a:t> 70</a:t>
              </a:r>
            </a:p>
            <a:p>
              <a:pPr defTabSz="585788"/>
              <a:endParaRPr lang="en-US" altLang="en-US" sz="1400">
                <a:solidFill>
                  <a:srgbClr val="CC0000"/>
                </a:solidFill>
              </a:endParaRPr>
            </a:p>
            <a:p>
              <a:pPr defTabSz="585788"/>
              <a:r>
                <a:rPr lang="en-US" altLang="en-US" sz="1900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92169" name="Line 9"/>
          <p:cNvSpPr>
            <a:spLocks noChangeShapeType="1"/>
          </p:cNvSpPr>
          <p:nvPr/>
        </p:nvSpPr>
        <p:spPr bwMode="auto">
          <a:xfrm flipH="1" flipV="1">
            <a:off x="6724650" y="3189288"/>
            <a:ext cx="1192213" cy="700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 flipH="1" flipV="1">
            <a:off x="4906963" y="4189413"/>
            <a:ext cx="433387" cy="554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 flipV="1">
            <a:off x="4044950" y="4205288"/>
            <a:ext cx="454025" cy="581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4792663" y="3203575"/>
            <a:ext cx="1260475" cy="674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4400550" y="3862388"/>
            <a:ext cx="515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60</a:t>
            </a:r>
          </a:p>
          <a:p>
            <a:pPr defTabSz="585788"/>
            <a:endParaRPr lang="en-US" altLang="en-US" sz="1400">
              <a:solidFill>
                <a:srgbClr val="CC0000"/>
              </a:solidFill>
            </a:endParaRPr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3654425" y="4786313"/>
            <a:ext cx="4603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40</a:t>
            </a:r>
          </a:p>
          <a:p>
            <a:pPr defTabSz="585788"/>
            <a:r>
              <a:rPr lang="en-US" altLang="en-US" sz="1400"/>
              <a:t> </a:t>
            </a:r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3 </a:t>
            </a:r>
            <a:r>
              <a:rPr lang="en-US" altLang="en-US" sz="1900"/>
              <a:t>                </a:t>
            </a: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5095875" y="4792663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30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</a:t>
            </a:r>
            <a:r>
              <a:rPr lang="en-US" altLang="en-US" sz="190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7586663" y="3881438"/>
            <a:ext cx="703262" cy="446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6861175" y="4779963"/>
            <a:ext cx="715963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7723188" y="3833813"/>
            <a:ext cx="4349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12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 </a:t>
            </a:r>
            <a:r>
              <a:rPr lang="en-US" altLang="en-US" sz="19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 flipV="1">
            <a:off x="7227888" y="4132263"/>
            <a:ext cx="474662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6884988" y="4795838"/>
            <a:ext cx="557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8</a:t>
            </a:r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92181" name="Line 21"/>
          <p:cNvSpPr>
            <a:spLocks noChangeShapeType="1"/>
          </p:cNvSpPr>
          <p:nvPr/>
        </p:nvSpPr>
        <p:spPr bwMode="auto">
          <a:xfrm flipH="1" flipV="1">
            <a:off x="6092825" y="2390775"/>
            <a:ext cx="244475" cy="487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5489575" y="2209800"/>
            <a:ext cx="598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tree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360363" y="3937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ko-KR" sz="4400">
                <a:solidFill>
                  <a:schemeClr val="tx2"/>
                </a:solidFill>
                <a:latin typeface="Times New Roman" pitchFamily="18" charset="0"/>
                <a:ea typeface="굴림" pitchFamily="50" charset="-127"/>
              </a:rPr>
              <a:t>Delete Max. Element</a:t>
            </a: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1193800" y="2212975"/>
            <a:ext cx="812800" cy="418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1187450" y="27574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6" name="Line 26"/>
          <p:cNvSpPr>
            <a:spLocks noChangeShapeType="1"/>
          </p:cNvSpPr>
          <p:nvPr/>
        </p:nvSpPr>
        <p:spPr bwMode="auto">
          <a:xfrm>
            <a:off x="1187450" y="33750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7" name="Line 27"/>
          <p:cNvSpPr>
            <a:spLocks noChangeShapeType="1"/>
          </p:cNvSpPr>
          <p:nvPr/>
        </p:nvSpPr>
        <p:spPr bwMode="auto">
          <a:xfrm>
            <a:off x="1187450" y="399573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>
            <a:off x="1187450" y="461327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1187450" y="5233988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>
            <a:off x="1187450" y="5851525"/>
            <a:ext cx="82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517525" y="2239963"/>
            <a:ext cx="635000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CC0000"/>
                </a:solidFill>
              </a:rPr>
              <a:t>[ 0 ]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[ 1 ]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[ 2 ]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[ 3 ]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[ 4 ]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[ 5 ]</a:t>
            </a:r>
          </a:p>
          <a:p>
            <a:endParaRPr lang="en-US" altLang="en-US">
              <a:solidFill>
                <a:srgbClr val="CC0000"/>
              </a:solidFill>
            </a:endParaRPr>
          </a:p>
          <a:p>
            <a:r>
              <a:rPr lang="en-US" altLang="en-US">
                <a:solidFill>
                  <a:srgbClr val="CC0000"/>
                </a:solidFill>
              </a:rPr>
              <a:t>[ 6 ]</a:t>
            </a:r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1431925" y="2316163"/>
            <a:ext cx="4667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70</a:t>
            </a:r>
          </a:p>
          <a:p>
            <a:endParaRPr lang="en-US" altLang="en-US"/>
          </a:p>
          <a:p>
            <a:r>
              <a:rPr lang="en-US" altLang="en-US"/>
              <a:t>60</a:t>
            </a:r>
          </a:p>
          <a:p>
            <a:endParaRPr lang="en-US" altLang="en-US"/>
          </a:p>
          <a:p>
            <a:r>
              <a:rPr lang="en-US" altLang="en-US"/>
              <a:t>12</a:t>
            </a:r>
          </a:p>
          <a:p>
            <a:endParaRPr lang="en-US" altLang="en-US"/>
          </a:p>
          <a:p>
            <a:r>
              <a:rPr lang="en-US" altLang="en-US"/>
              <a:t>40</a:t>
            </a:r>
          </a:p>
          <a:p>
            <a:endParaRPr lang="en-US" altLang="en-US"/>
          </a:p>
          <a:p>
            <a:r>
              <a:rPr lang="en-US" altLang="en-US"/>
              <a:t>30</a:t>
            </a:r>
          </a:p>
          <a:p>
            <a:endParaRPr lang="en-US" altLang="en-US"/>
          </a:p>
          <a:p>
            <a:r>
              <a:rPr lang="en-US" altLang="en-US"/>
              <a:t> 8</a:t>
            </a:r>
          </a:p>
          <a:p>
            <a:endParaRPr lang="en-US" altLang="en-US"/>
          </a:p>
          <a:p>
            <a:r>
              <a:rPr lang="en-US" altLang="en-US">
                <a:solidFill>
                  <a:schemeClr val="folHlink"/>
                </a:solidFill>
              </a:rPr>
              <a:t>71</a:t>
            </a:r>
          </a:p>
        </p:txBody>
      </p:sp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593725" y="1782763"/>
            <a:ext cx="146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tree.nodes</a:t>
            </a: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8158163" y="4770438"/>
            <a:ext cx="688975" cy="474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6" name="Line 36"/>
          <p:cNvSpPr>
            <a:spLocks noChangeShapeType="1"/>
          </p:cNvSpPr>
          <p:nvPr/>
        </p:nvSpPr>
        <p:spPr bwMode="auto">
          <a:xfrm flipH="1" flipV="1">
            <a:off x="8116888" y="4197350"/>
            <a:ext cx="433387" cy="554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8305800" y="4800600"/>
            <a:ext cx="46196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endParaRPr lang="en-US" altLang="en-US" sz="1900"/>
          </a:p>
          <a:p>
            <a:pPr defTabSz="585788"/>
            <a:endParaRPr lang="en-US" altLang="en-US" sz="1400"/>
          </a:p>
          <a:p>
            <a:pPr defTabSz="585788"/>
            <a:r>
              <a:rPr lang="en-US" altLang="en-US" sz="1900"/>
              <a:t> 6</a:t>
            </a:r>
            <a:endParaRPr lang="en-US" altLang="en-US" sz="1900">
              <a:solidFill>
                <a:srgbClr val="CC0000"/>
              </a:solidFill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2123728" y="2060848"/>
            <a:ext cx="3299172" cy="1569660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Root=2, </a:t>
            </a:r>
            <a:r>
              <a:rPr lang="en-US" altLang="ko-KR" sz="1600" dirty="0">
                <a:solidFill>
                  <a:schemeClr val="accent2"/>
                </a:solidFill>
                <a:ea typeface="굴림" pitchFamily="50" charset="-127"/>
              </a:rPr>
              <a:t>Bottom=5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LC index= (2*2+1)=5, RC index=</a:t>
            </a:r>
            <a:r>
              <a:rPr lang="ko-KR" altLang="en-US" sz="1600" dirty="0" smtClean="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2</a:t>
            </a:r>
            <a:r>
              <a:rPr lang="ko-KR" altLang="en-US" sz="1600" dirty="0" smtClean="0">
                <a:solidFill>
                  <a:schemeClr val="accent2"/>
                </a:solidFill>
                <a:ea typeface="굴림" pitchFamily="50" charset="-127"/>
              </a:rPr>
              <a:t>*2+2)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=6</a:t>
            </a:r>
          </a:p>
          <a:p>
            <a:pPr marL="285750" indent="-285750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Since tree(12)&lt;</a:t>
            </a:r>
            <a:r>
              <a:rPr lang="en-US" altLang="ko-KR" sz="1600" dirty="0" err="1" smtClean="0">
                <a:solidFill>
                  <a:schemeClr val="accent2"/>
                </a:solidFill>
                <a:ea typeface="굴림" pitchFamily="50" charset="-127"/>
              </a:rPr>
              <a:t>maxchild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(8), </a:t>
            </a:r>
            <a:r>
              <a:rPr lang="en-US" altLang="ko-KR" sz="1600" dirty="0" smtClean="0">
                <a:solidFill>
                  <a:srgbClr val="C00000"/>
                </a:solidFill>
                <a:ea typeface="굴림" pitchFamily="50" charset="-127"/>
              </a:rPr>
              <a:t>end</a:t>
            </a:r>
            <a:endParaRPr lang="en-US" altLang="ko-KR" sz="1600" dirty="0">
              <a:solidFill>
                <a:srgbClr val="C00000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63550" y="844550"/>
            <a:ext cx="8140700" cy="5168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74675" y="1068388"/>
            <a:ext cx="80676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i="1">
                <a:solidFill>
                  <a:srgbClr val="A50021"/>
                </a:solidFill>
              </a:rPr>
              <a:t>//  HEAP SPECIFICATION</a:t>
            </a:r>
            <a:r>
              <a:rPr lang="en-US" altLang="en-US" sz="1200" i="1">
                <a:solidFill>
                  <a:srgbClr val="A50021"/>
                </a:solidFill>
              </a:rPr>
              <a:t> </a:t>
            </a:r>
          </a:p>
          <a:p>
            <a:endParaRPr lang="en-US" altLang="en-US" sz="1200" i="1">
              <a:solidFill>
                <a:srgbClr val="A50021"/>
              </a:solidFill>
            </a:endParaRPr>
          </a:p>
          <a:p>
            <a:r>
              <a:rPr lang="en-US" altLang="en-US">
                <a:solidFill>
                  <a:srgbClr val="990033"/>
                </a:solidFill>
              </a:rPr>
              <a:t>//  Assumes  ItemType  is either a built-in simple data type</a:t>
            </a:r>
          </a:p>
          <a:p>
            <a:r>
              <a:rPr lang="en-US" altLang="en-US">
                <a:solidFill>
                  <a:srgbClr val="990033"/>
                </a:solidFill>
              </a:rPr>
              <a:t>//  or a class with overloaded rational operators.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template&lt; class  ItemType &gt;</a:t>
            </a:r>
          </a:p>
          <a:p>
            <a:r>
              <a:rPr lang="en-US" altLang="en-US"/>
              <a:t>struct   HeapType  </a:t>
            </a:r>
          </a:p>
          <a:p>
            <a:r>
              <a:rPr lang="en-US" altLang="en-US"/>
              <a:t>{</a:t>
            </a:r>
            <a:r>
              <a:rPr lang="en-US" altLang="en-US" sz="2800"/>
              <a:t>   </a:t>
            </a:r>
          </a:p>
          <a:p>
            <a:endParaRPr lang="en-US" altLang="en-US" sz="800">
              <a:solidFill>
                <a:srgbClr val="A50021"/>
              </a:solidFill>
            </a:endParaRPr>
          </a:p>
          <a:p>
            <a:r>
              <a:rPr lang="en-US" altLang="en-US"/>
              <a:t>    void   ReheapDown ( int  root ,  int  bottom ) ; </a:t>
            </a:r>
          </a:p>
          <a:p>
            <a:r>
              <a:rPr lang="en-US" altLang="en-US"/>
              <a:t>    void   ReheapUp ( int  root,  int  bottom ) ;</a:t>
            </a:r>
            <a:r>
              <a:rPr lang="en-US" altLang="en-US" sz="2400"/>
              <a:t>	</a:t>
            </a:r>
          </a:p>
          <a:p>
            <a:endParaRPr lang="en-US" altLang="en-US" sz="800" i="1">
              <a:solidFill>
                <a:srgbClr val="A50021"/>
              </a:solidFill>
            </a:endParaRPr>
          </a:p>
          <a:p>
            <a:r>
              <a:rPr lang="en-US" altLang="en-US" sz="800"/>
              <a:t>	</a:t>
            </a:r>
            <a:r>
              <a:rPr lang="en-US" altLang="en-US" sz="800">
                <a:latin typeface="Arial Black" pitchFamily="34" charset="0"/>
              </a:rPr>
              <a:t> 	</a:t>
            </a:r>
            <a:endParaRPr lang="en-US" altLang="en-US" sz="2400"/>
          </a:p>
          <a:p>
            <a:r>
              <a:rPr lang="en-US" altLang="en-US"/>
              <a:t>    ItemType*  elements ;     </a:t>
            </a:r>
            <a:r>
              <a:rPr lang="en-US" altLang="en-US">
                <a:solidFill>
                  <a:srgbClr val="CC0000"/>
                </a:solidFill>
              </a:rPr>
              <a:t>// ARRAY to be allocated dynamically</a:t>
            </a:r>
            <a:endParaRPr lang="en-US" altLang="en-US"/>
          </a:p>
          <a:p>
            <a:endParaRPr lang="en-US" altLang="en-US" sz="800" i="1">
              <a:solidFill>
                <a:srgbClr val="A50021"/>
              </a:solidFill>
            </a:endParaRPr>
          </a:p>
          <a:p>
            <a:r>
              <a:rPr lang="en-US" altLang="en-US"/>
              <a:t>    int  numElements ;</a:t>
            </a:r>
            <a:endParaRPr lang="en-US" altLang="en-US" sz="1600"/>
          </a:p>
          <a:p>
            <a:r>
              <a:rPr lang="en-US" altLang="en-US"/>
              <a:t>};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E0E88EC-F9DA-47C2-A876-F3061E1FC346}" type="slidenum">
              <a:rPr lang="en-US" altLang="en-US" sz="1400" b="0"/>
              <a:pPr algn="r"/>
              <a:t>29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D522-D291-4661-B763-FA778B47402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8150" y="1676400"/>
            <a:ext cx="8115300" cy="45148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/>
              <a:t>A special kind of binary tree in which:</a:t>
            </a:r>
            <a:endParaRPr lang="en-US" altLang="en-US" sz="1800" b="1"/>
          </a:p>
          <a:p>
            <a:pPr>
              <a:buFont typeface="Monotype Sorts" pitchFamily="2" charset="2"/>
              <a:buNone/>
            </a:pPr>
            <a:endParaRPr lang="en-US" altLang="en-US" sz="9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1. Each </a:t>
            </a:r>
            <a:r>
              <a:rPr lang="en-US" altLang="en-US" sz="2800" b="1">
                <a:solidFill>
                  <a:srgbClr val="CC0000"/>
                </a:solidFill>
              </a:rPr>
              <a:t>leaf node </a:t>
            </a:r>
            <a:r>
              <a:rPr lang="en-US" altLang="en-US" sz="2800" b="1"/>
              <a:t>contains a single operand,</a:t>
            </a:r>
          </a:p>
          <a:p>
            <a:pPr>
              <a:buFont typeface="Monotype Sorts" pitchFamily="2" charset="2"/>
              <a:buNone/>
            </a:pPr>
            <a:endParaRPr lang="en-US" altLang="en-US" sz="9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2. Each </a:t>
            </a:r>
            <a:r>
              <a:rPr lang="en-US" altLang="en-US" sz="2800" b="1">
                <a:solidFill>
                  <a:srgbClr val="CC0000"/>
                </a:solidFill>
              </a:rPr>
              <a:t>nonleaf node </a:t>
            </a:r>
            <a:r>
              <a:rPr lang="en-US" altLang="en-US" sz="2800" b="1"/>
              <a:t>contains a</a:t>
            </a:r>
            <a:r>
              <a:rPr lang="en-US" altLang="en-US" sz="2800" b="1">
                <a:solidFill>
                  <a:srgbClr val="CC0000"/>
                </a:solidFill>
              </a:rPr>
              <a:t> </a:t>
            </a:r>
            <a:r>
              <a:rPr lang="en-US" altLang="en-US" sz="2800" b="1"/>
              <a:t>single binary operator, and</a:t>
            </a:r>
          </a:p>
          <a:p>
            <a:pPr>
              <a:buFont typeface="Monotype Sorts" pitchFamily="2" charset="2"/>
              <a:buNone/>
            </a:pPr>
            <a:endParaRPr lang="en-US" altLang="en-US" sz="900" b="1"/>
          </a:p>
          <a:p>
            <a:pPr>
              <a:buFont typeface="Monotype Sorts" pitchFamily="2" charset="2"/>
              <a:buNone/>
            </a:pPr>
            <a:r>
              <a:rPr lang="en-US" altLang="en-US" sz="2800" b="1"/>
              <a:t>3. The left and right subtrees of an operator node represent </a:t>
            </a:r>
            <a:r>
              <a:rPr lang="en-US" altLang="en-US" sz="2800" b="1">
                <a:solidFill>
                  <a:srgbClr val="CC0000"/>
                </a:solidFill>
              </a:rPr>
              <a:t>subexpressions </a:t>
            </a:r>
            <a:r>
              <a:rPr lang="en-US" altLang="en-US" sz="2800" b="1"/>
              <a:t>that must be evaluated </a:t>
            </a:r>
            <a:r>
              <a:rPr lang="en-US" altLang="en-US" sz="2800" b="1">
                <a:solidFill>
                  <a:srgbClr val="CC0000"/>
                </a:solidFill>
              </a:rPr>
              <a:t>before</a:t>
            </a:r>
            <a:r>
              <a:rPr lang="en-US" altLang="en-US" sz="2800" b="1"/>
              <a:t> applying the operator at the root of the subtree.</a:t>
            </a:r>
            <a:endParaRPr lang="en-US" altLang="en-US" sz="2400" b="1"/>
          </a:p>
          <a:p>
            <a:pPr>
              <a:buFont typeface="Monotype Sorts" pitchFamily="2" charset="2"/>
              <a:buNone/>
            </a:pPr>
            <a:endParaRPr lang="en-US" altLang="en-US" sz="2400" b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19100"/>
            <a:ext cx="8001000" cy="990600"/>
          </a:xfrm>
          <a:noFill/>
          <a:ln/>
        </p:spPr>
        <p:txBody>
          <a:bodyPr/>
          <a:lstStyle/>
          <a:p>
            <a:r>
              <a:rPr lang="en-US" altLang="en-US"/>
              <a:t>A Binary Expression Tree is 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B30F-3849-4617-9F8D-99B6CE18E91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34950" y="1682750"/>
            <a:ext cx="8674100" cy="4864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07975" y="1836738"/>
            <a:ext cx="8455025" cy="48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i="1" dirty="0">
                <a:solidFill>
                  <a:srgbClr val="A50021"/>
                </a:solidFill>
              </a:rPr>
              <a:t>//  IMPLEMENTATION  OF RECURSIVE HEAP MEMBER FUNCTIONS</a:t>
            </a:r>
          </a:p>
          <a:p>
            <a:r>
              <a:rPr lang="en-US" altLang="en-US" dirty="0" smtClean="0">
                <a:solidFill>
                  <a:srgbClr val="008080"/>
                </a:solidFill>
              </a:rPr>
              <a:t>template</a:t>
            </a:r>
            <a:r>
              <a:rPr lang="en-US" altLang="en-US" dirty="0">
                <a:solidFill>
                  <a:srgbClr val="008080"/>
                </a:solidFill>
              </a:rPr>
              <a:t>&lt; class  </a:t>
            </a:r>
            <a:r>
              <a:rPr lang="en-US" altLang="en-US" dirty="0" err="1">
                <a:solidFill>
                  <a:srgbClr val="008080"/>
                </a:solidFill>
              </a:rPr>
              <a:t>ItemType</a:t>
            </a:r>
            <a:r>
              <a:rPr lang="en-US" altLang="en-US" dirty="0">
                <a:solidFill>
                  <a:srgbClr val="008080"/>
                </a:solidFill>
              </a:rPr>
              <a:t> &gt;</a:t>
            </a:r>
            <a:endParaRPr lang="en-US" altLang="en-US" i="1" dirty="0">
              <a:solidFill>
                <a:srgbClr val="A50021"/>
              </a:solidFill>
            </a:endParaRPr>
          </a:p>
          <a:p>
            <a:r>
              <a:rPr lang="en-US" altLang="en-US" dirty="0"/>
              <a:t>void   </a:t>
            </a:r>
            <a:r>
              <a:rPr lang="en-US" altLang="en-US" dirty="0" err="1"/>
              <a:t>HeapType</a:t>
            </a:r>
            <a:r>
              <a:rPr lang="en-US" altLang="en-US" dirty="0"/>
              <a:t>&lt;</a:t>
            </a:r>
            <a:r>
              <a:rPr lang="en-US" altLang="en-US" dirty="0" err="1"/>
              <a:t>ItemType</a:t>
            </a:r>
            <a:r>
              <a:rPr lang="en-US" altLang="en-US" dirty="0"/>
              <a:t>&gt;::</a:t>
            </a:r>
            <a:r>
              <a:rPr lang="en-US" altLang="en-US" dirty="0" err="1"/>
              <a:t>ReheapDown</a:t>
            </a:r>
            <a:r>
              <a:rPr lang="en-US" altLang="en-US" dirty="0"/>
              <a:t> (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dirty="0" err="1" smtClean="0"/>
              <a:t>CurRoot</a:t>
            </a:r>
            <a:r>
              <a:rPr lang="en-US" altLang="en-US" dirty="0"/>
              <a:t>,  </a:t>
            </a:r>
            <a:r>
              <a:rPr lang="en-US" altLang="en-US" dirty="0" err="1"/>
              <a:t>int</a:t>
            </a:r>
            <a:r>
              <a:rPr lang="en-US" altLang="en-US" dirty="0"/>
              <a:t>  bottom )</a:t>
            </a:r>
          </a:p>
          <a:p>
            <a:endParaRPr lang="en-US" altLang="en-US" sz="1000" dirty="0"/>
          </a:p>
          <a:p>
            <a:r>
              <a:rPr lang="en-US" altLang="en-US" i="1" dirty="0">
                <a:solidFill>
                  <a:srgbClr val="CC0000"/>
                </a:solidFill>
              </a:rPr>
              <a:t>//  Pre:  root is the index of the node that may violate the heap </a:t>
            </a:r>
          </a:p>
          <a:p>
            <a:r>
              <a:rPr lang="en-US" altLang="en-US" i="1" dirty="0">
                <a:solidFill>
                  <a:srgbClr val="CC0000"/>
                </a:solidFill>
              </a:rPr>
              <a:t>//          order property</a:t>
            </a:r>
            <a:endParaRPr lang="en-US" altLang="en-US" i="1" dirty="0"/>
          </a:p>
          <a:p>
            <a:r>
              <a:rPr lang="en-US" altLang="en-US" i="1" dirty="0">
                <a:solidFill>
                  <a:schemeClr val="folHlink"/>
                </a:solidFill>
              </a:rPr>
              <a:t>//  Post:  Heap order property is restored between root and bottom</a:t>
            </a:r>
            <a:endParaRPr lang="en-US" altLang="en-US" dirty="0">
              <a:solidFill>
                <a:srgbClr val="CC0000"/>
              </a:solidFill>
            </a:endParaRPr>
          </a:p>
          <a:p>
            <a:endParaRPr lang="en-US" altLang="en-US" sz="1000" dirty="0"/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dirty="0" err="1"/>
              <a:t>maxChild</a:t>
            </a:r>
            <a:r>
              <a:rPr lang="en-US" altLang="en-US" dirty="0"/>
              <a:t> ;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dirty="0" err="1"/>
              <a:t>rightChild</a:t>
            </a:r>
            <a:r>
              <a:rPr lang="en-US" altLang="en-US" dirty="0"/>
              <a:t> ;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dirty="0" err="1"/>
              <a:t>leftChild</a:t>
            </a:r>
            <a:r>
              <a:rPr lang="en-US" altLang="en-US" dirty="0"/>
              <a:t> ;</a:t>
            </a:r>
          </a:p>
          <a:p>
            <a:endParaRPr lang="en-US" altLang="en-US" sz="1000" dirty="0"/>
          </a:p>
          <a:p>
            <a:r>
              <a:rPr lang="en-US" altLang="en-US" dirty="0"/>
              <a:t>      </a:t>
            </a:r>
            <a:r>
              <a:rPr lang="en-US" altLang="en-US" dirty="0" err="1"/>
              <a:t>leftChild</a:t>
            </a:r>
            <a:r>
              <a:rPr lang="en-US" altLang="en-US" dirty="0"/>
              <a:t>  =  </a:t>
            </a:r>
            <a:r>
              <a:rPr lang="en-US" altLang="en-US" dirty="0" err="1" smtClean="0"/>
              <a:t>CurRoot</a:t>
            </a:r>
            <a:r>
              <a:rPr lang="en-US" altLang="en-US" dirty="0" smtClean="0"/>
              <a:t> </a:t>
            </a:r>
            <a:r>
              <a:rPr lang="en-US" altLang="en-US" dirty="0"/>
              <a:t>* 2 + 1 ;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rightChild</a:t>
            </a:r>
            <a:r>
              <a:rPr lang="en-US" altLang="en-US" dirty="0"/>
              <a:t>  =  </a:t>
            </a:r>
            <a:r>
              <a:rPr lang="en-US" altLang="en-US" dirty="0" err="1" smtClean="0"/>
              <a:t>CurRoot</a:t>
            </a:r>
            <a:r>
              <a:rPr lang="en-US" altLang="en-US" dirty="0" smtClean="0"/>
              <a:t> </a:t>
            </a:r>
            <a:r>
              <a:rPr lang="en-US" altLang="en-US" dirty="0"/>
              <a:t>* 2 + 2 ;</a:t>
            </a:r>
          </a:p>
          <a:p>
            <a:r>
              <a:rPr lang="en-US" altLang="en-US" dirty="0"/>
              <a:t>      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3DFABAB2-6D9C-4553-AB82-4B3AF4CE2D80}" type="slidenum">
              <a:rPr lang="en-US" altLang="en-US" sz="1400" b="0"/>
              <a:pPr algn="r"/>
              <a:t>30</a:t>
            </a:fld>
            <a:endParaRPr lang="en-US" altLang="en-US" sz="1400" b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  <a:t>ReheapDown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34950" y="388938"/>
            <a:ext cx="8674100" cy="59293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07975" y="388938"/>
            <a:ext cx="8455025" cy="59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endParaRPr lang="en-US" altLang="en-US" dirty="0"/>
          </a:p>
          <a:p>
            <a:r>
              <a:rPr lang="en-US" altLang="en-US" dirty="0"/>
              <a:t>      if  ( </a:t>
            </a:r>
            <a:r>
              <a:rPr lang="en-US" altLang="en-US" dirty="0" err="1"/>
              <a:t>leftChild</a:t>
            </a:r>
            <a:r>
              <a:rPr lang="en-US" altLang="en-US" dirty="0"/>
              <a:t>  &lt;=  bottom )		</a:t>
            </a:r>
            <a:r>
              <a:rPr lang="en-US" altLang="en-US" i="1" dirty="0">
                <a:solidFill>
                  <a:srgbClr val="CC0000"/>
                </a:solidFill>
              </a:rPr>
              <a:t>// </a:t>
            </a:r>
            <a:r>
              <a:rPr lang="en-US" altLang="en-US" i="1" dirty="0" err="1">
                <a:solidFill>
                  <a:srgbClr val="CC0000"/>
                </a:solidFill>
              </a:rPr>
              <a:t>ReheapDown</a:t>
            </a:r>
            <a:r>
              <a:rPr lang="en-US" altLang="en-US" i="1" dirty="0">
                <a:solidFill>
                  <a:srgbClr val="CC0000"/>
                </a:solidFill>
              </a:rPr>
              <a:t> continued</a:t>
            </a:r>
            <a:endParaRPr lang="en-US" altLang="en-US" dirty="0"/>
          </a:p>
          <a:p>
            <a:r>
              <a:rPr lang="en-US" altLang="en-US" dirty="0"/>
              <a:t>      {</a:t>
            </a:r>
          </a:p>
          <a:p>
            <a:r>
              <a:rPr lang="en-US" altLang="en-US" dirty="0"/>
              <a:t>	if  ( </a:t>
            </a:r>
            <a:r>
              <a:rPr lang="en-US" altLang="en-US" dirty="0" err="1"/>
              <a:t>leftChild</a:t>
            </a:r>
            <a:r>
              <a:rPr lang="en-US" altLang="en-US" dirty="0"/>
              <a:t>  == bottom )</a:t>
            </a:r>
          </a:p>
          <a:p>
            <a:r>
              <a:rPr lang="en-US" altLang="en-US" dirty="0"/>
              <a:t>	    </a:t>
            </a:r>
            <a:r>
              <a:rPr lang="en-US" altLang="en-US" dirty="0" err="1"/>
              <a:t>maxChild</a:t>
            </a:r>
            <a:r>
              <a:rPr lang="en-US" altLang="en-US" dirty="0"/>
              <a:t>  =  </a:t>
            </a:r>
            <a:r>
              <a:rPr lang="en-US" altLang="en-US" dirty="0" err="1"/>
              <a:t>leftChld</a:t>
            </a:r>
            <a:r>
              <a:rPr lang="en-US" altLang="en-US" dirty="0"/>
              <a:t> ;</a:t>
            </a:r>
          </a:p>
          <a:p>
            <a:r>
              <a:rPr lang="en-US" altLang="en-US" dirty="0"/>
              <a:t>	else</a:t>
            </a:r>
          </a:p>
          <a:p>
            <a:r>
              <a:rPr lang="en-US" altLang="en-US" dirty="0"/>
              <a:t>	{</a:t>
            </a:r>
          </a:p>
          <a:p>
            <a:r>
              <a:rPr lang="en-US" altLang="en-US" dirty="0"/>
              <a:t>	      if  (elements [ </a:t>
            </a:r>
            <a:r>
              <a:rPr lang="en-US" altLang="en-US" dirty="0" err="1"/>
              <a:t>leftChild</a:t>
            </a:r>
            <a:r>
              <a:rPr lang="en-US" altLang="en-US" dirty="0"/>
              <a:t> ] &lt;= elements [ </a:t>
            </a:r>
            <a:r>
              <a:rPr lang="en-US" altLang="en-US" dirty="0" err="1"/>
              <a:t>rightChild</a:t>
            </a:r>
            <a:r>
              <a:rPr lang="en-US" altLang="en-US" dirty="0"/>
              <a:t> ] )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maxChild</a:t>
            </a:r>
            <a:r>
              <a:rPr lang="en-US" altLang="en-US" dirty="0"/>
              <a:t>  =  </a:t>
            </a:r>
            <a:r>
              <a:rPr lang="en-US" altLang="en-US" dirty="0" err="1"/>
              <a:t>rightChild</a:t>
            </a:r>
            <a:r>
              <a:rPr lang="en-US" altLang="en-US" dirty="0"/>
              <a:t> ;</a:t>
            </a:r>
          </a:p>
          <a:p>
            <a:r>
              <a:rPr lang="en-US" altLang="en-US" dirty="0"/>
              <a:t>	      else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maxChild</a:t>
            </a:r>
            <a:r>
              <a:rPr lang="en-US" altLang="en-US" dirty="0"/>
              <a:t>  =  </a:t>
            </a:r>
            <a:r>
              <a:rPr lang="en-US" altLang="en-US" dirty="0" err="1"/>
              <a:t>leftChild</a:t>
            </a:r>
            <a:r>
              <a:rPr lang="en-US" altLang="en-US" dirty="0"/>
              <a:t> ;</a:t>
            </a:r>
          </a:p>
          <a:p>
            <a:r>
              <a:rPr lang="en-US" altLang="en-US" dirty="0"/>
              <a:t>	}</a:t>
            </a:r>
          </a:p>
          <a:p>
            <a:r>
              <a:rPr lang="en-US" altLang="en-US" dirty="0"/>
              <a:t>	if  ( elements [ </a:t>
            </a:r>
            <a:r>
              <a:rPr lang="en-US" altLang="en-US" dirty="0" err="1" smtClean="0"/>
              <a:t>CurRoot</a:t>
            </a:r>
            <a:r>
              <a:rPr lang="en-US" altLang="en-US" dirty="0" smtClean="0"/>
              <a:t> </a:t>
            </a:r>
            <a:r>
              <a:rPr lang="en-US" altLang="en-US" dirty="0"/>
              <a:t>] &lt; elements [ </a:t>
            </a:r>
            <a:r>
              <a:rPr lang="en-US" altLang="en-US" dirty="0" err="1"/>
              <a:t>maxChild</a:t>
            </a:r>
            <a:r>
              <a:rPr lang="en-US" altLang="en-US" dirty="0"/>
              <a:t> ] )</a:t>
            </a:r>
          </a:p>
          <a:p>
            <a:r>
              <a:rPr lang="en-US" altLang="en-US" dirty="0"/>
              <a:t>	{</a:t>
            </a:r>
          </a:p>
          <a:p>
            <a:r>
              <a:rPr lang="en-US" altLang="en-US" dirty="0"/>
              <a:t>	     Swap ( elements [ </a:t>
            </a:r>
            <a:r>
              <a:rPr lang="en-US" altLang="en-US" dirty="0" err="1" smtClean="0"/>
              <a:t>CurRoot</a:t>
            </a:r>
            <a:r>
              <a:rPr lang="en-US" altLang="en-US" dirty="0" smtClean="0"/>
              <a:t> </a:t>
            </a:r>
            <a:r>
              <a:rPr lang="en-US" altLang="en-US" dirty="0"/>
              <a:t>] , elements [ </a:t>
            </a:r>
            <a:r>
              <a:rPr lang="en-US" altLang="en-US" dirty="0" err="1"/>
              <a:t>maxChild</a:t>
            </a:r>
            <a:r>
              <a:rPr lang="en-US" altLang="en-US" dirty="0"/>
              <a:t> ] ) ;</a:t>
            </a:r>
          </a:p>
          <a:p>
            <a:r>
              <a:rPr lang="en-US" altLang="en-US" dirty="0"/>
              <a:t>	     </a:t>
            </a:r>
            <a:r>
              <a:rPr lang="en-US" altLang="en-US" dirty="0" err="1"/>
              <a:t>ReheapDown</a:t>
            </a:r>
            <a:r>
              <a:rPr lang="en-US" altLang="en-US" dirty="0"/>
              <a:t> ( </a:t>
            </a:r>
            <a:r>
              <a:rPr lang="en-US" altLang="en-US" dirty="0" err="1"/>
              <a:t>maxChild</a:t>
            </a:r>
            <a:r>
              <a:rPr lang="en-US" altLang="en-US" dirty="0"/>
              <a:t>, bottom ) ;</a:t>
            </a:r>
          </a:p>
          <a:p>
            <a:r>
              <a:rPr lang="en-US" altLang="en-US" dirty="0"/>
              <a:t>	}</a:t>
            </a:r>
          </a:p>
          <a:p>
            <a:r>
              <a:rPr lang="en-US" altLang="en-US" dirty="0"/>
              <a:t>     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8FCADCE2-4170-4F9D-8D0E-C4C1D330423B}" type="slidenum">
              <a:rPr lang="en-US" altLang="en-US" sz="1400" b="0"/>
              <a:pPr algn="r"/>
              <a:t>31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34950" y="158750"/>
            <a:ext cx="8674100" cy="6540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7975" y="312738"/>
            <a:ext cx="8455025" cy="649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i="1" dirty="0">
                <a:solidFill>
                  <a:srgbClr val="990033"/>
                </a:solidFill>
              </a:rPr>
              <a:t>//  IMPLEMENTATION		continued</a:t>
            </a:r>
            <a:endParaRPr lang="en-US" altLang="en-US" i="1" dirty="0">
              <a:solidFill>
                <a:srgbClr val="A50021"/>
              </a:solidFill>
            </a:endParaRPr>
          </a:p>
          <a:p>
            <a:endParaRPr lang="en-US" altLang="en-US" sz="800" dirty="0">
              <a:solidFill>
                <a:srgbClr val="A50021"/>
              </a:solidFill>
            </a:endParaRPr>
          </a:p>
          <a:p>
            <a:r>
              <a:rPr lang="en-US" altLang="en-US" dirty="0">
                <a:solidFill>
                  <a:srgbClr val="008080"/>
                </a:solidFill>
              </a:rPr>
              <a:t>template&lt; class  </a:t>
            </a:r>
            <a:r>
              <a:rPr lang="en-US" altLang="en-US" dirty="0" err="1">
                <a:solidFill>
                  <a:srgbClr val="008080"/>
                </a:solidFill>
              </a:rPr>
              <a:t>ItemType</a:t>
            </a:r>
            <a:r>
              <a:rPr lang="en-US" altLang="en-US" dirty="0">
                <a:solidFill>
                  <a:srgbClr val="008080"/>
                </a:solidFill>
              </a:rPr>
              <a:t> &gt;</a:t>
            </a:r>
            <a:endParaRPr lang="en-US" altLang="en-US" dirty="0"/>
          </a:p>
          <a:p>
            <a:r>
              <a:rPr lang="en-US" altLang="en-US" dirty="0"/>
              <a:t>void   </a:t>
            </a:r>
            <a:r>
              <a:rPr lang="en-US" altLang="en-US" dirty="0" err="1"/>
              <a:t>HeapType</a:t>
            </a:r>
            <a:r>
              <a:rPr lang="en-US" altLang="en-US" dirty="0"/>
              <a:t>&lt;</a:t>
            </a:r>
            <a:r>
              <a:rPr lang="en-US" altLang="en-US" dirty="0" err="1"/>
              <a:t>ItemType</a:t>
            </a:r>
            <a:r>
              <a:rPr lang="en-US" altLang="en-US" dirty="0"/>
              <a:t>&gt;::</a:t>
            </a:r>
            <a:r>
              <a:rPr lang="en-US" altLang="en-US" dirty="0" err="1"/>
              <a:t>ReheapUp</a:t>
            </a:r>
            <a:r>
              <a:rPr lang="en-US" altLang="en-US" dirty="0"/>
              <a:t> ( </a:t>
            </a:r>
            <a:r>
              <a:rPr lang="en-US" altLang="en-US" dirty="0" err="1"/>
              <a:t>int</a:t>
            </a:r>
            <a:r>
              <a:rPr lang="en-US" altLang="en-US" dirty="0"/>
              <a:t>  root,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dirty="0" err="1" smtClean="0"/>
              <a:t>CurBottom</a:t>
            </a:r>
            <a:r>
              <a:rPr lang="en-US" altLang="en-US" dirty="0" smtClean="0"/>
              <a:t> </a:t>
            </a:r>
            <a:r>
              <a:rPr lang="en-US" altLang="en-US" dirty="0"/>
              <a:t>)</a:t>
            </a:r>
          </a:p>
          <a:p>
            <a:endParaRPr lang="en-US" altLang="en-US" sz="1000" dirty="0"/>
          </a:p>
          <a:p>
            <a:r>
              <a:rPr lang="en-US" altLang="en-US" i="1" dirty="0">
                <a:solidFill>
                  <a:srgbClr val="CC0000"/>
                </a:solidFill>
              </a:rPr>
              <a:t>//  Pre:  bottom is the index of the node that may violate the heap </a:t>
            </a:r>
          </a:p>
          <a:p>
            <a:r>
              <a:rPr lang="en-US" altLang="en-US" i="1" dirty="0">
                <a:solidFill>
                  <a:srgbClr val="CC0000"/>
                </a:solidFill>
              </a:rPr>
              <a:t>//          order property.  The order property is satisfied from root to </a:t>
            </a:r>
          </a:p>
          <a:p>
            <a:r>
              <a:rPr lang="en-US" altLang="en-US" i="1" dirty="0">
                <a:solidFill>
                  <a:srgbClr val="CC0000"/>
                </a:solidFill>
              </a:rPr>
              <a:t>// 	next-to-last node.</a:t>
            </a:r>
            <a:endParaRPr lang="en-US" altLang="en-US" i="1" dirty="0"/>
          </a:p>
          <a:p>
            <a:r>
              <a:rPr lang="en-US" altLang="en-US" i="1" dirty="0">
                <a:solidFill>
                  <a:schemeClr val="folHlink"/>
                </a:solidFill>
              </a:rPr>
              <a:t>//  Post:  Heap order property is restored between root and bottom</a:t>
            </a:r>
            <a:endParaRPr lang="en-US" altLang="en-US" dirty="0">
              <a:solidFill>
                <a:srgbClr val="CC0000"/>
              </a:solidFill>
            </a:endParaRPr>
          </a:p>
          <a:p>
            <a:endParaRPr lang="en-US" altLang="en-US" sz="1000" dirty="0"/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int</a:t>
            </a:r>
            <a:r>
              <a:rPr lang="en-US" altLang="en-US" dirty="0"/>
              <a:t>  parent ;</a:t>
            </a:r>
          </a:p>
          <a:p>
            <a:endParaRPr lang="en-US" altLang="en-US" sz="800" dirty="0"/>
          </a:p>
          <a:p>
            <a:r>
              <a:rPr lang="en-US" altLang="en-US" dirty="0"/>
              <a:t>      if  ( </a:t>
            </a:r>
            <a:r>
              <a:rPr lang="en-US" altLang="en-US" dirty="0" err="1" smtClean="0"/>
              <a:t>CurBottom</a:t>
            </a:r>
            <a:r>
              <a:rPr lang="en-US" altLang="en-US" dirty="0" smtClean="0"/>
              <a:t>  </a:t>
            </a:r>
            <a:r>
              <a:rPr lang="en-US" altLang="en-US" dirty="0"/>
              <a:t>&gt; root )</a:t>
            </a:r>
          </a:p>
          <a:p>
            <a:r>
              <a:rPr lang="en-US" altLang="en-US" dirty="0"/>
              <a:t>      {</a:t>
            </a:r>
          </a:p>
          <a:p>
            <a:r>
              <a:rPr lang="en-US" altLang="en-US" dirty="0"/>
              <a:t>	parent = ( </a:t>
            </a:r>
            <a:r>
              <a:rPr lang="en-US" altLang="en-US" dirty="0" err="1" smtClean="0"/>
              <a:t>CurBottom</a:t>
            </a:r>
            <a:r>
              <a:rPr lang="en-US" altLang="en-US" dirty="0" smtClean="0"/>
              <a:t> </a:t>
            </a:r>
            <a:r>
              <a:rPr lang="en-US" altLang="en-US" dirty="0"/>
              <a:t>- 1 ) / 2;</a:t>
            </a:r>
          </a:p>
          <a:p>
            <a:r>
              <a:rPr lang="en-US" altLang="en-US" dirty="0"/>
              <a:t>	if ( elements [ parent ]  &lt;  elements [ </a:t>
            </a:r>
            <a:r>
              <a:rPr lang="en-US" altLang="en-US" dirty="0" err="1" smtClean="0"/>
              <a:t>CurBottom</a:t>
            </a:r>
            <a:r>
              <a:rPr lang="en-US" altLang="en-US" dirty="0" smtClean="0"/>
              <a:t> </a:t>
            </a:r>
            <a:r>
              <a:rPr lang="en-US" altLang="en-US" dirty="0"/>
              <a:t>] )</a:t>
            </a:r>
          </a:p>
          <a:p>
            <a:r>
              <a:rPr lang="en-US" altLang="en-US" dirty="0"/>
              <a:t>	{</a:t>
            </a:r>
          </a:p>
          <a:p>
            <a:r>
              <a:rPr lang="en-US" altLang="en-US" dirty="0"/>
              <a:t>		Swap ( elements [ parent ], elements [ </a:t>
            </a:r>
            <a:r>
              <a:rPr lang="en-US" altLang="en-US" dirty="0" err="1" smtClean="0"/>
              <a:t>CurBottom</a:t>
            </a:r>
            <a:r>
              <a:rPr lang="en-US" altLang="en-US" dirty="0" smtClean="0"/>
              <a:t> </a:t>
            </a:r>
            <a:r>
              <a:rPr lang="en-US" altLang="en-US" dirty="0"/>
              <a:t>] ) ;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ReheapUp</a:t>
            </a:r>
            <a:r>
              <a:rPr lang="en-US" altLang="en-US" dirty="0"/>
              <a:t> ( root, parent ) ;</a:t>
            </a:r>
          </a:p>
          <a:p>
            <a:r>
              <a:rPr lang="en-US" altLang="en-US" dirty="0"/>
              <a:t>	}</a:t>
            </a:r>
          </a:p>
          <a:p>
            <a:r>
              <a:rPr lang="en-US" altLang="en-US" dirty="0"/>
              <a:t>       }</a:t>
            </a:r>
          </a:p>
          <a:p>
            <a:r>
              <a:rPr lang="en-US" altLang="en-US" dirty="0"/>
              <a:t>}	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835AD85B-68A9-4C35-BCF2-F3A4A7FFE143}" type="slidenum">
              <a:rPr lang="en-US" altLang="en-US" sz="1400" b="0"/>
              <a:pPr algn="r"/>
              <a:t>32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A7D-923F-4DDD-9766-E9DAED59A05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Priority Queue      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9613"/>
            <a:ext cx="7162800" cy="221138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/>
              <a:t>A priority queue is an ADT with the property that </a:t>
            </a:r>
            <a:r>
              <a:rPr lang="en-US" altLang="en-US" sz="2800" b="1">
                <a:solidFill>
                  <a:srgbClr val="990033"/>
                </a:solidFill>
              </a:rPr>
              <a:t>only the highest-priority element can be accessed</a:t>
            </a:r>
            <a:r>
              <a:rPr lang="en-US" altLang="en-US" sz="2800" b="1"/>
              <a:t> at any time.</a:t>
            </a:r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  <a:p>
            <a:pPr>
              <a:buFont typeface="Monotype Sorts" pitchFamily="2" charset="2"/>
              <a:buNone/>
            </a:pPr>
            <a:endParaRPr lang="en-US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219200"/>
          </a:xfrm>
          <a:noFill/>
          <a:ln/>
        </p:spPr>
        <p:txBody>
          <a:bodyPr/>
          <a:lstStyle/>
          <a:p>
            <a:r>
              <a:rPr lang="en-US" altLang="en-US"/>
              <a:t>ADT Priority Queue Operations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85950"/>
            <a:ext cx="6477000" cy="41910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990066"/>
                </a:solidFill>
              </a:rPr>
              <a:t>Transformers</a:t>
            </a:r>
            <a:r>
              <a:rPr lang="en-US" altLang="en-US" sz="2800" b="1"/>
              <a:t> </a:t>
            </a:r>
          </a:p>
          <a:p>
            <a:pPr lvl="1"/>
            <a:r>
              <a:rPr lang="en-US" altLang="en-US" sz="2400" b="1"/>
              <a:t>MakeEmpty </a:t>
            </a:r>
          </a:p>
          <a:p>
            <a:pPr lvl="1"/>
            <a:r>
              <a:rPr lang="en-US" altLang="en-US" sz="2400" b="1"/>
              <a:t>Enqueue</a:t>
            </a:r>
          </a:p>
          <a:p>
            <a:pPr lvl="1"/>
            <a:r>
              <a:rPr lang="en-US" altLang="en-US" sz="2400" b="1"/>
              <a:t>Dequeue</a:t>
            </a:r>
          </a:p>
          <a:p>
            <a:pPr lvl="1">
              <a:buFont typeface="Monotype Sorts" pitchFamily="2" charset="2"/>
              <a:buNone/>
            </a:pPr>
            <a:endParaRPr lang="en-US" altLang="en-US" sz="20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solidFill>
                  <a:srgbClr val="990066"/>
                </a:solidFill>
              </a:rPr>
              <a:t>Observers </a:t>
            </a:r>
            <a:endParaRPr lang="en-US" altLang="en-US" sz="2800" b="1"/>
          </a:p>
          <a:p>
            <a:pPr lvl="1"/>
            <a:r>
              <a:rPr lang="en-US" altLang="en-US" sz="2400" b="1"/>
              <a:t>IsEmpty</a:t>
            </a:r>
          </a:p>
          <a:p>
            <a:pPr lvl="1"/>
            <a:r>
              <a:rPr lang="en-US" altLang="en-US" sz="2400" b="1"/>
              <a:t>IsFull</a:t>
            </a:r>
            <a:r>
              <a:rPr lang="en-US" altLang="en-US"/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800"/>
              <a:t>		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change state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sz="1600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observe state</a:t>
            </a:r>
          </a:p>
          <a:p>
            <a:endParaRPr lang="en-US" altLang="en-US"/>
          </a:p>
          <a:p>
            <a:endParaRPr lang="en-US" altLang="en-US" sz="1000"/>
          </a:p>
          <a:p>
            <a:endParaRPr lang="en-US" altLang="en-US" sz="1800"/>
          </a:p>
          <a:p>
            <a:endParaRPr lang="en-US" altLang="en-US" sz="1800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917EAB9C-F80D-46CA-852B-9F56988DB1B4}" type="slidenum">
              <a:rPr lang="en-US" altLang="en-US" sz="1400" b="0"/>
              <a:pPr algn="r"/>
              <a:t>34</a:t>
            </a:fld>
            <a:endParaRPr lang="en-US" altLang="en-US" sz="14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7350" y="82550"/>
            <a:ext cx="8445500" cy="661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52400"/>
            <a:ext cx="8255000" cy="6515100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009966"/>
                </a:solidFill>
                <a:latin typeface="Courier New" pitchFamily="49" charset="0"/>
              </a:rPr>
              <a:t>// CLASS PQTYPE DEFINITION AND MEMBER FUNCTIONS 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009966"/>
                </a:solidFill>
                <a:latin typeface="Courier New" pitchFamily="49" charset="0"/>
              </a:rPr>
              <a:t>//--------------------------------------------------------</a:t>
            </a:r>
            <a:endParaRPr lang="en-US" altLang="en-US" sz="1800" b="1">
              <a:solidFill>
                <a:srgbClr val="CC33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#include "bool.h"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#include "ItemType.h"      </a:t>
            </a:r>
            <a:r>
              <a:rPr lang="en-US" altLang="en-US" sz="1800" b="1">
                <a:solidFill>
                  <a:srgbClr val="009966"/>
                </a:solidFill>
                <a:latin typeface="Courier New" pitchFamily="49" charset="0"/>
              </a:rPr>
              <a:t>// for ItemType</a:t>
            </a:r>
            <a:r>
              <a:rPr lang="en-US" altLang="en-US" sz="1800" b="1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800" b="1">
                <a:solidFill>
                  <a:srgbClr val="990000"/>
                </a:solidFill>
                <a:latin typeface="Courier New" pitchFamily="49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1800" b="1">
                <a:latin typeface="Courier New" pitchFamily="49" charset="0"/>
              </a:rPr>
              <a:t>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class PQType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public: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PQType( int 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~PQType ( );  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void MakeEmpty( );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800" b="1">
                <a:latin typeface="Courier New" pitchFamily="49" charset="0"/>
              </a:rPr>
              <a:t>	</a:t>
            </a:r>
            <a:r>
              <a:rPr lang="en-US" altLang="en-US" sz="1800" b="1">
                <a:latin typeface="Courier New" pitchFamily="49" charset="0"/>
              </a:rPr>
              <a:t>bool IsEmpty(</a:t>
            </a:r>
            <a:r>
              <a:rPr lang="en-US" altLang="en-US" sz="18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en-US" sz="1800" b="1">
                <a:latin typeface="Courier New" pitchFamily="49" charset="0"/>
              </a:rPr>
              <a:t>) const;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bool IsFull( ) const;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void Enqueue( ItemType item );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void Dequeue( ItemType&amp;  item );</a:t>
            </a: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private: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int       numItems;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HeapType&lt;ItemType&gt;  items;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int	      maxItems;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};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5AF2E6C2-EBA7-4DEC-A86D-1DF29BC7D38A}" type="slidenum">
              <a:rPr lang="en-US" altLang="en-US" sz="1400" b="0"/>
              <a:pPr algn="r"/>
              <a:t>35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val 2"/>
          <p:cNvSpPr>
            <a:spLocks noChangeArrowheads="1"/>
          </p:cNvSpPr>
          <p:nvPr/>
        </p:nvSpPr>
        <p:spPr bwMode="auto">
          <a:xfrm>
            <a:off x="2093913" y="768350"/>
            <a:ext cx="4833937" cy="55499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676275" y="2936875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8923" name="Group 11"/>
          <p:cNvGrpSpPr>
            <a:grpSpLocks/>
          </p:cNvGrpSpPr>
          <p:nvPr/>
        </p:nvGrpSpPr>
        <p:grpSpPr bwMode="auto">
          <a:xfrm>
            <a:off x="631825" y="2327275"/>
            <a:ext cx="2278063" cy="3168650"/>
            <a:chOff x="398" y="1466"/>
            <a:chExt cx="1435" cy="1996"/>
          </a:xfrm>
        </p:grpSpPr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417" y="1478"/>
              <a:ext cx="1416" cy="2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398" y="2295"/>
              <a:ext cx="1416" cy="2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407" y="2716"/>
              <a:ext cx="1416" cy="24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618" y="1466"/>
              <a:ext cx="8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PQType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550" y="1881"/>
              <a:ext cx="9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~PQType</a:t>
              </a: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662" y="2284"/>
              <a:ext cx="9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Enqueue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649" y="2712"/>
              <a:ext cx="92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Dequeue</a:t>
              </a:r>
            </a:p>
            <a:p>
              <a:r>
                <a:rPr lang="en-US" altLang="en-US" sz="1600">
                  <a:latin typeface="Arial Black" pitchFamily="34" charset="0"/>
                </a:rPr>
                <a:t>      .</a:t>
              </a:r>
            </a:p>
            <a:p>
              <a:r>
                <a:rPr lang="en-US" altLang="en-US" sz="1600">
                  <a:latin typeface="Arial Black" pitchFamily="34" charset="0"/>
                </a:rPr>
                <a:t>      .</a:t>
              </a:r>
            </a:p>
            <a:p>
              <a:r>
                <a:rPr lang="en-US" altLang="en-US" sz="1600">
                  <a:latin typeface="Arial Black" pitchFamily="34" charset="0"/>
                </a:rPr>
                <a:t>      .</a:t>
              </a:r>
            </a:p>
          </p:txBody>
        </p:sp>
      </p:grp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428625" y="539750"/>
            <a:ext cx="3268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990033"/>
                </a:solidFill>
              </a:rPr>
              <a:t>class  PQType&lt;char&gt;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130550" y="1377950"/>
            <a:ext cx="2425700" cy="425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568700" y="2370138"/>
            <a:ext cx="844550" cy="4651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3282950" y="4502150"/>
            <a:ext cx="1968500" cy="673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6937375" y="1773238"/>
            <a:ext cx="170656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en-US" sz="1900"/>
              <a:t>                 [0]</a:t>
            </a:r>
          </a:p>
          <a:p>
            <a:pPr defTabSz="585788"/>
            <a:r>
              <a:rPr lang="en-US" altLang="en-US" sz="1900"/>
              <a:t>                 [1]</a:t>
            </a:r>
          </a:p>
          <a:p>
            <a:pPr defTabSz="585788"/>
            <a:r>
              <a:rPr lang="en-US" altLang="en-US" sz="1900"/>
              <a:t>                 [2] </a:t>
            </a:r>
          </a:p>
          <a:p>
            <a:pPr defTabSz="585788"/>
            <a:r>
              <a:rPr lang="en-US" altLang="en-US" sz="1900"/>
              <a:t>                 [3] </a:t>
            </a:r>
          </a:p>
          <a:p>
            <a:pPr defTabSz="585788"/>
            <a:r>
              <a:rPr lang="en-US" altLang="en-US" sz="1900"/>
              <a:t>                 [4]</a:t>
            </a:r>
          </a:p>
          <a:p>
            <a:pPr defTabSz="585788"/>
            <a:r>
              <a:rPr lang="en-US" altLang="en-US" sz="1900"/>
              <a:t>                 [5]</a:t>
            </a:r>
          </a:p>
          <a:p>
            <a:pPr defTabSz="585788"/>
            <a:r>
              <a:rPr lang="en-US" altLang="en-US" sz="1900"/>
              <a:t>                 [6]</a:t>
            </a:r>
          </a:p>
          <a:p>
            <a:pPr defTabSz="585788"/>
            <a:r>
              <a:rPr lang="en-US" altLang="en-US" sz="1900"/>
              <a:t>                 [7] </a:t>
            </a:r>
          </a:p>
          <a:p>
            <a:pPr defTabSz="585788"/>
            <a:r>
              <a:rPr lang="en-US" altLang="en-US" sz="1900"/>
              <a:t>                 [8] </a:t>
            </a:r>
          </a:p>
          <a:p>
            <a:pPr defTabSz="585788"/>
            <a:r>
              <a:rPr lang="en-US" altLang="en-US" sz="1900"/>
              <a:t>                 [9]</a:t>
            </a:r>
          </a:p>
        </p:txBody>
      </p:sp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7224713" y="1797050"/>
            <a:ext cx="747712" cy="1423988"/>
            <a:chOff x="4551" y="1132"/>
            <a:chExt cx="471" cy="897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4555" y="1132"/>
              <a:ext cx="461" cy="89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4551" y="1679"/>
              <a:ext cx="4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4551" y="1502"/>
              <a:ext cx="4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4551" y="1314"/>
              <a:ext cx="4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>
              <a:off x="4553" y="1851"/>
              <a:ext cx="4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7173913" y="1773238"/>
            <a:ext cx="9286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7788" tIns="38100" rIns="77788" bIns="38100">
            <a:spAutoFit/>
          </a:bodyPr>
          <a:lstStyle/>
          <a:p>
            <a:pPr defTabSz="644525"/>
            <a:r>
              <a:rPr lang="en-US" altLang="en-US" sz="1500"/>
              <a:t>     </a:t>
            </a:r>
            <a:r>
              <a:rPr lang="en-US" altLang="en-US"/>
              <a:t>‘X’</a:t>
            </a:r>
          </a:p>
          <a:p>
            <a:pPr defTabSz="644525"/>
            <a:r>
              <a:rPr lang="en-US" altLang="en-US"/>
              <a:t>    ‘C’</a:t>
            </a:r>
          </a:p>
          <a:p>
            <a:pPr defTabSz="644525"/>
            <a:r>
              <a:rPr lang="en-US" altLang="en-US"/>
              <a:t>    ‘J’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7231063" y="3221038"/>
            <a:ext cx="731837" cy="1425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7224713" y="4089400"/>
            <a:ext cx="744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7224713" y="3808413"/>
            <a:ext cx="744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224713" y="3511550"/>
            <a:ext cx="744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7227888" y="4365625"/>
            <a:ext cx="744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3568700" y="3392488"/>
            <a:ext cx="844550" cy="46513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3200400" y="1397000"/>
            <a:ext cx="2514600" cy="423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/>
              <a:t>Private Data:</a:t>
            </a:r>
          </a:p>
          <a:p>
            <a:endParaRPr lang="en-US" altLang="en-US" sz="1400"/>
          </a:p>
          <a:p>
            <a:r>
              <a:rPr lang="en-US" altLang="en-US" sz="1800"/>
              <a:t>numItems</a:t>
            </a:r>
          </a:p>
          <a:p>
            <a:endParaRPr lang="en-US" altLang="en-US" sz="1400"/>
          </a:p>
          <a:p>
            <a:r>
              <a:rPr lang="en-US" altLang="en-US"/>
              <a:t>        3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maxItems</a:t>
            </a:r>
          </a:p>
          <a:p>
            <a:r>
              <a:rPr lang="en-US" altLang="en-US" sz="1000"/>
              <a:t>     </a:t>
            </a:r>
          </a:p>
          <a:p>
            <a:r>
              <a:rPr lang="en-US" altLang="en-US"/>
              <a:t>       10</a:t>
            </a:r>
          </a:p>
          <a:p>
            <a:endParaRPr lang="en-US" altLang="en-US"/>
          </a:p>
          <a:p>
            <a:r>
              <a:rPr lang="en-US" altLang="en-US" sz="1800"/>
              <a:t>items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400"/>
          </a:p>
          <a:p>
            <a:r>
              <a:rPr lang="en-US" altLang="en-US" sz="1400"/>
              <a:t>.elements   .numElements</a:t>
            </a:r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41910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 flipV="1">
            <a:off x="3657600" y="1905000"/>
            <a:ext cx="358140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381000" y="381000"/>
            <a:ext cx="8445500" cy="5943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381000"/>
            <a:ext cx="8255000" cy="5791200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2000" b="1">
                <a:latin typeface="Courier New" pitchFamily="49" charset="0"/>
              </a:rPr>
              <a:t>  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Void PQType&lt;ItemType&gt;:: Dequeue(Itemtype&amp; item)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66FF"/>
                </a:solidFill>
                <a:latin typeface="Courier New" pitchFamily="49" charset="0"/>
              </a:rPr>
              <a:t>// Post: element with highest priority has been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66FF"/>
                </a:solidFill>
                <a:latin typeface="Courier New" pitchFamily="49" charset="0"/>
              </a:rPr>
              <a:t>//removed from the queue; a copy is returned in item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if (length==0)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throw EmptyPQ();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else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item = items.elements[0];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items.elements[0] = items.elements[length-1];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length--;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items.ReheapDown(0,length-1);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076942A7-5A0B-41FC-B4DD-EEA8926D679E}" type="slidenum">
              <a:rPr lang="en-US" altLang="en-US" sz="1400" b="0"/>
              <a:pPr algn="r"/>
              <a:t>37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87350" y="82550"/>
            <a:ext cx="8445500" cy="661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457200"/>
            <a:ext cx="8255000" cy="6210300"/>
          </a:xfrm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009966"/>
                </a:solidFill>
                <a:latin typeface="Courier New" pitchFamily="49" charset="0"/>
              </a:rPr>
              <a:t>// Enqueue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#include "ItemType.h"      </a:t>
            </a:r>
            <a:r>
              <a:rPr lang="en-US" altLang="en-US" sz="2000" b="1">
                <a:solidFill>
                  <a:srgbClr val="009966"/>
                </a:solidFill>
                <a:latin typeface="Courier New" pitchFamily="49" charset="0"/>
              </a:rPr>
              <a:t>// for ItemType</a:t>
            </a:r>
            <a:r>
              <a:rPr lang="en-US" altLang="en-US" sz="2000" b="1">
                <a:solidFill>
                  <a:srgbClr val="990000"/>
                </a:solidFill>
                <a:latin typeface="Courier New" pitchFamily="49" charset="0"/>
              </a:rPr>
              <a:t> 	</a:t>
            </a:r>
            <a:r>
              <a:rPr lang="en-US" altLang="en-US" sz="900" b="1">
                <a:solidFill>
                  <a:srgbClr val="990000"/>
                </a:solidFill>
                <a:latin typeface="Courier New" pitchFamily="49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66FF"/>
                </a:solidFill>
                <a:latin typeface="Courier New" pitchFamily="49" charset="0"/>
              </a:rPr>
              <a:t>template&lt;class ItemType&gt;</a:t>
            </a:r>
            <a:r>
              <a:rPr lang="en-US" altLang="en-US" sz="2000" b="1">
                <a:latin typeface="Courier New" pitchFamily="49" charset="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Void PQType&lt;ItemType&gt;:: Equeue(Itemtype newItem)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rgbClr val="3366FF"/>
                </a:solidFill>
                <a:latin typeface="Courier New" pitchFamily="49" charset="0"/>
              </a:rPr>
              <a:t>// Post: newItem is in the queueu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if (length==maxItems)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throw FullPQ();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else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length++;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items.elements[length-1] = newItem;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	items.ReheapUp(0,length-1);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itchFamily="49" charset="0"/>
              </a:rPr>
              <a:t> 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45983406-BDB4-4E69-AE2E-533DEC45E3BA}" type="slidenum">
              <a:rPr lang="en-US" altLang="en-US" sz="1400" b="0"/>
              <a:pPr algn="r"/>
              <a:t>38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3D9-9C1C-4438-8CB9-15B42264F3D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 sz="3600">
                <a:ea typeface="굴림" pitchFamily="50" charset="-127"/>
              </a:rPr>
              <a:t>Comparison of Priority Queue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848600" cy="4800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ko-KR" altLang="en-US">
                <a:ea typeface="굴림" pitchFamily="50" charset="-127"/>
              </a:rPr>
              <a:t>				</a:t>
            </a:r>
            <a:r>
              <a:rPr lang="en-US" altLang="ko-KR">
                <a:ea typeface="굴림" pitchFamily="50" charset="-127"/>
              </a:rPr>
              <a:t>Enqueue		Dequque</a:t>
            </a:r>
          </a:p>
          <a:p>
            <a:pPr>
              <a:buFont typeface="Monotype Sorts" pitchFamily="2" charset="2"/>
              <a:buNone/>
            </a:pPr>
            <a:endParaRPr lang="en-US" altLang="ko-KR" sz="100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Heap		O(log</a:t>
            </a:r>
            <a:r>
              <a:rPr lang="en-US" altLang="ko-KR" baseline="-250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N)		O(log</a:t>
            </a:r>
            <a:r>
              <a:rPr lang="en-US" altLang="ko-KR" baseline="-250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N)</a:t>
            </a:r>
          </a:p>
          <a:p>
            <a:pPr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Linked List	O(N)			O(1)</a:t>
            </a:r>
          </a:p>
          <a:p>
            <a:pPr>
              <a:buFont typeface="Monotype Sorts" pitchFamily="2" charset="2"/>
              <a:buNone/>
            </a:pPr>
            <a:r>
              <a:rPr lang="en-US" altLang="ko-KR">
                <a:solidFill>
                  <a:srgbClr val="000099"/>
                </a:solidFill>
                <a:ea typeface="굴림" pitchFamily="50" charset="-127"/>
              </a:rPr>
              <a:t>Binary Search</a:t>
            </a:r>
          </a:p>
          <a:p>
            <a:pPr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  Balanced	O(log</a:t>
            </a:r>
            <a:r>
              <a:rPr lang="en-US" altLang="ko-KR" baseline="-250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N)		O(log</a:t>
            </a:r>
            <a:r>
              <a:rPr lang="en-US" altLang="ko-KR" baseline="-25000">
                <a:ea typeface="굴림" pitchFamily="50" charset="-127"/>
              </a:rPr>
              <a:t>2</a:t>
            </a:r>
            <a:r>
              <a:rPr lang="en-US" altLang="ko-KR">
                <a:ea typeface="굴림" pitchFamily="50" charset="-127"/>
              </a:rPr>
              <a:t>N)</a:t>
            </a:r>
          </a:p>
          <a:p>
            <a:pPr>
              <a:buFont typeface="Monotype Sorts" pitchFamily="2" charset="2"/>
              <a:buNone/>
            </a:pPr>
            <a:r>
              <a:rPr lang="en-US" altLang="ko-KR">
                <a:ea typeface="굴림" pitchFamily="50" charset="-127"/>
              </a:rPr>
              <a:t>  Skewed		O(N)			O(N)</a:t>
            </a: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3352800" y="1371600"/>
            <a:ext cx="0" cy="426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762000" y="1981200"/>
            <a:ext cx="73914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8A5D-364A-4B1C-9740-A8DC1D77BF1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696200" cy="762000"/>
          </a:xfrm>
          <a:noFill/>
          <a:ln/>
        </p:spPr>
        <p:txBody>
          <a:bodyPr/>
          <a:lstStyle/>
          <a:p>
            <a:r>
              <a:rPr lang="en-US" altLang="en-US"/>
              <a:t>Levels Indicate Precedence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9613"/>
            <a:ext cx="7543800" cy="4040187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b="1" dirty="0"/>
              <a:t>When a binary expression tree is used to represent an expression, the levels of the nodes in the tree indicate their relative precedence of evaluation.</a:t>
            </a:r>
          </a:p>
          <a:p>
            <a:pPr>
              <a:buFont typeface="Monotype Sorts" pitchFamily="2" charset="2"/>
              <a:buNone/>
            </a:pPr>
            <a:endParaRPr lang="en-US" altLang="en-US" sz="1600" b="1" dirty="0"/>
          </a:p>
          <a:p>
            <a:pPr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CC0000"/>
                </a:solidFill>
              </a:rPr>
              <a:t>Operations at higher levels of the tree are evaluated later </a:t>
            </a:r>
            <a:r>
              <a:rPr lang="en-US" altLang="en-US" sz="2800" b="1" dirty="0"/>
              <a:t>than those below them.</a:t>
            </a:r>
            <a:r>
              <a:rPr lang="en-US" altLang="en-US" sz="2800" b="1" dirty="0">
                <a:solidFill>
                  <a:srgbClr val="CC0000"/>
                </a:solidFill>
              </a:rPr>
              <a:t> </a:t>
            </a:r>
            <a:r>
              <a:rPr lang="en-US" altLang="en-US" sz="2800" b="1" dirty="0"/>
              <a:t>The operation at the root is always the last operation performed.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D88-1D40-4624-B0E3-385FEB98946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 dirty="0">
                <a:latin typeface="신명조" charset="-127"/>
                <a:ea typeface="신명조" charset="-127"/>
              </a:rPr>
              <a:t>Graph</a:t>
            </a:r>
            <a:endParaRPr lang="ko-KR" altLang="en-US" dirty="0">
              <a:latin typeface="신명조" charset="-127"/>
              <a:ea typeface="신명조" charset="-127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altLang="ko-KR" sz="2800" dirty="0">
                <a:ea typeface="굴림" pitchFamily="50" charset="-127"/>
              </a:rPr>
              <a:t>Graph: </a:t>
            </a:r>
            <a:r>
              <a:rPr lang="en-US" altLang="ko-KR" sz="2800" dirty="0" smtClean="0">
                <a:ea typeface="굴림" pitchFamily="50" charset="-127"/>
              </a:rPr>
              <a:t>A data structure that consists of a set of nodes and a set of edges that relate the nodes to one another</a:t>
            </a:r>
            <a:endParaRPr lang="ko-KR" altLang="en-US" sz="2800" dirty="0">
              <a:ea typeface="굴림" pitchFamily="50" charset="-127"/>
            </a:endParaRPr>
          </a:p>
          <a:p>
            <a:pPr lvl="1"/>
            <a:r>
              <a:rPr lang="en-US" altLang="ko-KR" sz="2400" dirty="0">
                <a:ea typeface="굴림" pitchFamily="50" charset="-127"/>
              </a:rPr>
              <a:t>G = [V,E], </a:t>
            </a:r>
          </a:p>
          <a:p>
            <a:pPr lvl="2"/>
            <a:r>
              <a:rPr lang="en-US" altLang="ko-KR" sz="2000" dirty="0">
                <a:ea typeface="굴림" pitchFamily="50" charset="-127"/>
              </a:rPr>
              <a:t>V(G): </a:t>
            </a:r>
            <a:r>
              <a:rPr lang="ko-KR" altLang="en-US" sz="2000" dirty="0">
                <a:ea typeface="굴림" pitchFamily="50" charset="-127"/>
              </a:rPr>
              <a:t> </a:t>
            </a:r>
            <a:r>
              <a:rPr lang="en-US" altLang="ko-KR" sz="2000" dirty="0">
                <a:ea typeface="굴림" pitchFamily="50" charset="-127"/>
              </a:rPr>
              <a:t>a finite, nonempty set of vertices</a:t>
            </a:r>
          </a:p>
          <a:p>
            <a:pPr lvl="2"/>
            <a:r>
              <a:rPr lang="en-US" altLang="ko-KR" sz="2000" dirty="0">
                <a:ea typeface="굴림" pitchFamily="50" charset="-127"/>
              </a:rPr>
              <a:t>E(G):  a set of edges</a:t>
            </a:r>
            <a:endParaRPr lang="ko-KR" altLang="en-US" sz="2000" dirty="0">
              <a:ea typeface="굴림" pitchFamily="50" charset="-127"/>
            </a:endParaRPr>
          </a:p>
          <a:p>
            <a:r>
              <a:rPr lang="en-US" altLang="ko-KR" sz="2800" dirty="0" smtClean="0">
                <a:ea typeface="굴림" pitchFamily="50" charset="-127"/>
              </a:rPr>
              <a:t>Vertex</a:t>
            </a:r>
            <a:r>
              <a:rPr lang="ko-KR" altLang="en-US" sz="2800" dirty="0" smtClean="0">
                <a:ea typeface="굴림" pitchFamily="50" charset="-127"/>
              </a:rPr>
              <a:t>: </a:t>
            </a:r>
            <a:r>
              <a:rPr lang="en-US" altLang="ko-KR" sz="2800" dirty="0" smtClean="0">
                <a:ea typeface="굴림" pitchFamily="50" charset="-127"/>
              </a:rPr>
              <a:t>A node in graph</a:t>
            </a:r>
            <a:endParaRPr lang="ko-KR" altLang="en-US" sz="2800" dirty="0">
              <a:ea typeface="굴림" pitchFamily="50" charset="-127"/>
            </a:endParaRPr>
          </a:p>
          <a:p>
            <a:r>
              <a:rPr lang="en-US" altLang="ko-KR" sz="2800" dirty="0">
                <a:ea typeface="굴림" pitchFamily="50" charset="-127"/>
              </a:rPr>
              <a:t>Edge or </a:t>
            </a:r>
            <a:r>
              <a:rPr lang="en-US" altLang="ko-KR" sz="2800" dirty="0" smtClean="0">
                <a:ea typeface="굴림" pitchFamily="50" charset="-127"/>
              </a:rPr>
              <a:t>arc: A pair of vertices representing a connection between nodes in a graph</a:t>
            </a:r>
            <a:endParaRPr lang="en-US" altLang="ko-KR" sz="2800" dirty="0">
              <a:ea typeface="굴림" pitchFamily="50" charset="-127"/>
            </a:endParaRPr>
          </a:p>
          <a:p>
            <a:pPr lvl="1"/>
            <a:r>
              <a:rPr lang="ko-KR" altLang="en-US" sz="2400" dirty="0" smtClean="0">
                <a:ea typeface="굴림" pitchFamily="50" charset="-127"/>
              </a:rPr>
              <a:t> </a:t>
            </a:r>
            <a:r>
              <a:rPr lang="ko-KR" altLang="en-US" sz="2400" dirty="0">
                <a:ea typeface="굴림" pitchFamily="50" charset="-127"/>
              </a:rPr>
              <a:t>(1,2) </a:t>
            </a:r>
            <a:r>
              <a:rPr lang="ko-KR" altLang="en-US" sz="2400" dirty="0">
                <a:ea typeface="굴림" pitchFamily="50" charset="-127"/>
                <a:sym typeface="Wingdings" pitchFamily="2" charset="2"/>
              </a:rPr>
              <a:t> </a:t>
            </a:r>
            <a:r>
              <a:rPr lang="en-US" altLang="ko-KR" sz="2400" dirty="0" smtClean="0">
                <a:ea typeface="굴림" pitchFamily="50" charset="-127"/>
                <a:sym typeface="Wingdings" pitchFamily="2" charset="2"/>
              </a:rPr>
              <a:t>edge connecting vertex 1 and 2</a:t>
            </a:r>
            <a:endParaRPr lang="en-US" altLang="ko-KR" sz="2400" dirty="0">
              <a:ea typeface="굴림" pitchFamily="50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3FE2-19B0-4CE0-942E-5C38F986000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Types of graphs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6712"/>
            <a:ext cx="8001000" cy="5487888"/>
          </a:xfrm>
        </p:spPr>
        <p:txBody>
          <a:bodyPr/>
          <a:lstStyle/>
          <a:p>
            <a:r>
              <a:rPr lang="en-US" altLang="ko-KR" sz="2800" dirty="0">
                <a:latin typeface="신명조" charset="-127"/>
                <a:ea typeface="신명조" charset="-127"/>
              </a:rPr>
              <a:t>Undirected Graph: </a:t>
            </a:r>
            <a:r>
              <a:rPr lang="en-US" altLang="ko-KR" sz="2800" dirty="0" smtClean="0">
                <a:latin typeface="신명조" charset="-127"/>
                <a:ea typeface="신명조" charset="-127"/>
              </a:rPr>
              <a:t>A graph in which the edges have no direction</a:t>
            </a:r>
            <a:endParaRPr lang="ko-KR" altLang="en-US" sz="2800" dirty="0">
              <a:latin typeface="신명조" charset="-127"/>
              <a:ea typeface="신명조" charset="-127"/>
            </a:endParaRPr>
          </a:p>
          <a:p>
            <a:pPr lvl="1"/>
            <a:r>
              <a:rPr lang="en-US" altLang="ko-KR" sz="2400" dirty="0">
                <a:latin typeface="신명조" charset="-127"/>
                <a:ea typeface="신명조" charset="-127"/>
              </a:rPr>
              <a:t>Edge (1,2</a:t>
            </a:r>
            <a:r>
              <a:rPr lang="en-US" altLang="ko-KR" sz="2400" dirty="0" smtClean="0">
                <a:latin typeface="신명조" charset="-127"/>
                <a:ea typeface="신명조" charset="-127"/>
              </a:rPr>
              <a:t>) and edge </a:t>
            </a:r>
            <a:r>
              <a:rPr lang="ko-KR" altLang="en-US" sz="2400" dirty="0" smtClean="0">
                <a:latin typeface="신명조" charset="-127"/>
                <a:ea typeface="신명조" charset="-127"/>
              </a:rPr>
              <a:t>(2,1) </a:t>
            </a:r>
            <a:r>
              <a:rPr lang="en-US" altLang="ko-KR" sz="2400" dirty="0" smtClean="0">
                <a:latin typeface="신명조" charset="-127"/>
                <a:ea typeface="신명조" charset="-127"/>
              </a:rPr>
              <a:t>are same</a:t>
            </a:r>
            <a:endParaRPr lang="ko-KR" altLang="en-US" sz="2400" dirty="0">
              <a:latin typeface="신명조" charset="-127"/>
              <a:ea typeface="신명조" charset="-127"/>
            </a:endParaRPr>
          </a:p>
          <a:p>
            <a:r>
              <a:rPr lang="en-US" altLang="ko-KR" sz="2800" dirty="0">
                <a:latin typeface="신명조" charset="-127"/>
                <a:ea typeface="신명조" charset="-127"/>
              </a:rPr>
              <a:t>Directed Graph(Digraph): </a:t>
            </a:r>
            <a:r>
              <a:rPr lang="en-US" altLang="ko-KR" sz="2800" dirty="0" smtClean="0">
                <a:latin typeface="신명조" charset="-127"/>
                <a:ea typeface="신명조" charset="-127"/>
              </a:rPr>
              <a:t>A graph in which each edge is directed from one vertex to another vertex.</a:t>
            </a:r>
            <a:endParaRPr lang="ko-KR" altLang="en-US" sz="2800" dirty="0">
              <a:latin typeface="신명조" charset="-127"/>
              <a:ea typeface="신명조" charset="-127"/>
            </a:endParaRPr>
          </a:p>
          <a:p>
            <a:pPr lvl="1"/>
            <a:r>
              <a:rPr lang="en-US" altLang="ko-KR" sz="2400" dirty="0">
                <a:latin typeface="신명조" charset="-127"/>
                <a:ea typeface="신명조" charset="-127"/>
              </a:rPr>
              <a:t>Edge (</a:t>
            </a:r>
            <a:r>
              <a:rPr lang="en-US" altLang="ko-KR" sz="2400" dirty="0" smtClean="0">
                <a:latin typeface="신명조" charset="-127"/>
                <a:ea typeface="신명조" charset="-127"/>
              </a:rPr>
              <a:t>1,2)</a:t>
            </a:r>
            <a:r>
              <a:rPr lang="ko-KR" altLang="en-US" sz="2400" dirty="0" smtClean="0">
                <a:latin typeface="신명조" charset="-127"/>
                <a:ea typeface="신명조" charset="-127"/>
              </a:rPr>
              <a:t> </a:t>
            </a:r>
            <a:r>
              <a:rPr lang="en-US" altLang="ko-KR" sz="2400" dirty="0" smtClean="0">
                <a:latin typeface="신명조" charset="-127"/>
                <a:ea typeface="신명조" charset="-127"/>
              </a:rPr>
              <a:t>starts from vertex 1 and points to vertex 2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146436" name="Picture 4" descr="Image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48200"/>
            <a:ext cx="2514600" cy="1725613"/>
          </a:xfrm>
          <a:prstGeom prst="rect">
            <a:avLst/>
          </a:prstGeom>
          <a:noFill/>
        </p:spPr>
      </p:pic>
      <p:pic>
        <p:nvPicPr>
          <p:cNvPr id="146437" name="Picture 5" descr="Image6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191000"/>
            <a:ext cx="3276600" cy="2287588"/>
          </a:xfrm>
          <a:prstGeom prst="rect">
            <a:avLst/>
          </a:prstGeom>
          <a:noFill/>
        </p:spPr>
      </p:pic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0" y="6613525"/>
            <a:ext cx="9906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>
                <a:ea typeface="굴림" pitchFamily="50" charset="-127"/>
              </a:rPr>
              <a:t>이한출판사</a:t>
            </a:r>
          </a:p>
        </p:txBody>
      </p:sp>
      <p:cxnSp>
        <p:nvCxnSpPr>
          <p:cNvPr id="3" name="직선 화살표 연결선 2"/>
          <p:cNvCxnSpPr/>
          <p:nvPr/>
        </p:nvCxnSpPr>
        <p:spPr bwMode="auto">
          <a:xfrm>
            <a:off x="6372200" y="4488800"/>
            <a:ext cx="792088" cy="360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B8F79-F2D1-4839-9695-2949E0B49FD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</p:spPr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Some Examples</a:t>
            </a:r>
            <a:endParaRPr lang="en-US" altLang="ko-KR" sz="2800" dirty="0">
              <a:ea typeface="굴림" pitchFamily="50" charset="-127"/>
            </a:endParaRPr>
          </a:p>
        </p:txBody>
      </p:sp>
      <p:pic>
        <p:nvPicPr>
          <p:cNvPr id="1822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4800" y="990600"/>
            <a:ext cx="4343400" cy="5334000"/>
          </a:xfrm>
        </p:spPr>
      </p:pic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143000"/>
            <a:ext cx="4229100" cy="4743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CF845-6997-4F75-8DAB-772F6B86154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Definition of terminology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4800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6"/>
                </a:solidFill>
                <a:ea typeface="굴림" pitchFamily="50" charset="-127"/>
              </a:rPr>
              <a:t>Adjacent</a:t>
            </a:r>
            <a:r>
              <a:rPr lang="ko-KR" altLang="en-US" dirty="0" smtClean="0">
                <a:solidFill>
                  <a:schemeClr val="accent6"/>
                </a:solidFill>
                <a:ea typeface="굴림" pitchFamily="50" charset="-127"/>
              </a:rPr>
              <a:t> </a:t>
            </a:r>
            <a:r>
              <a:rPr lang="en-US" altLang="ko-KR" dirty="0" smtClean="0">
                <a:solidFill>
                  <a:schemeClr val="accent6"/>
                </a:solidFill>
                <a:ea typeface="굴림" pitchFamily="50" charset="-127"/>
              </a:rPr>
              <a:t>vertices: </a:t>
            </a:r>
            <a:r>
              <a:rPr lang="en-US" altLang="ko-KR" dirty="0" smtClean="0">
                <a:ea typeface="굴림" pitchFamily="50" charset="-127"/>
              </a:rPr>
              <a:t>Two vertices in a graph that are connected by an edge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 smtClean="0">
                <a:solidFill>
                  <a:schemeClr val="accent6"/>
                </a:solidFill>
                <a:ea typeface="굴림" pitchFamily="50" charset="-127"/>
              </a:rPr>
              <a:t>Path</a:t>
            </a:r>
            <a:r>
              <a:rPr lang="ko-KR" altLang="en-US" dirty="0" smtClean="0">
                <a:solidFill>
                  <a:schemeClr val="accent6"/>
                </a:solidFill>
                <a:ea typeface="굴림" pitchFamily="50" charset="-127"/>
              </a:rPr>
              <a:t>:</a:t>
            </a:r>
            <a:r>
              <a:rPr lang="ko-KR" altLang="en-US" dirty="0" smtClean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A sequence of vertices that connects two nodes in a graph</a:t>
            </a:r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Complete </a:t>
            </a:r>
            <a:r>
              <a:rPr lang="en-US" altLang="ko-KR" dirty="0" smtClean="0">
                <a:solidFill>
                  <a:schemeClr val="accent6"/>
                </a:solidFill>
                <a:ea typeface="굴림" pitchFamily="50" charset="-127"/>
              </a:rPr>
              <a:t>graph</a:t>
            </a:r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: </a:t>
            </a:r>
            <a:r>
              <a:rPr lang="en-US" altLang="ko-KR" dirty="0" smtClean="0">
                <a:ea typeface="굴림" pitchFamily="50" charset="-127"/>
              </a:rPr>
              <a:t>A graph in which every vertex is directly connected to every other vertex</a:t>
            </a:r>
            <a:endParaRPr lang="ko-KR" altLang="en-US" dirty="0">
              <a:ea typeface="굴림" pitchFamily="50" charset="-127"/>
            </a:endParaRPr>
          </a:p>
          <a:p>
            <a:r>
              <a:rPr lang="en-US" altLang="ko-KR" dirty="0" smtClean="0">
                <a:solidFill>
                  <a:schemeClr val="accent6"/>
                </a:solidFill>
                <a:ea typeface="굴림" pitchFamily="50" charset="-127"/>
              </a:rPr>
              <a:t>Weighted</a:t>
            </a:r>
            <a:r>
              <a:rPr lang="ko-KR" altLang="en-US" dirty="0" smtClean="0">
                <a:solidFill>
                  <a:schemeClr val="accent6"/>
                </a:solidFill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ea typeface="굴림" pitchFamily="50" charset="-127"/>
              </a:rPr>
              <a:t>Graph</a:t>
            </a:r>
            <a:r>
              <a:rPr lang="en-US" altLang="ko-KR" dirty="0" smtClean="0">
                <a:solidFill>
                  <a:schemeClr val="accent6"/>
                </a:solidFill>
                <a:ea typeface="굴림" pitchFamily="50" charset="-127"/>
              </a:rPr>
              <a:t>: </a:t>
            </a:r>
            <a:r>
              <a:rPr lang="en-US" altLang="ko-KR" dirty="0" smtClean="0">
                <a:ea typeface="굴림" pitchFamily="50" charset="-127"/>
              </a:rPr>
              <a:t>A graph in which each edge carries a value</a:t>
            </a:r>
            <a:endParaRPr lang="ko-KR" altLang="en-US" dirty="0">
              <a:ea typeface="굴림" pitchFamily="50" charset="-127"/>
            </a:endParaRPr>
          </a:p>
          <a:p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78463-FA93-4BC8-8361-C89C7992C26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09600"/>
          </a:xfrm>
        </p:spPr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Complete Graph</a:t>
            </a:r>
            <a:endParaRPr lang="ko-KR" altLang="en-US" sz="2800" dirty="0">
              <a:ea typeface="굴림" pitchFamily="50" charset="-127"/>
            </a:endParaRPr>
          </a:p>
        </p:txBody>
      </p:sp>
      <p:pic>
        <p:nvPicPr>
          <p:cNvPr id="148485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371600"/>
            <a:ext cx="8077200" cy="4724400"/>
          </a:xfrm>
        </p:spPr>
      </p:pic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571472" y="928670"/>
            <a:ext cx="5181600" cy="461665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ko-KR" altLang="en-US" sz="2400" b="0" dirty="0" smtClean="0">
                <a:ea typeface="굴림" pitchFamily="50" charset="-127"/>
              </a:rPr>
              <a:t> </a:t>
            </a:r>
            <a:r>
              <a:rPr lang="en-US" altLang="ko-KR" sz="2400" b="0" dirty="0" smtClean="0">
                <a:ea typeface="굴림" pitchFamily="50" charset="-127"/>
              </a:rPr>
              <a:t>Number of edges = n(n-1</a:t>
            </a:r>
            <a:r>
              <a:rPr lang="en-US" altLang="ko-KR" sz="2400" b="0" dirty="0">
                <a:ea typeface="굴림" pitchFamily="50" charset="-127"/>
              </a:rPr>
              <a:t>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E0A52-4580-4BBE-8745-7A5AA53D722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ko-KR" sz="3600" dirty="0" smtClean="0">
                <a:ea typeface="굴림" pitchFamily="50" charset="-127"/>
              </a:rPr>
              <a:t>A Weighted Graph</a:t>
            </a:r>
            <a:endParaRPr lang="ko-KR" altLang="en-US" sz="3600" dirty="0">
              <a:ea typeface="굴림" pitchFamily="50" charset="-127"/>
            </a:endParaRPr>
          </a:p>
        </p:txBody>
      </p:sp>
      <p:pic>
        <p:nvPicPr>
          <p:cNvPr id="1495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295400"/>
            <a:ext cx="792480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7043-9C3D-44A0-9952-10015EA698A8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ko-KR" sz="3600">
                <a:ea typeface="굴림" pitchFamily="50" charset="-127"/>
              </a:rPr>
              <a:t>Graph ADT</a:t>
            </a:r>
            <a:endParaRPr lang="ko-KR" altLang="en-US" sz="3600">
              <a:ea typeface="굴림" pitchFamily="50" charset="-127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MakeEmpty</a:t>
            </a:r>
            <a:endParaRPr lang="en-US" altLang="ko-KR" sz="2800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Boolean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IsEmpty</a:t>
            </a:r>
            <a:endParaRPr lang="en-US" altLang="ko-KR" sz="2800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Boolean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IsFull</a:t>
            </a:r>
            <a:endParaRPr lang="en-US" altLang="ko-KR" sz="2800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AddVertex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VertexType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vertex)</a:t>
            </a:r>
          </a:p>
          <a:p>
            <a:pPr>
              <a:lnSpc>
                <a:spcPct val="90000"/>
              </a:lnSpc>
            </a:pP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AddEdge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VertextType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fromVertex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,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VertexType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toVertex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,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EdgeValueType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weight)</a:t>
            </a:r>
          </a:p>
          <a:p>
            <a:pPr>
              <a:lnSpc>
                <a:spcPct val="90000"/>
              </a:lnSpc>
            </a:pP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EdgeValueType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WeightIs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VetexType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fromVertex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,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VertexType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toVertex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GetToVertices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VertexType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vertex,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QueueType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&amp;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vertexQ</a:t>
            </a:r>
            <a:r>
              <a:rPr lang="en-US" altLang="ko-KR" sz="2800" dirty="0" smtClean="0">
                <a:solidFill>
                  <a:schemeClr val="accent2"/>
                </a:solidFill>
                <a:ea typeface="굴림" pitchFamily="50" charset="-127"/>
              </a:rPr>
              <a:t>) </a:t>
            </a:r>
            <a:r>
              <a:rPr lang="en-US" altLang="ko-KR" sz="28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// returns adjacent vertices in a queue</a:t>
            </a:r>
            <a:endParaRPr lang="en-US" altLang="ko-KR" sz="2800" dirty="0">
              <a:solidFill>
                <a:schemeClr val="bg1">
                  <a:lumMod val="25000"/>
                </a:schemeClr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E7E05-1576-4900-B937-A919430A52CE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ko-KR" sz="3600">
                <a:ea typeface="굴림" pitchFamily="50" charset="-127"/>
              </a:rPr>
              <a:t>Depth First Search(</a:t>
            </a:r>
            <a:r>
              <a:rPr lang="ko-KR" altLang="en-US" sz="3600">
                <a:ea typeface="굴림" pitchFamily="50" charset="-127"/>
              </a:rPr>
              <a:t>깊이 우선 탐색)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5438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ea typeface="굴림" pitchFamily="50" charset="-127"/>
              </a:rPr>
              <a:t>Found = False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ea typeface="굴림" pitchFamily="50" charset="-127"/>
              </a:rPr>
              <a:t>Stack.Push(startVertex)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Do</a:t>
            </a:r>
            <a:endParaRPr lang="en-US" altLang="ko-KR" sz="2400">
              <a:ea typeface="굴림" pitchFamily="50" charset="-127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ea typeface="굴림" pitchFamily="50" charset="-127"/>
              </a:rPr>
              <a:t>	stack.Pop(vertex)</a:t>
            </a:r>
            <a:endParaRPr lang="en-US" altLang="ko-KR" sz="240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	if </a:t>
            </a:r>
            <a:r>
              <a:rPr lang="en-US" altLang="ko-KR" sz="2400">
                <a:ea typeface="굴림" pitchFamily="50" charset="-127"/>
              </a:rPr>
              <a:t>vertex = endVertex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ea typeface="굴림" pitchFamily="50" charset="-127"/>
              </a:rPr>
              <a:t>		write final vertex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ea typeface="굴림" pitchFamily="50" charset="-127"/>
              </a:rPr>
              <a:t>		Found = True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	else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		</a:t>
            </a:r>
            <a:r>
              <a:rPr lang="en-US" altLang="ko-KR" sz="2400">
                <a:ea typeface="굴림" pitchFamily="50" charset="-127"/>
              </a:rPr>
              <a:t>Write this vertex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ea typeface="굴림" pitchFamily="50" charset="-127"/>
              </a:rPr>
              <a:t>		Push all adjacent vertices onto stack</a:t>
            </a:r>
            <a:r>
              <a:rPr lang="en-US" altLang="ko-KR" sz="160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ko-KR" altLang="en-US" sz="1600">
                <a:solidFill>
                  <a:schemeClr val="accent2"/>
                </a:solidFill>
                <a:ea typeface="굴림" pitchFamily="50" charset="-127"/>
              </a:rPr>
              <a:t>방문하지 않은)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While </a:t>
            </a:r>
            <a:r>
              <a:rPr lang="en-US" altLang="ko-KR" sz="2400">
                <a:ea typeface="굴림" pitchFamily="50" charset="-127"/>
              </a:rPr>
              <a:t>!stack.IsEmpty() AND !Found</a:t>
            </a:r>
            <a:endParaRPr lang="en-US" altLang="ko-KR" sz="2400">
              <a:solidFill>
                <a:schemeClr val="accent2"/>
              </a:solidFill>
              <a:ea typeface="굴림" pitchFamily="50" charset="-127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If </a:t>
            </a:r>
            <a:r>
              <a:rPr lang="en-US" altLang="ko-KR" sz="2400">
                <a:ea typeface="굴림" pitchFamily="50" charset="-127"/>
              </a:rPr>
              <a:t>(!found)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>
                <a:ea typeface="굴림" pitchFamily="50" charset="-127"/>
              </a:rPr>
              <a:t>	Write “Path does not exist”</a:t>
            </a:r>
            <a:endParaRPr lang="en-US" altLang="ko-KR" sz="2400">
              <a:solidFill>
                <a:schemeClr val="accent2"/>
              </a:solidFill>
              <a:ea typeface="굴림" pitchFamily="50" charset="-127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5029200" y="1600200"/>
            <a:ext cx="3657600" cy="23780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99"/>
                </a:solidFill>
                <a:ea typeface="굴림" pitchFamily="50" charset="-127"/>
              </a:rPr>
              <a:t>Depth-First: Post order traversal</a:t>
            </a:r>
            <a:r>
              <a:rPr lang="ko-KR" altLang="en-US">
                <a:solidFill>
                  <a:srgbClr val="000099"/>
                </a:solidFill>
                <a:ea typeface="굴림" pitchFamily="50" charset="-127"/>
              </a:rPr>
              <a:t>과 같이 트리의 가장 밑(깊이)까지 내려간 다음 올라오면서 방문. 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99"/>
                </a:solidFill>
                <a:ea typeface="굴림" pitchFamily="50" charset="-127"/>
              </a:rPr>
              <a:t>Breadth-First: </a:t>
            </a:r>
            <a:r>
              <a:rPr lang="ko-KR" altLang="en-US">
                <a:solidFill>
                  <a:srgbClr val="000099"/>
                </a:solidFill>
                <a:ea typeface="굴림" pitchFamily="50" charset="-127"/>
              </a:rPr>
              <a:t>각 정점을 </a:t>
            </a:r>
            <a:r>
              <a:rPr lang="en-US" altLang="ko-KR">
                <a:solidFill>
                  <a:srgbClr val="000099"/>
                </a:solidFill>
                <a:ea typeface="굴림" pitchFamily="50" charset="-127"/>
              </a:rPr>
              <a:t>level</a:t>
            </a:r>
            <a:r>
              <a:rPr lang="ko-KR" altLang="en-US">
                <a:solidFill>
                  <a:srgbClr val="000099"/>
                </a:solidFill>
                <a:ea typeface="굴림" pitchFamily="50" charset="-127"/>
              </a:rPr>
              <a:t>별로 내려가면서 차례대로 방문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8FB1-323D-40D8-B4C2-601D71053B8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ko-KR" sz="3600" dirty="0" smtClean="0">
                <a:ea typeface="굴림" pitchFamily="50" charset="-127"/>
              </a:rPr>
              <a:t>Depth-First</a:t>
            </a:r>
            <a:r>
              <a:rPr lang="ko-KR" altLang="en-US" sz="3600" dirty="0" smtClean="0">
                <a:ea typeface="굴림" pitchFamily="50" charset="-127"/>
              </a:rPr>
              <a:t>: </a:t>
            </a:r>
            <a:r>
              <a:rPr lang="en-US" altLang="ko-KR" sz="3600" dirty="0">
                <a:ea typeface="굴림" pitchFamily="50" charset="-127"/>
              </a:rPr>
              <a:t>Austin to Washington</a:t>
            </a:r>
            <a:endParaRPr lang="ko-KR" altLang="en-US" sz="3600" dirty="0">
              <a:ea typeface="굴림" pitchFamily="50" charset="-127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2" y="1295400"/>
            <a:ext cx="3429024" cy="2971800"/>
          </a:xfrm>
          <a:solidFill>
            <a:schemeClr val="bg2"/>
          </a:solidFill>
        </p:spPr>
        <p:txBody>
          <a:bodyPr/>
          <a:lstStyle/>
          <a:p>
            <a:pPr marL="609600" indent="-609600">
              <a:buNone/>
            </a:pPr>
            <a:r>
              <a:rPr lang="en-US" altLang="ko-KR" sz="2000" dirty="0" smtClean="0">
                <a:solidFill>
                  <a:schemeClr val="accent2"/>
                </a:solidFill>
                <a:ea typeface="굴림" pitchFamily="50" charset="-127"/>
              </a:rPr>
              <a:t>Contents of the Stack</a:t>
            </a:r>
            <a:endParaRPr lang="ko-KR" altLang="en-US" sz="2000" dirty="0">
              <a:solidFill>
                <a:schemeClr val="accent2"/>
              </a:solidFill>
              <a:ea typeface="굴림" pitchFamily="50" charset="-127"/>
            </a:endParaRPr>
          </a:p>
          <a:p>
            <a:pPr marL="609600" indent="-609600">
              <a:buNone/>
            </a:pPr>
            <a:r>
              <a:rPr lang="en-US" altLang="ko-KR" sz="2000" dirty="0" smtClean="0">
                <a:ea typeface="굴림" pitchFamily="50" charset="-127"/>
              </a:rPr>
              <a:t>At Austin         	</a:t>
            </a:r>
            <a:r>
              <a:rPr lang="en-US" altLang="ko-KR" sz="20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Houston</a:t>
            </a:r>
          </a:p>
          <a:p>
            <a:pPr marL="609600" indent="-609600">
              <a:buNone/>
            </a:pPr>
            <a:r>
              <a:rPr lang="en-US" altLang="ko-KR" sz="20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 			Dallas</a:t>
            </a:r>
            <a:endParaRPr lang="en-US" altLang="ko-KR" sz="2000" dirty="0">
              <a:solidFill>
                <a:schemeClr val="bg1">
                  <a:lumMod val="25000"/>
                </a:schemeClr>
              </a:solidFill>
              <a:ea typeface="굴림" pitchFamily="50" charset="-127"/>
            </a:endParaRPr>
          </a:p>
          <a:p>
            <a:pPr marL="609600" indent="-609600">
              <a:buNone/>
            </a:pPr>
            <a:r>
              <a:rPr lang="en-US" altLang="ko-KR" sz="2000" dirty="0" smtClean="0">
                <a:ea typeface="굴림" pitchFamily="50" charset="-127"/>
              </a:rPr>
              <a:t>At  Houston	</a:t>
            </a:r>
            <a:r>
              <a:rPr lang="en-US" altLang="ko-KR" sz="20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Atlant</a:t>
            </a:r>
            <a:endParaRPr lang="en-US" altLang="ko-KR" sz="2000" dirty="0" smtClean="0">
              <a:solidFill>
                <a:schemeClr val="bg1">
                  <a:lumMod val="25000"/>
                </a:schemeClr>
              </a:solidFill>
              <a:ea typeface="굴림" pitchFamily="50" charset="-127"/>
            </a:endParaRPr>
          </a:p>
          <a:p>
            <a:pPr marL="609600" indent="-609600">
              <a:buNone/>
            </a:pPr>
            <a:r>
              <a:rPr lang="en-US" altLang="ko-KR" sz="20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			Dallas</a:t>
            </a:r>
            <a:endParaRPr lang="en-US" altLang="ko-KR" sz="2000" dirty="0">
              <a:ea typeface="굴림" pitchFamily="50" charset="-127"/>
            </a:endParaRPr>
          </a:p>
          <a:p>
            <a:pPr marL="609600" indent="-609600">
              <a:buNone/>
            </a:pPr>
            <a:r>
              <a:rPr lang="en-US" altLang="ko-KR" sz="2000" dirty="0" smtClean="0">
                <a:ea typeface="굴림" pitchFamily="50" charset="-127"/>
              </a:rPr>
              <a:t>At  Atlanta	</a:t>
            </a:r>
            <a:r>
              <a:rPr lang="en-US" altLang="ko-KR" sz="20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 Washington</a:t>
            </a:r>
          </a:p>
          <a:p>
            <a:pPr marL="609600" indent="-609600">
              <a:buNone/>
            </a:pPr>
            <a:r>
              <a:rPr lang="en-US" altLang="ko-KR" sz="20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			Dallas</a:t>
            </a:r>
            <a:endParaRPr lang="en-US" altLang="ko-KR" sz="2000" dirty="0">
              <a:ea typeface="굴림" pitchFamily="50" charset="-127"/>
            </a:endParaRPr>
          </a:p>
          <a:p>
            <a:pPr marL="609600" indent="-609600">
              <a:buNone/>
            </a:pPr>
            <a:r>
              <a:rPr lang="en-US" altLang="ko-KR" sz="2000" dirty="0" smtClean="0">
                <a:ea typeface="굴림" pitchFamily="50" charset="-127"/>
              </a:rPr>
              <a:t>At Washington	</a:t>
            </a:r>
            <a:r>
              <a:rPr lang="en-US" altLang="ko-KR" sz="20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 End</a:t>
            </a:r>
            <a:endParaRPr lang="en-US" altLang="ko-KR" sz="2000" dirty="0">
              <a:ea typeface="굴림" pitchFamily="50" charset="-127"/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   </a:t>
            </a:r>
          </a:p>
        </p:txBody>
      </p:sp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533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685800" y="1905000"/>
            <a:ext cx="838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itchFamily="50" charset="-127"/>
              </a:rPr>
              <a:t>Start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800600" y="190500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ea typeface="굴림" pitchFamily="50" charset="-127"/>
              </a:rPr>
              <a:t>End</a:t>
            </a:r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1371600" y="2667000"/>
            <a:ext cx="2057400" cy="2286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2585" name="Line 9"/>
          <p:cNvSpPr>
            <a:spLocks noChangeShapeType="1"/>
          </p:cNvSpPr>
          <p:nvPr/>
        </p:nvSpPr>
        <p:spPr bwMode="auto">
          <a:xfrm flipV="1">
            <a:off x="3886200" y="4267200"/>
            <a:ext cx="990600" cy="762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 flipH="1" flipV="1">
            <a:off x="5257800" y="2590800"/>
            <a:ext cx="152400" cy="1219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2587" name="Line 11"/>
          <p:cNvSpPr>
            <a:spLocks noChangeShapeType="1"/>
          </p:cNvSpPr>
          <p:nvPr/>
        </p:nvSpPr>
        <p:spPr bwMode="auto">
          <a:xfrm>
            <a:off x="5029200" y="4532313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 flipH="1">
            <a:off x="5029200" y="4532313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5580112" y="4495800"/>
            <a:ext cx="3182888" cy="8617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solidFill>
                  <a:schemeClr val="accent6"/>
                </a:solidFill>
                <a:ea typeface="굴림" pitchFamily="50" charset="-127"/>
              </a:rPr>
              <a:t>Mark the vertex visited.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solidFill>
                  <a:schemeClr val="accent6"/>
                </a:solidFill>
                <a:ea typeface="굴림" pitchFamily="50" charset="-127"/>
              </a:rPr>
              <a:t>Cycling </a:t>
            </a:r>
            <a:endParaRPr lang="en-US" altLang="ko-KR" dirty="0">
              <a:solidFill>
                <a:schemeClr val="accent6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2899-16F7-411A-9BB2-0847152D991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ko-KR" sz="3600">
                <a:ea typeface="굴림" pitchFamily="50" charset="-127"/>
              </a:rPr>
              <a:t>Additions to Graph ADT</a:t>
            </a:r>
            <a:endParaRPr lang="ko-KR" altLang="en-US" sz="3600">
              <a:ea typeface="굴림" pitchFamily="50" charset="-127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800600"/>
          </a:xfrm>
        </p:spPr>
        <p:txBody>
          <a:bodyPr/>
          <a:lstStyle/>
          <a:p>
            <a:r>
              <a:rPr lang="en-US" altLang="ko-KR" sz="2800" dirty="0" smtClean="0">
                <a:solidFill>
                  <a:schemeClr val="accent2"/>
                </a:solidFill>
                <a:ea typeface="굴림" pitchFamily="50" charset="-127"/>
              </a:rPr>
              <a:t>To avoid revisiting the vertex already visited, use a flag showing the status of visiting.</a:t>
            </a:r>
            <a:endParaRPr lang="ko-KR" altLang="en-US" sz="2800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ClearMark</a:t>
            </a:r>
            <a:endParaRPr lang="en-US" altLang="ko-KR" sz="2800" dirty="0">
              <a:solidFill>
                <a:schemeClr val="accent2"/>
              </a:solidFill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800" dirty="0">
                <a:ea typeface="굴림" pitchFamily="50" charset="-127"/>
              </a:rPr>
              <a:t>	Function: </a:t>
            </a:r>
            <a:r>
              <a:rPr lang="en-US" altLang="ko-KR" sz="2800" dirty="0" smtClean="0">
                <a:ea typeface="굴림" pitchFamily="50" charset="-127"/>
              </a:rPr>
              <a:t>initialize the flag for all vertices </a:t>
            </a:r>
            <a:endParaRPr lang="ko-KR" altLang="en-US" sz="2800" dirty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MarkVertex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VertexType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vertex)</a:t>
            </a:r>
          </a:p>
          <a:p>
            <a:pPr>
              <a:buFont typeface="Monotype Sorts" pitchFamily="2" charset="2"/>
              <a:buNone/>
            </a:pPr>
            <a:r>
              <a:rPr lang="en-US" altLang="ko-KR" sz="2800" dirty="0">
                <a:ea typeface="굴림" pitchFamily="50" charset="-127"/>
              </a:rPr>
              <a:t>	Function: </a:t>
            </a:r>
            <a:r>
              <a:rPr lang="en-US" altLang="ko-KR" sz="2800" dirty="0" smtClean="0">
                <a:ea typeface="굴림" pitchFamily="50" charset="-127"/>
              </a:rPr>
              <a:t>set the flag of </a:t>
            </a:r>
            <a:r>
              <a:rPr lang="en-US" altLang="ko-KR" sz="2800" dirty="0" smtClean="0">
                <a:solidFill>
                  <a:schemeClr val="accent2"/>
                </a:solidFill>
                <a:ea typeface="굴림" pitchFamily="50" charset="-127"/>
              </a:rPr>
              <a:t>vertex </a:t>
            </a:r>
            <a:r>
              <a:rPr lang="en-US" altLang="ko-KR" sz="2800" dirty="0" smtClean="0">
                <a:ea typeface="굴림" pitchFamily="50" charset="-127"/>
              </a:rPr>
              <a:t>to True</a:t>
            </a:r>
            <a:endParaRPr lang="ko-KR" altLang="en-US" sz="2800" dirty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Boolean 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IsMarked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(</a:t>
            </a:r>
            <a:r>
              <a:rPr lang="en-US" altLang="ko-KR" sz="2800" dirty="0" err="1">
                <a:solidFill>
                  <a:schemeClr val="accent2"/>
                </a:solidFill>
                <a:ea typeface="굴림" pitchFamily="50" charset="-127"/>
              </a:rPr>
              <a:t>VertexType</a:t>
            </a:r>
            <a:r>
              <a:rPr lang="en-US" altLang="ko-KR" sz="2800" dirty="0">
                <a:solidFill>
                  <a:schemeClr val="accent2"/>
                </a:solidFill>
                <a:ea typeface="굴림" pitchFamily="50" charset="-127"/>
              </a:rPr>
              <a:t> vertex)</a:t>
            </a:r>
          </a:p>
          <a:p>
            <a:pPr>
              <a:buFont typeface="Monotype Sorts" pitchFamily="2" charset="2"/>
              <a:buNone/>
            </a:pPr>
            <a:r>
              <a:rPr lang="en-US" altLang="ko-KR" sz="2800" dirty="0">
                <a:ea typeface="굴림" pitchFamily="50" charset="-127"/>
              </a:rPr>
              <a:t>	Function</a:t>
            </a:r>
            <a:r>
              <a:rPr lang="en-US" altLang="ko-KR" sz="2800" dirty="0" smtClean="0">
                <a:ea typeface="굴림" pitchFamily="50" charset="-127"/>
              </a:rPr>
              <a:t>: return True if </a:t>
            </a:r>
            <a:r>
              <a:rPr lang="en-US" altLang="ko-KR" sz="2800" dirty="0" smtClean="0">
                <a:solidFill>
                  <a:schemeClr val="accent2"/>
                </a:solidFill>
                <a:ea typeface="굴림" pitchFamily="50" charset="-127"/>
              </a:rPr>
              <a:t>vertex</a:t>
            </a:r>
            <a:r>
              <a:rPr lang="ko-KR" altLang="en-US" sz="2800" dirty="0" smtClean="0">
                <a:ea typeface="굴림" pitchFamily="50" charset="-127"/>
              </a:rPr>
              <a:t> </a:t>
            </a:r>
            <a:r>
              <a:rPr lang="en-US" altLang="ko-KR" sz="2800" dirty="0" smtClean="0">
                <a:ea typeface="굴림" pitchFamily="50" charset="-127"/>
              </a:rPr>
              <a:t>is marked</a:t>
            </a:r>
            <a:endParaRPr lang="en-US" altLang="ko-KR" sz="2800" dirty="0">
              <a:solidFill>
                <a:schemeClr val="accent2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0BE6-46D1-41D9-9077-285CA7F954B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4273550"/>
            <a:ext cx="7607300" cy="2044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762000"/>
          </a:xfrm>
          <a:noFill/>
          <a:ln/>
        </p:spPr>
        <p:txBody>
          <a:bodyPr/>
          <a:lstStyle/>
          <a:p>
            <a:r>
              <a:rPr lang="en-US" altLang="en-US" sz="4000"/>
              <a:t>A Two-Level Binary Expression</a:t>
            </a:r>
            <a:r>
              <a:rPr lang="en-US" altLang="en-US"/>
              <a:t>      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863975" y="2351088"/>
            <a:ext cx="855663" cy="519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092450" y="3400425"/>
            <a:ext cx="758825" cy="498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03750" y="3378200"/>
            <a:ext cx="7778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4537075" y="2719388"/>
            <a:ext cx="487363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3563938" y="2735263"/>
            <a:ext cx="509587" cy="66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 flipV="1">
            <a:off x="3657600" y="1828800"/>
            <a:ext cx="757238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895725" y="2357438"/>
            <a:ext cx="669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 </a:t>
            </a:r>
            <a:r>
              <a:rPr lang="en-US" altLang="en-US" sz="2800"/>
              <a:t>‘-’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155950" y="3402013"/>
            <a:ext cx="579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‘8’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635500" y="3402013"/>
            <a:ext cx="677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 ‘5’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727325" y="1706563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treePtr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" y="4403725"/>
            <a:ext cx="7559675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>
                <a:solidFill>
                  <a:srgbClr val="990000"/>
                </a:solidFill>
              </a:rPr>
              <a:t>      INORDER TRAVERSAL</a:t>
            </a:r>
            <a:r>
              <a:rPr lang="en-US" altLang="en-US">
                <a:solidFill>
                  <a:srgbClr val="990000"/>
                </a:solidFill>
                <a:latin typeface="Courier New" pitchFamily="49" charset="0"/>
              </a:rPr>
              <a:t>:   </a:t>
            </a:r>
            <a:r>
              <a:rPr lang="en-US" altLang="en-US" sz="2400">
                <a:solidFill>
                  <a:srgbClr val="990000"/>
                </a:solidFill>
                <a:latin typeface="Courier New" pitchFamily="49" charset="0"/>
              </a:rPr>
              <a:t>8 - 5  has value 3</a:t>
            </a:r>
            <a:endParaRPr lang="en-US" altLang="en-US">
              <a:latin typeface="Courier New" pitchFamily="49" charset="0"/>
            </a:endParaRPr>
          </a:p>
          <a:p>
            <a:endParaRPr lang="en-US" altLang="en-US"/>
          </a:p>
          <a:p>
            <a:r>
              <a:rPr lang="en-US" altLang="en-US">
                <a:solidFill>
                  <a:srgbClr val="000099"/>
                </a:solidFill>
              </a:rPr>
              <a:t>  PREORDER TRAVERSAL:        </a:t>
            </a:r>
            <a:r>
              <a:rPr lang="en-US" altLang="en-US" sz="2400">
                <a:solidFill>
                  <a:srgbClr val="000099"/>
                </a:solidFill>
                <a:latin typeface="Courier New" pitchFamily="49" charset="0"/>
              </a:rPr>
              <a:t>- 8 5</a:t>
            </a:r>
            <a:endParaRPr lang="en-US" altLang="en-US">
              <a:latin typeface="Courier New" pitchFamily="49" charset="0"/>
            </a:endParaRPr>
          </a:p>
          <a:p>
            <a:endParaRPr lang="en-US" altLang="en-US"/>
          </a:p>
          <a:p>
            <a:r>
              <a:rPr lang="en-US" altLang="en-US">
                <a:solidFill>
                  <a:srgbClr val="006600"/>
                </a:solidFill>
              </a:rPr>
              <a:t>POSTORDER TRAVERSAL:</a:t>
            </a:r>
            <a:r>
              <a:rPr lang="en-US" altLang="en-US">
                <a:solidFill>
                  <a:srgbClr val="006600"/>
                </a:solidFill>
                <a:latin typeface="Courier New" pitchFamily="49" charset="0"/>
              </a:rPr>
              <a:t> 	 </a:t>
            </a:r>
            <a:r>
              <a:rPr lang="en-US" altLang="en-US" sz="2400">
                <a:solidFill>
                  <a:srgbClr val="006600"/>
                </a:solidFill>
                <a:latin typeface="Courier New" pitchFamily="49" charset="0"/>
              </a:rPr>
              <a:t>8 5 -</a:t>
            </a:r>
            <a:r>
              <a:rPr lang="en-US" altLang="en-US" sz="2400"/>
              <a:t> 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4572000" cy="6705600"/>
          </a:xfrm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solidFill>
                  <a:srgbClr val="3366FF"/>
                </a:solidFill>
                <a:latin typeface="Courier New" pitchFamily="49" charset="0"/>
                <a:ea typeface="굴림" pitchFamily="50" charset="-127"/>
              </a:rPr>
              <a:t>template&lt;class </a:t>
            </a:r>
            <a:r>
              <a:rPr lang="en-US" altLang="ko-KR" sz="1600" b="1" dirty="0" err="1">
                <a:solidFill>
                  <a:srgbClr val="3366FF"/>
                </a:solidFill>
                <a:latin typeface="Courier New" pitchFamily="49" charset="0"/>
                <a:ea typeface="굴림" pitchFamily="50" charset="-127"/>
              </a:rPr>
              <a:t>VertexType</a:t>
            </a:r>
            <a:r>
              <a:rPr lang="en-US" altLang="ko-KR" sz="1600" b="1" dirty="0">
                <a:solidFill>
                  <a:srgbClr val="3366FF"/>
                </a:solidFill>
                <a:latin typeface="Courier New" pitchFamily="49" charset="0"/>
                <a:ea typeface="굴림" pitchFamily="50" charset="-127"/>
              </a:rPr>
              <a:t>&gt;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void </a:t>
            </a:r>
            <a:r>
              <a:rPr lang="en-US" altLang="ko-KR" sz="1600" b="1" dirty="0" err="1">
                <a:solidFill>
                  <a:schemeClr val="accent2"/>
                </a:solidFill>
                <a:latin typeface="Courier New" pitchFamily="49" charset="0"/>
                <a:ea typeface="굴림" pitchFamily="50" charset="-127"/>
              </a:rPr>
              <a:t>DepthFirstSearch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GraphType</a:t>
            </a:r>
            <a:endParaRPr lang="en-US" altLang="ko-KR" sz="1600" b="1" dirty="0">
              <a:latin typeface="Courier New" pitchFamily="49" charset="0"/>
              <a:ea typeface="굴림" pitchFamily="50" charset="-127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&lt;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VertexType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&gt; 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graph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,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VertexType</a:t>
            </a:r>
            <a:endParaRPr lang="en-US" altLang="ko-KR" sz="1600" b="1" dirty="0">
              <a:latin typeface="Courier New" pitchFamily="49" charset="0"/>
              <a:ea typeface="굴림" pitchFamily="50" charset="-127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b="1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startVertex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,VertexType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600" b="1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endVertex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굴림" pitchFamily="50" charset="-127"/>
                <a:ea typeface="굴림" pitchFamily="50" charset="-127"/>
              </a:rPr>
              <a:t>{</a:t>
            </a:r>
            <a:endParaRPr lang="en-US" altLang="ko-KR" sz="1600" b="1" dirty="0">
              <a:latin typeface="Courier New" pitchFamily="49" charset="0"/>
              <a:ea typeface="굴림" pitchFamily="50" charset="-127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using namespace std;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StackType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&lt;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VertexType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&gt; 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stack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QueType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&lt;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VertexType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&gt; </a:t>
            </a:r>
            <a:r>
              <a:rPr lang="en-US" altLang="ko-KR" sz="1600" b="1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vertexQ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 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bool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found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= false;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VertexType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VertexType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item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 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b="1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graph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.ClearMarks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();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</a:t>
            </a:r>
            <a:r>
              <a:rPr lang="en-US" altLang="ko-KR" sz="1600" b="1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stack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.Push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600" b="1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startVertex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do  {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  </a:t>
            </a:r>
            <a:r>
              <a:rPr lang="en-US" altLang="ko-KR" sz="1600" b="1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stack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.Pop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  if (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== </a:t>
            </a:r>
            <a:r>
              <a:rPr lang="en-US" altLang="ko-KR" sz="1600" b="1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endVertex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	 {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    </a:t>
            </a:r>
            <a:r>
              <a:rPr lang="en-US" altLang="ko-KR" sz="1600" b="1" dirty="0" err="1">
                <a:latin typeface="Courier New" pitchFamily="49" charset="0"/>
                <a:ea typeface="굴림" pitchFamily="50" charset="-127"/>
              </a:rPr>
              <a:t>cout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&lt;&lt; 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    </a:t>
            </a:r>
            <a:r>
              <a:rPr lang="en-US" altLang="ko-KR" sz="1600" b="1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found</a:t>
            </a: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= true;</a:t>
            </a:r>
          </a:p>
          <a:p>
            <a:pPr algn="just">
              <a:buFont typeface="Monotype Sorts" pitchFamily="2" charset="2"/>
              <a:buNone/>
            </a:pPr>
            <a:r>
              <a:rPr lang="en-US" altLang="ko-KR" sz="1600" b="1" dirty="0">
                <a:latin typeface="Courier New" pitchFamily="49" charset="0"/>
                <a:ea typeface="굴림" pitchFamily="50" charset="-127"/>
              </a:rPr>
              <a:t>    }    </a:t>
            </a:r>
            <a:endParaRPr lang="en-US" altLang="en-US" sz="1600" b="1" dirty="0">
              <a:latin typeface="Courier New" pitchFamily="49" charset="0"/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39E45B8D-5A66-4414-AC7D-C5EDBB6BE81F}" type="slidenum">
              <a:rPr lang="en-US" altLang="en-US" sz="1400" b="0"/>
              <a:pPr algn="r"/>
              <a:t>50</a:t>
            </a:fld>
            <a:endParaRPr lang="en-US" altLang="en-US" sz="1400" b="0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4191000" y="685800"/>
            <a:ext cx="480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else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if (!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graph.IsMarked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))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</a:t>
            </a:r>
            <a:r>
              <a:rPr lang="en-US" altLang="ko-KR" sz="1600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graph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.MarkVertex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cout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&lt;&lt; 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</a:t>
            </a:r>
            <a:r>
              <a:rPr lang="en-US" altLang="ko-KR" sz="1600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graph.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GetToVertices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(vertex,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           </a:t>
            </a:r>
            <a:r>
              <a:rPr lang="en-US" altLang="ko-KR" sz="1600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vertexQ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); 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while (!</a:t>
            </a:r>
            <a:r>
              <a:rPr lang="en-US" altLang="ko-KR" sz="1600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vertexQ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.IsEmpty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())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  </a:t>
            </a:r>
            <a:r>
              <a:rPr lang="en-US" altLang="ko-KR" sz="1600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vertexQ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.Dequeue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item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  if (!</a:t>
            </a:r>
            <a:r>
              <a:rPr lang="en-US" altLang="ko-KR" sz="1600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graph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.IsMarked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item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))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    </a:t>
            </a:r>
            <a:r>
              <a:rPr lang="en-US" altLang="ko-KR" sz="1600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stack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.Push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(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item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}              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} while (!</a:t>
            </a:r>
            <a:r>
              <a:rPr lang="en-US" altLang="ko-KR" sz="1600" dirty="0" err="1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stack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.IsEmpty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() &amp;&amp; !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found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if (!</a:t>
            </a:r>
            <a:r>
              <a:rPr lang="en-US" altLang="ko-KR" sz="1600" dirty="0">
                <a:solidFill>
                  <a:schemeClr val="accent6"/>
                </a:solidFill>
                <a:latin typeface="Courier New" pitchFamily="49" charset="0"/>
                <a:ea typeface="굴림" pitchFamily="50" charset="-127"/>
              </a:rPr>
              <a:t>found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   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cout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 &lt;&lt; "Path not found." &lt;&lt; </a:t>
            </a:r>
            <a:r>
              <a:rPr lang="en-US" altLang="ko-KR" sz="1600" dirty="0" err="1">
                <a:latin typeface="Courier New" pitchFamily="49" charset="0"/>
                <a:ea typeface="굴림" pitchFamily="50" charset="-127"/>
              </a:rPr>
              <a:t>endl</a:t>
            </a: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 dirty="0">
                <a:latin typeface="Courier New" pitchFamily="49" charset="0"/>
                <a:ea typeface="굴림" pitchFamily="50" charset="-127"/>
              </a:rPr>
              <a:t>} </a:t>
            </a:r>
            <a:endParaRPr lang="en-US" alt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8BAFE-B9CA-4F8E-9023-227FEFADD11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0"/>
            <a:ext cx="7848600" cy="838200"/>
          </a:xfrm>
        </p:spPr>
        <p:txBody>
          <a:bodyPr/>
          <a:lstStyle/>
          <a:p>
            <a:r>
              <a:rPr lang="en-US" altLang="ko-KR" sz="3600" dirty="0">
                <a:ea typeface="굴림" pitchFamily="50" charset="-127"/>
              </a:rPr>
              <a:t>Breadth-First Search(</a:t>
            </a:r>
            <a:r>
              <a:rPr lang="ko-KR" altLang="en-US" sz="3600" dirty="0">
                <a:ea typeface="굴림" pitchFamily="50" charset="-127"/>
              </a:rPr>
              <a:t>너비우선탐색)</a:t>
            </a:r>
          </a:p>
        </p:txBody>
      </p:sp>
      <p:pic>
        <p:nvPicPr>
          <p:cNvPr id="1935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00174"/>
            <a:ext cx="5334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5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57818" y="1357298"/>
            <a:ext cx="3633782" cy="5348294"/>
          </a:xfrm>
          <a:solidFill>
            <a:schemeClr val="bg2"/>
          </a:solidFill>
          <a:ln/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                     Contents of Queue</a:t>
            </a:r>
            <a:r>
              <a:rPr lang="ko-KR" altLang="en-US" sz="1600" dirty="0" smtClean="0">
                <a:solidFill>
                  <a:schemeClr val="accent2"/>
                </a:solidFill>
                <a:ea typeface="굴림" pitchFamily="50" charset="-127"/>
              </a:rPr>
              <a:t> </a:t>
            </a:r>
            <a:endParaRPr lang="ko-KR" altLang="en-US" sz="1600" dirty="0">
              <a:solidFill>
                <a:schemeClr val="accent2"/>
              </a:solidFill>
              <a:ea typeface="굴림" pitchFamily="50" charset="-127"/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ea typeface="굴림" pitchFamily="50" charset="-127"/>
              </a:rPr>
              <a:t>At Austin	         </a:t>
            </a:r>
            <a:r>
              <a:rPr lang="en-US" altLang="ko-KR" sz="1600" dirty="0" smtClean="0">
                <a:solidFill>
                  <a:schemeClr val="folHlink"/>
                </a:solidFill>
                <a:ea typeface="굴림" pitchFamily="50" charset="-127"/>
              </a:rPr>
              <a:t>Houston</a:t>
            </a:r>
            <a:r>
              <a:rPr lang="en-US" altLang="ko-KR" sz="1600" dirty="0">
                <a:solidFill>
                  <a:schemeClr val="folHlink"/>
                </a:solidFill>
                <a:ea typeface="굴림" pitchFamily="50" charset="-127"/>
              </a:rPr>
              <a:t>,  Dallas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ea typeface="굴림" pitchFamily="50" charset="-127"/>
              </a:rPr>
              <a:t>At Dallas</a:t>
            </a:r>
            <a:r>
              <a:rPr lang="ko-KR" altLang="en-US" sz="1600" dirty="0" smtClean="0">
                <a:ea typeface="굴림" pitchFamily="50" charset="-127"/>
              </a:rPr>
              <a:t> </a:t>
            </a:r>
            <a:r>
              <a:rPr lang="en-US" altLang="ko-KR" sz="1600" dirty="0" smtClean="0">
                <a:ea typeface="굴림" pitchFamily="50" charset="-127"/>
              </a:rPr>
              <a:t>	         </a:t>
            </a:r>
            <a:r>
              <a:rPr lang="en-US" altLang="ko-KR" sz="1600" dirty="0">
                <a:solidFill>
                  <a:schemeClr val="folHlink"/>
                </a:solidFill>
                <a:ea typeface="굴림" pitchFamily="50" charset="-127"/>
              </a:rPr>
              <a:t>Denver, </a:t>
            </a:r>
            <a:r>
              <a:rPr lang="en-US" altLang="ko-KR" sz="1600" dirty="0" smtClean="0">
                <a:solidFill>
                  <a:schemeClr val="folHlink"/>
                </a:solidFill>
                <a:ea typeface="굴림" pitchFamily="50" charset="-127"/>
              </a:rPr>
              <a:t>Chicago, 	        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굴림" pitchFamily="50" charset="-127"/>
              </a:rPr>
              <a:t>,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ea typeface="굴림" pitchFamily="50" charset="-127"/>
              </a:rPr>
              <a:t>Houston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ea typeface="굴림" pitchFamily="50" charset="-127"/>
              </a:rPr>
              <a:t>At Houston     </a:t>
            </a:r>
            <a:r>
              <a:rPr lang="en-US" altLang="ko-KR" sz="1600" dirty="0">
                <a:solidFill>
                  <a:schemeClr val="folHlink"/>
                </a:solidFill>
                <a:ea typeface="굴림" pitchFamily="50" charset="-127"/>
              </a:rPr>
              <a:t>Atlanta,</a:t>
            </a:r>
            <a:r>
              <a:rPr lang="en-US" altLang="ko-KR" sz="1600" dirty="0">
                <a:ea typeface="굴림" pitchFamily="50" charset="-127"/>
              </a:rPr>
              <a:t> </a:t>
            </a:r>
            <a:r>
              <a:rPr lang="en-US" altLang="ko-KR" sz="1600" dirty="0" smtClean="0">
                <a:ea typeface="굴림" pitchFamily="50" charset="-127"/>
              </a:rPr>
              <a:t>Denver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</a:t>
            </a:r>
            <a:r>
              <a:rPr lang="en-US" altLang="ko-KR" sz="1600" dirty="0" smtClean="0">
                <a:ea typeface="굴림" pitchFamily="50" charset="-127"/>
              </a:rPr>
              <a:t> 		      , </a:t>
            </a:r>
            <a:r>
              <a:rPr lang="en-US" altLang="ko-KR" sz="1600" dirty="0">
                <a:ea typeface="굴림" pitchFamily="50" charset="-127"/>
              </a:rPr>
              <a:t>Chicago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ea typeface="굴림" pitchFamily="50" charset="-127"/>
              </a:rPr>
              <a:t>At Chicago   </a:t>
            </a:r>
            <a:r>
              <a:rPr lang="ko-KR" altLang="en-US" sz="1600" dirty="0" smtClean="0">
                <a:ea typeface="굴림" pitchFamily="50" charset="-127"/>
              </a:rPr>
              <a:t>  </a:t>
            </a:r>
            <a:r>
              <a:rPr lang="en-US" altLang="ko-KR" sz="1600" dirty="0" smtClean="0">
                <a:solidFill>
                  <a:schemeClr val="folHlink"/>
                </a:solidFill>
                <a:ea typeface="굴림" pitchFamily="50" charset="-127"/>
              </a:rPr>
              <a:t>Denver</a:t>
            </a:r>
            <a:r>
              <a:rPr lang="en-US" altLang="ko-KR" sz="1600" dirty="0">
                <a:ea typeface="굴림" pitchFamily="50" charset="-127"/>
              </a:rPr>
              <a:t>, Atlanta  </a:t>
            </a:r>
            <a:endParaRPr lang="en-US" altLang="ko-KR" sz="1600" dirty="0" smtClean="0">
              <a:ea typeface="굴림" pitchFamily="50" charset="-127"/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</a:t>
            </a:r>
            <a:r>
              <a:rPr lang="en-US" altLang="ko-KR" sz="1600" dirty="0" smtClean="0">
                <a:ea typeface="굴림" pitchFamily="50" charset="-127"/>
              </a:rPr>
              <a:t>  		       , </a:t>
            </a:r>
            <a:r>
              <a:rPr lang="en-US" altLang="ko-KR" sz="1600" dirty="0">
                <a:ea typeface="굴림" pitchFamily="50" charset="-127"/>
              </a:rPr>
              <a:t>Denver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ea typeface="굴림" pitchFamily="50" charset="-127"/>
              </a:rPr>
              <a:t>At Denver	      </a:t>
            </a:r>
            <a:r>
              <a:rPr lang="en-US" altLang="ko-KR" sz="1600" dirty="0" smtClean="0">
                <a:solidFill>
                  <a:schemeClr val="folHlink"/>
                </a:solidFill>
                <a:ea typeface="굴림" pitchFamily="50" charset="-127"/>
              </a:rPr>
              <a:t>Atlanta</a:t>
            </a:r>
            <a:r>
              <a:rPr lang="en-US" altLang="ko-KR" sz="1600" dirty="0">
                <a:solidFill>
                  <a:schemeClr val="folHlink"/>
                </a:solidFill>
                <a:ea typeface="굴림" pitchFamily="50" charset="-127"/>
              </a:rPr>
              <a:t>, </a:t>
            </a:r>
            <a:r>
              <a:rPr lang="en-US" altLang="ko-KR" sz="1600" dirty="0" smtClean="0">
                <a:ea typeface="굴림" pitchFamily="50" charset="-127"/>
              </a:rPr>
              <a:t>Denver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>
                <a:ea typeface="굴림" pitchFamily="50" charset="-127"/>
              </a:rPr>
              <a:t> </a:t>
            </a:r>
            <a:r>
              <a:rPr lang="en-US" altLang="ko-KR" sz="1600" dirty="0" smtClean="0">
                <a:ea typeface="굴림" pitchFamily="50" charset="-127"/>
              </a:rPr>
              <a:t>                    , </a:t>
            </a:r>
            <a:r>
              <a:rPr lang="en-US" altLang="ko-KR" sz="1600" dirty="0">
                <a:ea typeface="굴림" pitchFamily="50" charset="-127"/>
              </a:rPr>
              <a:t>Atlanta  </a:t>
            </a:r>
            <a:endParaRPr lang="en-US" altLang="ko-KR" sz="1600" dirty="0" smtClean="0">
              <a:ea typeface="굴림" pitchFamily="50" charset="-127"/>
            </a:endParaRP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ea typeface="굴림" pitchFamily="50" charset="-127"/>
              </a:rPr>
              <a:t>At Atlanta	     </a:t>
            </a:r>
            <a:r>
              <a:rPr lang="en-US" altLang="ko-KR" sz="1600" dirty="0" smtClean="0">
                <a:solidFill>
                  <a:schemeClr val="bg1">
                    <a:lumMod val="25000"/>
                  </a:schemeClr>
                </a:solidFill>
                <a:ea typeface="굴림" pitchFamily="50" charset="-127"/>
              </a:rPr>
              <a:t>Washington, </a:t>
            </a:r>
            <a:r>
              <a:rPr lang="en-US" altLang="ko-KR" sz="1600" dirty="0" smtClean="0">
                <a:ea typeface="굴림" pitchFamily="50" charset="-127"/>
              </a:rPr>
              <a:t>Atlanta 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ea typeface="굴림" pitchFamily="50" charset="-127"/>
              </a:rPr>
              <a:t>                      ,Denver</a:t>
            </a:r>
          </a:p>
          <a:p>
            <a:pPr marL="609600" indent="-609600">
              <a:buNone/>
            </a:pPr>
            <a:r>
              <a:rPr lang="en-US" altLang="ko-KR" sz="1600" dirty="0" smtClean="0">
                <a:solidFill>
                  <a:schemeClr val="accent5">
                    <a:lumMod val="25000"/>
                  </a:schemeClr>
                </a:solidFill>
                <a:ea typeface="굴림" pitchFamily="50" charset="-127"/>
              </a:rPr>
              <a:t>Skip Atlanta and Denver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altLang="ko-KR" sz="1600" dirty="0" smtClean="0">
                <a:ea typeface="굴림" pitchFamily="50" charset="-127"/>
              </a:rPr>
              <a:t>At Washington</a:t>
            </a:r>
            <a:r>
              <a:rPr lang="ko-KR" altLang="en-US" sz="1600" dirty="0" smtClean="0">
                <a:ea typeface="굴림" pitchFamily="50" charset="-127"/>
              </a:rPr>
              <a:t>  </a:t>
            </a:r>
            <a:r>
              <a:rPr lang="en-US" altLang="ko-KR" sz="1600" dirty="0" smtClean="0">
                <a:solidFill>
                  <a:schemeClr val="accent6"/>
                </a:solidFill>
                <a:ea typeface="굴림" pitchFamily="50" charset="-127"/>
              </a:rPr>
              <a:t>End </a:t>
            </a:r>
            <a:r>
              <a:rPr lang="en-US" altLang="ko-KR" sz="1600" dirty="0" smtClean="0">
                <a:ea typeface="굴림" pitchFamily="50" charset="-127"/>
              </a:rPr>
              <a:t>    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285720" y="857232"/>
            <a:ext cx="8072494" cy="369332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Find all possible paths before move to the next level.</a:t>
            </a:r>
            <a:endParaRPr lang="ko-KR" altLang="en-US" sz="1800" dirty="0">
              <a:solidFill>
                <a:schemeClr val="accent2"/>
              </a:solidFill>
              <a:ea typeface="굴림" pitchFamily="50" charset="-127"/>
            </a:endParaRPr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 flipV="1">
            <a:off x="1295400" y="1828800"/>
            <a:ext cx="9906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1295400" y="2819400"/>
            <a:ext cx="1905000" cy="2590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 flipH="1">
            <a:off x="1447800" y="1981200"/>
            <a:ext cx="1066800" cy="3048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2667000" y="1981200"/>
            <a:ext cx="0" cy="1371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 flipV="1">
            <a:off x="1752600" y="3581400"/>
            <a:ext cx="762000" cy="1371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3124200" y="3581400"/>
            <a:ext cx="1524000" cy="838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533400" y="22098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1</a:t>
            </a:r>
          </a:p>
        </p:txBody>
      </p:sp>
      <p:sp>
        <p:nvSpPr>
          <p:cNvPr id="193552" name="Text Box 16"/>
          <p:cNvSpPr txBox="1">
            <a:spLocks noChangeArrowheads="1"/>
          </p:cNvSpPr>
          <p:nvPr/>
        </p:nvSpPr>
        <p:spPr bwMode="auto">
          <a:xfrm>
            <a:off x="2362200" y="14478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2</a:t>
            </a:r>
          </a:p>
        </p:txBody>
      </p:sp>
      <p:sp>
        <p:nvSpPr>
          <p:cNvPr id="193553" name="Text Box 17"/>
          <p:cNvSpPr txBox="1">
            <a:spLocks noChangeArrowheads="1"/>
          </p:cNvSpPr>
          <p:nvPr/>
        </p:nvSpPr>
        <p:spPr bwMode="auto">
          <a:xfrm>
            <a:off x="3200400" y="50292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3</a:t>
            </a:r>
          </a:p>
        </p:txBody>
      </p:sp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914400" y="47244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4</a:t>
            </a:r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2133600" y="31242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5</a:t>
            </a:r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 flipV="1">
            <a:off x="3886200" y="4419600"/>
            <a:ext cx="9144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93557" name="Text Box 21"/>
          <p:cNvSpPr txBox="1">
            <a:spLocks noChangeArrowheads="1"/>
          </p:cNvSpPr>
          <p:nvPr/>
        </p:nvSpPr>
        <p:spPr bwMode="auto">
          <a:xfrm>
            <a:off x="4572000" y="38862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6</a:t>
            </a:r>
          </a:p>
        </p:txBody>
      </p:sp>
      <p:sp>
        <p:nvSpPr>
          <p:cNvPr id="193558" name="Text Box 22"/>
          <p:cNvSpPr txBox="1">
            <a:spLocks noChangeArrowheads="1"/>
          </p:cNvSpPr>
          <p:nvPr/>
        </p:nvSpPr>
        <p:spPr bwMode="auto">
          <a:xfrm>
            <a:off x="4343400" y="22098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7</a:t>
            </a:r>
          </a:p>
        </p:txBody>
      </p:sp>
      <p:sp>
        <p:nvSpPr>
          <p:cNvPr id="193559" name="Line 23"/>
          <p:cNvSpPr>
            <a:spLocks noChangeShapeType="1"/>
          </p:cNvSpPr>
          <p:nvPr/>
        </p:nvSpPr>
        <p:spPr bwMode="auto">
          <a:xfrm flipH="1" flipV="1">
            <a:off x="4953000" y="2819400"/>
            <a:ext cx="152400" cy="1371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4572000" cy="6705600"/>
          </a:xfrm>
          <a:ln/>
        </p:spPr>
        <p:txBody>
          <a:bodyPr/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solidFill>
                  <a:srgbClr val="3366FF"/>
                </a:solidFill>
                <a:latin typeface="굴림" pitchFamily="50" charset="-127"/>
                <a:ea typeface="굴림" pitchFamily="50" charset="-127"/>
              </a:rPr>
              <a:t>void BreadthFirstSearch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(GraphType&lt;VertexType&gt; graph,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   VertexType startVertex, VertexType endVertex)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{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using namespace std;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QueType&lt;VertexType&gt; queue;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QueType&lt;VertexType&gt; vertexQ;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Times New Roman"/>
                <a:ea typeface="굴림" pitchFamily="50" charset="-127"/>
              </a:rPr>
              <a:t> </a:t>
            </a: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bool found = false;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VertexType vertex;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VertexType item;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graph.ClearMarks();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b="1">
                <a:latin typeface="굴림" pitchFamily="50" charset="-127"/>
                <a:ea typeface="굴림" pitchFamily="50" charset="-127"/>
              </a:rPr>
              <a:t>  queue.Enqueue(startVertex);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do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{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  queue.Dequeue(vertex);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    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  if (vertex == endVertex)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  {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    cout  &lt;&lt; vertex;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    found = true;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600" b="1">
                <a:latin typeface="굴림" pitchFamily="50" charset="-127"/>
                <a:ea typeface="굴림" pitchFamily="50" charset="-127"/>
              </a:rPr>
              <a:t>    }</a:t>
            </a:r>
            <a:endParaRPr lang="en-US" altLang="ko-KR" sz="18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/>
            <a:fld id="{FF5AE3E6-0A53-4AE6-8503-129BF93649AD}" type="slidenum">
              <a:rPr lang="en-US" altLang="en-US" sz="1400" b="0"/>
              <a:pPr algn="r"/>
              <a:t>52</a:t>
            </a:fld>
            <a:endParaRPr lang="en-US" altLang="en-US" sz="1400" b="0"/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4724400" y="6096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else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if (!graph.IsMarked(vertex))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graph.MarkVertex(vertex);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cout  &lt;&lt; vertex;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graph.GetToVertices(vertex, vertexQ);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Times New Roman"/>
                <a:ea typeface="굴림" pitchFamily="50" charset="-127"/>
              </a:rPr>
              <a:t> </a:t>
            </a:r>
            <a:endParaRPr lang="en-US" altLang="ko-KR" sz="1600">
              <a:latin typeface="굴림" pitchFamily="50" charset="-127"/>
              <a:ea typeface="굴림" pitchFamily="50" charset="-127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while (!vertexQ.IsEmpty())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  vertexQ.Dequeue(item);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  if (!graph.IsMarked(item))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    queue.Enqueue(item);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  }              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} while (!queue.IsEmpty() &amp;&amp; !found);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if (!found)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  cout &lt;&lt; "Path not found." &lt;&lt; endl;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sz="1600">
                <a:latin typeface="굴림" pitchFamily="50" charset="-127"/>
                <a:ea typeface="굴림" pitchFamily="50" charset="-127"/>
              </a:rPr>
              <a:t>}</a:t>
            </a:r>
            <a:r>
              <a:rPr lang="en-US" altLang="ko-KR" sz="1600">
                <a:latin typeface="Courier New" pitchFamily="49" charset="0"/>
                <a:ea typeface="굴림" pitchFamily="50" charset="-127"/>
              </a:rPr>
              <a:t> </a:t>
            </a:r>
            <a:endParaRPr lang="en-US" altLang="en-US" sz="1600">
              <a:latin typeface="Courier New" pitchFamily="49" charset="0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610100" y="63500"/>
            <a:ext cx="0" cy="685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EE6B-1E20-4F5F-B0E3-4502788197B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 sz="3600">
                <a:ea typeface="굴림" pitchFamily="50" charset="-127"/>
              </a:rPr>
              <a:t>Single-Source Shortest-Path Problem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pitchFamily="50" charset="-127"/>
              </a:rPr>
              <a:t>Many paths may exist between two vertices</a:t>
            </a:r>
            <a:endParaRPr lang="ko-KR" altLang="en-US" sz="28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pitchFamily="50" charset="-127"/>
              </a:rPr>
              <a:t>Want to find the shortest path among the paths.</a:t>
            </a:r>
            <a:endParaRPr lang="ko-KR" altLang="en-US" sz="2800" dirty="0">
              <a:ea typeface="굴림" pitchFamily="50" charset="-127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 smtClean="0">
                <a:ea typeface="굴림" pitchFamily="50" charset="-127"/>
              </a:rPr>
              <a:t>Ex)</a:t>
            </a:r>
            <a:r>
              <a:rPr lang="ko-KR" altLang="en-US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Shortest path between Austin</a:t>
            </a:r>
            <a:r>
              <a:rPr lang="ko-KR" altLang="en-US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and Washington by Korean Airline</a:t>
            </a:r>
            <a:endParaRPr lang="ko-KR" altLang="en-US" sz="24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800" dirty="0">
                <a:ea typeface="굴림" pitchFamily="50" charset="-127"/>
              </a:rPr>
              <a:t> </a:t>
            </a:r>
            <a:r>
              <a:rPr lang="en-US" altLang="ko-KR" sz="2800" dirty="0" smtClean="0">
                <a:ea typeface="굴림" pitchFamily="50" charset="-127"/>
              </a:rPr>
              <a:t>Possible paths between Austin and Washington</a:t>
            </a:r>
            <a:endParaRPr lang="ko-KR" altLang="en-US" sz="2800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Austin  </a:t>
            </a:r>
            <a:r>
              <a:rPr lang="en-US" altLang="ko-KR" sz="2400" dirty="0">
                <a:ea typeface="굴림" pitchFamily="50" charset="-127"/>
                <a:sym typeface="Wingdings" pitchFamily="2" charset="2"/>
              </a:rPr>
              <a:t>  Houston    Atlanta    Washington</a:t>
            </a:r>
            <a:r>
              <a:rPr lang="en-US" altLang="ko-KR" sz="2400" dirty="0">
                <a:ea typeface="굴림" pitchFamily="50" charset="-127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	       (160)     +      </a:t>
            </a:r>
            <a:r>
              <a:rPr lang="en-US" altLang="ko-KR" sz="2400" dirty="0">
                <a:ea typeface="굴림" pitchFamily="50" charset="-127"/>
                <a:sym typeface="Wingdings" pitchFamily="2" charset="2"/>
              </a:rPr>
              <a:t>(800)    +	    (600)  = 1560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 err="1">
                <a:ea typeface="굴림" pitchFamily="50" charset="-127"/>
              </a:rPr>
              <a:t>Austin</a:t>
            </a:r>
            <a:r>
              <a:rPr lang="en-US" altLang="ko-KR" sz="2400" dirty="0" err="1">
                <a:ea typeface="굴림" pitchFamily="50" charset="-127"/>
                <a:sym typeface="Wingdings" pitchFamily="2" charset="2"/>
              </a:rPr>
              <a:t>DallasDenverAtlantaWashington</a:t>
            </a:r>
            <a:r>
              <a:rPr lang="en-US" altLang="ko-KR" sz="2400" dirty="0">
                <a:ea typeface="굴림" pitchFamily="50" charset="-127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2400" dirty="0">
                <a:ea typeface="굴림" pitchFamily="50" charset="-127"/>
              </a:rPr>
              <a:t>		     (200)  +  </a:t>
            </a:r>
            <a:r>
              <a:rPr lang="en-US" altLang="ko-KR" sz="2400" dirty="0">
                <a:ea typeface="굴림" pitchFamily="50" charset="-127"/>
                <a:sym typeface="Wingdings" pitchFamily="2" charset="2"/>
              </a:rPr>
              <a:t>(780)  +  (1400)  + (600) = 1980</a:t>
            </a:r>
            <a:endParaRPr lang="ko-KR" altLang="en-US" sz="2400" dirty="0">
              <a:ea typeface="굴림" pitchFamily="50" charset="-127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 smtClean="0">
                <a:ea typeface="굴림" pitchFamily="50" charset="-127"/>
                <a:sym typeface="Wingdings" pitchFamily="2" charset="2"/>
              </a:rPr>
              <a:t>Shortest-Path Search</a:t>
            </a:r>
            <a:endParaRPr lang="ko-KR" altLang="en-US" sz="2800" dirty="0">
              <a:ea typeface="굴림" pitchFamily="50" charset="-127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dirty="0" smtClean="0">
                <a:ea typeface="굴림" pitchFamily="50" charset="-127"/>
                <a:sym typeface="Wingdings" pitchFamily="2" charset="2"/>
              </a:rPr>
              <a:t>Use Priority Queue instead of queue in breadth first search algorithm. Take the vertex with minimum edge weight.</a:t>
            </a:r>
            <a:endParaRPr lang="ko-KR" altLang="en-US" sz="2400" dirty="0">
              <a:ea typeface="굴림" pitchFamily="50" charset="-127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035B-7CC4-4AF4-8762-3702EA47AB9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ShortestPath(graph,startVertex)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9624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ko-KR" sz="2000" dirty="0" err="1">
                <a:ea typeface="굴림" pitchFamily="50" charset="-127"/>
              </a:rPr>
              <a:t>graph.ClearMarks</a:t>
            </a:r>
            <a:r>
              <a:rPr lang="en-US" altLang="ko-KR" sz="2000" dirty="0">
                <a:ea typeface="굴림" pitchFamily="50" charset="-127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 err="1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 err="1">
                <a:ea typeface="굴림" pitchFamily="50" charset="-127"/>
              </a:rPr>
              <a:t>.fromVertex</a:t>
            </a:r>
            <a:r>
              <a:rPr lang="en-US" altLang="ko-KR" sz="2000" dirty="0">
                <a:ea typeface="굴림" pitchFamily="50" charset="-127"/>
              </a:rPr>
              <a:t> = </a:t>
            </a:r>
            <a:r>
              <a:rPr lang="en-US" altLang="ko-KR" sz="2000" dirty="0" err="1">
                <a:ea typeface="굴림" pitchFamily="50" charset="-127"/>
              </a:rPr>
              <a:t>startVertex</a:t>
            </a:r>
            <a:endParaRPr lang="en-US" altLang="ko-KR" sz="2000" dirty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000" dirty="0" err="1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 err="1">
                <a:ea typeface="굴림" pitchFamily="50" charset="-127"/>
              </a:rPr>
              <a:t>.toVerex</a:t>
            </a:r>
            <a:r>
              <a:rPr lang="en-US" altLang="ko-KR" sz="2000" dirty="0">
                <a:ea typeface="굴림" pitchFamily="50" charset="-127"/>
              </a:rPr>
              <a:t> = </a:t>
            </a:r>
            <a:r>
              <a:rPr lang="en-US" altLang="ko-KR" sz="2000" dirty="0" err="1">
                <a:ea typeface="굴림" pitchFamily="50" charset="-127"/>
              </a:rPr>
              <a:t>startVertex</a:t>
            </a:r>
            <a:endParaRPr lang="en-US" altLang="ko-KR" sz="2000" dirty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000" dirty="0" err="1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 err="1">
                <a:ea typeface="굴림" pitchFamily="50" charset="-127"/>
              </a:rPr>
              <a:t>.distance</a:t>
            </a:r>
            <a:r>
              <a:rPr lang="en-US" altLang="ko-KR" sz="2000" dirty="0">
                <a:ea typeface="굴림" pitchFamily="50" charset="-127"/>
              </a:rPr>
              <a:t> = 0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 err="1">
                <a:solidFill>
                  <a:srgbClr val="000099"/>
                </a:solidFill>
                <a:ea typeface="굴림" pitchFamily="50" charset="-127"/>
              </a:rPr>
              <a:t>pq</a:t>
            </a:r>
            <a:r>
              <a:rPr lang="en-US" altLang="ko-KR" sz="2000" dirty="0" err="1">
                <a:ea typeface="굴림" pitchFamily="50" charset="-127"/>
              </a:rPr>
              <a:t>.Enqueue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>
                <a:ea typeface="굴림" pitchFamily="50" charset="-127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>
                <a:solidFill>
                  <a:schemeClr val="folHlink"/>
                </a:solidFill>
                <a:ea typeface="굴림" pitchFamily="50" charset="-127"/>
              </a:rPr>
              <a:t>do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  </a:t>
            </a:r>
            <a:r>
              <a:rPr lang="en-US" altLang="ko-KR" sz="2000" dirty="0" err="1">
                <a:solidFill>
                  <a:srgbClr val="000099"/>
                </a:solidFill>
                <a:ea typeface="굴림" pitchFamily="50" charset="-127"/>
              </a:rPr>
              <a:t>pq</a:t>
            </a:r>
            <a:r>
              <a:rPr lang="en-US" altLang="ko-KR" sz="2000" dirty="0" err="1">
                <a:ea typeface="굴림" pitchFamily="50" charset="-127"/>
              </a:rPr>
              <a:t>.Dequeue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altLang="ko-KR" sz="2000" dirty="0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>
                <a:ea typeface="굴림" pitchFamily="50" charset="-127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  </a:t>
            </a:r>
            <a:r>
              <a:rPr lang="en-US" altLang="ko-KR" sz="2000" dirty="0">
                <a:solidFill>
                  <a:schemeClr val="folHlink"/>
                </a:solidFill>
                <a:ea typeface="굴림" pitchFamily="50" charset="-127"/>
              </a:rPr>
              <a:t>if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 err="1">
                <a:ea typeface="굴림" pitchFamily="50" charset="-127"/>
              </a:rPr>
              <a:t>item.toVertex</a:t>
            </a:r>
            <a:r>
              <a:rPr lang="en-US" altLang="ko-KR" sz="2000" dirty="0">
                <a:ea typeface="굴림" pitchFamily="50" charset="-127"/>
              </a:rPr>
              <a:t> is not Marked	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    Mark </a:t>
            </a:r>
            <a:r>
              <a:rPr lang="en-US" altLang="ko-KR" sz="2000" dirty="0" err="1" smtClean="0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 err="1" smtClean="0">
                <a:ea typeface="굴림" pitchFamily="50" charset="-127"/>
              </a:rPr>
              <a:t>.fromVertex</a:t>
            </a:r>
            <a:endParaRPr lang="en-US" altLang="ko-KR" sz="2000" dirty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    Write </a:t>
            </a:r>
            <a:r>
              <a:rPr lang="en-US" altLang="ko-KR" sz="2000" dirty="0">
                <a:solidFill>
                  <a:srgbClr val="000099"/>
                </a:solidFill>
                <a:ea typeface="굴림" pitchFamily="50" charset="-127"/>
              </a:rPr>
              <a:t>item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    </a:t>
            </a:r>
            <a:r>
              <a:rPr lang="en-US" altLang="ko-KR" sz="2000" dirty="0" err="1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 err="1">
                <a:ea typeface="굴림" pitchFamily="50" charset="-127"/>
              </a:rPr>
              <a:t>.fromVertex</a:t>
            </a:r>
            <a:r>
              <a:rPr lang="en-US" altLang="ko-KR" sz="2000" dirty="0">
                <a:ea typeface="굴림" pitchFamily="50" charset="-127"/>
              </a:rPr>
              <a:t>=</a:t>
            </a:r>
            <a:r>
              <a:rPr lang="en-US" altLang="ko-KR" sz="2000" dirty="0" err="1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 err="1">
                <a:ea typeface="굴림" pitchFamily="50" charset="-127"/>
              </a:rPr>
              <a:t>.toVertex</a:t>
            </a:r>
            <a:endParaRPr lang="en-US" altLang="ko-KR" sz="2000" dirty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r>
              <a:rPr lang="en-US" altLang="ko-KR" sz="2000" dirty="0">
                <a:ea typeface="굴림" pitchFamily="50" charset="-127"/>
              </a:rPr>
              <a:t>    </a:t>
            </a:r>
            <a:r>
              <a:rPr lang="en-US" altLang="ko-KR" sz="2000" dirty="0" err="1">
                <a:ea typeface="굴림" pitchFamily="50" charset="-127"/>
              </a:rPr>
              <a:t>minDistance</a:t>
            </a:r>
            <a:r>
              <a:rPr lang="en-US" altLang="ko-KR" sz="2000" dirty="0">
                <a:ea typeface="굴림" pitchFamily="50" charset="-127"/>
              </a:rPr>
              <a:t> = </a:t>
            </a:r>
            <a:r>
              <a:rPr lang="en-US" altLang="ko-KR" sz="2000" dirty="0" err="1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sz="2000" dirty="0" err="1">
                <a:ea typeface="굴림" pitchFamily="50" charset="-127"/>
              </a:rPr>
              <a:t>.distance</a:t>
            </a:r>
            <a:endParaRPr lang="en-US" altLang="ko-KR" sz="2000" dirty="0">
              <a:ea typeface="굴림" pitchFamily="50" charset="-127"/>
            </a:endParaRPr>
          </a:p>
          <a:p>
            <a:pPr>
              <a:buFont typeface="Monotype Sorts" pitchFamily="2" charset="2"/>
              <a:buNone/>
            </a:pPr>
            <a:endParaRPr lang="en-US" altLang="ko-KR" sz="2000" dirty="0">
              <a:ea typeface="굴림" pitchFamily="50" charset="-127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724400" y="1371600"/>
            <a:ext cx="411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b="0">
                <a:ea typeface="굴림" pitchFamily="50" charset="-127"/>
              </a:rPr>
              <a:t>   </a:t>
            </a:r>
            <a:r>
              <a:rPr lang="en-US" altLang="ko-KR" b="0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b="0">
                <a:ea typeface="굴림" pitchFamily="50" charset="-127"/>
              </a:rPr>
              <a:t>.fromVertex</a:t>
            </a:r>
            <a:r>
              <a:rPr lang="ko-KR" altLang="en-US" b="0">
                <a:ea typeface="굴림" pitchFamily="50" charset="-127"/>
              </a:rPr>
              <a:t>에 인접한 </a:t>
            </a:r>
            <a:r>
              <a:rPr lang="en-US" altLang="ko-KR" b="0">
                <a:ea typeface="굴림" pitchFamily="50" charset="-127"/>
              </a:rPr>
              <a:t>vertex </a:t>
            </a:r>
            <a:r>
              <a:rPr lang="ko-KR" altLang="en-US" b="0">
                <a:ea typeface="굴림" pitchFamily="50" charset="-127"/>
              </a:rPr>
              <a:t>들을 담은 </a:t>
            </a:r>
            <a:r>
              <a:rPr lang="en-US" altLang="ko-KR" b="0">
                <a:ea typeface="굴림" pitchFamily="50" charset="-127"/>
              </a:rPr>
              <a:t>Queue(vq)</a:t>
            </a:r>
            <a:r>
              <a:rPr lang="ko-KR" altLang="en-US" b="0">
                <a:ea typeface="굴림" pitchFamily="50" charset="-127"/>
              </a:rPr>
              <a:t>를 생성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ko-KR" altLang="en-US" b="0">
                <a:ea typeface="굴림" pitchFamily="50" charset="-127"/>
              </a:rPr>
              <a:t>   </a:t>
            </a:r>
            <a:r>
              <a:rPr lang="en-US" altLang="ko-KR" b="0">
                <a:solidFill>
                  <a:schemeClr val="folHlink"/>
                </a:solidFill>
                <a:ea typeface="굴림" pitchFamily="50" charset="-127"/>
              </a:rPr>
              <a:t>while</a:t>
            </a:r>
            <a:r>
              <a:rPr lang="en-US" altLang="ko-KR" b="0">
                <a:ea typeface="굴림" pitchFamily="50" charset="-127"/>
              </a:rPr>
              <a:t> !vq.Empty()</a:t>
            </a:r>
            <a:endParaRPr lang="ko-KR" altLang="en-US" b="0"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ko-KR" altLang="en-US" b="0">
                <a:ea typeface="굴림" pitchFamily="50" charset="-127"/>
              </a:rPr>
              <a:t>       </a:t>
            </a:r>
            <a:r>
              <a:rPr lang="en-US" altLang="ko-KR" b="0">
                <a:ea typeface="굴림" pitchFamily="50" charset="-127"/>
              </a:rPr>
              <a:t>vq.Dequeue(vertex)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ko-KR" altLang="en-US" b="0">
                <a:ea typeface="굴림" pitchFamily="50" charset="-127"/>
              </a:rPr>
              <a:t>       </a:t>
            </a:r>
            <a:r>
              <a:rPr lang="en-US" altLang="ko-KR" b="0">
                <a:solidFill>
                  <a:schemeClr val="folHlink"/>
                </a:solidFill>
                <a:ea typeface="굴림" pitchFamily="50" charset="-127"/>
              </a:rPr>
              <a:t>if</a:t>
            </a:r>
            <a:r>
              <a:rPr lang="en-US" altLang="ko-KR" b="0">
                <a:ea typeface="굴림" pitchFamily="50" charset="-127"/>
              </a:rPr>
              <a:t> !graph.IsMarkted(vertex)</a:t>
            </a:r>
            <a:endParaRPr lang="ko-KR" altLang="en-US" b="0">
              <a:ea typeface="굴림" pitchFamily="50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ko-KR" altLang="en-US" b="0">
                <a:ea typeface="굴림" pitchFamily="50" charset="-127"/>
              </a:rPr>
              <a:t>	     </a:t>
            </a:r>
            <a:r>
              <a:rPr lang="en-US" altLang="ko-KR" b="0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b="0">
                <a:ea typeface="굴림" pitchFamily="50" charset="-127"/>
              </a:rPr>
              <a:t>.toVertex = vertex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b="0">
                <a:ea typeface="굴림" pitchFamily="50" charset="-127"/>
              </a:rPr>
              <a:t>          item.distance = minDistance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b="0">
                <a:ea typeface="굴림" pitchFamily="50" charset="-127"/>
              </a:rPr>
              <a:t>          +graph.WeightIs(fromVertex 	, vertex)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b="0">
                <a:ea typeface="굴림" pitchFamily="50" charset="-127"/>
              </a:rPr>
              <a:t>          </a:t>
            </a:r>
            <a:r>
              <a:rPr lang="en-US" altLang="ko-KR" b="0">
                <a:solidFill>
                  <a:srgbClr val="000099"/>
                </a:solidFill>
                <a:ea typeface="굴림" pitchFamily="50" charset="-127"/>
              </a:rPr>
              <a:t>pq</a:t>
            </a:r>
            <a:r>
              <a:rPr lang="en-US" altLang="ko-KR" b="0">
                <a:ea typeface="굴림" pitchFamily="50" charset="-127"/>
              </a:rPr>
              <a:t>.Enqueue(</a:t>
            </a:r>
            <a:r>
              <a:rPr lang="en-US" altLang="ko-KR" b="0">
                <a:solidFill>
                  <a:srgbClr val="000099"/>
                </a:solidFill>
                <a:ea typeface="굴림" pitchFamily="50" charset="-127"/>
              </a:rPr>
              <a:t>item</a:t>
            </a:r>
            <a:r>
              <a:rPr lang="en-US" altLang="ko-KR" b="0">
                <a:ea typeface="굴림" pitchFamily="50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ko-KR" b="0">
                <a:ea typeface="굴림" pitchFamily="50" charset="-127"/>
              </a:rPr>
              <a:t>  </a:t>
            </a:r>
            <a:r>
              <a:rPr lang="en-US" altLang="ko-KR" b="0">
                <a:solidFill>
                  <a:schemeClr val="folHlink"/>
                </a:solidFill>
                <a:ea typeface="굴림" pitchFamily="50" charset="-127"/>
              </a:rPr>
              <a:t>while</a:t>
            </a:r>
            <a:r>
              <a:rPr lang="en-US" altLang="ko-KR" b="0">
                <a:ea typeface="굴림" pitchFamily="50" charset="-127"/>
              </a:rPr>
              <a:t> !</a:t>
            </a:r>
            <a:r>
              <a:rPr lang="en-US" altLang="ko-KR" b="0">
                <a:solidFill>
                  <a:schemeClr val="folHlink"/>
                </a:solidFill>
                <a:ea typeface="굴림" pitchFamily="50" charset="-127"/>
              </a:rPr>
              <a:t>pq</a:t>
            </a:r>
            <a:r>
              <a:rPr lang="en-US" altLang="ko-KR" b="0">
                <a:ea typeface="굴림" pitchFamily="50" charset="-127"/>
              </a:rPr>
              <a:t>.IsEmpty()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ko-KR" altLang="en-US" b="0">
              <a:ea typeface="굴림" pitchFamily="50" charset="-127"/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572000" y="5486400"/>
            <a:ext cx="4267200" cy="1169551"/>
          </a:xfrm>
          <a:prstGeom prst="rect">
            <a:avLst/>
          </a:prstGeom>
          <a:solidFill>
            <a:schemeClr val="bg2"/>
          </a:solidFill>
          <a:ln w="57150" cmpd="thinThick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Use min. heap for the Queue</a:t>
            </a:r>
            <a:endParaRPr lang="ko-KR" altLang="en-US" dirty="0">
              <a:ea typeface="굴림" pitchFamily="50" charset="-127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altLang="ko-KR" dirty="0" smtClean="0">
                <a:ea typeface="굴림" pitchFamily="50" charset="-127"/>
              </a:rPr>
              <a:t>Continue until all the vertices are visited. </a:t>
            </a:r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6781C-C0AB-4D59-BAE9-17FB3D4E7A5E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685800"/>
          </a:xfrm>
        </p:spPr>
        <p:txBody>
          <a:bodyPr/>
          <a:lstStyle/>
          <a:p>
            <a:r>
              <a:rPr lang="en-US" altLang="ko-KR" sz="4000">
                <a:ea typeface="굴림" pitchFamily="50" charset="-127"/>
              </a:rPr>
              <a:t>ShortestPath(graph,Washington) </a:t>
            </a:r>
            <a:endParaRPr lang="ko-KR" altLang="en-US" sz="4000">
              <a:ea typeface="굴림" pitchFamily="50" charset="-127"/>
            </a:endParaRP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87680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1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05400" y="990600"/>
            <a:ext cx="3810000" cy="5410200"/>
          </a:xfrm>
          <a:solidFill>
            <a:schemeClr val="bg2"/>
          </a:solidFill>
          <a:ln/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 err="1">
                <a:solidFill>
                  <a:schemeClr val="folHlink"/>
                </a:solidFill>
                <a:ea typeface="굴림" pitchFamily="50" charset="-127"/>
              </a:rPr>
              <a:t>pQ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: {(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7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solidFill>
                  <a:srgbClr val="990033"/>
                </a:solidFill>
                <a:ea typeface="굴림" pitchFamily="50" charset="-127"/>
              </a:rPr>
              <a:t>7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1. Washington </a:t>
            </a:r>
            <a:r>
              <a:rPr lang="en-US" altLang="ko-KR" sz="1800" dirty="0" err="1">
                <a:ea typeface="굴림" pitchFamily="50" charset="-127"/>
              </a:rPr>
              <a:t>Washington</a:t>
            </a:r>
            <a:r>
              <a:rPr lang="en-US" altLang="ko-KR" sz="1800" dirty="0">
                <a:ea typeface="굴림" pitchFamily="50" charset="-127"/>
              </a:rPr>
              <a:t> 0</a:t>
            </a:r>
            <a:endParaRPr lang="ko-KR" altLang="en-US" sz="1800" dirty="0">
              <a:ea typeface="굴림" pitchFamily="50" charset="-127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ko-KR" sz="1800" dirty="0" err="1">
                <a:solidFill>
                  <a:schemeClr val="accent2"/>
                </a:solidFill>
                <a:ea typeface="굴림" pitchFamily="50" charset="-127"/>
              </a:rPr>
              <a:t>vQ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:{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2</a:t>
            </a:r>
            <a:r>
              <a:rPr lang="en-US" altLang="ko-KR" sz="1600" dirty="0" smtClean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(1300)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,6</a:t>
            </a:r>
            <a:r>
              <a:rPr lang="en-US" altLang="ko-KR" sz="1400" dirty="0" smtClean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(600)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}, </a:t>
            </a:r>
            <a:r>
              <a:rPr lang="en-US" altLang="ko-KR" sz="1800" dirty="0" err="1">
                <a:solidFill>
                  <a:srgbClr val="003300"/>
                </a:solidFill>
                <a:ea typeface="굴림" pitchFamily="50" charset="-127"/>
              </a:rPr>
              <a:t>mD</a:t>
            </a:r>
            <a:r>
              <a:rPr lang="en-US" altLang="ko-KR" sz="1800" dirty="0">
                <a:solidFill>
                  <a:srgbClr val="003300"/>
                </a:solidFill>
                <a:ea typeface="굴림" pitchFamily="50" charset="-127"/>
              </a:rPr>
              <a:t>=0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 err="1">
                <a:solidFill>
                  <a:schemeClr val="folHlink"/>
                </a:solidFill>
                <a:ea typeface="굴림" pitchFamily="50" charset="-127"/>
              </a:rPr>
              <a:t>pQ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: {(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7,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2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1300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), 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7,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6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600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2. Washington Atlanta	600</a:t>
            </a:r>
            <a:endParaRPr lang="ko-KR" altLang="en-US" sz="1800" dirty="0">
              <a:ea typeface="굴림" pitchFamily="50" charset="-127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ko-KR" sz="1800" dirty="0" err="1">
                <a:solidFill>
                  <a:schemeClr val="accent2"/>
                </a:solidFill>
                <a:ea typeface="굴림" pitchFamily="50" charset="-127"/>
              </a:rPr>
              <a:t>vQ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:{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3</a:t>
            </a:r>
            <a:r>
              <a:rPr lang="en-US" altLang="ko-KR" sz="1800" dirty="0" smtClean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(800</a:t>
            </a:r>
            <a:r>
              <a:rPr lang="en-US" altLang="ko-KR" sz="1800" dirty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)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}, </a:t>
            </a:r>
            <a:r>
              <a:rPr lang="en-US" altLang="ko-KR" sz="1800" dirty="0" err="1">
                <a:solidFill>
                  <a:srgbClr val="003300"/>
                </a:solidFill>
                <a:ea typeface="굴림" pitchFamily="50" charset="-127"/>
              </a:rPr>
              <a:t>mD</a:t>
            </a:r>
            <a:r>
              <a:rPr lang="en-US" altLang="ko-KR" sz="1800" dirty="0">
                <a:solidFill>
                  <a:srgbClr val="003300"/>
                </a:solidFill>
                <a:ea typeface="굴림" pitchFamily="50" charset="-127"/>
              </a:rPr>
              <a:t>=600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 err="1">
                <a:solidFill>
                  <a:schemeClr val="folHlink"/>
                </a:solidFill>
                <a:ea typeface="굴림" pitchFamily="50" charset="-127"/>
              </a:rPr>
              <a:t>pQ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: {(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6,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3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1400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),(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7,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2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1300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3. Washington Dallas	1300</a:t>
            </a:r>
            <a:endParaRPr lang="ko-KR" altLang="en-US" sz="1800" dirty="0">
              <a:ea typeface="굴림" pitchFamily="50" charset="-127"/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ko-KR" sz="1600" dirty="0" err="1">
                <a:solidFill>
                  <a:schemeClr val="accent2"/>
                </a:solidFill>
                <a:ea typeface="굴림" pitchFamily="50" charset="-127"/>
              </a:rPr>
              <a:t>vQ</a:t>
            </a:r>
            <a:r>
              <a:rPr lang="en-US" altLang="ko-KR" sz="1600" dirty="0">
                <a:solidFill>
                  <a:schemeClr val="accent2"/>
                </a:solidFill>
                <a:ea typeface="굴림" pitchFamily="50" charset="-127"/>
              </a:rPr>
              <a:t>:{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4</a:t>
            </a:r>
            <a:r>
              <a:rPr lang="en-US" altLang="ko-KR" sz="1600" dirty="0" smtClean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(900</a:t>
            </a:r>
            <a:r>
              <a:rPr lang="en-US" altLang="ko-KR" sz="1600" dirty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)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,5</a:t>
            </a:r>
            <a:r>
              <a:rPr lang="en-US" altLang="ko-KR" sz="1600" dirty="0" smtClean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(780</a:t>
            </a:r>
            <a:r>
              <a:rPr lang="en-US" altLang="ko-KR" sz="1600" dirty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)</a:t>
            </a:r>
            <a:r>
              <a:rPr lang="en-US" altLang="ko-KR" sz="1600" dirty="0" smtClean="0">
                <a:solidFill>
                  <a:schemeClr val="accent2"/>
                </a:solidFill>
                <a:ea typeface="굴림" pitchFamily="50" charset="-127"/>
              </a:rPr>
              <a:t>,1</a:t>
            </a:r>
            <a:r>
              <a:rPr lang="en-US" altLang="ko-KR" sz="1600" dirty="0" smtClean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(200</a:t>
            </a:r>
            <a:r>
              <a:rPr lang="en-US" altLang="ko-KR" sz="1600" dirty="0">
                <a:solidFill>
                  <a:schemeClr val="accent3">
                    <a:lumMod val="25000"/>
                  </a:schemeClr>
                </a:solidFill>
                <a:ea typeface="굴림" pitchFamily="50" charset="-127"/>
              </a:rPr>
              <a:t>)</a:t>
            </a:r>
            <a:r>
              <a:rPr lang="en-US" altLang="ko-KR" sz="1800" dirty="0" smtClean="0">
                <a:solidFill>
                  <a:schemeClr val="accent2"/>
                </a:solidFill>
                <a:ea typeface="굴림" pitchFamily="50" charset="-127"/>
              </a:rPr>
              <a:t>}, </a:t>
            </a:r>
            <a:r>
              <a:rPr lang="en-US" altLang="ko-KR" sz="1800" dirty="0" err="1">
                <a:solidFill>
                  <a:srgbClr val="003300"/>
                </a:solidFill>
                <a:ea typeface="굴림" pitchFamily="50" charset="-127"/>
              </a:rPr>
              <a:t>mD</a:t>
            </a:r>
            <a:r>
              <a:rPr lang="en-US" altLang="ko-KR" sz="1800" dirty="0">
                <a:solidFill>
                  <a:srgbClr val="003300"/>
                </a:solidFill>
                <a:ea typeface="굴림" pitchFamily="50" charset="-127"/>
              </a:rPr>
              <a:t>=1300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 err="1">
                <a:solidFill>
                  <a:schemeClr val="folHlink"/>
                </a:solidFill>
                <a:ea typeface="굴림" pitchFamily="50" charset="-127"/>
              </a:rPr>
              <a:t>pQ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: {(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2,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4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2200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),(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2,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1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1500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), 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6,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3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1400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 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2,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5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2080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),}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4. Atlanta        Houston 	1400</a:t>
            </a:r>
            <a:endParaRPr lang="ko-KR" altLang="en-US" sz="1800" dirty="0">
              <a:ea typeface="굴림" pitchFamily="50" charset="-127"/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 err="1">
                <a:solidFill>
                  <a:schemeClr val="accent2"/>
                </a:solidFill>
                <a:ea typeface="굴림" pitchFamily="50" charset="-127"/>
              </a:rPr>
              <a:t>vQ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:{}, </a:t>
            </a:r>
            <a:r>
              <a:rPr lang="en-US" altLang="ko-KR" sz="1800" dirty="0" err="1">
                <a:solidFill>
                  <a:srgbClr val="003300"/>
                </a:solidFill>
                <a:ea typeface="굴림" pitchFamily="50" charset="-127"/>
              </a:rPr>
              <a:t>mD</a:t>
            </a:r>
            <a:r>
              <a:rPr lang="en-US" altLang="ko-KR" sz="1800" dirty="0">
                <a:solidFill>
                  <a:srgbClr val="003300"/>
                </a:solidFill>
                <a:ea typeface="굴림" pitchFamily="50" charset="-127"/>
              </a:rPr>
              <a:t>=1400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 err="1">
                <a:solidFill>
                  <a:schemeClr val="folHlink"/>
                </a:solidFill>
                <a:ea typeface="굴림" pitchFamily="50" charset="-127"/>
              </a:rPr>
              <a:t>pQ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: {(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2,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4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2200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),(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2,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5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2080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 ,(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2,</a:t>
            </a:r>
            <a:r>
              <a:rPr lang="en-US" altLang="ko-KR" sz="1800" dirty="0">
                <a:solidFill>
                  <a:srgbClr val="CC0000"/>
                </a:solidFill>
                <a:ea typeface="굴림" pitchFamily="50" charset="-127"/>
              </a:rPr>
              <a:t>1</a:t>
            </a:r>
            <a:r>
              <a:rPr lang="en-US" altLang="ko-KR" sz="1800" dirty="0">
                <a:solidFill>
                  <a:schemeClr val="accent2"/>
                </a:solidFill>
                <a:ea typeface="굴림" pitchFamily="50" charset="-127"/>
              </a:rPr>
              <a:t>,</a:t>
            </a:r>
            <a:r>
              <a:rPr lang="en-US" altLang="ko-KR" sz="1800" dirty="0">
                <a:ea typeface="굴림" pitchFamily="50" charset="-127"/>
              </a:rPr>
              <a:t>1500</a:t>
            </a:r>
            <a:r>
              <a:rPr lang="en-US" altLang="ko-KR" sz="1800" dirty="0">
                <a:solidFill>
                  <a:schemeClr val="folHlink"/>
                </a:solidFill>
                <a:ea typeface="굴림" pitchFamily="50" charset="-127"/>
              </a:rPr>
              <a:t>)}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5. Dallas         </a:t>
            </a:r>
            <a:r>
              <a:rPr lang="en-US" altLang="ko-KR" sz="1800" dirty="0" err="1">
                <a:ea typeface="굴림" pitchFamily="50" charset="-127"/>
              </a:rPr>
              <a:t>Austine</a:t>
            </a:r>
            <a:r>
              <a:rPr lang="en-US" altLang="ko-KR" sz="1800" dirty="0">
                <a:ea typeface="굴림" pitchFamily="50" charset="-127"/>
              </a:rPr>
              <a:t>     1500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6. Dallas         Denver      2080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800" dirty="0">
                <a:ea typeface="굴림" pitchFamily="50" charset="-127"/>
              </a:rPr>
              <a:t>7. Dallas         Chicago     2200 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altLang="ko-KR" sz="1800" dirty="0">
              <a:ea typeface="굴림" pitchFamily="50" charset="-127"/>
            </a:endParaRP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381000" y="22098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1</a:t>
            </a: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2057400" y="13716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2</a:t>
            </a: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2667000" y="47244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3</a:t>
            </a: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838200" y="44196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4</a:t>
            </a: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1905000" y="29718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5</a:t>
            </a: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3886200" y="37338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6</a:t>
            </a: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3962400" y="2133600"/>
            <a:ext cx="304800" cy="317500"/>
          </a:xfrm>
          <a:prstGeom prst="rect">
            <a:avLst/>
          </a:prstGeom>
          <a:solidFill>
            <a:schemeClr val="bg2"/>
          </a:solidFill>
          <a:ln w="12700">
            <a:solidFill>
              <a:srgbClr val="00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400">
                <a:ea typeface="굴림" pitchFamily="50" charset="-127"/>
              </a:rPr>
              <a:t>7</a:t>
            </a:r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304800" y="6096000"/>
            <a:ext cx="4267200" cy="584775"/>
          </a:xfrm>
          <a:prstGeom prst="rect">
            <a:avLst/>
          </a:prstGeom>
          <a:solidFill>
            <a:schemeClr val="bg2"/>
          </a:solidFill>
          <a:ln w="57150" cmpd="thinThick">
            <a:solidFill>
              <a:srgbClr val="808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600" dirty="0" smtClean="0">
                <a:ea typeface="굴림" pitchFamily="50" charset="-127"/>
              </a:rPr>
              <a:t>Find the minimum distance between Washing to and all other cities.</a:t>
            </a:r>
            <a:endParaRPr lang="ko-KR" altLang="en-US" sz="1600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DCA-D6E3-4800-9A73-BA5AD150C20E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762000"/>
          </a:xfrm>
        </p:spPr>
        <p:txBody>
          <a:bodyPr/>
          <a:lstStyle/>
          <a:p>
            <a:r>
              <a:rPr lang="en-US" altLang="ko-KR" sz="3600">
                <a:ea typeface="굴림" pitchFamily="50" charset="-127"/>
              </a:rPr>
              <a:t>Array Implementation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280920" cy="2520280"/>
          </a:xfrm>
        </p:spPr>
        <p:txBody>
          <a:bodyPr/>
          <a:lstStyle/>
          <a:p>
            <a:r>
              <a:rPr lang="en-US" altLang="ko-KR" sz="2000" b="1" dirty="0" smtClean="0">
                <a:ea typeface="굴림" pitchFamily="50" charset="-127"/>
              </a:rPr>
              <a:t>Present the graph with N vertices by using a </a:t>
            </a:r>
            <a:r>
              <a:rPr lang="en-US" altLang="ko-KR" sz="2000" b="1" dirty="0" err="1" smtClean="0">
                <a:ea typeface="굴림" pitchFamily="50" charset="-127"/>
              </a:rPr>
              <a:t>NxN</a:t>
            </a:r>
            <a:r>
              <a:rPr lang="ko-KR" altLang="en-US" sz="2000" b="1" dirty="0" smtClean="0">
                <a:ea typeface="굴림" pitchFamily="50" charset="-127"/>
              </a:rPr>
              <a:t> </a:t>
            </a:r>
            <a:r>
              <a:rPr lang="en-US" altLang="ko-KR" sz="2000" b="1" dirty="0">
                <a:ea typeface="굴림" pitchFamily="50" charset="-127"/>
              </a:rPr>
              <a:t>Adjacency </a:t>
            </a:r>
            <a:r>
              <a:rPr lang="en-US" altLang="ko-KR" sz="2000" b="1" dirty="0" smtClean="0">
                <a:ea typeface="굴림" pitchFamily="50" charset="-127"/>
              </a:rPr>
              <a:t>Matrix</a:t>
            </a:r>
            <a:endParaRPr lang="ko-KR" altLang="en-US" sz="2000" b="1" dirty="0">
              <a:ea typeface="굴림" pitchFamily="50" charset="-127"/>
            </a:endParaRPr>
          </a:p>
          <a:p>
            <a:r>
              <a:rPr lang="en-US" altLang="ko-KR" sz="2000" b="1" dirty="0">
                <a:ea typeface="굴림" pitchFamily="50" charset="-127"/>
              </a:rPr>
              <a:t>Adjacency </a:t>
            </a:r>
            <a:r>
              <a:rPr lang="en-US" altLang="ko-KR" sz="2000" b="1" dirty="0" smtClean="0">
                <a:ea typeface="굴림" pitchFamily="50" charset="-127"/>
              </a:rPr>
              <a:t>Matrix</a:t>
            </a:r>
            <a:r>
              <a:rPr lang="ko-KR" altLang="en-US" sz="2000" b="1" dirty="0" smtClean="0">
                <a:ea typeface="굴림" pitchFamily="50" charset="-127"/>
              </a:rPr>
              <a:t>:  </a:t>
            </a:r>
            <a:r>
              <a:rPr lang="en-US" altLang="ko-KR" sz="2000" b="1" dirty="0" smtClean="0">
                <a:ea typeface="굴림" pitchFamily="50" charset="-127"/>
              </a:rPr>
              <a:t>2D array showing the connection between any two vertices. If the element </a:t>
            </a:r>
            <a:r>
              <a:rPr lang="ko-KR" altLang="en-US" sz="2000" b="1" dirty="0" smtClean="0">
                <a:ea typeface="굴림" pitchFamily="50" charset="-127"/>
              </a:rPr>
              <a:t>(</a:t>
            </a:r>
            <a:r>
              <a:rPr lang="en-US" altLang="ko-KR" sz="2000" b="1" dirty="0" err="1" smtClean="0">
                <a:ea typeface="굴림" pitchFamily="50" charset="-127"/>
              </a:rPr>
              <a:t>i,j</a:t>
            </a:r>
            <a:r>
              <a:rPr lang="en-US" altLang="ko-KR" sz="2000" b="1" dirty="0" smtClean="0">
                <a:ea typeface="굴림" pitchFamily="50" charset="-127"/>
              </a:rPr>
              <a:t>) is 1, vertex </a:t>
            </a:r>
            <a:r>
              <a:rPr lang="en-US" altLang="ko-KR" sz="2000" b="1" dirty="0" err="1" smtClean="0">
                <a:ea typeface="굴림" pitchFamily="50" charset="-127"/>
              </a:rPr>
              <a:t>i</a:t>
            </a:r>
            <a:r>
              <a:rPr lang="en-US" altLang="ko-KR" sz="2000" b="1" dirty="0" smtClean="0">
                <a:ea typeface="굴림" pitchFamily="50" charset="-127"/>
              </a:rPr>
              <a:t> and j are connected. Otherwise, they not connected.</a:t>
            </a:r>
            <a:endParaRPr lang="ko-KR" altLang="en-US" sz="2000" b="1" dirty="0">
              <a:ea typeface="굴림" pitchFamily="50" charset="-127"/>
            </a:endParaRPr>
          </a:p>
          <a:p>
            <a:r>
              <a:rPr lang="en-US" altLang="ko-KR" sz="2000" b="1" dirty="0" smtClean="0">
                <a:ea typeface="굴림" pitchFamily="50" charset="-127"/>
              </a:rPr>
              <a:t>Ex)</a:t>
            </a:r>
            <a:r>
              <a:rPr lang="ko-KR" altLang="en-US" sz="2000" b="1" dirty="0" smtClean="0">
                <a:ea typeface="굴림" pitchFamily="50" charset="-127"/>
              </a:rPr>
              <a:t>              </a:t>
            </a:r>
            <a:r>
              <a:rPr lang="en-US" altLang="ko-KR" sz="2000" b="1" dirty="0" smtClean="0">
                <a:ea typeface="굴림" pitchFamily="50" charset="-127"/>
              </a:rPr>
              <a:t>Adjacency matrix of G1</a:t>
            </a:r>
            <a:r>
              <a:rPr lang="ko-KR" altLang="en-US" sz="2000" b="1" dirty="0">
                <a:ea typeface="굴림" pitchFamily="50" charset="-127"/>
              </a:rPr>
              <a:t>	 </a:t>
            </a:r>
            <a:r>
              <a:rPr lang="ko-KR" altLang="en-US" sz="2000" b="1" dirty="0" smtClean="0">
                <a:ea typeface="굴림" pitchFamily="50" charset="-127"/>
              </a:rPr>
              <a:t>     </a:t>
            </a:r>
            <a:r>
              <a:rPr lang="en-US" altLang="ko-KR" sz="2000" b="1" dirty="0" smtClean="0">
                <a:ea typeface="굴림" pitchFamily="50" charset="-127"/>
              </a:rPr>
              <a:t>Adjacency matrix of</a:t>
            </a:r>
            <a:r>
              <a:rPr lang="ko-KR" altLang="en-US" sz="2000" b="1" dirty="0" smtClean="0">
                <a:ea typeface="굴림" pitchFamily="50" charset="-127"/>
              </a:rPr>
              <a:t> </a:t>
            </a:r>
            <a:r>
              <a:rPr lang="en-US" altLang="ko-KR" sz="2000" b="1" dirty="0" smtClean="0">
                <a:ea typeface="굴림" pitchFamily="50" charset="-127"/>
              </a:rPr>
              <a:t>G3</a:t>
            </a:r>
            <a:endParaRPr lang="ko-KR" altLang="en-US" sz="2000" b="1" dirty="0">
              <a:ea typeface="굴림" pitchFamily="50" charset="-127"/>
            </a:endParaRPr>
          </a:p>
        </p:txBody>
      </p:sp>
      <p:pic>
        <p:nvPicPr>
          <p:cNvPr id="203780" name="Picture 4" descr="Image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509120"/>
            <a:ext cx="5105400" cy="2159000"/>
          </a:xfrm>
          <a:prstGeom prst="rect">
            <a:avLst/>
          </a:prstGeom>
          <a:noFill/>
        </p:spPr>
      </p:pic>
      <p:pic>
        <p:nvPicPr>
          <p:cNvPr id="203781" name="Picture 5" descr="Image6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1398" y="3121198"/>
            <a:ext cx="5334000" cy="1387922"/>
          </a:xfrm>
          <a:prstGeom prst="rect">
            <a:avLst/>
          </a:prstGeom>
          <a:noFill/>
        </p:spPr>
      </p:pic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0" y="6613525"/>
            <a:ext cx="9906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000">
                <a:ea typeface="굴림" pitchFamily="50" charset="-127"/>
              </a:rPr>
              <a:t>이한출판사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DD2-2225-4DC1-AFC7-45C825545EB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533400"/>
          </a:xfrm>
        </p:spPr>
        <p:txBody>
          <a:bodyPr/>
          <a:lstStyle/>
          <a:p>
            <a:r>
              <a:rPr lang="en-US" altLang="ko-KR" sz="3200">
                <a:ea typeface="굴림" pitchFamily="50" charset="-127"/>
              </a:rPr>
              <a:t>Graph of flight connections between cities</a:t>
            </a:r>
          </a:p>
        </p:txBody>
      </p:sp>
      <p:pic>
        <p:nvPicPr>
          <p:cNvPr id="204808" name="Picture 8" descr="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999009"/>
            <a:ext cx="7315200" cy="547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D476B-F520-4A3C-AFC3-93130F2C0844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685800"/>
          </a:xfrm>
        </p:spPr>
        <p:txBody>
          <a:bodyPr/>
          <a:lstStyle/>
          <a:p>
            <a:r>
              <a:rPr lang="en-US" altLang="ko-KR" sz="3200">
                <a:ea typeface="굴림" pitchFamily="50" charset="-127"/>
              </a:rPr>
              <a:t>Linked Implementation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648" y="1143000"/>
            <a:ext cx="79248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Adjacency </a:t>
            </a:r>
            <a:r>
              <a:rPr lang="en-US" altLang="ko-KR" sz="2000" dirty="0" smtClean="0">
                <a:ea typeface="굴림" pitchFamily="50" charset="-127"/>
              </a:rPr>
              <a:t>List</a:t>
            </a:r>
            <a:r>
              <a:rPr lang="ko-KR" altLang="en-US" sz="2000" dirty="0" smtClean="0">
                <a:ea typeface="굴림" pitchFamily="50" charset="-127"/>
              </a:rPr>
              <a:t>: </a:t>
            </a:r>
            <a:r>
              <a:rPr lang="en-US" altLang="ko-KR" sz="2000" dirty="0" smtClean="0">
                <a:ea typeface="굴림" pitchFamily="50" charset="-127"/>
              </a:rPr>
              <a:t>list containing adjacent vertices</a:t>
            </a:r>
            <a:endParaRPr lang="ko-KR" altLang="en-US" sz="2000" dirty="0">
              <a:ea typeface="굴림" pitchFamily="50" charset="-127"/>
            </a:endParaRPr>
          </a:p>
        </p:txBody>
      </p:sp>
      <p:pic>
        <p:nvPicPr>
          <p:cNvPr id="205829" name="Picture 5" descr="16-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828800"/>
            <a:ext cx="5334000" cy="4808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F70E-CB89-4DC1-85B8-431A8058E34D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/>
          <a:lstStyle/>
          <a:p>
            <a:r>
              <a:rPr lang="en-US" altLang="ko-KR" sz="3200" dirty="0" smtClean="0">
                <a:ea typeface="굴림" pitchFamily="50" charset="-127"/>
              </a:rPr>
              <a:t>Implementation using linked list only</a:t>
            </a:r>
            <a:endParaRPr lang="ko-KR" altLang="en-US" sz="3200" dirty="0">
              <a:ea typeface="굴림" pitchFamily="50" charset="-127"/>
            </a:endParaRPr>
          </a:p>
        </p:txBody>
      </p:sp>
      <p:pic>
        <p:nvPicPr>
          <p:cNvPr id="206852" name="Picture 4" descr="16-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981075"/>
            <a:ext cx="6624638" cy="557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A2EEE-F096-4E6E-8E32-02E99CDD00D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795838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2717800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96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361950" y="152400"/>
            <a:ext cx="8515350" cy="1143000"/>
          </a:xfrm>
          <a:noFill/>
          <a:ln/>
        </p:spPr>
        <p:txBody>
          <a:bodyPr/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 sz="4000"/>
              <a:t>Inorder Traversal:  (</a:t>
            </a:r>
            <a:r>
              <a:rPr lang="en-US" altLang="en-US" sz="4000">
                <a:solidFill>
                  <a:schemeClr val="tx1"/>
                </a:solidFill>
              </a:rPr>
              <a:t>A + H) / (M - Y)</a:t>
            </a:r>
            <a:r>
              <a:rPr lang="en-US" altLang="en-US"/>
              <a:t> 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6229350" y="366077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‘-’</a:t>
            </a: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712788" y="5834063"/>
            <a:ext cx="326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first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5176838" y="5834063"/>
            <a:ext cx="343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last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5648325" y="1657350"/>
            <a:ext cx="203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2CEC-73D3-4C1C-916D-357BE01B9C3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795838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2717800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96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title"/>
          </p:nvPr>
        </p:nvSpPr>
        <p:spPr>
          <a:xfrm>
            <a:off x="306388" y="293688"/>
            <a:ext cx="8509000" cy="1143000"/>
          </a:xfrm>
          <a:ln/>
        </p:spPr>
        <p:txBody>
          <a:bodyPr/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 sz="4000"/>
              <a:t>Preorder Traversal: </a:t>
            </a:r>
            <a:r>
              <a:rPr lang="en-US" altLang="en-US" sz="4000">
                <a:solidFill>
                  <a:schemeClr val="tx1"/>
                </a:solidFill>
              </a:rPr>
              <a:t>  / + A H - M Y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305550" y="3660775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‘-’</a:t>
            </a: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712788" y="5834063"/>
            <a:ext cx="3757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second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5176838" y="5834063"/>
            <a:ext cx="343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last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5648325" y="1657350"/>
            <a:ext cx="153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CCE5-96C4-42BD-976C-74938157BA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2" name="Oval 2"/>
          <p:cNvSpPr>
            <a:spLocks noChangeArrowheads="1"/>
          </p:cNvSpPr>
          <p:nvPr/>
        </p:nvSpPr>
        <p:spPr bwMode="auto">
          <a:xfrm>
            <a:off x="4795838" y="3336925"/>
            <a:ext cx="3798887" cy="247173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717800" y="1778000"/>
            <a:ext cx="3514725" cy="1766888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396875" y="3446463"/>
            <a:ext cx="3798888" cy="2362200"/>
          </a:xfrm>
          <a:prstGeom prst="ellipse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0713" y="1958975"/>
            <a:ext cx="7913687" cy="43116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5371" name="Group 11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2708" y="1812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‘/’</a:t>
              </a:r>
            </a:p>
          </p:txBody>
        </p:sp>
      </p:grpSp>
      <p:sp>
        <p:nvSpPr>
          <p:cNvPr id="15372" name="Line 12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‘+’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‘A’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‘H’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305550" y="3660775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‘-’</a:t>
            </a:r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 ‘M’</a:t>
            </a: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‘Y’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4468813" y="1946275"/>
            <a:ext cx="312737" cy="466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4551363" y="2157413"/>
            <a:ext cx="42862" cy="766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en-US" sz="2400"/>
              <a:t>tree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712788" y="5834063"/>
            <a:ext cx="326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Print left subtree first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776788" y="5834063"/>
            <a:ext cx="397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006633"/>
                </a:solidFill>
              </a:rPr>
              <a:t>Print right subtree second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5648325" y="165735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330099"/>
                </a:solidFill>
              </a:rPr>
              <a:t>Print last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360363" y="317500"/>
            <a:ext cx="85153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  <a:t/>
            </a:r>
            <a:b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</a:br>
            <a:r>
              <a:rPr lang="en-US" altLang="en-US" sz="4000">
                <a:solidFill>
                  <a:schemeClr val="tx2"/>
                </a:solidFill>
                <a:latin typeface="Times New Roman" pitchFamily="18" charset="0"/>
              </a:rPr>
              <a:t>Postorder Traversal:  </a:t>
            </a:r>
            <a:r>
              <a:rPr lang="en-US" altLang="en-US" sz="4000">
                <a:latin typeface="Times New Roman" pitchFamily="18" charset="0"/>
              </a:rPr>
              <a:t>A H + M Y - /</a:t>
            </a:r>
            <a:r>
              <a:rPr lang="en-US" altLang="en-US" sz="4400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0BAD-8342-4502-90F2-ACE6151C210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14500"/>
            <a:ext cx="7867650" cy="4248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800" b="1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pPr>
              <a:buFont typeface="Monotype Sorts" pitchFamily="2" charset="2"/>
              <a:buNone/>
            </a:pPr>
            <a:r>
              <a:rPr lang="en-US" altLang="en-US" sz="2800" b="1">
                <a:latin typeface="Courier New" pitchFamily="49" charset="0"/>
              </a:rPr>
              <a:t> </a:t>
            </a:r>
            <a:r>
              <a:rPr lang="en-US" altLang="en-US" sz="28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66700"/>
            <a:ext cx="8515350" cy="1143000"/>
          </a:xfrm>
          <a:noFill/>
          <a:ln/>
        </p:spPr>
        <p:txBody>
          <a:bodyPr/>
          <a:lstStyle/>
          <a:p>
            <a:r>
              <a:rPr lang="en-US" altLang="en-US"/>
              <a:t>Evaluate </a:t>
            </a:r>
            <a:br>
              <a:rPr lang="en-US" altLang="en-US"/>
            </a:br>
            <a:r>
              <a:rPr lang="en-US" altLang="en-US"/>
              <a:t>this binary expression tree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065588" y="1865313"/>
            <a:ext cx="833437" cy="5095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9475" y="2960688"/>
            <a:ext cx="855663" cy="5191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377950" y="4010025"/>
            <a:ext cx="758825" cy="498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660650" y="3987800"/>
            <a:ext cx="777875" cy="539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087813" y="1884363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latin typeface="Courier New" pitchFamily="49" charset="0"/>
              </a:rPr>
              <a:t>‘*’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 flipV="1">
            <a:off x="4876800" y="2171700"/>
            <a:ext cx="1338263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 flipV="1">
            <a:off x="2822575" y="3328988"/>
            <a:ext cx="487363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V="1">
            <a:off x="1849438" y="3344863"/>
            <a:ext cx="509587" cy="661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V="1">
            <a:off x="2700338" y="2190750"/>
            <a:ext cx="1414462" cy="766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181225" y="2967038"/>
            <a:ext cx="58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/>
              <a:t> </a:t>
            </a:r>
            <a:r>
              <a:rPr lang="en-US" altLang="en-US" sz="2800"/>
              <a:t>‘-’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441450" y="405765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‘8’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863975" y="2944813"/>
            <a:ext cx="231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2692400" y="4011613"/>
            <a:ext cx="579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/>
              <a:t>‘5’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234950" y="5927725"/>
            <a:ext cx="839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>
                <a:solidFill>
                  <a:srgbClr val="A50021"/>
                </a:solidFill>
              </a:rPr>
              <a:t>What infix, prefix, postfix expressions does it represent?</a:t>
            </a:r>
          </a:p>
        </p:txBody>
      </p:sp>
      <p:grpSp>
        <p:nvGrpSpPr>
          <p:cNvPr id="16416" name="Group 32"/>
          <p:cNvGrpSpPr>
            <a:grpSpLocks/>
          </p:cNvGrpSpPr>
          <p:nvPr/>
        </p:nvGrpSpPr>
        <p:grpSpPr bwMode="auto">
          <a:xfrm>
            <a:off x="4267200" y="2951163"/>
            <a:ext cx="3098800" cy="2654300"/>
            <a:chOff x="2688" y="1859"/>
            <a:chExt cx="1952" cy="1672"/>
          </a:xfrm>
        </p:grpSpPr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3672" y="1859"/>
              <a:ext cx="497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3156" y="2525"/>
              <a:ext cx="508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4163" y="2520"/>
              <a:ext cx="477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2696" y="3186"/>
              <a:ext cx="452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3460" y="3172"/>
              <a:ext cx="463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3629" y="1883"/>
              <a:ext cx="4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>
                  <a:latin typeface="Courier New" pitchFamily="49" charset="0"/>
                </a:rPr>
                <a:t>‘/’</a:t>
              </a: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 flipV="1">
              <a:off x="4173" y="2115"/>
              <a:ext cx="372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H="1" flipV="1">
              <a:off x="3556" y="2757"/>
              <a:ext cx="291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2976" y="2767"/>
              <a:ext cx="30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flipV="1">
              <a:off x="3483" y="2085"/>
              <a:ext cx="334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12" name="Rectangle 28"/>
            <p:cNvSpPr>
              <a:spLocks noChangeArrowheads="1"/>
            </p:cNvSpPr>
            <p:nvPr/>
          </p:nvSpPr>
          <p:spPr bwMode="auto">
            <a:xfrm>
              <a:off x="3140" y="2529"/>
              <a:ext cx="4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400"/>
                <a:t> </a:t>
              </a:r>
              <a:r>
                <a:rPr lang="en-US" altLang="en-US" sz="2800"/>
                <a:t>‘+’</a:t>
              </a:r>
            </a:p>
          </p:txBody>
        </p:sp>
        <p:sp>
          <p:nvSpPr>
            <p:cNvPr id="16413" name="Rectangle 29"/>
            <p:cNvSpPr>
              <a:spLocks noChangeArrowheads="1"/>
            </p:cNvSpPr>
            <p:nvPr/>
          </p:nvSpPr>
          <p:spPr bwMode="auto">
            <a:xfrm>
              <a:off x="2688" y="3204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‘4’</a:t>
              </a:r>
            </a:p>
          </p:txBody>
        </p:sp>
        <p:sp>
          <p:nvSpPr>
            <p:cNvPr id="16414" name="Rectangle 30"/>
            <p:cNvSpPr>
              <a:spLocks noChangeArrowheads="1"/>
            </p:cNvSpPr>
            <p:nvPr/>
          </p:nvSpPr>
          <p:spPr bwMode="auto">
            <a:xfrm>
              <a:off x="4177" y="2515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‘3’</a:t>
              </a:r>
            </a:p>
          </p:txBody>
        </p:sp>
        <p:sp>
          <p:nvSpPr>
            <p:cNvPr id="16415" name="Rectangle 31"/>
            <p:cNvSpPr>
              <a:spLocks noChangeArrowheads="1"/>
            </p:cNvSpPr>
            <p:nvPr/>
          </p:nvSpPr>
          <p:spPr bwMode="auto">
            <a:xfrm>
              <a:off x="3478" y="3187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800"/>
                <a:t>‘2’</a:t>
              </a:r>
            </a:p>
          </p:txBody>
        </p: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233871" y="1734171"/>
            <a:ext cx="314829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 smtClean="0">
                <a:solidFill>
                  <a:srgbClr val="A50021"/>
                </a:solidFill>
              </a:rPr>
              <a:t>( </a:t>
            </a:r>
            <a:r>
              <a:rPr lang="en-US" altLang="en-US" sz="2400" dirty="0">
                <a:solidFill>
                  <a:srgbClr val="A50021"/>
                </a:solidFill>
              </a:rPr>
              <a:t>8 - 5 ) * </a:t>
            </a:r>
            <a:r>
              <a:rPr lang="en-US" altLang="en-US" sz="2400" dirty="0" smtClean="0">
                <a:solidFill>
                  <a:srgbClr val="A50021"/>
                </a:solidFill>
              </a:rPr>
              <a:t>( </a:t>
            </a:r>
            <a:r>
              <a:rPr lang="en-US" altLang="en-US" sz="2400" dirty="0">
                <a:solidFill>
                  <a:srgbClr val="A50021"/>
                </a:solidFill>
              </a:rPr>
              <a:t>4 + 2 ) / 3 </a:t>
            </a:r>
            <a:endParaRPr lang="en-US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FFCC"/>
      </a:lt1>
      <a:dk2>
        <a:srgbClr val="660066"/>
      </a:dk2>
      <a:lt2>
        <a:srgbClr val="FFFFCC"/>
      </a:lt2>
      <a:accent1>
        <a:srgbClr val="FFCC00"/>
      </a:accent1>
      <a:accent2>
        <a:srgbClr val="3333CC"/>
      </a:accent2>
      <a:accent3>
        <a:srgbClr val="E2FFE2"/>
      </a:accent3>
      <a:accent4>
        <a:srgbClr val="000000"/>
      </a:accent4>
      <a:accent5>
        <a:srgbClr val="FFE2AA"/>
      </a:accent5>
      <a:accent6>
        <a:srgbClr val="2D2DB9"/>
      </a:accent6>
      <a:hlink>
        <a:srgbClr val="FFCC00"/>
      </a:hlink>
      <a:folHlink>
        <a:srgbClr val="006666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3785</TotalTime>
  <Words>2699</Words>
  <Application>Microsoft Office PowerPoint</Application>
  <PresentationFormat>화면 슬라이드 쇼(4:3)</PresentationFormat>
  <Paragraphs>1294</Paragraphs>
  <Slides>59</Slides>
  <Notes>59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0" baseType="lpstr">
      <vt:lpstr>Double Lines</vt:lpstr>
      <vt:lpstr>PowerPoint 프레젠테이션</vt:lpstr>
      <vt:lpstr>A Binary Expression Tree</vt:lpstr>
      <vt:lpstr>A Binary Expression Tree is . . .</vt:lpstr>
      <vt:lpstr>Levels Indicate Precedence</vt:lpstr>
      <vt:lpstr>A Two-Level Binary Expression       </vt:lpstr>
      <vt:lpstr> Inorder Traversal:  (A + H) / (M - Y) </vt:lpstr>
      <vt:lpstr> Preorder Traversal:   / + A H - M Y</vt:lpstr>
      <vt:lpstr>PowerPoint 프레젠테이션</vt:lpstr>
      <vt:lpstr>Evaluate  this binary expression tree</vt:lpstr>
      <vt:lpstr> A binary expression tree</vt:lpstr>
      <vt:lpstr>InfoNode has 2 forms </vt:lpstr>
      <vt:lpstr>Each node contains two pointers </vt:lpstr>
      <vt:lpstr>PowerPoint 프레젠테이션</vt:lpstr>
      <vt:lpstr>class ExprTree</vt:lpstr>
      <vt:lpstr>A full binary tree</vt:lpstr>
      <vt:lpstr>A complete binary tree</vt:lpstr>
      <vt:lpstr> What is a Heap?</vt:lpstr>
      <vt:lpstr>Are these both heaps?    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Priority Queue       </vt:lpstr>
      <vt:lpstr>ADT Priority Queue Operations</vt:lpstr>
      <vt:lpstr>PowerPoint 프레젠테이션</vt:lpstr>
      <vt:lpstr>PowerPoint 프레젠테이션</vt:lpstr>
      <vt:lpstr>PowerPoint 프레젠테이션</vt:lpstr>
      <vt:lpstr>PowerPoint 프레젠테이션</vt:lpstr>
      <vt:lpstr>Comparison of Priority Queue </vt:lpstr>
      <vt:lpstr>Graph</vt:lpstr>
      <vt:lpstr>Types of graphs</vt:lpstr>
      <vt:lpstr>Some Examples</vt:lpstr>
      <vt:lpstr>Definition of terminology</vt:lpstr>
      <vt:lpstr>Complete Graph</vt:lpstr>
      <vt:lpstr>A Weighted Graph</vt:lpstr>
      <vt:lpstr>Graph ADT</vt:lpstr>
      <vt:lpstr>Depth First Search(깊이 우선 탐색)</vt:lpstr>
      <vt:lpstr>Depth-First: Austin to Washington</vt:lpstr>
      <vt:lpstr>Additions to Graph ADT</vt:lpstr>
      <vt:lpstr>PowerPoint 프레젠테이션</vt:lpstr>
      <vt:lpstr>Breadth-First Search(너비우선탐색)</vt:lpstr>
      <vt:lpstr>PowerPoint 프레젠테이션</vt:lpstr>
      <vt:lpstr>Single-Source Shortest-Path Problem</vt:lpstr>
      <vt:lpstr>ShortestPath(graph,startVertex)</vt:lpstr>
      <vt:lpstr>ShortestPath(graph,Washington) </vt:lpstr>
      <vt:lpstr>Array Implementation</vt:lpstr>
      <vt:lpstr>Graph of flight connections between cities</vt:lpstr>
      <vt:lpstr>Linked Implementation</vt:lpstr>
      <vt:lpstr>Implementation using linked list only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Sylvia Sorkin</dc:creator>
  <cp:lastModifiedBy>oschae</cp:lastModifiedBy>
  <cp:revision>422</cp:revision>
  <cp:lastPrinted>1998-09-30T17:54:24Z</cp:lastPrinted>
  <dcterms:created xsi:type="dcterms:W3CDTF">1995-05-28T16:12:40Z</dcterms:created>
  <dcterms:modified xsi:type="dcterms:W3CDTF">2013-05-23T02:05:33Z</dcterms:modified>
</cp:coreProperties>
</file>