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68"/>
  </p:notesMasterIdLst>
  <p:sldIdLst>
    <p:sldId id="257" r:id="rId2"/>
    <p:sldId id="450" r:id="rId3"/>
    <p:sldId id="451" r:id="rId4"/>
    <p:sldId id="454" r:id="rId5"/>
    <p:sldId id="456" r:id="rId6"/>
    <p:sldId id="458" r:id="rId7"/>
    <p:sldId id="460" r:id="rId8"/>
    <p:sldId id="468" r:id="rId9"/>
    <p:sldId id="469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26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98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36" r:id="rId65"/>
    <p:sldId id="534" r:id="rId66"/>
    <p:sldId id="535" r:id="rId67"/>
  </p:sldIdLst>
  <p:sldSz cx="12192000" cy="6858000"/>
  <p:notesSz cx="6858000" cy="9144000"/>
  <p:embeddedFontLst>
    <p:embeddedFont>
      <p:font typeface="Cambria Math" panose="02040503050406030204" pitchFamily="18" charset="0"/>
      <p:regular r:id="rId69"/>
    </p:embeddedFont>
    <p:embeddedFont>
      <p:font typeface="Times" panose="02020603050405020304" pitchFamily="18" charset="0"/>
      <p:regular r:id="rId70"/>
      <p:bold r:id="rId71"/>
      <p:italic r:id="rId72"/>
      <p:boldItalic r:id="rId73"/>
    </p:embeddedFont>
    <p:embeddedFont>
      <p:font typeface="함초롬바탕" panose="02030604000101010101" pitchFamily="18" charset="-127"/>
      <p:regular r:id="rId74"/>
      <p:bold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7A"/>
    <a:srgbClr val="0B0B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 autoAdjust="0"/>
    <p:restoredTop sz="89660" autoAdjust="0"/>
  </p:normalViewPr>
  <p:slideViewPr>
    <p:cSldViewPr>
      <p:cViewPr varScale="1">
        <p:scale>
          <a:sx n="104" d="100"/>
          <a:sy n="104" d="100"/>
        </p:scale>
        <p:origin x="130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6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0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jp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</a:t>
            </a:r>
            <a:r>
              <a:rPr lang="en-US" altLang="ko-KR" sz="4000" dirty="0" smtClean="0">
                <a:latin typeface="+mj-lt"/>
              </a:rPr>
              <a:t>11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Filtering (</a:t>
            </a:r>
            <a:r>
              <a:rPr lang="en-US" altLang="ko-KR" sz="4000" dirty="0" smtClean="0">
                <a:latin typeface="+mj-lt"/>
              </a:rPr>
              <a:t>FIR, IIR, </a:t>
            </a:r>
            <a:r>
              <a:rPr lang="en-US" altLang="ko-KR" sz="4000" dirty="0" err="1" smtClean="0">
                <a:latin typeface="+mj-lt"/>
              </a:rPr>
              <a:t>Poles&amp;Zeros</a:t>
            </a:r>
            <a:r>
              <a:rPr lang="en-US" altLang="ko-KR" sz="4000" dirty="0" smtClean="0">
                <a:latin typeface="+mj-lt"/>
              </a:rPr>
              <a:t>)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</a:t>
            </a:r>
            <a:r>
              <a:rPr lang="en-US" altLang="ko-KR" sz="2000">
                <a:latin typeface="+mj-lt"/>
              </a:rPr>
              <a:t>: September 2,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17376" y="1382911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/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/>
              <a:t>Filtering </a:t>
            </a:r>
            <a:r>
              <a:rPr lang="en-US" altLang="ko-KR" sz="4000" dirty="0" smtClean="0"/>
              <a:t>(IIR</a:t>
            </a:r>
            <a:r>
              <a:rPr lang="en-US" altLang="ko-KR" sz="4000" dirty="0"/>
              <a:t>)</a:t>
            </a:r>
            <a:endParaRPr lang="en-US" sz="40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8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Systems and Fourier transform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714375"/>
            <a:ext cx="9896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542925"/>
            <a:ext cx="97059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64704"/>
            <a:ext cx="9829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6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620688"/>
            <a:ext cx="9144322" cy="60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620688"/>
            <a:ext cx="9012209" cy="59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548680"/>
            <a:ext cx="9221663" cy="59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76237"/>
            <a:ext cx="98774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71512"/>
            <a:ext cx="97440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7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482302"/>
            <a:ext cx="96488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3-PT AVERAGE SYSTEM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57298"/>
            <a:ext cx="8178800" cy="4457700"/>
          </a:xfrm>
        </p:spPr>
        <p:txBody>
          <a:bodyPr/>
          <a:lstStyle/>
          <a:p>
            <a:pPr eaLnBrk="1" hangingPunct="1"/>
            <a:r>
              <a:rPr lang="en-US" altLang="en-US" dirty="0"/>
              <a:t>ADD 3 CONSECUTIVE NUMBERS</a:t>
            </a:r>
          </a:p>
          <a:p>
            <a:pPr lvl="1" eaLnBrk="1" hangingPunct="1"/>
            <a:r>
              <a:rPr lang="en-US" altLang="en-US" dirty="0"/>
              <a:t>Do this for each “</a:t>
            </a:r>
            <a:r>
              <a:rPr lang="en-US" altLang="en-US" i="1" dirty="0">
                <a:latin typeface="Times New Roman" pitchFamily="18" charset="0"/>
              </a:rPr>
              <a:t>n</a:t>
            </a:r>
            <a:r>
              <a:rPr lang="en-US" altLang="en-US" dirty="0"/>
              <a:t>”</a:t>
            </a:r>
          </a:p>
        </p:txBody>
      </p:sp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482836"/>
            <a:ext cx="830580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7315201" y="2500299"/>
            <a:ext cx="22594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>
                <a:latin typeface="Times" pitchFamily="18" charset="0"/>
                <a:ea typeface="굴림" charset="-127"/>
              </a:rPr>
              <a:t>Make a TABLE</a:t>
            </a:r>
            <a:endParaRPr lang="en-US" altLang="en-US" sz="2400" i="1">
              <a:latin typeface="Times" pitchFamily="18" charset="0"/>
              <a:ea typeface="굴림" charset="-127"/>
            </a:endParaRP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4953001" y="5503848"/>
            <a:ext cx="6014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000" b="1" i="1" dirty="0">
                <a:latin typeface="Times" pitchFamily="18" charset="0"/>
                <a:ea typeface="굴림" charset="-127"/>
              </a:rPr>
              <a:t>n</a:t>
            </a:r>
            <a:r>
              <a:rPr lang="en-US" altLang="en-US" sz="2000" b="1" dirty="0">
                <a:latin typeface="Times" pitchFamily="18" charset="0"/>
                <a:ea typeface="굴림" charset="-127"/>
              </a:rPr>
              <a:t>=0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5622926" y="6113448"/>
            <a:ext cx="6014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000" b="1" i="1" dirty="0">
                <a:latin typeface="Times" pitchFamily="18" charset="0"/>
                <a:ea typeface="굴림" charset="-127"/>
              </a:rPr>
              <a:t>n</a:t>
            </a:r>
            <a:r>
              <a:rPr lang="en-US" altLang="en-US" sz="2000" b="1" dirty="0">
                <a:latin typeface="Times" pitchFamily="18" charset="0"/>
                <a:ea typeface="굴림" charset="-127"/>
              </a:rPr>
              <a:t>=1</a:t>
            </a:r>
          </a:p>
        </p:txBody>
      </p:sp>
      <p:sp>
        <p:nvSpPr>
          <p:cNvPr id="503816" name="Freeform 8"/>
          <p:cNvSpPr>
            <a:spLocks/>
          </p:cNvSpPr>
          <p:nvPr/>
        </p:nvSpPr>
        <p:spPr bwMode="auto">
          <a:xfrm>
            <a:off x="6934200" y="4481498"/>
            <a:ext cx="1371600" cy="914400"/>
          </a:xfrm>
          <a:custGeom>
            <a:avLst/>
            <a:gdLst>
              <a:gd name="T0" fmla="*/ 0 w 864"/>
              <a:gd name="T1" fmla="*/ 914400 h 576"/>
              <a:gd name="T2" fmla="*/ 0 w 864"/>
              <a:gd name="T3" fmla="*/ 0 h 576"/>
              <a:gd name="T4" fmla="*/ 1371600 w 864"/>
              <a:gd name="T5" fmla="*/ 0 h 576"/>
              <a:gd name="T6" fmla="*/ 1371600 w 864"/>
              <a:gd name="T7" fmla="*/ 304800 h 576"/>
              <a:gd name="T8" fmla="*/ 304800 w 864"/>
              <a:gd name="T9" fmla="*/ 304800 h 576"/>
              <a:gd name="T10" fmla="*/ 304800 w 864"/>
              <a:gd name="T11" fmla="*/ 914400 h 576"/>
              <a:gd name="T12" fmla="*/ 0 w 864"/>
              <a:gd name="T13" fmla="*/ 91440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576"/>
              <a:gd name="T23" fmla="*/ 864 w 86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576">
                <a:moveTo>
                  <a:pt x="0" y="576"/>
                </a:moveTo>
                <a:lnTo>
                  <a:pt x="0" y="0"/>
                </a:lnTo>
                <a:lnTo>
                  <a:pt x="864" y="0"/>
                </a:lnTo>
                <a:lnTo>
                  <a:pt x="864" y="192"/>
                </a:lnTo>
                <a:lnTo>
                  <a:pt x="192" y="192"/>
                </a:lnTo>
                <a:lnTo>
                  <a:pt x="192" y="576"/>
                </a:lnTo>
                <a:lnTo>
                  <a:pt x="0" y="576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39704"/>
              </p:ext>
            </p:extLst>
          </p:nvPr>
        </p:nvGraphicFramePr>
        <p:xfrm>
          <a:off x="3679826" y="3109899"/>
          <a:ext cx="53117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2133360" imgH="253800" progId="Equation.3">
                  <p:embed/>
                </p:oleObj>
              </mc:Choice>
              <mc:Fallback>
                <p:oleObj name="Equation" r:id="rId4" imgW="2133360" imgH="253800" progId="Equation.3">
                  <p:embed/>
                  <p:pic>
                    <p:nvPicPr>
                      <p:cNvPr id="503817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6" y="3109899"/>
                        <a:ext cx="5311775" cy="6334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263352" y="46988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/>
            <a:r>
              <a:rPr lang="en-US" altLang="ko-KR" sz="4000" smtClean="0"/>
              <a:t>Filtering (FIR</a:t>
            </a:r>
            <a:r>
              <a:rPr lang="en-US" altLang="ko-KR" sz="4000" dirty="0"/>
              <a:t>)</a:t>
            </a:r>
            <a:endParaRPr lang="en-US" sz="40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1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42937"/>
            <a:ext cx="9629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42937"/>
            <a:ext cx="99631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17376" y="1382911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/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Poles &amp; Zeros</a:t>
            </a:r>
            <a:endParaRPr lang="en-US" sz="40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5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</a:t>
            </a:r>
            <a:r>
              <a:rPr lang="en-US" altLang="ko-KR" dirty="0" err="1"/>
              <a:t>Zeors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19100"/>
            <a:ext cx="97250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2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804862"/>
            <a:ext cx="9886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3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42950"/>
            <a:ext cx="97440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1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23862"/>
            <a:ext cx="1000125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2224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Stability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2241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2" y="449535"/>
            <a:ext cx="98488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052736"/>
            <a:ext cx="8743950" cy="5229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12224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Inverse Z Transform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705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200456" y="0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FILTERING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 ex1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7840" y="1052736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40" y="1052736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622" t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90488"/>
            <a:ext cx="754380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2362201" y="685801"/>
            <a:ext cx="23960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>
                <a:latin typeface="Times" pitchFamily="18" charset="0"/>
                <a:ea typeface="굴림" charset="-127"/>
              </a:rPr>
              <a:t>INPUT SIGNAL</a:t>
            </a:r>
            <a:endParaRPr lang="en-US" altLang="en-US" sz="2400" i="1">
              <a:latin typeface="Times" pitchFamily="18" charset="0"/>
              <a:ea typeface="굴림" charset="-127"/>
            </a:endParaRP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4137792" y="6333032"/>
            <a:ext cx="38877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lang="en-US" altLang="en-US" sz="2400" b="1" dirty="0">
                <a:latin typeface="Times" pitchFamily="18" charset="0"/>
                <a:ea typeface="굴림" charset="-127"/>
              </a:rPr>
              <a:t>OUTPUT SIGNAL</a:t>
            </a:r>
            <a:endParaRPr lang="en-US" altLang="en-US" sz="2400" i="1" dirty="0">
              <a:latin typeface="Times" pitchFamily="18" charset="0"/>
              <a:ea typeface="굴림" charset="-127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64686"/>
              </p:ext>
            </p:extLst>
          </p:nvPr>
        </p:nvGraphicFramePr>
        <p:xfrm>
          <a:off x="2376648" y="2768601"/>
          <a:ext cx="66246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2133360" imgH="253800" progId="Equation.3">
                  <p:embed/>
                </p:oleObj>
              </mc:Choice>
              <mc:Fallback>
                <p:oleObj name="Equation" r:id="rId4" imgW="2133360" imgH="253800" progId="Equation.3">
                  <p:embed/>
                  <p:pic>
                    <p:nvPicPr>
                      <p:cNvPr id="205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648" y="2768601"/>
                        <a:ext cx="6624637" cy="7905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497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4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08169" y="3188038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4071" y="3106158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출력을 </a:t>
            </a:r>
            <a:r>
              <a:rPr lang="en-US" altLang="ko-KR" sz="1400" dirty="0"/>
              <a:t>3</a:t>
            </a:r>
            <a:r>
              <a:rPr lang="ko-KR" altLang="en-US" sz="1400" dirty="0"/>
              <a:t>주기로 설정</a:t>
            </a:r>
            <a:r>
              <a:rPr lang="en-US" altLang="ko-KR" sz="1400" dirty="0"/>
              <a:t> (</a:t>
            </a:r>
            <a:r>
              <a:rPr lang="ko-KR" altLang="en-US" sz="1400" dirty="0"/>
              <a:t>결과 비교를 위해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71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9856" y="3688714"/>
            <a:ext cx="4104456" cy="1108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05622" y="34804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설정 </a:t>
            </a:r>
          </a:p>
        </p:txBody>
      </p:sp>
    </p:spTree>
    <p:extLst>
      <p:ext uri="{BB962C8B-B14F-4D97-AF65-F5344CB8AC3E}">
        <p14:creationId xmlns:p14="http://schemas.microsoft.com/office/powerpoint/2010/main" val="1652979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17489" y="4869160"/>
            <a:ext cx="518326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28048" y="1320661"/>
            <a:ext cx="2088232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2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9153" y="1311622"/>
            <a:ext cx="2188815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71664" y="2007618"/>
            <a:ext cx="4651436" cy="8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만약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h[n]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부터 코딩으로 진행한다면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3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9153" y="1311622"/>
            <a:ext cx="2188815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5520" y="3116027"/>
            <a:ext cx="8568952" cy="196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40" y="3308519"/>
            <a:ext cx="8200913" cy="1584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1664" y="2007618"/>
            <a:ext cx="4651436" cy="8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만약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h[n]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부터 코딩으로 진행한다면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35560" y="3573016"/>
            <a:ext cx="13681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044418" y="4237714"/>
            <a:ext cx="6219934" cy="278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52731" y="4432905"/>
            <a:ext cx="67959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0354" y="38962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99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2703" y="2537802"/>
            <a:ext cx="2970130" cy="4464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519" y="2449702"/>
            <a:ext cx="6480720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예제 결과 비교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(DSP First vs C++ code)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987659"/>
            <a:ext cx="3384376" cy="36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71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7488" y="1178188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178188"/>
                <a:ext cx="8820472" cy="2042675"/>
              </a:xfrm>
              <a:prstGeom prst="rect">
                <a:avLst/>
              </a:prstGeom>
              <a:blipFill>
                <a:blip r:embed="rId2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76120" y="1772816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772816"/>
                <a:ext cx="3384376" cy="1074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 ex2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0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51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559496" y="1052736"/>
            <a:ext cx="19442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9656" y="3607725"/>
            <a:ext cx="1152128" cy="357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/>
              <a:t>GENERAL FIR FILTER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381500"/>
          </a:xfrm>
        </p:spPr>
        <p:txBody>
          <a:bodyPr/>
          <a:lstStyle/>
          <a:p>
            <a:pPr eaLnBrk="1" hangingPunct="1"/>
            <a:r>
              <a:rPr lang="en-US" altLang="en-US" dirty="0"/>
              <a:t>FILTER COEFFICIENTS {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k</a:t>
            </a:r>
            <a:r>
              <a:rPr lang="en-US" altLang="en-US" dirty="0"/>
              <a:t>}</a:t>
            </a:r>
          </a:p>
          <a:p>
            <a:pPr lvl="1" eaLnBrk="1" hangingPunct="1"/>
            <a:r>
              <a:rPr lang="en-US" altLang="en-US" dirty="0"/>
              <a:t>DEFINE THE FILTER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For example,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44199"/>
              </p:ext>
            </p:extLst>
          </p:nvPr>
        </p:nvGraphicFramePr>
        <p:xfrm>
          <a:off x="6553200" y="2286000"/>
          <a:ext cx="373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0"/>
                        <a:ext cx="3733800" cy="13716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55398"/>
              </p:ext>
            </p:extLst>
          </p:nvPr>
        </p:nvGraphicFramePr>
        <p:xfrm>
          <a:off x="2438400" y="4495801"/>
          <a:ext cx="75438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5" imgW="2679480" imgH="660240" progId="Equation.3">
                  <p:embed/>
                </p:oleObj>
              </mc:Choice>
              <mc:Fallback>
                <p:oleObj name="Equation" r:id="rId5" imgW="2679480" imgH="660240" progId="Equation.3">
                  <p:embed/>
                  <p:pic>
                    <p:nvPicPr>
                      <p:cNvPr id="507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1"/>
                        <a:ext cx="7543800" cy="18589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5597"/>
              </p:ext>
            </p:extLst>
          </p:nvPr>
        </p:nvGraphicFramePr>
        <p:xfrm>
          <a:off x="5029200" y="3733801"/>
          <a:ext cx="2514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7" imgW="965160" imgH="228600" progId="Equation.3">
                  <p:embed/>
                </p:oleObj>
              </mc:Choice>
              <mc:Fallback>
                <p:oleObj name="Equation" r:id="rId7" imgW="965160" imgH="228600" progId="Equation.3">
                  <p:embed/>
                  <p:pic>
                    <p:nvPicPr>
                      <p:cNvPr id="507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1"/>
                        <a:ext cx="2514600" cy="5953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592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711624" y="2519348"/>
            <a:ext cx="525658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4112" y="1151196"/>
            <a:ext cx="3240360" cy="1125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9656" y="5589241"/>
            <a:ext cx="273630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8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711624" y="2519348"/>
            <a:ext cx="525658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9656" y="5589241"/>
            <a:ext cx="273630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796" y="1844824"/>
            <a:ext cx="851469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5" y="2089852"/>
            <a:ext cx="7200800" cy="433448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7534682" y="2275284"/>
            <a:ext cx="1008112" cy="482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2430" y="2867927"/>
            <a:ext cx="1008112" cy="4821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3575720" y="278092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79776" y="2780928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711624" y="2519348"/>
            <a:ext cx="525658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9656" y="5589241"/>
            <a:ext cx="273630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796" y="1844824"/>
            <a:ext cx="851469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5" y="2089852"/>
            <a:ext cx="7200800" cy="433448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552430" y="2867927"/>
            <a:ext cx="1008112" cy="4821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359696" y="3581329"/>
            <a:ext cx="158417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04112" y="3933056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41959" y="2951019"/>
            <a:ext cx="1191990" cy="39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464152" y="2243537"/>
            <a:ext cx="1224136" cy="12119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83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2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75520" y="2606010"/>
            <a:ext cx="6480720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예제 결과 비교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(DSP First vs C++ code)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4131323"/>
            <a:ext cx="4384353" cy="16824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3" y="3281806"/>
            <a:ext cx="3533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25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556792"/>
            <a:ext cx="7581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20048" y="1495264"/>
            <a:ext cx="36214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00080" y="1202876"/>
            <a:ext cx="13100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Feedback </a:t>
            </a:r>
            <a:r>
              <a:rPr lang="ko-KR" altLang="en-US" sz="1300" dirty="0"/>
              <a:t>성분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8" name="개체 9"/>
          <p:cNvGraphicFramePr>
            <a:graphicFrameLocks noChangeAspect="1"/>
          </p:cNvGraphicFramePr>
          <p:nvPr/>
        </p:nvGraphicFramePr>
        <p:xfrm>
          <a:off x="2365226" y="3645024"/>
          <a:ext cx="7669708" cy="4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수식" r:id="rId4" imgW="3111480" imgH="215640" progId="Equation.3">
                  <p:embed/>
                </p:oleObj>
              </mc:Choice>
              <mc:Fallback>
                <p:oleObj name="수식" r:id="rId4" imgW="3111480" imgH="215640" progId="Equation.3">
                  <p:embed/>
                  <p:pic>
                    <p:nvPicPr>
                      <p:cNvPr id="8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226" y="3645024"/>
                        <a:ext cx="7669708" cy="483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9"/>
          <p:cNvGraphicFramePr>
            <a:graphicFrameLocks noChangeAspect="1"/>
          </p:cNvGraphicFramePr>
          <p:nvPr/>
        </p:nvGraphicFramePr>
        <p:xfrm>
          <a:off x="3627661" y="4678868"/>
          <a:ext cx="5184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수식" r:id="rId6" imgW="2857500" imgH="444500" progId="Equation.3">
                  <p:embed/>
                </p:oleObj>
              </mc:Choice>
              <mc:Fallback>
                <p:oleObj name="수식" r:id="rId6" imgW="2857500" imgH="444500" progId="Equation.3">
                  <p:embed/>
                  <p:pic>
                    <p:nvPicPr>
                      <p:cNvPr id="9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661" y="4678868"/>
                        <a:ext cx="5184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292760" y="2642332"/>
            <a:ext cx="581464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300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y[n]-0.4y[n-1]+0.68y[n-2] = x[n] – 0.64x[n-2]</a:t>
            </a:r>
          </a:p>
        </p:txBody>
      </p:sp>
      <p:cxnSp>
        <p:nvCxnSpPr>
          <p:cNvPr id="14" name="직선 화살표 연결선 13"/>
          <p:cNvCxnSpPr>
            <a:endCxn id="8" idx="0"/>
          </p:cNvCxnSpPr>
          <p:nvPr/>
        </p:nvCxnSpPr>
        <p:spPr>
          <a:xfrm>
            <a:off x="6200080" y="3068960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endParaRPr lang="en-US" altLang="ko-KR" sz="24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39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5" y="692696"/>
            <a:ext cx="7467600" cy="5657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11824" y="3717032"/>
            <a:ext cx="4392488" cy="1224136"/>
            <a:chOff x="4067944" y="2750331"/>
            <a:chExt cx="4392488" cy="1224136"/>
          </a:xfrm>
        </p:grpSpPr>
        <p:sp>
          <p:nvSpPr>
            <p:cNvPr id="3" name="직사각형 2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5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999656" y="3140968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9856" y="30383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저장 </a:t>
            </a:r>
          </a:p>
        </p:txBody>
      </p:sp>
    </p:spTree>
    <p:extLst>
      <p:ext uri="{BB962C8B-B14F-4D97-AF65-F5344CB8AC3E}">
        <p14:creationId xmlns:p14="http://schemas.microsoft.com/office/powerpoint/2010/main" val="1920776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5" y="692696"/>
            <a:ext cx="7467600" cy="5657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11824" y="3717032"/>
            <a:ext cx="4392488" cy="1224136"/>
            <a:chOff x="4067944" y="2750331"/>
            <a:chExt cx="4392488" cy="1224136"/>
          </a:xfrm>
        </p:grpSpPr>
        <p:sp>
          <p:nvSpPr>
            <p:cNvPr id="3" name="직사각형 2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5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직사각형 6"/>
          <p:cNvSpPr/>
          <p:nvPr/>
        </p:nvSpPr>
        <p:spPr>
          <a:xfrm>
            <a:off x="2855640" y="3717032"/>
            <a:ext cx="1368152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6075" y="2780928"/>
            <a:ext cx="210181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87887" y="26276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계수 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00057" y="2537636"/>
                <a:ext cx="3037917" cy="6934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7" y="2537636"/>
                <a:ext cx="3037917" cy="693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02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412776"/>
            <a:ext cx="4464496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404237"/>
            <a:ext cx="4464496" cy="1896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57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412776"/>
            <a:ext cx="17281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404237"/>
            <a:ext cx="1728192" cy="3127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366004" y="1926913"/>
            <a:ext cx="3283528" cy="1296785"/>
            <a:chOff x="6666807" y="2751513"/>
            <a:chExt cx="3283528" cy="1296785"/>
          </a:xfrm>
        </p:grpSpPr>
        <p:sp>
          <p:nvSpPr>
            <p:cNvPr id="10" name="직사각형 9"/>
            <p:cNvSpPr/>
            <p:nvPr/>
          </p:nvSpPr>
          <p:spPr>
            <a:xfrm>
              <a:off x="6666807" y="2751513"/>
              <a:ext cx="3283528" cy="12967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433" y="2768138"/>
              <a:ext cx="3258589" cy="128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820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844824"/>
            <a:ext cx="4464496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68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/>
              <a:t>GENERAL FIR FILTER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584" y="1214422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/>
              <a:t>SLIDE a WINDOW across x[n]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84" y="1970072"/>
            <a:ext cx="886777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772184" y="5557823"/>
            <a:ext cx="71526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 i="1" dirty="0">
                <a:latin typeface="Times" pitchFamily="18" charset="0"/>
                <a:ea typeface="굴림" charset="-127"/>
              </a:rPr>
              <a:t>x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[</a:t>
            </a:r>
            <a:r>
              <a:rPr lang="en-US" altLang="en-US" sz="2400" b="1" i="1" dirty="0">
                <a:latin typeface="Times" pitchFamily="18" charset="0"/>
                <a:ea typeface="굴림" charset="-127"/>
              </a:rPr>
              <a:t>n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]</a:t>
            </a:r>
            <a:endParaRPr lang="en-US" altLang="en-US" sz="2400" i="1" dirty="0">
              <a:latin typeface="Times" pitchFamily="18" charset="0"/>
              <a:ea typeface="굴림" charset="-127"/>
            </a:endParaRP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4019584" y="5557823"/>
            <a:ext cx="109196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 i="1" dirty="0">
                <a:latin typeface="Times" pitchFamily="18" charset="0"/>
                <a:ea typeface="굴림" charset="-127"/>
              </a:rPr>
              <a:t>x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[</a:t>
            </a:r>
            <a:r>
              <a:rPr lang="en-US" altLang="en-US" sz="2400" b="1" i="1" dirty="0">
                <a:latin typeface="Times" pitchFamily="18" charset="0"/>
                <a:ea typeface="굴림" charset="-127"/>
              </a:rPr>
              <a:t>n-M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]</a:t>
            </a:r>
            <a:endParaRPr lang="en-US" altLang="en-US" sz="2400" i="1" dirty="0">
              <a:latin typeface="Times" pitchFamily="18" charset="0"/>
              <a:ea typeface="굴림" charset="-127"/>
            </a:endParaRP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22033"/>
              </p:ext>
            </p:extLst>
          </p:nvPr>
        </p:nvGraphicFramePr>
        <p:xfrm>
          <a:off x="5162584" y="1900223"/>
          <a:ext cx="327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84" y="1900223"/>
                        <a:ext cx="3276600" cy="12049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255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772816"/>
            <a:ext cx="4464496" cy="635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477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320216" y="2372256"/>
            <a:ext cx="4464496" cy="408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957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3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330376" y="2768496"/>
            <a:ext cx="4464496" cy="588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945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7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404237"/>
            <a:ext cx="4464496" cy="1896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1657139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789040"/>
            <a:ext cx="4464496" cy="5760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675776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5470" y="4358640"/>
            <a:ext cx="4464496" cy="3657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978569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8686" y="4725144"/>
            <a:ext cx="4464496" cy="576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2631734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3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279576" y="5301208"/>
            <a:ext cx="4392488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975504"/>
            <a:ext cx="4392488" cy="1229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85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513215" y="5877273"/>
            <a:ext cx="2028305" cy="174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36361" y="1268761"/>
            <a:ext cx="234360" cy="285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76949" y="1649892"/>
            <a:ext cx="234360" cy="285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40416" y="1644881"/>
            <a:ext cx="234360" cy="285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6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1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530750" y="6021289"/>
            <a:ext cx="399729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40216" y="1268761"/>
            <a:ext cx="2353841" cy="6618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FILTERING EXAMPLE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8178800" cy="2514600"/>
          </a:xfrm>
        </p:spPr>
        <p:txBody>
          <a:bodyPr/>
          <a:lstStyle/>
          <a:p>
            <a:pPr eaLnBrk="1" hangingPunct="1"/>
            <a:r>
              <a:rPr lang="en-US" altLang="en-US"/>
              <a:t>7-point AVERAGER</a:t>
            </a:r>
          </a:p>
          <a:p>
            <a:pPr lvl="1" eaLnBrk="1" hangingPunct="1"/>
            <a:r>
              <a:rPr lang="en-US" altLang="en-US"/>
              <a:t>Removes cosine</a:t>
            </a:r>
          </a:p>
          <a:p>
            <a:pPr lvl="2" eaLnBrk="1" hangingPunct="1"/>
            <a:r>
              <a:rPr lang="en-US" altLang="en-US"/>
              <a:t>By making its amplitude (A) smaller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2032000" y="4419600"/>
            <a:ext cx="817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2346"/>
              </a:buClr>
              <a:buFont typeface="Wingdings" pitchFamily="2" charset="2"/>
              <a:buChar char="v"/>
            </a:pPr>
            <a:r>
              <a:rPr lang="en-US" altLang="en-US" sz="2400" b="1">
                <a:latin typeface="Arial" charset="0"/>
              </a:rPr>
              <a:t>3-point AVERAGER</a:t>
            </a:r>
          </a:p>
          <a:p>
            <a:pPr marL="781050" lvl="1" indent="-323850">
              <a:lnSpc>
                <a:spcPct val="120000"/>
              </a:lnSpc>
              <a:spcBef>
                <a:spcPct val="20000"/>
              </a:spcBef>
              <a:buClr>
                <a:srgbClr val="004386"/>
              </a:buClr>
              <a:buFont typeface="Wingdings" pitchFamily="2" charset="2"/>
              <a:buChar char="u"/>
            </a:pPr>
            <a:r>
              <a:rPr lang="en-US" altLang="en-US" sz="2000" b="1">
                <a:latin typeface="Arial" charset="0"/>
              </a:rPr>
              <a:t>Changes A slightly</a:t>
            </a:r>
          </a:p>
        </p:txBody>
      </p:sp>
      <p:graphicFrame>
        <p:nvGraphicFramePr>
          <p:cNvPr id="519173" name="Object 5"/>
          <p:cNvGraphicFramePr>
            <a:graphicFrameLocks noChangeAspect="1"/>
          </p:cNvGraphicFramePr>
          <p:nvPr/>
        </p:nvGraphicFramePr>
        <p:xfrm>
          <a:off x="6400800" y="198120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1346040" imgH="457200" progId="Equation.3">
                  <p:embed/>
                </p:oleObj>
              </mc:Choice>
              <mc:Fallback>
                <p:oleObj name="Equation" r:id="rId3" imgW="1346040" imgH="457200" progId="Equation.3">
                  <p:embed/>
                  <p:pic>
                    <p:nvPicPr>
                      <p:cNvPr id="519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40386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4" name="Object 6"/>
          <p:cNvGraphicFramePr>
            <a:graphicFrameLocks noChangeAspect="1"/>
          </p:cNvGraphicFramePr>
          <p:nvPr/>
        </p:nvGraphicFramePr>
        <p:xfrm>
          <a:off x="6400800" y="4343400"/>
          <a:ext cx="400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1333440" imgH="457200" progId="Equation.3">
                  <p:embed/>
                </p:oleObj>
              </mc:Choice>
              <mc:Fallback>
                <p:oleObj name="Equation" r:id="rId5" imgW="1333440" imgH="457200" progId="Equation.3">
                  <p:embed/>
                  <p:pic>
                    <p:nvPicPr>
                      <p:cNvPr id="519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40005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06005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495600" y="6292736"/>
            <a:ext cx="1656184" cy="1606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975504"/>
            <a:ext cx="4392488" cy="1229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2687130"/>
            <a:ext cx="4809427" cy="35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6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5530085" y="322691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517392" y="538251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530085" y="122053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1" y="4683426"/>
            <a:ext cx="3899298" cy="184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02" y="4683425"/>
            <a:ext cx="3209499" cy="1768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1" y="2575976"/>
            <a:ext cx="3923809" cy="1911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485199"/>
            <a:ext cx="3923809" cy="191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56" y="2564905"/>
            <a:ext cx="3251654" cy="1871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16" y="485199"/>
            <a:ext cx="3326687" cy="191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타원 2"/>
          <p:cNvSpPr/>
          <p:nvPr/>
        </p:nvSpPr>
        <p:spPr>
          <a:xfrm>
            <a:off x="6384032" y="2946849"/>
            <a:ext cx="1512168" cy="15622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590137" y="6165304"/>
            <a:ext cx="839585" cy="412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>
            <a:stCxn id="3" idx="3"/>
            <a:endCxn id="13" idx="2"/>
          </p:cNvCxnSpPr>
          <p:nvPr/>
        </p:nvCxnSpPr>
        <p:spPr>
          <a:xfrm rot="5400000">
            <a:off x="5552199" y="5318270"/>
            <a:ext cx="2091224" cy="15347"/>
          </a:xfrm>
          <a:prstGeom prst="curvedConnector4">
            <a:avLst>
              <a:gd name="adj1" fmla="val 39598"/>
              <a:gd name="adj2" fmla="val 158954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352" y="12205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 신호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352" y="33161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노이즈 신호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352" y="5401302"/>
            <a:ext cx="172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 </a:t>
            </a:r>
            <a:r>
              <a:rPr lang="en-US" altLang="ko-KR" b="1" dirty="0"/>
              <a:t>+ </a:t>
            </a:r>
            <a:r>
              <a:rPr lang="ko-KR" altLang="en-US" b="1" dirty="0"/>
              <a:t>노이즈 신호</a:t>
            </a:r>
          </a:p>
        </p:txBody>
      </p:sp>
    </p:spTree>
    <p:extLst>
      <p:ext uri="{BB962C8B-B14F-4D97-AF65-F5344CB8AC3E}">
        <p14:creationId xmlns:p14="http://schemas.microsoft.com/office/powerpoint/2010/main" val="2927244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23" y="3506761"/>
            <a:ext cx="4772691" cy="2772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5" y="692696"/>
            <a:ext cx="3657299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758951"/>
            <a:ext cx="3901784" cy="1811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997364" y="141277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3616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로 정규화</a:t>
            </a:r>
          </a:p>
        </p:txBody>
      </p:sp>
      <p:sp>
        <p:nvSpPr>
          <p:cNvPr id="8" name="타원 7"/>
          <p:cNvSpPr/>
          <p:nvPr/>
        </p:nvSpPr>
        <p:spPr>
          <a:xfrm>
            <a:off x="4506264" y="3739960"/>
            <a:ext cx="1008112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06264" y="5877272"/>
            <a:ext cx="329596" cy="2606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03712" y="353065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수치 변화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608" y="28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주파수 영역의 신호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8088" y="2852936"/>
            <a:ext cx="315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주파수 영역 </a:t>
            </a:r>
            <a:r>
              <a:rPr lang="en-US" altLang="ko-KR" dirty="0"/>
              <a:t>(</a:t>
            </a:r>
            <a:r>
              <a:rPr lang="ko-KR" altLang="en-US" dirty="0"/>
              <a:t>정규화된</a:t>
            </a:r>
            <a:r>
              <a:rPr lang="en-US" altLang="ko-KR" dirty="0"/>
              <a:t>) </a:t>
            </a:r>
            <a:r>
              <a:rPr lang="ko-KR" altLang="en-US" dirty="0"/>
              <a:t>필터</a:t>
            </a:r>
          </a:p>
        </p:txBody>
      </p:sp>
      <p:sp>
        <p:nvSpPr>
          <p:cNvPr id="16" name="타원 15"/>
          <p:cNvSpPr/>
          <p:nvPr/>
        </p:nvSpPr>
        <p:spPr>
          <a:xfrm>
            <a:off x="2279576" y="908721"/>
            <a:ext cx="1008112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>
            <a:stCxn id="16" idx="5"/>
          </p:cNvCxnSpPr>
          <p:nvPr/>
        </p:nvCxnSpPr>
        <p:spPr>
          <a:xfrm>
            <a:off x="3140053" y="1769198"/>
            <a:ext cx="1531009" cy="2130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847528" y="2132856"/>
            <a:ext cx="936104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5"/>
            <a:endCxn id="12" idx="1"/>
          </p:cNvCxnSpPr>
          <p:nvPr/>
        </p:nvCxnSpPr>
        <p:spPr>
          <a:xfrm>
            <a:off x="2646543" y="2563095"/>
            <a:ext cx="1907989" cy="33523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56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568103" y="4725144"/>
            <a:ext cx="9144000" cy="158417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IIR Filter(Infinite Impulse Response Filter)</a:t>
            </a:r>
          </a:p>
          <a:p>
            <a:pPr lvl="1"/>
            <a:r>
              <a:rPr lang="en-US" altLang="ko-KR" dirty="0"/>
              <a:t>IIR Filter</a:t>
            </a:r>
            <a:r>
              <a:rPr lang="ko-KR" altLang="en-US" dirty="0"/>
              <a:t>는 디지털 필터의 한 종류로 입력신호의 값과 출력 신호 값이 재귀적으로</a:t>
            </a:r>
            <a:r>
              <a:rPr lang="en-US" altLang="ko-KR" dirty="0"/>
              <a:t>(recursive)</a:t>
            </a:r>
            <a:r>
              <a:rPr lang="ko-KR" altLang="en-US" dirty="0"/>
              <a:t>적용 되어 </a:t>
            </a:r>
            <a:r>
              <a:rPr lang="en-US" altLang="ko-KR" dirty="0"/>
              <a:t>filtering </a:t>
            </a:r>
            <a:r>
              <a:rPr lang="ko-KR" altLang="en-US" dirty="0"/>
              <a:t>수행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특성 함수 </a:t>
            </a:r>
            <a:r>
              <a:rPr lang="en-US" altLang="ko-KR" dirty="0"/>
              <a:t>Impulse response</a:t>
            </a:r>
            <a:r>
              <a:rPr lang="ko-KR" altLang="en-US" dirty="0"/>
              <a:t>는 무한한 길이를 가지게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IIR Filter</a:t>
            </a:r>
            <a:r>
              <a:rPr lang="ko-KR" altLang="en-US" dirty="0"/>
              <a:t>의 식의 형태에서 보면 </a:t>
            </a:r>
            <a:r>
              <a:rPr lang="en-US" altLang="ko-KR" dirty="0"/>
              <a:t>feedback </a:t>
            </a:r>
            <a:r>
              <a:rPr lang="ko-KR" altLang="en-US" dirty="0"/>
              <a:t>성분을 가진다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 Filter</a:t>
            </a:r>
            <a:r>
              <a:rPr lang="ko-KR" alt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비해 위상 변이가 크기 때문에 입력 파형과 출력 파형이 유사한 파형을 갖지 않는다</a:t>
            </a:r>
            <a:r>
              <a:rPr lang="en-US" altLang="ko-K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03" y="764705"/>
            <a:ext cx="4090716" cy="2857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764705"/>
            <a:ext cx="4032448" cy="2852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9137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Assignment (1)</a:t>
            </a:r>
            <a:endParaRPr lang="en-US" altLang="ko-KR" sz="2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248" y="674508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674508"/>
                <a:ext cx="3384376" cy="1074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5360" y="1412776"/>
                <a:ext cx="10657184" cy="3427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이용하여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제공된 음악파일을 </a:t>
                </a:r>
                <a:r>
                  <a:rPr lang="en-US" altLang="ko-KR" dirty="0"/>
                  <a:t>Filtering</a:t>
                </a:r>
                <a:r>
                  <a:rPr lang="ko-KR" altLang="en-US" dirty="0"/>
                  <a:t>하시오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차단 주파수</a:t>
                </a:r>
                <a:r>
                  <a:rPr lang="en-US" altLang="ko-KR"/>
                  <a:t>: </a:t>
                </a:r>
                <a:r>
                  <a:rPr lang="en-US" altLang="ko-KR" smtClean="0"/>
                  <a:t>1000Hz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제출 파일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.</a:t>
                </a:r>
                <a:r>
                  <a:rPr lang="en-US" altLang="ko-KR" dirty="0" err="1"/>
                  <a:t>cpp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결과 보고서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입력 음악의 주파수 영역 모습과 결과 음악의 주파수 영역 사진 첨부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Filtering</a:t>
                </a:r>
                <a:r>
                  <a:rPr lang="ko-KR" altLang="en-US" dirty="0"/>
                  <a:t>한 음악 </a:t>
                </a:r>
                <a:r>
                  <a:rPr lang="en-US" altLang="ko-KR" dirty="0"/>
                  <a:t>wav </a:t>
                </a:r>
                <a:r>
                  <a:rPr lang="ko-KR" altLang="en-US" dirty="0"/>
                  <a:t>파일 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412776"/>
                <a:ext cx="10657184" cy="3427670"/>
              </a:xfrm>
              <a:prstGeom prst="rect">
                <a:avLst/>
              </a:prstGeom>
              <a:blipFill>
                <a:blip r:embed="rId3"/>
                <a:stretch>
                  <a:fillRect l="-572" t="-12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254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61807" y="980729"/>
            <a:ext cx="1010274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Poles , Zeros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점을 설정하여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아래와 같은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Band pass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Filter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구현 하세요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통과 주파수 대역은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1.5k ~ 2.5 k Hz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되도록 설정한다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제공된 음악 파일을 필터링한 후 결과 음악을 생성하라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7448" y="5430181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제출 파일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ko-KR" altLang="en-US" dirty="0"/>
              <a:t>입력 영상과 </a:t>
            </a:r>
            <a:r>
              <a:rPr lang="ko-KR" altLang="en-US" dirty="0" err="1"/>
              <a:t>필터링된</a:t>
            </a:r>
            <a:r>
              <a:rPr lang="ko-KR" altLang="en-US" dirty="0"/>
              <a:t> 음악의 </a:t>
            </a:r>
            <a:r>
              <a:rPr lang="ko-KR" altLang="en-US"/>
              <a:t>주파수 영역 모습 사진을 반드시 </a:t>
            </a:r>
            <a:r>
              <a:rPr lang="ko-KR" altLang="en-US" dirty="0"/>
              <a:t>포함하라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결과 음악 파일 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233347"/>
            <a:ext cx="3657299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Assignment (2)</a:t>
            </a:r>
            <a:endParaRPr lang="en-US" altLang="ko-KR" sz="2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10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Assignment Rule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3750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7-pt FIR EXAMPLE (AVG)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44" y="1125521"/>
            <a:ext cx="8915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666844" y="3663933"/>
            <a:ext cx="280416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000" b="1" dirty="0">
                <a:latin typeface="Times New Roman" pitchFamily="18" charset="0"/>
                <a:ea typeface="굴림" charset="-127"/>
              </a:rPr>
              <a:t>CAUSAL: Use Previous</a:t>
            </a:r>
            <a:endParaRPr lang="en-US" altLang="en-US" sz="2400" i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7153244" y="2597133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8143844" y="2673333"/>
            <a:ext cx="0" cy="2057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8601044" y="2063733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9615457" y="2139933"/>
            <a:ext cx="0" cy="3276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1" name="Text Box 9"/>
          <p:cNvSpPr txBox="1">
            <a:spLocks noChangeArrowheads="1"/>
          </p:cNvSpPr>
          <p:nvPr/>
        </p:nvSpPr>
        <p:spPr bwMode="auto">
          <a:xfrm>
            <a:off x="8296244" y="6164246"/>
            <a:ext cx="220445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b="1" dirty="0">
                <a:latin typeface="Times New Roman" pitchFamily="18" charset="0"/>
                <a:ea typeface="굴림" charset="-127"/>
              </a:rPr>
              <a:t>LONGER OUTPUT</a:t>
            </a:r>
            <a:endParaRPr lang="en-US" altLang="en-US" sz="2400" i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2200244" y="4044933"/>
            <a:ext cx="6858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2428844" y="1000109"/>
          <a:ext cx="7816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3555720" imgH="241200" progId="Equation.3">
                  <p:embed/>
                </p:oleObj>
              </mc:Choice>
              <mc:Fallback>
                <p:oleObj name="Equation" r:id="rId4" imgW="3555720" imgH="241200" progId="Equation.3">
                  <p:embed/>
                  <p:pic>
                    <p:nvPicPr>
                      <p:cNvPr id="1536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44" y="1000109"/>
                        <a:ext cx="7816850" cy="530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638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FIR IMPULSE RESPONSE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/>
              <a:t>Convolution = Filter Definition</a:t>
            </a:r>
          </a:p>
          <a:p>
            <a:pPr lvl="1" eaLnBrk="1" hangingPunct="1"/>
            <a:r>
              <a:rPr lang="en-US" altLang="en-US"/>
              <a:t>Filter Coeffs = Impulse Response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108" y="2776538"/>
            <a:ext cx="8782048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91200" y="4648200"/>
            <a:ext cx="4591050" cy="1603375"/>
            <a:chOff x="2688" y="2928"/>
            <a:chExt cx="2892" cy="1010"/>
          </a:xfrm>
          <a:solidFill>
            <a:schemeClr val="tx2">
              <a:lumMod val="20000"/>
              <a:lumOff val="80000"/>
            </a:schemeClr>
          </a:solidFill>
        </p:grpSpPr>
        <p:graphicFrame>
          <p:nvGraphicFramePr>
            <p:cNvPr id="1229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854028"/>
                </p:ext>
              </p:extLst>
            </p:nvPr>
          </p:nvGraphicFramePr>
          <p:xfrm>
            <a:off x="2688" y="2928"/>
            <a:ext cx="261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name="Equation" r:id="rId4" imgW="1384200" imgH="457200" progId="Equation.3">
                    <p:embed/>
                  </p:oleObj>
                </mc:Choice>
                <mc:Fallback>
                  <p:oleObj name="Equation" r:id="rId4" imgW="1384200" imgH="457200" progId="Equation.3">
                    <p:embed/>
                    <p:pic>
                      <p:nvPicPr>
                        <p:cNvPr id="12291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28"/>
                          <a:ext cx="2616" cy="864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32" y="3647"/>
              <a:ext cx="1548" cy="291"/>
            </a:xfrm>
            <a:prstGeom prst="rect">
              <a:avLst/>
            </a:prstGeom>
            <a:grpFill/>
            <a:ln w="762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400" b="1">
                  <a:latin typeface="Arial" charset="0"/>
                  <a:ea typeface="굴림" charset="-127"/>
                </a:rPr>
                <a:t>CONVOLUTION</a:t>
              </a:r>
              <a:endParaRPr lang="en-US" altLang="en-US" sz="2400" i="1">
                <a:latin typeface="Arial" charset="0"/>
                <a:ea typeface="굴림" charset="-127"/>
              </a:endParaRPr>
            </a:p>
          </p:txBody>
        </p:sp>
      </p:grpSp>
      <p:graphicFrame>
        <p:nvGraphicFramePr>
          <p:cNvPr id="122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3698"/>
              </p:ext>
            </p:extLst>
          </p:nvPr>
        </p:nvGraphicFramePr>
        <p:xfrm>
          <a:off x="1752600" y="4627563"/>
          <a:ext cx="373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6" imgW="1244520" imgH="457200" progId="Equation.3">
                  <p:embed/>
                </p:oleObj>
              </mc:Choice>
              <mc:Fallback>
                <p:oleObj name="Equation" r:id="rId6" imgW="1244520" imgH="457200" progId="Equation.3">
                  <p:embed/>
                  <p:pic>
                    <p:nvPicPr>
                      <p:cNvPr id="1229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27563"/>
                        <a:ext cx="3733800" cy="13716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50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LTI: Convolution Sum</a:t>
            </a:r>
          </a:p>
        </p:txBody>
      </p:sp>
      <p:sp>
        <p:nvSpPr>
          <p:cNvPr id="534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178800" cy="417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 = Convolution of x[n] &amp; h[n]</a:t>
            </a:r>
          </a:p>
          <a:p>
            <a:pPr lvl="1" eaLnBrk="1" hangingPunct="1">
              <a:defRPr/>
            </a:pPr>
            <a:r>
              <a:rPr lang="en-US" altLang="en-US" dirty="0"/>
              <a:t>NOTATION:</a:t>
            </a:r>
          </a:p>
          <a:p>
            <a:pPr lvl="1" eaLnBrk="1" hangingPunct="1">
              <a:defRPr/>
            </a:pPr>
            <a:r>
              <a:rPr lang="en-US" altLang="en-US" dirty="0"/>
              <a:t>Here is the FIR case: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1" y="5046666"/>
            <a:ext cx="4189413" cy="1236663"/>
            <a:chOff x="601" y="3168"/>
            <a:chExt cx="2639" cy="779"/>
          </a:xfrm>
        </p:grpSpPr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601" y="3617"/>
              <a:ext cx="1357" cy="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800" dirty="0">
                  <a:latin typeface="Arial" charset="0"/>
                  <a:ea typeface="굴림" charset="-127"/>
                </a:rPr>
                <a:t>Same as </a:t>
              </a:r>
              <a:r>
                <a:rPr lang="en-US" altLang="en-US" sz="2800" b="1" dirty="0">
                  <a:latin typeface="Arial" charset="0"/>
                  <a:ea typeface="굴림" charset="-127"/>
                </a:rPr>
                <a:t> </a:t>
              </a:r>
              <a:r>
                <a:rPr lang="en-US" altLang="en-US" sz="2800" b="1" dirty="0" err="1">
                  <a:latin typeface="Arial" charset="0"/>
                  <a:ea typeface="굴림" charset="-127"/>
                </a:rPr>
                <a:t>b</a:t>
              </a:r>
              <a:r>
                <a:rPr lang="en-US" altLang="en-US" sz="2800" b="1" baseline="-25000" dirty="0" err="1">
                  <a:latin typeface="Arial" charset="0"/>
                  <a:ea typeface="굴림" charset="-127"/>
                </a:rPr>
                <a:t>k</a:t>
              </a:r>
              <a:endParaRPr lang="en-US" altLang="en-US" sz="2800" i="1" dirty="0">
                <a:latin typeface="Arial" charset="0"/>
                <a:ea typeface="굴림" charset="-127"/>
              </a:endParaRPr>
            </a:p>
          </p:txBody>
        </p:sp>
        <p:sp>
          <p:nvSpPr>
            <p:cNvPr id="20490" name="Freeform 12"/>
            <p:cNvSpPr>
              <a:spLocks/>
            </p:cNvSpPr>
            <p:nvPr/>
          </p:nvSpPr>
          <p:spPr bwMode="auto">
            <a:xfrm>
              <a:off x="1968" y="3168"/>
              <a:ext cx="1272" cy="743"/>
            </a:xfrm>
            <a:custGeom>
              <a:avLst/>
              <a:gdLst>
                <a:gd name="T0" fmla="*/ 0 w 1272"/>
                <a:gd name="T1" fmla="*/ 672 h 743"/>
                <a:gd name="T2" fmla="*/ 480 w 1272"/>
                <a:gd name="T3" fmla="*/ 720 h 743"/>
                <a:gd name="T4" fmla="*/ 1152 w 1272"/>
                <a:gd name="T5" fmla="*/ 528 h 743"/>
                <a:gd name="T6" fmla="*/ 1200 w 1272"/>
                <a:gd name="T7" fmla="*/ 0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743"/>
                <a:gd name="T14" fmla="*/ 1272 w 1272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743">
                  <a:moveTo>
                    <a:pt x="0" y="672"/>
                  </a:moveTo>
                  <a:cubicBezTo>
                    <a:pt x="144" y="707"/>
                    <a:pt x="288" y="743"/>
                    <a:pt x="480" y="720"/>
                  </a:cubicBezTo>
                  <a:cubicBezTo>
                    <a:pt x="671" y="696"/>
                    <a:pt x="1032" y="648"/>
                    <a:pt x="1152" y="528"/>
                  </a:cubicBezTo>
                  <a:cubicBezTo>
                    <a:pt x="1272" y="408"/>
                    <a:pt x="1236" y="204"/>
                    <a:pt x="120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04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70259"/>
              </p:ext>
            </p:extLst>
          </p:nvPr>
        </p:nvGraphicFramePr>
        <p:xfrm>
          <a:off x="5016500" y="2205038"/>
          <a:ext cx="3035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1091880" imgH="203040" progId="Equation.3">
                  <p:embed/>
                </p:oleObj>
              </mc:Choice>
              <mc:Fallback>
                <p:oleObj name="Equation" r:id="rId3" imgW="1091880" imgH="203040" progId="Equation.3">
                  <p:embed/>
                  <p:pic>
                    <p:nvPicPr>
                      <p:cNvPr id="2048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205038"/>
                        <a:ext cx="3035300" cy="5635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36690"/>
              </p:ext>
            </p:extLst>
          </p:nvPr>
        </p:nvGraphicFramePr>
        <p:xfrm>
          <a:off x="3886200" y="3949701"/>
          <a:ext cx="51816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1384200" imgH="457200" progId="Equation.3">
                  <p:embed/>
                </p:oleObj>
              </mc:Choice>
              <mc:Fallback>
                <p:oleObj name="Equation" r:id="rId5" imgW="1384200" imgH="457200" progId="Equation.3">
                  <p:embed/>
                  <p:pic>
                    <p:nvPicPr>
                      <p:cNvPr id="53453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49701"/>
                        <a:ext cx="5181600" cy="17129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19801" y="3246440"/>
            <a:ext cx="3773488" cy="2976563"/>
            <a:chOff x="2832" y="2045"/>
            <a:chExt cx="2377" cy="18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3792" y="2045"/>
              <a:ext cx="1417" cy="291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400" b="1">
                  <a:latin typeface="Arial" charset="0"/>
                  <a:ea typeface="굴림" charset="-127"/>
                </a:rPr>
                <a:t>FINITE LIMITS</a:t>
              </a:r>
              <a:endParaRPr lang="en-US" altLang="en-US" sz="2400" i="1">
                <a:latin typeface="Arial" charset="0"/>
                <a:ea typeface="굴림" charset="-127"/>
              </a:endParaRP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3600" y="3629"/>
              <a:ext cx="1417" cy="291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400" b="1">
                  <a:latin typeface="Arial" charset="0"/>
                  <a:ea typeface="굴림" charset="-127"/>
                </a:rPr>
                <a:t>FINITE LIMITS</a:t>
              </a:r>
              <a:endParaRPr lang="en-US" altLang="en-US" sz="2400" i="1">
                <a:latin typeface="Arial" charset="0"/>
                <a:ea typeface="굴림" charset="-127"/>
              </a:endParaRPr>
            </a:p>
          </p:txBody>
        </p:sp>
        <p:sp>
          <p:nvSpPr>
            <p:cNvPr id="20494" name="Line 9"/>
            <p:cNvSpPr>
              <a:spLocks noChangeShapeType="1"/>
            </p:cNvSpPr>
            <p:nvPr/>
          </p:nvSpPr>
          <p:spPr bwMode="auto">
            <a:xfrm flipH="1" flipV="1">
              <a:off x="2928" y="3456"/>
              <a:ext cx="672" cy="336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Line 7"/>
            <p:cNvSpPr>
              <a:spLocks noChangeShapeType="1"/>
            </p:cNvSpPr>
            <p:nvPr/>
          </p:nvSpPr>
          <p:spPr bwMode="auto">
            <a:xfrm flipH="1">
              <a:off x="2832" y="2208"/>
              <a:ext cx="960" cy="432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8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83888</TotalTime>
  <Words>843</Words>
  <Application>Microsoft Office PowerPoint</Application>
  <PresentationFormat>와이드스크린</PresentationFormat>
  <Paragraphs>235</Paragraphs>
  <Slides>66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78" baseType="lpstr">
      <vt:lpstr>Times New Roman</vt:lpstr>
      <vt:lpstr>Cambria Math</vt:lpstr>
      <vt:lpstr>바탕</vt:lpstr>
      <vt:lpstr>Times</vt:lpstr>
      <vt:lpstr>굴림</vt:lpstr>
      <vt:lpstr>함초롬바탕</vt:lpstr>
      <vt:lpstr>맑은 고딕</vt:lpstr>
      <vt:lpstr>Wingdings</vt:lpstr>
      <vt:lpstr>Arial</vt:lpstr>
      <vt:lpstr>Office 테마</vt:lpstr>
      <vt:lpstr>Equation</vt:lpstr>
      <vt:lpstr>수식</vt:lpstr>
      <vt:lpstr>DSP Lab. Week 11 Filtering (FIR, IIR, Poles&amp;Zeros)</vt:lpstr>
      <vt:lpstr>3-PT AVERAGE SYSTEM</vt:lpstr>
      <vt:lpstr>PowerPoint 프레젠테이션</vt:lpstr>
      <vt:lpstr>GENERAL FIR FILTER</vt:lpstr>
      <vt:lpstr>GENERAL FIR FILTER</vt:lpstr>
      <vt:lpstr>FILTERING EXAMPLE</vt:lpstr>
      <vt:lpstr>7-pt FIR EXAMPLE (AVG)</vt:lpstr>
      <vt:lpstr>FIR IMPULSE RESPONSE</vt:lpstr>
      <vt:lpstr>LTI: Convolution Sum</vt:lpstr>
      <vt:lpstr>PowerPoint 프레젠테이션</vt:lpstr>
      <vt:lpstr>Systems and Fourier transform</vt:lpstr>
      <vt:lpstr>IIR</vt:lpstr>
      <vt:lpstr>IIR</vt:lpstr>
      <vt:lpstr>IIR</vt:lpstr>
      <vt:lpstr>IIR</vt:lpstr>
      <vt:lpstr>IIR</vt:lpstr>
      <vt:lpstr>IIR</vt:lpstr>
      <vt:lpstr>IIR</vt:lpstr>
      <vt:lpstr>IIR</vt:lpstr>
      <vt:lpstr>IIR</vt:lpstr>
      <vt:lpstr>IIR</vt:lpstr>
      <vt:lpstr>IIR</vt:lpstr>
      <vt:lpstr>Poles &amp; Zeors</vt:lpstr>
      <vt:lpstr>Poles &amp; Zeros</vt:lpstr>
      <vt:lpstr>Poles &amp; Zeros</vt:lpstr>
      <vt:lpstr>Poles &amp; Zeros</vt:lpstr>
      <vt:lpstr>Poles &amp; Zeros</vt:lpstr>
      <vt:lpstr>Poles &amp; Zeros</vt:lpstr>
      <vt:lpstr>PowerPoint 프레젠테이션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FIR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PowerPoint 프레젠테이션</vt:lpstr>
      <vt:lpstr>Homework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744</cp:revision>
  <dcterms:created xsi:type="dcterms:W3CDTF">2012-09-03T06:07:24Z</dcterms:created>
  <dcterms:modified xsi:type="dcterms:W3CDTF">2019-11-28T03:06:33Z</dcterms:modified>
</cp:coreProperties>
</file>