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9"/>
  </p:notesMasterIdLst>
  <p:sldIdLst>
    <p:sldId id="257" r:id="rId2"/>
    <p:sldId id="371" r:id="rId3"/>
    <p:sldId id="395" r:id="rId4"/>
    <p:sldId id="372" r:id="rId5"/>
    <p:sldId id="373" r:id="rId6"/>
    <p:sldId id="374" r:id="rId7"/>
    <p:sldId id="393" r:id="rId8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나눔고딕코딩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Microsoft Sans Serif" panose="020B0604020202020204" pitchFamily="34" charset="0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6B01"/>
    <a:srgbClr val="FEBA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89660" autoAdjust="0"/>
  </p:normalViewPr>
  <p:slideViewPr>
    <p:cSldViewPr>
      <p:cViewPr varScale="1">
        <p:scale>
          <a:sx n="60" d="100"/>
          <a:sy n="60" d="100"/>
        </p:scale>
        <p:origin x="62" y="3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8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eih10@khu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2</a:t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Matrix multiplication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BC7D09-14F4-4285-A672-D4982A33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0" y="1929026"/>
            <a:ext cx="7362825" cy="245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159D35-7752-484E-A24F-6AE8D92EE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013176"/>
            <a:ext cx="7305675" cy="1047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Matrix multiplication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D2348-CD26-4873-9F77-A3096D7B84BD}"/>
                  </a:ext>
                </a:extLst>
              </p:cNvPr>
              <p:cNvSpPr txBox="1"/>
              <p:nvPr/>
            </p:nvSpPr>
            <p:spPr>
              <a:xfrm>
                <a:off x="767408" y="1152525"/>
                <a:ext cx="82089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C = AB</a:t>
                </a:r>
              </a:p>
              <a:p>
                <a:r>
                  <a:rPr lang="en-US" altLang="ko-KR" sz="2000" dirty="0"/>
                  <a:t>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2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/>
                  <a:t>3 matrix, B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3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/>
                  <a:t>2 </a:t>
                </a:r>
                <a:r>
                  <a:rPr lang="en-US" altLang="ko-KR" sz="2000" dirty="0" err="1"/>
                  <a:t>martix</a:t>
                </a:r>
                <a:r>
                  <a:rPr lang="ko-KR" altLang="en-US" sz="2000" dirty="0"/>
                  <a:t>이면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2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/>
                  <a:t>2 matrix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1D2348-CD26-4873-9F77-A3096D7B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52525"/>
                <a:ext cx="8208912" cy="707886"/>
              </a:xfrm>
              <a:prstGeom prst="rect">
                <a:avLst/>
              </a:prstGeom>
              <a:blipFill>
                <a:blip r:embed="rId5"/>
                <a:stretch>
                  <a:fillRect l="-817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7533C1-0952-4954-A9BC-08A9F0C45DCE}"/>
                  </a:ext>
                </a:extLst>
              </p:cNvPr>
              <p:cNvSpPr txBox="1"/>
              <p:nvPr/>
            </p:nvSpPr>
            <p:spPr>
              <a:xfrm>
                <a:off x="736540" y="4455091"/>
                <a:ext cx="104000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일반적으로 </a:t>
                </a:r>
                <a:r>
                  <a:rPr lang="en-US" altLang="ko-KR" sz="2000" dirty="0"/>
                  <a:t>C=AB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m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 err="1"/>
                  <a:t>n</a:t>
                </a:r>
                <a:r>
                  <a:rPr lang="en-US" altLang="ko-KR" sz="2000" dirty="0"/>
                  <a:t> matrix, B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n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 err="1"/>
                  <a:t>p</a:t>
                </a: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martix</a:t>
                </a:r>
                <a:r>
                  <a:rPr lang="ko-KR" altLang="en-US" sz="2000" dirty="0"/>
                  <a:t>이면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m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p matrix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7533C1-0952-4954-A9BC-08A9F0C45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40" y="4455091"/>
                <a:ext cx="10400019" cy="400110"/>
              </a:xfrm>
              <a:prstGeom prst="rect">
                <a:avLst/>
              </a:prstGeom>
              <a:blipFill>
                <a:blip r:embed="rId6"/>
                <a:stretch>
                  <a:fillRect l="-645" t="-9231" r="-176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6B8DA5E5-242E-4D19-BAF4-F5FE6B04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14" y="1174750"/>
            <a:ext cx="10356589" cy="58086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400" dirty="0">
                <a:latin typeface="+mn-lt"/>
              </a:rPr>
              <a:t>RAM </a:t>
            </a:r>
            <a:r>
              <a:rPr lang="ko-KR" altLang="en-US" sz="2400" dirty="0">
                <a:latin typeface="+mn-lt"/>
              </a:rPr>
              <a:t>상의 </a:t>
            </a:r>
            <a:r>
              <a:rPr lang="ko-KR" altLang="en-US" sz="2400" dirty="0" err="1">
                <a:latin typeface="+mn-lt"/>
              </a:rPr>
              <a:t>주소값을</a:t>
            </a:r>
            <a:r>
              <a:rPr lang="ko-KR" altLang="en-US" sz="2400" dirty="0">
                <a:latin typeface="+mn-lt"/>
              </a:rPr>
              <a:t> 저장하는 변수</a:t>
            </a:r>
            <a:endParaRPr lang="en-US" altLang="ko-KR" sz="2400" dirty="0">
              <a:latin typeface="+mn-lt"/>
            </a:endParaRPr>
          </a:p>
          <a:p>
            <a:pPr marL="0" indent="0">
              <a:buNone/>
              <a:defRPr/>
            </a:pPr>
            <a:r>
              <a:rPr lang="ko-KR" altLang="en-US" sz="2400" dirty="0">
                <a:latin typeface="+mn-lt"/>
              </a:rPr>
              <a:t>한번 건너뛰는 </a:t>
            </a:r>
            <a:r>
              <a:rPr lang="en-US" altLang="ko-KR" sz="2400" dirty="0">
                <a:latin typeface="+mn-lt"/>
              </a:rPr>
              <a:t>byte </a:t>
            </a:r>
            <a:r>
              <a:rPr lang="ko-KR" altLang="en-US" sz="2400" dirty="0">
                <a:latin typeface="+mn-lt"/>
              </a:rPr>
              <a:t>수는 </a:t>
            </a:r>
            <a:r>
              <a:rPr lang="en-US" altLang="ko-KR" sz="2400" dirty="0">
                <a:latin typeface="+mn-lt"/>
              </a:rPr>
              <a:t>type</a:t>
            </a:r>
            <a:r>
              <a:rPr lang="ko-KR" altLang="en-US" sz="2400" dirty="0">
                <a:latin typeface="+mn-lt"/>
              </a:rPr>
              <a:t>에 따라 다르다</a:t>
            </a:r>
            <a:r>
              <a:rPr lang="en-US" altLang="ko-KR" sz="2400" dirty="0">
                <a:latin typeface="+mn-lt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+mn-lt"/>
              </a:rPr>
              <a:t>int 4, short 2, char 1 </a:t>
            </a:r>
            <a:r>
              <a:rPr lang="en-US" altLang="ko-KR" dirty="0">
                <a:latin typeface="+mn-lt"/>
                <a:sym typeface="Wingdings" pitchFamily="2" charset="2"/>
              </a:rPr>
              <a:t> </a:t>
            </a:r>
            <a:r>
              <a:rPr lang="en-US" altLang="ko-KR" dirty="0" err="1">
                <a:latin typeface="+mn-lt"/>
                <a:sym typeface="Wingdings" pitchFamily="2" charset="2"/>
              </a:rPr>
              <a:t>sizeof</a:t>
            </a:r>
            <a:r>
              <a:rPr lang="en-US" altLang="ko-KR" dirty="0">
                <a:latin typeface="+mn-lt"/>
                <a:sym typeface="Wingdings" pitchFamily="2" charset="2"/>
              </a:rPr>
              <a:t>(??)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 </a:t>
            </a:r>
            <a:endParaRPr lang="en-US" altLang="ko-KR" dirty="0">
              <a:latin typeface="+mn-lt"/>
            </a:endParaRPr>
          </a:p>
          <a:p>
            <a:pPr lvl="1">
              <a:defRPr/>
            </a:pPr>
            <a:endParaRPr lang="en-US" altLang="ko-KR" dirty="0">
              <a:latin typeface="+mn-lt"/>
            </a:endParaRPr>
          </a:p>
          <a:p>
            <a:pPr marL="0" indent="0">
              <a:buFontTx/>
              <a:buNone/>
              <a:defRPr/>
            </a:pPr>
            <a:r>
              <a:rPr lang="ko-KR" altLang="en-US" sz="1800" dirty="0">
                <a:latin typeface="+mn-lt"/>
              </a:rPr>
              <a:t>예</a:t>
            </a:r>
            <a:r>
              <a:rPr lang="en-US" altLang="ko-KR" sz="1800" dirty="0">
                <a:latin typeface="+mn-lt"/>
              </a:rPr>
              <a:t>)  </a:t>
            </a:r>
            <a:r>
              <a:rPr lang="en-US" altLang="ko-KR" sz="1600" dirty="0">
                <a:latin typeface="+mn-lt"/>
              </a:rPr>
              <a:t>int a, A[4], *aa;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short b,*bb; </a:t>
            </a:r>
          </a:p>
          <a:p>
            <a:pPr marL="457200" lvl="1" indent="0">
              <a:buFontTx/>
              <a:buNone/>
              <a:defRPr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sz="1600" dirty="0" err="1">
                <a:latin typeface="+mn-lt"/>
              </a:rPr>
              <a:t>aa</a:t>
            </a:r>
            <a:r>
              <a:rPr lang="en-US" altLang="ko-KR" sz="1600" dirty="0">
                <a:latin typeface="+mn-lt"/>
              </a:rPr>
              <a:t> = A+2;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A[0] = 3;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A[1] = -3;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A[2] = 2;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A[3] = 1;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A[4] = 7;  // error!!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 err="1">
                <a:latin typeface="+mn-lt"/>
              </a:rPr>
              <a:t>aa</a:t>
            </a:r>
            <a:r>
              <a:rPr lang="en-US" altLang="ko-KR" sz="1600" dirty="0">
                <a:latin typeface="+mn-lt"/>
              </a:rPr>
              <a:t>[-1] = 5;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 err="1">
                <a:latin typeface="+mn-lt"/>
              </a:rPr>
              <a:t>aa</a:t>
            </a:r>
            <a:r>
              <a:rPr lang="en-US" altLang="ko-KR" sz="1600" dirty="0">
                <a:latin typeface="+mn-lt"/>
              </a:rPr>
              <a:t>[1] = 3;  // *(aa+1) = 3;</a:t>
            </a:r>
            <a:r>
              <a:rPr lang="ko-KR" altLang="en-US" sz="1600" dirty="0">
                <a:latin typeface="+mn-lt"/>
              </a:rPr>
              <a:t>과 같다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marL="457200" lvl="1" indent="0">
              <a:buFontTx/>
              <a:buNone/>
              <a:defRPr/>
            </a:pPr>
            <a:endParaRPr lang="en-US" altLang="ko-KR" sz="1600" dirty="0">
              <a:latin typeface="+mn-lt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bb = (short *)(aa-1) + 1;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*(bb+3) = 5; // </a:t>
            </a:r>
            <a:r>
              <a:rPr lang="ko-KR" altLang="en-US" sz="1600" dirty="0">
                <a:latin typeface="+mn-lt"/>
              </a:rPr>
              <a:t>어떻게 되나</a:t>
            </a:r>
            <a:r>
              <a:rPr lang="en-US" altLang="ko-KR" sz="1600" dirty="0">
                <a:latin typeface="+mn-lt"/>
              </a:rPr>
              <a:t>?</a:t>
            </a:r>
          </a:p>
          <a:p>
            <a:pPr marL="457200" lvl="1" indent="0">
              <a:buFontTx/>
              <a:buNone/>
              <a:defRPr/>
            </a:pPr>
            <a:r>
              <a:rPr lang="en-US" altLang="ko-KR" sz="1600" dirty="0">
                <a:latin typeface="+mn-lt"/>
              </a:rPr>
              <a:t>	</a:t>
            </a:r>
          </a:p>
          <a:p>
            <a:pPr marL="457200" lvl="1" indent="0">
              <a:buFontTx/>
              <a:buNone/>
              <a:defRPr/>
            </a:pPr>
            <a:endParaRPr lang="en-US" altLang="ko-KR" sz="1600" dirty="0">
              <a:latin typeface="+mn-lt"/>
            </a:endParaRPr>
          </a:p>
          <a:p>
            <a:pPr>
              <a:defRPr/>
            </a:pPr>
            <a:endParaRPr lang="ko-KR" altLang="en-US" sz="1800" dirty="0">
              <a:latin typeface="+mn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8727"/>
              </p:ext>
            </p:extLst>
          </p:nvPr>
        </p:nvGraphicFramePr>
        <p:xfrm>
          <a:off x="4151784" y="3045734"/>
          <a:ext cx="7839980" cy="277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99">
                  <a:extLst>
                    <a:ext uri="{9D8B030D-6E8A-4147-A177-3AD203B41FA5}">
                      <a16:colId xmlns:a16="http://schemas.microsoft.com/office/drawing/2014/main" val="1078198778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219103498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11150082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1715420109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11681917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414406643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088895103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80974545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757634330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123823631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401377716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59819725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1864234123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436058668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132797906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198721402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387668676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1135734872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3104134265"/>
                    </a:ext>
                  </a:extLst>
                </a:gridCol>
                <a:gridCol w="391999">
                  <a:extLst>
                    <a:ext uri="{9D8B030D-6E8A-4147-A177-3AD203B41FA5}">
                      <a16:colId xmlns:a16="http://schemas.microsoft.com/office/drawing/2014/main" val="2020127386"/>
                    </a:ext>
                  </a:extLst>
                </a:gridCol>
              </a:tblGrid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39865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19531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75700"/>
                  </a:ext>
                </a:extLst>
              </a:tr>
              <a:tr h="679446">
                <a:tc gridSpan="20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57478"/>
                  </a:ext>
                </a:extLst>
              </a:tr>
              <a:tr h="396344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-3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96364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76129"/>
                  </a:ext>
                </a:extLst>
              </a:tr>
              <a:tr h="33972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501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53473"/>
              </p:ext>
            </p:extLst>
          </p:nvPr>
        </p:nvGraphicFramePr>
        <p:xfrm>
          <a:off x="5091696" y="2325460"/>
          <a:ext cx="166624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00411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5786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3720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56017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57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4981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94856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4969323"/>
                    </a:ext>
                  </a:extLst>
                </a:gridCol>
              </a:tblGrid>
              <a:tr h="1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44095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>
            <a:cxnSpLocks/>
          </p:cNvCxnSpPr>
          <p:nvPr/>
        </p:nvCxnSpPr>
        <p:spPr>
          <a:xfrm>
            <a:off x="5091696" y="2523580"/>
            <a:ext cx="648072" cy="522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H="1">
            <a:off x="6099808" y="2523580"/>
            <a:ext cx="658128" cy="522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2484" y="198884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1byte = 8bits</a:t>
            </a:r>
            <a:endParaRPr lang="ko-KR" altLang="en-US" sz="1200" b="1" dirty="0"/>
          </a:p>
        </p:txBody>
      </p:sp>
      <p:sp>
        <p:nvSpPr>
          <p:cNvPr id="15" name="직사각형 7">
            <a:extLst>
              <a:ext uri="{FF2B5EF4-FFF2-40B4-BE49-F238E27FC236}">
                <a16:creationId xmlns:a16="http://schemas.microsoft.com/office/drawing/2014/main" id="{8173ADE4-0C9E-4809-8C8E-47F34A4E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7588" y="2325460"/>
            <a:ext cx="1583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latin typeface="+mn-lt"/>
              </a:rPr>
              <a:t>RAM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1696" y="4356300"/>
            <a:ext cx="5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A[0]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0639" y="4356300"/>
            <a:ext cx="64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A[3]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1876E-8ED0-47EF-927C-C0BE90036DB2}"/>
              </a:ext>
            </a:extLst>
          </p:cNvPr>
          <p:cNvSpPr txBox="1"/>
          <p:nvPr/>
        </p:nvSpPr>
        <p:spPr>
          <a:xfrm>
            <a:off x="4888085" y="5990487"/>
            <a:ext cx="410227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831C7D-29EB-40A6-AF00-3C23723D140E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Pointer (address)</a:t>
            </a:r>
            <a:endParaRPr lang="en-US" altLang="ko-KR" sz="24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98DC4C-4D3A-44A9-A85D-E84CBE67B243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78363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37447D-7144-474A-936A-4C44258DD47B}"/>
              </a:ext>
            </a:extLst>
          </p:cNvPr>
          <p:cNvCxnSpPr>
            <a:cxnSpLocks/>
          </p:cNvCxnSpPr>
          <p:nvPr/>
        </p:nvCxnSpPr>
        <p:spPr>
          <a:xfrm flipH="1" flipV="1">
            <a:off x="4554984" y="5112073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BB17E2-D1F2-47F0-91C6-DDEB29810F8B}"/>
              </a:ext>
            </a:extLst>
          </p:cNvPr>
          <p:cNvSpPr txBox="1"/>
          <p:nvPr/>
        </p:nvSpPr>
        <p:spPr>
          <a:xfrm>
            <a:off x="6428872" y="595830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A+1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98894-38E5-46B7-BAD8-561235BF788C}"/>
              </a:ext>
            </a:extLst>
          </p:cNvPr>
          <p:cNvSpPr txBox="1"/>
          <p:nvPr/>
        </p:nvSpPr>
        <p:spPr>
          <a:xfrm>
            <a:off x="8081603" y="595830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A+2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CBB65A-D0F5-46C9-82BC-E066660FBFFB}"/>
              </a:ext>
            </a:extLst>
          </p:cNvPr>
          <p:cNvSpPr txBox="1"/>
          <p:nvPr/>
        </p:nvSpPr>
        <p:spPr>
          <a:xfrm>
            <a:off x="9660445" y="595830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A+3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64FF5E-DA38-4D4E-B432-CB1A375149F5}"/>
              </a:ext>
            </a:extLst>
          </p:cNvPr>
          <p:cNvCxnSpPr>
            <a:cxnSpLocks/>
          </p:cNvCxnSpPr>
          <p:nvPr/>
        </p:nvCxnSpPr>
        <p:spPr>
          <a:xfrm>
            <a:off x="3894575" y="3333224"/>
            <a:ext cx="641545" cy="36988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08E0B3-6BE0-4900-9512-F4E1306594BE}"/>
              </a:ext>
            </a:extLst>
          </p:cNvPr>
          <p:cNvSpPr txBox="1"/>
          <p:nvPr/>
        </p:nvSpPr>
        <p:spPr>
          <a:xfrm>
            <a:off x="3552164" y="3055040"/>
            <a:ext cx="410227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2A704-E377-495A-B568-C3E91563C0A0}"/>
              </a:ext>
            </a:extLst>
          </p:cNvPr>
          <p:cNvSpPr txBox="1"/>
          <p:nvPr/>
        </p:nvSpPr>
        <p:spPr>
          <a:xfrm>
            <a:off x="3530343" y="2343468"/>
            <a:ext cx="410227" cy="3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0B09B1-6A5E-4ADF-838F-F53C26668B3E}"/>
              </a:ext>
            </a:extLst>
          </p:cNvPr>
          <p:cNvCxnSpPr>
            <a:cxnSpLocks/>
          </p:cNvCxnSpPr>
          <p:nvPr/>
        </p:nvCxnSpPr>
        <p:spPr>
          <a:xfrm>
            <a:off x="3922310" y="2693660"/>
            <a:ext cx="641545" cy="36988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1E0EF7-B350-4481-A152-CBC3D3B5CBE6}"/>
              </a:ext>
            </a:extLst>
          </p:cNvPr>
          <p:cNvCxnSpPr>
            <a:cxnSpLocks/>
          </p:cNvCxnSpPr>
          <p:nvPr/>
        </p:nvCxnSpPr>
        <p:spPr>
          <a:xfrm flipH="1" flipV="1">
            <a:off x="6094356" y="5128312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75FE33-AD43-4159-A85A-3539D00B8222}"/>
              </a:ext>
            </a:extLst>
          </p:cNvPr>
          <p:cNvCxnSpPr>
            <a:cxnSpLocks/>
          </p:cNvCxnSpPr>
          <p:nvPr/>
        </p:nvCxnSpPr>
        <p:spPr>
          <a:xfrm flipH="1" flipV="1">
            <a:off x="7676464" y="5128312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86DEF5A-AA44-46AE-9B0D-6EC54F29F4A5}"/>
              </a:ext>
            </a:extLst>
          </p:cNvPr>
          <p:cNvCxnSpPr>
            <a:cxnSpLocks/>
          </p:cNvCxnSpPr>
          <p:nvPr/>
        </p:nvCxnSpPr>
        <p:spPr>
          <a:xfrm flipH="1" flipV="1">
            <a:off x="9241497" y="5144046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2D098A6-A4A8-4960-8EC3-57CD037FAEE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536120" y="4540966"/>
            <a:ext cx="555576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B43211-03C7-4C7F-A648-52E6131C1A4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663952" y="4540966"/>
            <a:ext cx="430404" cy="194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213B674-2C09-412D-8883-E62DF9127A7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94356" y="4540998"/>
            <a:ext cx="572256" cy="193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37D6A5E-EBDC-46FC-B406-68B6361D5D0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7238869" y="4540998"/>
            <a:ext cx="430094" cy="18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5C2AAF7-314B-42AE-A1C6-15F4B00EB787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668963" y="4540966"/>
            <a:ext cx="434945" cy="19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AE68D72-B4A1-438C-B4B9-3B8E2AADC0D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8801232" y="4540966"/>
            <a:ext cx="440265" cy="19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01BA69F-CC37-483E-960A-D32CDB4EDC4E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9241497" y="4540966"/>
            <a:ext cx="469142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48117FB-93A2-4D0C-8E0E-15F6BD5F3CB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10352184" y="4540966"/>
            <a:ext cx="496344" cy="18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1B18CF4-BF96-43B1-80B1-AF5A13C4219B}"/>
              </a:ext>
            </a:extLst>
          </p:cNvPr>
          <p:cNvCxnSpPr>
            <a:cxnSpLocks/>
          </p:cNvCxnSpPr>
          <p:nvPr/>
        </p:nvCxnSpPr>
        <p:spPr>
          <a:xfrm flipH="1">
            <a:off x="7680867" y="4292197"/>
            <a:ext cx="330113" cy="453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7968208" y="407751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aa</a:t>
            </a:r>
            <a:endParaRPr lang="ko-KR" altLang="en-US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B18CF4-BF96-43B1-80B1-AF5A13C4219B}"/>
              </a:ext>
            </a:extLst>
          </p:cNvPr>
          <p:cNvCxnSpPr>
            <a:cxnSpLocks/>
          </p:cNvCxnSpPr>
          <p:nvPr/>
        </p:nvCxnSpPr>
        <p:spPr>
          <a:xfrm flipH="1">
            <a:off x="6096000" y="4292197"/>
            <a:ext cx="330113" cy="453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6187212" y="4071645"/>
            <a:ext cx="8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aa[-1]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1B18CF4-BF96-43B1-80B1-AF5A13C4219B}"/>
              </a:ext>
            </a:extLst>
          </p:cNvPr>
          <p:cNvCxnSpPr>
            <a:cxnSpLocks/>
          </p:cNvCxnSpPr>
          <p:nvPr/>
        </p:nvCxnSpPr>
        <p:spPr>
          <a:xfrm flipH="1">
            <a:off x="9264352" y="4272560"/>
            <a:ext cx="330113" cy="4530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9492696" y="4042488"/>
            <a:ext cx="8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 smtClean="0"/>
              <a:t>aa[1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103908" y="4356300"/>
            <a:ext cx="69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A[2]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6612" y="4356363"/>
            <a:ext cx="572257" cy="36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A[1]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75FE33-AD43-4159-A85A-3539D00B8222}"/>
              </a:ext>
            </a:extLst>
          </p:cNvPr>
          <p:cNvCxnSpPr>
            <a:cxnSpLocks/>
          </p:cNvCxnSpPr>
          <p:nvPr/>
        </p:nvCxnSpPr>
        <p:spPr>
          <a:xfrm flipH="1" flipV="1">
            <a:off x="6877906" y="5153403"/>
            <a:ext cx="334516" cy="1022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7972276" y="4079081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/>
              <a:t>aa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36E61D-70CC-400D-A50F-7F3896C1A16D}"/>
              </a:ext>
            </a:extLst>
          </p:cNvPr>
          <p:cNvSpPr txBox="1"/>
          <p:nvPr/>
        </p:nvSpPr>
        <p:spPr>
          <a:xfrm>
            <a:off x="7164488" y="5949434"/>
            <a:ext cx="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en-US" altLang="ko-KR" b="1" dirty="0" smtClean="0"/>
              <a:t>bb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538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3213A-FE48-48D6-B212-3A13CA6B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15" y="1711325"/>
            <a:ext cx="1925191" cy="417671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set3(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main(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a;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a = set3(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set3(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return 3;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 </a:t>
            </a:r>
            <a:r>
              <a:rPr lang="ko-KR" altLang="en-US" sz="1800" dirty="0">
                <a:latin typeface="+mn-lt"/>
              </a:rPr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E85403-8FFE-4C79-94E9-4D56D5BC2794}"/>
              </a:ext>
            </a:extLst>
          </p:cNvPr>
          <p:cNvSpPr txBox="1">
            <a:spLocks/>
          </p:cNvSpPr>
          <p:nvPr/>
        </p:nvSpPr>
        <p:spPr bwMode="auto">
          <a:xfrm>
            <a:off x="3593852" y="1684338"/>
            <a:ext cx="2070100" cy="4176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32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main(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a;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set3(&amp;a);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*b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*b = 3;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return;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 </a:t>
            </a:r>
            <a:r>
              <a:rPr lang="ko-KR" altLang="en-US" sz="1800" dirty="0">
                <a:latin typeface="+mn-lt"/>
              </a:rPr>
              <a:t>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B6FE693-8B1D-4D5C-8614-7C755747607B}"/>
              </a:ext>
            </a:extLst>
          </p:cNvPr>
          <p:cNvSpPr txBox="1">
            <a:spLocks/>
          </p:cNvSpPr>
          <p:nvPr/>
        </p:nvSpPr>
        <p:spPr bwMode="auto">
          <a:xfrm>
            <a:off x="5971010" y="1700213"/>
            <a:ext cx="1925190" cy="4176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32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a; // global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main(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set3(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a = 3;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return;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 </a:t>
            </a:r>
            <a:r>
              <a:rPr lang="ko-KR" altLang="en-US" sz="1800" dirty="0">
                <a:latin typeface="+mn-lt"/>
              </a:rPr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C26380-3FF1-47DA-BAA1-8988F8A6ADAB}"/>
              </a:ext>
            </a:extLst>
          </p:cNvPr>
          <p:cNvSpPr txBox="1">
            <a:spLocks/>
          </p:cNvSpPr>
          <p:nvPr/>
        </p:nvSpPr>
        <p:spPr bwMode="auto">
          <a:xfrm>
            <a:off x="8184455" y="1700213"/>
            <a:ext cx="2232025" cy="4176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32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ea"/>
                <a:ea typeface="+mn-ea"/>
                <a:cs typeface="Microsoft Sans Serif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 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main(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*a, x;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a = &amp;x;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 set3(a);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….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void set3(</a:t>
            </a:r>
            <a:r>
              <a:rPr lang="en-US" altLang="ko-KR" sz="1800" dirty="0" err="1">
                <a:latin typeface="+mn-lt"/>
              </a:rPr>
              <a:t>int</a:t>
            </a:r>
            <a:r>
              <a:rPr lang="en-US" altLang="ko-KR" sz="1800" dirty="0">
                <a:latin typeface="+mn-lt"/>
              </a:rPr>
              <a:t> *b ){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*b = 3;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   return;</a:t>
            </a:r>
          </a:p>
          <a:p>
            <a:pPr marL="0" indent="0">
              <a:buFontTx/>
              <a:buNone/>
              <a:defRPr/>
            </a:pPr>
            <a:r>
              <a:rPr lang="en-US" altLang="ko-KR" sz="1800" dirty="0">
                <a:latin typeface="+mn-lt"/>
              </a:rPr>
              <a:t>} </a:t>
            </a:r>
            <a:r>
              <a:rPr lang="ko-KR" altLang="en-US" sz="1800" dirty="0">
                <a:latin typeface="+mn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233E3-D19D-4254-A6BF-13ED67867D43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Function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1EA48B-BA2B-4C67-A9EE-F95A42ED39E5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155949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A55B8A-2AE5-4F65-838F-333DA69C853E}"/>
              </a:ext>
            </a:extLst>
          </p:cNvPr>
          <p:cNvSpPr txBox="1"/>
          <p:nvPr/>
        </p:nvSpPr>
        <p:spPr>
          <a:xfrm>
            <a:off x="1346039" y="122234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사용자 정의 함수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03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236CF-A101-4073-9B90-111898F7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8" y="908720"/>
            <a:ext cx="9001000" cy="604867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iostream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using namespace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fr-F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matrixMultiplication(int *, int *, int *, int, int, int</a:t>
            </a:r>
            <a:r>
              <a:rPr lang="fr-FR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fr-FR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  <a:defRPr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main() {</a:t>
            </a:r>
          </a:p>
          <a:p>
            <a:pPr>
              <a:buFont typeface="+mj-lt"/>
              <a:buAutoNum type="arabicPeriod"/>
              <a:defRPr/>
            </a:pP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*A, *B, *C, m, n, p;</a:t>
            </a:r>
          </a:p>
          <a:p>
            <a:pPr>
              <a:buFont typeface="+mj-lt"/>
              <a:buAutoNum type="arabicPeriod"/>
              <a:defRPr/>
            </a:pP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 = 2; n = 3, p = 2;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= new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[m*n];             B = new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[n*p];         C = new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[m*p];</a:t>
            </a:r>
          </a:p>
          <a:p>
            <a:pPr>
              <a:buFont typeface="+mj-lt"/>
              <a:buAutoNum type="arabicPeriod"/>
              <a:defRPr/>
            </a:pP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A[0] = 2;A[1] = 3;A[2] = 4;   *(A + n) = 5;A[n * 1 + 1] = 6;A[5] = 7;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B[0] = 2;    B[1] = 3;  B[2] = 5;    B[3] = 7; B[4] = 1;    *(B + p * 2 + 1) = 3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matrixMultiplication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(A, B, C, m, n, p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A\n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";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mm = 0; mm &lt; m; mm++) {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&lt;&lt; "\n"; for 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0;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n;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&lt;&lt; "\t" &lt;&lt; A[mm*n +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nn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 }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0;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// end of 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</a:p>
          <a:p>
            <a:pPr>
              <a:buFont typeface="+mj-lt"/>
              <a:buAutoNum type="arabicPeriod"/>
              <a:defRPr/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fr-F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matrixMultiplication(int *a, int *b, int *c, int m, int n, int p) {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dum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 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 = 0; j &lt; m;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for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k = 0; k &lt; p; k++) {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dum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0;</a:t>
            </a:r>
          </a:p>
          <a:p>
            <a:pPr>
              <a:buFont typeface="+mj-lt"/>
              <a:buAutoNum type="arabicPeriod"/>
              <a:defRPr/>
            </a:pPr>
            <a:r>
              <a:rPr lang="pt-BR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for </a:t>
            </a:r>
            <a:r>
              <a:rPr lang="pt-BR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 l = 0; l &lt; n; l++) dum += a[j*n + l] * b[l*p + k</a:t>
            </a:r>
            <a:r>
              <a:rPr lang="pt-BR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  <a:endParaRPr lang="pt-BR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c[j*p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k] = 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dum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}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 1;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F30BB975-0A31-4FF4-AC26-1A976578D1DC}"/>
              </a:ext>
            </a:extLst>
          </p:cNvPr>
          <p:cNvSpPr/>
          <p:nvPr/>
        </p:nvSpPr>
        <p:spPr>
          <a:xfrm>
            <a:off x="8913622" y="2070869"/>
            <a:ext cx="484857" cy="2294756"/>
          </a:xfrm>
          <a:prstGeom prst="rightBrace">
            <a:avLst>
              <a:gd name="adj1" fmla="val 8333"/>
              <a:gd name="adj2" fmla="val 502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AD1B7F2-AA2B-4140-BC55-C796A6A6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479" y="2895081"/>
            <a:ext cx="1511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+mn-lt"/>
              </a:rPr>
              <a:t>main Function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32EEA19F-3365-466F-BE57-D1E54E72583A}"/>
              </a:ext>
            </a:extLst>
          </p:cNvPr>
          <p:cNvSpPr/>
          <p:nvPr/>
        </p:nvSpPr>
        <p:spPr>
          <a:xfrm>
            <a:off x="6147337" y="4570966"/>
            <a:ext cx="596736" cy="2170402"/>
          </a:xfrm>
          <a:prstGeom prst="rightBrace">
            <a:avLst>
              <a:gd name="adj1" fmla="val 8333"/>
              <a:gd name="adj2" fmla="val 496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96D425AB-8037-49BD-92F6-54DCD25E6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457" y="5184554"/>
            <a:ext cx="14896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FF0000"/>
                </a:solidFill>
                <a:latin typeface="+mn-lt"/>
              </a:rPr>
              <a:t>사용자 정의 함수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370805-8F8D-41EA-B631-C2B49951234D}"/>
              </a:ext>
            </a:extLst>
          </p:cNvPr>
          <p:cNvCxnSpPr>
            <a:cxnSpLocks/>
          </p:cNvCxnSpPr>
          <p:nvPr/>
        </p:nvCxnSpPr>
        <p:spPr>
          <a:xfrm flipH="1">
            <a:off x="5284193" y="1484784"/>
            <a:ext cx="18199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2">
            <a:extLst>
              <a:ext uri="{FF2B5EF4-FFF2-40B4-BE49-F238E27FC236}">
                <a16:creationId xmlns:a16="http://schemas.microsoft.com/office/drawing/2014/main" id="{0BF66678-93E9-48D4-8868-CE2D791D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12" y="1283655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dirty="0">
                <a:solidFill>
                  <a:srgbClr val="FF0000"/>
                </a:solidFill>
                <a:latin typeface="+mn-lt"/>
              </a:rPr>
              <a:t>선언</a:t>
            </a:r>
            <a:endParaRPr lang="ko-KR" altLang="en-US" dirty="0">
              <a:latin typeface="+mn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0F5A16-BD92-4E0F-9E22-5705934EDDA1}"/>
              </a:ext>
            </a:extLst>
          </p:cNvPr>
          <p:cNvSpPr/>
          <p:nvPr/>
        </p:nvSpPr>
        <p:spPr>
          <a:xfrm>
            <a:off x="2297239" y="4323233"/>
            <a:ext cx="3418526" cy="4318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90E7AD-28DA-4F45-BE6A-F84B1A4BBFA7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4346575" y="4797425"/>
            <a:ext cx="153988" cy="322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27">
            <a:extLst>
              <a:ext uri="{FF2B5EF4-FFF2-40B4-BE49-F238E27FC236}">
                <a16:creationId xmlns:a16="http://schemas.microsoft.com/office/drawing/2014/main" id="{3E8DC1DB-1A2B-4856-9045-56272F7A236E}"/>
              </a:ext>
            </a:extLst>
          </p:cNvPr>
          <p:cNvSpPr>
            <a:spLocks noChangeArrowheads="1"/>
          </p:cNvSpPr>
          <p:nvPr/>
        </p:nvSpPr>
        <p:spPr bwMode="auto">
          <a:xfrm rot="20123045">
            <a:off x="3811588" y="5108575"/>
            <a:ext cx="1485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100">
                <a:solidFill>
                  <a:srgbClr val="FF0000"/>
                </a:solidFill>
                <a:latin typeface="+mn-lt"/>
              </a:rPr>
              <a:t>주고받는 </a:t>
            </a:r>
            <a:r>
              <a:rPr lang="en-US" altLang="ko-KR" sz="1100">
                <a:solidFill>
                  <a:srgbClr val="FF0000"/>
                </a:solidFill>
                <a:latin typeface="+mn-lt"/>
              </a:rPr>
              <a:t>data</a:t>
            </a:r>
            <a:r>
              <a:rPr lang="ko-KR" altLang="en-US" sz="110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+mn-lt"/>
              </a:rPr>
              <a:t>types</a:t>
            </a:r>
            <a:endParaRPr lang="ko-KR" altLang="en-US" sz="110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03947-21E2-47E5-AE85-093E6E2AED97}"/>
              </a:ext>
            </a:extLst>
          </p:cNvPr>
          <p:cNvSpPr txBox="1"/>
          <p:nvPr/>
        </p:nvSpPr>
        <p:spPr>
          <a:xfrm>
            <a:off x="27756" y="404664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C-program (pointer and function)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023974-5D71-4EA2-B378-2FFB06A8B002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5087888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7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B3B436-0417-43BE-9BD0-AD2F7B19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486998"/>
            <a:ext cx="9115425" cy="180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2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21A40-7A0C-4506-8037-5C6EE6F89637}"/>
                  </a:ext>
                </a:extLst>
              </p:cNvPr>
              <p:cNvSpPr txBox="1"/>
              <p:nvPr/>
            </p:nvSpPr>
            <p:spPr>
              <a:xfrm>
                <a:off x="767408" y="1152525"/>
                <a:ext cx="7362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ea typeface="Cambria Math" panose="02040503050406030204" pitchFamily="18" charset="0"/>
                  </a:rPr>
                  <a:t>8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sz="2000" dirty="0"/>
                  <a:t>8 matrix A</a:t>
                </a:r>
                <a:r>
                  <a:rPr lang="ko-KR" altLang="en-US" sz="2000" dirty="0"/>
                  <a:t>와</a:t>
                </a:r>
                <a:r>
                  <a:rPr lang="en-US" altLang="ko-KR" sz="2000" dirty="0"/>
                  <a:t> B</a:t>
                </a:r>
                <a:r>
                  <a:rPr lang="ko-KR" altLang="en-US" sz="2000" dirty="0"/>
                  <a:t>가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21A40-7A0C-4506-8037-5C6EE6F8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52525"/>
                <a:ext cx="7362824" cy="400110"/>
              </a:xfrm>
              <a:prstGeom prst="rect">
                <a:avLst/>
              </a:prstGeom>
              <a:blipFill>
                <a:blip r:embed="rId4"/>
                <a:stretch>
                  <a:fillRect l="-911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21D5AC5-7823-4725-BB31-4EC2F01703D3}"/>
              </a:ext>
            </a:extLst>
          </p:cNvPr>
          <p:cNvSpPr txBox="1"/>
          <p:nvPr/>
        </p:nvSpPr>
        <p:spPr>
          <a:xfrm>
            <a:off x="795165" y="3298530"/>
            <a:ext cx="10125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Matrix  multiplication AB</a:t>
            </a:r>
            <a:r>
              <a:rPr lang="ko-KR" altLang="en-US" sz="2000" dirty="0"/>
              <a:t>를 계산하라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Row</a:t>
            </a:r>
            <a:r>
              <a:rPr lang="ko-KR" altLang="en-US" sz="2000" dirty="0"/>
              <a:t>를 바꾸는 </a:t>
            </a:r>
            <a:r>
              <a:rPr lang="en-US" altLang="ko-KR" sz="2000" dirty="0"/>
              <a:t>Function</a:t>
            </a:r>
            <a:r>
              <a:rPr lang="ko-KR" altLang="en-US" sz="2000" dirty="0"/>
              <a:t>을 만들고</a:t>
            </a:r>
            <a:r>
              <a:rPr lang="en-US" altLang="ko-KR" sz="2000" dirty="0"/>
              <a:t>, A</a:t>
            </a:r>
            <a:r>
              <a:rPr lang="ko-KR" altLang="en-US" sz="2000" dirty="0"/>
              <a:t>의 </a:t>
            </a:r>
            <a:r>
              <a:rPr lang="en-US" altLang="ko-KR" sz="2000" dirty="0"/>
              <a:t>row 2</a:t>
            </a:r>
            <a:r>
              <a:rPr lang="ko-KR" altLang="en-US" sz="2000" dirty="0"/>
              <a:t>와 </a:t>
            </a:r>
            <a:r>
              <a:rPr lang="en-US" altLang="ko-KR" sz="2000" dirty="0"/>
              <a:t>5</a:t>
            </a:r>
            <a:r>
              <a:rPr lang="ko-KR" altLang="en-US" sz="2000" dirty="0"/>
              <a:t>를 바꾸어 </a:t>
            </a:r>
            <a:r>
              <a:rPr lang="en-US" altLang="ko-KR" sz="2000" dirty="0"/>
              <a:t>A’</a:t>
            </a:r>
            <a:r>
              <a:rPr lang="ko-KR" altLang="en-US" sz="2000" dirty="0"/>
              <a:t>을 만들어라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000" dirty="0" err="1"/>
              <a:t>Columm</a:t>
            </a:r>
            <a:r>
              <a:rPr lang="ko-KR" altLang="en-US" sz="2000" dirty="0"/>
              <a:t>을 바꾸는 </a:t>
            </a:r>
            <a:r>
              <a:rPr lang="en-US" altLang="ko-KR" sz="2000" dirty="0"/>
              <a:t>Function</a:t>
            </a:r>
            <a:r>
              <a:rPr lang="ko-KR" altLang="en-US" sz="2000" dirty="0"/>
              <a:t>을 만들고</a:t>
            </a:r>
            <a:r>
              <a:rPr lang="en-US" altLang="ko-KR" sz="2000" dirty="0"/>
              <a:t>, B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Columm</a:t>
            </a:r>
            <a:r>
              <a:rPr lang="en-US" altLang="ko-KR" sz="2000" dirty="0"/>
              <a:t> 3</a:t>
            </a:r>
            <a:r>
              <a:rPr lang="ko-KR" altLang="en-US" sz="2000" dirty="0"/>
              <a:t>와 </a:t>
            </a:r>
            <a:r>
              <a:rPr lang="en-US" altLang="ko-KR" sz="2000" dirty="0"/>
              <a:t>4</a:t>
            </a:r>
            <a:r>
              <a:rPr lang="ko-KR" altLang="en-US" sz="2000" dirty="0"/>
              <a:t>를 바꾸어 </a:t>
            </a:r>
            <a:r>
              <a:rPr lang="en-US" altLang="ko-KR" sz="2000" dirty="0"/>
              <a:t>B’</a:t>
            </a:r>
            <a:r>
              <a:rPr lang="ko-KR" altLang="en-US" sz="2000" dirty="0"/>
              <a:t>을 만들어라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dirty="0"/>
              <a:t>Matrix  multiplication A’B’</a:t>
            </a:r>
            <a:r>
              <a:rPr lang="ko-KR" altLang="en-US" sz="2000" dirty="0"/>
              <a:t>을 계산하라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A850DDA-500B-4B1F-BC90-26F6103A1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65" y="4929746"/>
            <a:ext cx="67691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+mn-lt"/>
              </a:rPr>
              <a:t>// mA 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 mA’   swap ii and </a:t>
            </a:r>
            <a:r>
              <a:rPr lang="en-US" altLang="ko-KR" dirty="0" err="1">
                <a:latin typeface="+mn-lt"/>
                <a:sym typeface="Wingdings" panose="05000000000000000000" pitchFamily="2" charset="2"/>
              </a:rPr>
              <a:t>jj-th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 column</a:t>
            </a:r>
            <a:endParaRPr lang="en-US" altLang="ko-KR" dirty="0">
              <a:latin typeface="+mn-lt"/>
            </a:endParaRPr>
          </a:p>
          <a:p>
            <a:pPr eaLnBrk="1" hangingPunct="1"/>
            <a:r>
              <a:rPr lang="en-US" altLang="ko-KR" dirty="0">
                <a:latin typeface="+mn-lt"/>
              </a:rPr>
              <a:t>void </a:t>
            </a:r>
            <a:r>
              <a:rPr lang="en-US" altLang="ko-KR" dirty="0" err="1">
                <a:latin typeface="+mn-lt"/>
              </a:rPr>
              <a:t>swapcol</a:t>
            </a:r>
            <a:r>
              <a:rPr lang="en-US" altLang="ko-KR" dirty="0">
                <a:latin typeface="+mn-lt"/>
              </a:rPr>
              <a:t>(int n, int m, int *mA, int *</a:t>
            </a:r>
            <a:r>
              <a:rPr lang="en-US" altLang="ko-KR" dirty="0" err="1">
                <a:latin typeface="+mn-lt"/>
              </a:rPr>
              <a:t>mAd</a:t>
            </a:r>
            <a:r>
              <a:rPr lang="en-US" altLang="ko-KR" dirty="0">
                <a:latin typeface="+mn-lt"/>
              </a:rPr>
              <a:t>, int ii, int </a:t>
            </a:r>
            <a:r>
              <a:rPr lang="en-US" altLang="ko-KR" dirty="0" err="1">
                <a:latin typeface="+mn-lt"/>
              </a:rPr>
              <a:t>jj</a:t>
            </a:r>
            <a:r>
              <a:rPr lang="en-US" altLang="ko-KR" dirty="0">
                <a:latin typeface="+mn-lt"/>
              </a:rPr>
              <a:t>);</a:t>
            </a:r>
          </a:p>
          <a:p>
            <a:pPr eaLnBrk="1" hangingPunct="1"/>
            <a:r>
              <a:rPr lang="en-US" altLang="ko-KR" dirty="0">
                <a:latin typeface="+mn-lt"/>
              </a:rPr>
              <a:t>void </a:t>
            </a:r>
            <a:r>
              <a:rPr lang="en-US" altLang="ko-KR" dirty="0" err="1">
                <a:latin typeface="+mn-lt"/>
              </a:rPr>
              <a:t>swapcol</a:t>
            </a:r>
            <a:r>
              <a:rPr lang="en-US" altLang="ko-KR" dirty="0">
                <a:latin typeface="+mn-lt"/>
              </a:rPr>
              <a:t>(int n, int m, int *mA, int ii, int </a:t>
            </a:r>
            <a:r>
              <a:rPr lang="en-US" altLang="ko-KR" dirty="0" err="1">
                <a:latin typeface="+mn-lt"/>
              </a:rPr>
              <a:t>jj</a:t>
            </a:r>
            <a:r>
              <a:rPr lang="en-US" altLang="ko-KR" dirty="0">
                <a:latin typeface="+mn-lt"/>
              </a:rPr>
              <a:t>);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3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2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83323</TotalTime>
  <Words>925</Words>
  <Application>Microsoft Office PowerPoint</Application>
  <PresentationFormat>와이드스크린</PresentationFormat>
  <Paragraphs>174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Cambria Math</vt:lpstr>
      <vt:lpstr>Times New Roman</vt:lpstr>
      <vt:lpstr>Arial</vt:lpstr>
      <vt:lpstr>굴림</vt:lpstr>
      <vt:lpstr>바탕</vt:lpstr>
      <vt:lpstr>Wingdings</vt:lpstr>
      <vt:lpstr>나눔고딕코딩</vt:lpstr>
      <vt:lpstr>맑은 고딕</vt:lpstr>
      <vt:lpstr>Microsoft Sans Serif</vt:lpstr>
      <vt:lpstr>Office 테마</vt:lpstr>
      <vt:lpstr>DSP Lab. Week 2 Matrix multiplication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Windows User</cp:lastModifiedBy>
  <cp:revision>543</cp:revision>
  <dcterms:created xsi:type="dcterms:W3CDTF">2012-09-03T06:07:24Z</dcterms:created>
  <dcterms:modified xsi:type="dcterms:W3CDTF">2019-10-30T08:49:09Z</dcterms:modified>
</cp:coreProperties>
</file>