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5"/>
  </p:notesMasterIdLst>
  <p:sldIdLst>
    <p:sldId id="257" r:id="rId2"/>
    <p:sldId id="371" r:id="rId3"/>
    <p:sldId id="375" r:id="rId4"/>
    <p:sldId id="372" r:id="rId5"/>
    <p:sldId id="373" r:id="rId6"/>
    <p:sldId id="374" r:id="rId7"/>
    <p:sldId id="394" r:id="rId8"/>
    <p:sldId id="398" r:id="rId9"/>
    <p:sldId id="400" r:id="rId10"/>
    <p:sldId id="401" r:id="rId11"/>
    <p:sldId id="396" r:id="rId12"/>
    <p:sldId id="397" r:id="rId13"/>
    <p:sldId id="393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나눔고딕코딩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Microsoft Sans Serif" panose="020B0604020202020204" pitchFamily="34" charset="0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89660" autoAdjust="0"/>
  </p:normalViewPr>
  <p:slideViewPr>
    <p:cSldViewPr>
      <p:cViewPr varScale="1">
        <p:scale>
          <a:sx n="55" d="100"/>
          <a:sy n="55" d="100"/>
        </p:scale>
        <p:origin x="62" y="4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0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84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61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5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6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1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7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8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4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5</a:t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Complex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smtClean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smtClean="0"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September 2, 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Complex in C++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63961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D21828A7-F1FB-40C2-B6CB-C7F65A55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910378"/>
            <a:ext cx="8643937" cy="5947622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main( 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complex.h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…..</a:t>
            </a:r>
          </a:p>
          <a:p>
            <a:pPr marL="0" indent="0">
              <a:buFontTx/>
              <a:buNone/>
            </a:pPr>
            <a:r>
              <a:rPr lang="pt-B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complex x[4];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</a:pPr>
            <a:r>
              <a:rPr lang="fr-F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x[0] = complex(45,20);  x[1] = complex(-10,25);  </a:t>
            </a:r>
          </a:p>
          <a:p>
            <a:pPr marL="0" indent="0">
              <a:buFontTx/>
              <a:buNone/>
            </a:pPr>
            <a:r>
              <a:rPr lang="fr-F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x[2] = x[0] + x[1];</a:t>
            </a:r>
          </a:p>
          <a:p>
            <a:pPr marL="0" indent="0">
              <a:buFontTx/>
              <a:buNone/>
            </a:pPr>
            <a:r>
              <a:rPr lang="fr-F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......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</a:t>
            </a:r>
            <a:r>
              <a:rPr lang="en-US" altLang="ko-KR" sz="1600" dirty="0" err="1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complex.h</a:t>
            </a:r>
            <a:endParaRPr lang="en-US" altLang="ko-KR" sz="1600" dirty="0">
              <a:solidFill>
                <a:srgbClr val="00B0F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complex{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public:</a:t>
            </a:r>
          </a:p>
          <a:p>
            <a:pPr marL="0" indent="0">
              <a:buFontTx/>
              <a:buNone/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double </a:t>
            </a:r>
            <a:r>
              <a:rPr lang="en-US" altLang="ko-KR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re,im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complex(){ re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 };</a:t>
            </a:r>
          </a:p>
          <a:p>
            <a:pPr marL="0" indent="0">
              <a:buFontTx/>
              <a:buNone/>
            </a:pPr>
            <a:r>
              <a:rPr lang="fr-F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complex(double x,double y){ re = x; im = y; };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 operator+(const complex&amp;);</a:t>
            </a:r>
          </a:p>
          <a:p>
            <a:pPr marL="0" indent="0">
              <a:buFontTx/>
              <a:buNone/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………..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FontTx/>
              <a:buNone/>
            </a:pPr>
            <a:r>
              <a:rPr lang="en-US" altLang="ko-KR" sz="1600" dirty="0">
                <a:solidFill>
                  <a:srgbClr val="00B0F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complex.cpp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 complex::operator+(const complex&amp; y){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complex c;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c.re = re + y.re;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c.im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y.im;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 c;</a:t>
            </a:r>
          </a:p>
          <a:p>
            <a:pPr marL="0" indent="0">
              <a:buFontTx/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54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5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A3AED3-0C96-422F-A9FE-13053CC8BED8}"/>
              </a:ext>
            </a:extLst>
          </p:cNvPr>
          <p:cNvSpPr txBox="1"/>
          <p:nvPr/>
        </p:nvSpPr>
        <p:spPr>
          <a:xfrm>
            <a:off x="695400" y="1124744"/>
            <a:ext cx="9721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다음 방정식을 손으로 풀어라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다음 방정식을 </a:t>
            </a:r>
            <a:r>
              <a:rPr lang="en-US" altLang="ko-KR" sz="2400" dirty="0"/>
              <a:t>Program</a:t>
            </a:r>
            <a:r>
              <a:rPr lang="ko-KR" altLang="en-US" sz="2400" dirty="0"/>
              <a:t>으로 풀어라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(HINT)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2C9E00-0060-48FF-881B-BB0972D5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529239"/>
            <a:ext cx="2831977" cy="1130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1B7387-0AEE-4DEA-BF3C-58AAC5758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5179892"/>
            <a:ext cx="7766345" cy="1301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A0BC51-C394-4744-9B9B-06D91A391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3429000"/>
            <a:ext cx="6393803" cy="11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172D61-31E6-4C66-9547-9F87130F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69" y="1473349"/>
            <a:ext cx="7618015" cy="1523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5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14367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7C4827-CB72-4DA2-BD4C-E9B1D352D8EC}"/>
              </a:ext>
            </a:extLst>
          </p:cNvPr>
          <p:cNvSpPr txBox="1"/>
          <p:nvPr/>
        </p:nvSpPr>
        <p:spPr>
          <a:xfrm>
            <a:off x="695400" y="1124744"/>
            <a:ext cx="9721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다음 복소수 벡터가 </a:t>
            </a:r>
            <a:r>
              <a:rPr lang="en-US" altLang="ko-KR" sz="2400" dirty="0"/>
              <a:t>orthonormal</a:t>
            </a:r>
            <a:r>
              <a:rPr lang="ko-KR" altLang="en-US" sz="2400" dirty="0"/>
              <a:t>함을 증명하라 </a:t>
            </a:r>
            <a:r>
              <a:rPr lang="en-US" altLang="ko-KR" sz="2400" dirty="0"/>
              <a:t>(m=0,…,N-1) (N=8)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다음 </a:t>
            </a:r>
            <a:r>
              <a:rPr lang="en-US" altLang="ko-KR" sz="2400" dirty="0"/>
              <a:t>2</a:t>
            </a:r>
            <a:r>
              <a:rPr lang="ko-KR" altLang="en-US" sz="2400" dirty="0"/>
              <a:t>차방적식을 풀어라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dirty="0"/>
              <a:t>HINT : </a:t>
            </a:r>
            <a:r>
              <a:rPr lang="ko-KR" altLang="en-US" dirty="0"/>
              <a:t>판별식이 양수</a:t>
            </a:r>
            <a:r>
              <a:rPr lang="en-US" altLang="ko-KR" dirty="0"/>
              <a:t>, </a:t>
            </a:r>
            <a:r>
              <a:rPr lang="ko-KR" altLang="en-US" dirty="0"/>
              <a:t>음수일 때 나누어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E85353-16CB-45FF-9176-67E1618C1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852936"/>
            <a:ext cx="8568952" cy="1516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64249C-3CB2-4DD0-A7FE-F75006080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8" y="4797152"/>
            <a:ext cx="3789955" cy="7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5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Class and Object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711624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B7E3EF-C69D-4A74-A2A7-F0ECC2BFAB16}"/>
              </a:ext>
            </a:extLst>
          </p:cNvPr>
          <p:cNvSpPr/>
          <p:nvPr/>
        </p:nvSpPr>
        <p:spPr>
          <a:xfrm>
            <a:off x="623392" y="1412776"/>
            <a:ext cx="72728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/>
              <a:t>Class : type, no memory     </a:t>
            </a:r>
            <a:r>
              <a:rPr lang="ko-KR" altLang="en-US" sz="3200" dirty="0" err="1"/>
              <a:t>빵틀</a:t>
            </a:r>
            <a:endParaRPr lang="en-US" altLang="ko-KR" sz="3200" dirty="0"/>
          </a:p>
          <a:p>
            <a:pPr>
              <a:defRPr/>
            </a:pPr>
            <a:r>
              <a:rPr lang="en-US" altLang="ko-KR" sz="3200" dirty="0"/>
              <a:t>Object : instance, memory   </a:t>
            </a:r>
            <a:r>
              <a:rPr lang="ko-KR" altLang="en-US" sz="3200" dirty="0"/>
              <a:t>빵</a:t>
            </a:r>
            <a:endParaRPr lang="en-US" altLang="ko-KR" sz="3200" dirty="0"/>
          </a:p>
          <a:p>
            <a:pPr>
              <a:defRPr/>
            </a:pPr>
            <a:endParaRPr lang="en-US" altLang="ko-KR" sz="3200" dirty="0"/>
          </a:p>
          <a:p>
            <a:pPr>
              <a:defRPr/>
            </a:pPr>
            <a:endParaRPr lang="en-US" altLang="ko-KR" sz="3200" dirty="0"/>
          </a:p>
          <a:p>
            <a:pPr>
              <a:defRPr/>
            </a:pPr>
            <a:r>
              <a:rPr lang="en-US" altLang="ko-KR" sz="3200" dirty="0"/>
              <a:t>Ex) 	Class           objects</a:t>
            </a:r>
          </a:p>
          <a:p>
            <a:pPr>
              <a:defRPr/>
            </a:pPr>
            <a:r>
              <a:rPr lang="en-US" altLang="ko-KR" sz="3200" dirty="0"/>
              <a:t>   	int              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, j;</a:t>
            </a:r>
          </a:p>
          <a:p>
            <a:pPr>
              <a:defRPr/>
            </a:pPr>
            <a:r>
              <a:rPr lang="en-US" altLang="ko-KR" sz="3200" dirty="0"/>
              <a:t>    	float            x, y;</a:t>
            </a:r>
          </a:p>
          <a:p>
            <a:pPr marL="0" lvl="1" indent="0">
              <a:buFontTx/>
              <a:buNone/>
              <a:defRPr/>
            </a:pPr>
            <a:r>
              <a:rPr lang="en-US" altLang="ko-KR" sz="3200" dirty="0"/>
              <a:t>      test             young, </a:t>
            </a:r>
            <a:r>
              <a:rPr lang="en-US" altLang="ko-KR" sz="3200" dirty="0" err="1"/>
              <a:t>hun</a:t>
            </a:r>
            <a:r>
              <a:rPr lang="en-US" altLang="ko-KR" sz="3200" dirty="0"/>
              <a:t>;</a:t>
            </a:r>
          </a:p>
        </p:txBody>
      </p:sp>
      <p:pic>
        <p:nvPicPr>
          <p:cNvPr id="18" name="Picture 2" descr="http://www.ibnshop.com/super/product/Upload_pimg/Untitled-3.jpg">
            <a:extLst>
              <a:ext uri="{FF2B5EF4-FFF2-40B4-BE49-F238E27FC236}">
                <a16:creationId xmlns:a16="http://schemas.microsoft.com/office/drawing/2014/main" id="{E6FB4556-DB98-4315-9B3F-E62C78B9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90872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5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E1B8B44-56BC-4F9A-8B64-FB77E0DA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15" y="1174750"/>
            <a:ext cx="7237412" cy="58086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n-lt"/>
              </a:rPr>
              <a:t>객체지향적 프로그래밍 </a:t>
            </a:r>
          </a:p>
          <a:p>
            <a:r>
              <a:rPr lang="en-US" altLang="ko-KR" sz="2800" dirty="0">
                <a:latin typeface="+mn-lt"/>
              </a:rPr>
              <a:t>C++, Smalltalk, Object Pascal, Java</a:t>
            </a:r>
          </a:p>
          <a:p>
            <a:r>
              <a:rPr lang="en-US" altLang="ko-KR" sz="2800" dirty="0">
                <a:latin typeface="+mn-lt"/>
              </a:rPr>
              <a:t>C++</a:t>
            </a:r>
            <a:r>
              <a:rPr lang="ko-KR" altLang="en-US" sz="2800" dirty="0">
                <a:latin typeface="+mn-lt"/>
              </a:rPr>
              <a:t>의 </a:t>
            </a:r>
            <a:r>
              <a:rPr lang="en-US" altLang="ko-KR" sz="2800" dirty="0">
                <a:latin typeface="+mn-lt"/>
              </a:rPr>
              <a:t>4</a:t>
            </a:r>
            <a:r>
              <a:rPr lang="ko-KR" altLang="en-US" sz="2800" dirty="0">
                <a:latin typeface="+mn-lt"/>
              </a:rPr>
              <a:t>대 특성</a:t>
            </a:r>
          </a:p>
          <a:p>
            <a:pPr lvl="1"/>
            <a:r>
              <a:rPr lang="ko-KR" altLang="en-US" sz="2400" dirty="0">
                <a:latin typeface="+mn-lt"/>
              </a:rPr>
              <a:t>캡슐화 </a:t>
            </a:r>
            <a:r>
              <a:rPr lang="en-US" altLang="ko-KR" sz="2400" dirty="0">
                <a:latin typeface="+mn-lt"/>
              </a:rPr>
              <a:t>(Encapsulation)</a:t>
            </a:r>
          </a:p>
          <a:p>
            <a:pPr lvl="1"/>
            <a:r>
              <a:rPr lang="ko-KR" altLang="en-US" sz="2400" dirty="0">
                <a:latin typeface="+mn-lt"/>
              </a:rPr>
              <a:t>추상화 </a:t>
            </a:r>
            <a:r>
              <a:rPr lang="en-US" altLang="ko-KR" sz="2400" dirty="0">
                <a:latin typeface="+mn-lt"/>
              </a:rPr>
              <a:t>(Abstraction)</a:t>
            </a:r>
          </a:p>
          <a:p>
            <a:pPr lvl="1"/>
            <a:r>
              <a:rPr lang="ko-KR" altLang="en-US" sz="2400" dirty="0">
                <a:latin typeface="+mn-lt"/>
              </a:rPr>
              <a:t>상속 </a:t>
            </a:r>
            <a:r>
              <a:rPr lang="en-US" altLang="ko-KR" sz="2400" dirty="0">
                <a:latin typeface="+mn-lt"/>
              </a:rPr>
              <a:t>(Inheritance)</a:t>
            </a:r>
          </a:p>
          <a:p>
            <a:pPr lvl="1"/>
            <a:r>
              <a:rPr lang="ko-KR" altLang="en-US" sz="2400" dirty="0" err="1">
                <a:latin typeface="+mn-lt"/>
              </a:rPr>
              <a:t>다형성</a:t>
            </a:r>
            <a:r>
              <a:rPr lang="ko-KR" altLang="en-US" sz="2400" dirty="0">
                <a:latin typeface="+mn-lt"/>
              </a:rPr>
              <a:t> </a:t>
            </a:r>
            <a:r>
              <a:rPr lang="en-US" altLang="ko-KR" sz="2400" dirty="0">
                <a:latin typeface="+mn-lt"/>
              </a:rPr>
              <a:t>(Polymorphism)</a:t>
            </a:r>
          </a:p>
          <a:p>
            <a:r>
              <a:rPr lang="ko-KR" altLang="en-US" sz="2800" dirty="0">
                <a:latin typeface="+mn-lt"/>
              </a:rPr>
              <a:t>예</a:t>
            </a:r>
            <a:r>
              <a:rPr lang="en-US" altLang="ko-KR" sz="2800" dirty="0">
                <a:latin typeface="+mn-lt"/>
              </a:rPr>
              <a:t>) </a:t>
            </a:r>
            <a:r>
              <a:rPr lang="ko-KR" altLang="en-US" sz="2800" dirty="0">
                <a:latin typeface="+mn-lt"/>
              </a:rPr>
              <a:t>학교에 </a:t>
            </a:r>
            <a:r>
              <a:rPr lang="ko-KR" altLang="en-US" sz="2800" dirty="0" err="1">
                <a:latin typeface="+mn-lt"/>
              </a:rPr>
              <a:t>관계있는</a:t>
            </a:r>
            <a:r>
              <a:rPr lang="ko-KR" altLang="en-US" sz="2800" dirty="0">
                <a:latin typeface="+mn-lt"/>
              </a:rPr>
              <a:t> 사람 </a:t>
            </a:r>
            <a:r>
              <a:rPr lang="en-US" altLang="ko-KR" sz="2800" dirty="0">
                <a:latin typeface="+mn-lt"/>
              </a:rPr>
              <a:t>: </a:t>
            </a:r>
            <a:r>
              <a:rPr lang="ko-KR" altLang="en-US" sz="2800" dirty="0">
                <a:latin typeface="+mn-lt"/>
              </a:rPr>
              <a:t>교수</a:t>
            </a:r>
            <a:r>
              <a:rPr lang="en-US" altLang="ko-KR" sz="2800" dirty="0">
                <a:latin typeface="+mn-lt"/>
              </a:rPr>
              <a:t>, </a:t>
            </a:r>
            <a:r>
              <a:rPr lang="ko-KR" altLang="en-US" sz="2800" dirty="0">
                <a:latin typeface="+mn-lt"/>
              </a:rPr>
              <a:t>학생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2000" dirty="0">
                <a:latin typeface="+mn-lt"/>
              </a:rPr>
              <a:t>	</a:t>
            </a: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>
              <a:defRPr/>
            </a:pPr>
            <a:endParaRPr lang="ko-KR" altLang="en-US" sz="2400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D390F8-8B55-40E4-B4D8-FDC6D6F5D28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OOP, Object-Oriented Programming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E61B8C-A3AE-490F-A1E4-E4280C336EAD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44792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7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A233E3-D19D-4254-A6BF-13ED67867D4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Encapsulation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1EA48B-BA2B-4C67-A9EE-F95A42ED39E5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20756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B742E9F-D56D-4A11-B52A-17921E7C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9" y="1085107"/>
            <a:ext cx="11905323" cy="58002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ko-KR" altLang="en-US" sz="3000" dirty="0">
                <a:latin typeface="+mn-lt"/>
              </a:rPr>
              <a:t>자료와 함수를 단일 객체로서 캡슐화</a:t>
            </a:r>
            <a:r>
              <a:rPr lang="en-US" altLang="ko-KR" sz="3000" dirty="0">
                <a:latin typeface="+mn-lt"/>
              </a:rPr>
              <a:t> </a:t>
            </a:r>
            <a:r>
              <a:rPr lang="en-US" altLang="ko-KR" sz="2600" dirty="0">
                <a:latin typeface="+mn-lt"/>
              </a:rPr>
              <a:t>(member functions and member data)</a:t>
            </a:r>
          </a:p>
          <a:p>
            <a:pPr marL="0" indent="0">
              <a:buNone/>
              <a:defRPr/>
            </a:pPr>
            <a:endParaRPr lang="ko-KR" altLang="en-US" sz="3000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class Employ{                 	            // </a:t>
            </a:r>
            <a:r>
              <a:rPr lang="ko-KR" altLang="en-US" dirty="0" err="1">
                <a:latin typeface="+mn-lt"/>
              </a:rPr>
              <a:t>클라스</a:t>
            </a:r>
            <a:r>
              <a:rPr lang="ko-KR" altLang="en-US" dirty="0">
                <a:latin typeface="+mn-lt"/>
              </a:rPr>
              <a:t> 직원</a:t>
            </a: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     // Data members 	           	 // </a:t>
            </a:r>
            <a:r>
              <a:rPr lang="ko-KR" altLang="en-US" dirty="0">
                <a:latin typeface="+mn-lt"/>
              </a:rPr>
              <a:t>자료 요소들</a:t>
            </a:r>
            <a:endParaRPr lang="ko-KR" altLang="en-US" sz="1200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		char Name[61], Phone[9];      	 // char </a:t>
            </a:r>
            <a:r>
              <a:rPr lang="ko-KR" altLang="en-US" dirty="0">
                <a:latin typeface="+mn-lt"/>
              </a:rPr>
              <a:t>이름</a:t>
            </a:r>
            <a:r>
              <a:rPr lang="en-US" altLang="ko-KR" dirty="0">
                <a:latin typeface="+mn-lt"/>
              </a:rPr>
              <a:t>[61], </a:t>
            </a:r>
            <a:r>
              <a:rPr lang="ko-KR" altLang="en-US" dirty="0">
                <a:latin typeface="+mn-lt"/>
              </a:rPr>
              <a:t>전화번호</a:t>
            </a:r>
            <a:r>
              <a:rPr lang="en-US" altLang="ko-KR" dirty="0">
                <a:latin typeface="+mn-lt"/>
              </a:rPr>
              <a:t>[9];</a:t>
            </a:r>
            <a:endParaRPr lang="ko-KR" altLang="en-US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		int Salary, Dependents;         	 // int </a:t>
            </a:r>
            <a:r>
              <a:rPr lang="ko-KR" altLang="en-US" dirty="0">
                <a:latin typeface="+mn-lt"/>
              </a:rPr>
              <a:t>월급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부양자수</a:t>
            </a:r>
            <a:r>
              <a:rPr lang="en-US" altLang="ko-KR" dirty="0">
                <a:latin typeface="+mn-lt"/>
              </a:rPr>
              <a:t>;</a:t>
            </a:r>
            <a:endParaRPr lang="ko-KR" altLang="en-US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	// member functions                    	 // </a:t>
            </a:r>
            <a:r>
              <a:rPr lang="ko-KR" altLang="en-US" dirty="0">
                <a:latin typeface="+mn-lt"/>
              </a:rPr>
              <a:t>멤버 함수들</a:t>
            </a: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		void </a:t>
            </a:r>
            <a:r>
              <a:rPr lang="en-US" altLang="ko-KR" dirty="0" err="1">
                <a:latin typeface="+mn-lt"/>
              </a:rPr>
              <a:t>DialPhone</a:t>
            </a:r>
            <a:r>
              <a:rPr lang="en-US" altLang="ko-KR" dirty="0">
                <a:latin typeface="+mn-lt"/>
              </a:rPr>
              <a:t>();                 	 // void </a:t>
            </a:r>
            <a:r>
              <a:rPr lang="ko-KR" altLang="en-US" dirty="0">
                <a:latin typeface="+mn-lt"/>
              </a:rPr>
              <a:t>전화거시요</a:t>
            </a:r>
            <a:r>
              <a:rPr lang="en-US" altLang="ko-KR" dirty="0">
                <a:latin typeface="+mn-lt"/>
              </a:rPr>
              <a:t>();</a:t>
            </a:r>
            <a:endParaRPr lang="ko-KR" altLang="en-US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            void </a:t>
            </a:r>
            <a:r>
              <a:rPr lang="en-US" altLang="ko-KR" dirty="0" err="1">
                <a:latin typeface="+mn-lt"/>
              </a:rPr>
              <a:t>PrintPayCheck</a:t>
            </a:r>
            <a:r>
              <a:rPr lang="en-US" altLang="ko-KR" dirty="0">
                <a:latin typeface="+mn-lt"/>
              </a:rPr>
              <a:t>(float </a:t>
            </a:r>
            <a:r>
              <a:rPr lang="en-US" altLang="ko-KR" dirty="0" err="1">
                <a:latin typeface="+mn-lt"/>
              </a:rPr>
              <a:t>HoursWorked</a:t>
            </a:r>
            <a:r>
              <a:rPr lang="en-US" altLang="ko-KR" dirty="0">
                <a:latin typeface="+mn-lt"/>
              </a:rPr>
              <a:t>); </a:t>
            </a: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                                                   	// void </a:t>
            </a:r>
            <a:r>
              <a:rPr lang="ko-KR" altLang="en-US" dirty="0">
                <a:latin typeface="+mn-lt"/>
              </a:rPr>
              <a:t>월급봉투를</a:t>
            </a:r>
            <a:r>
              <a:rPr lang="en-US" altLang="ko-KR" dirty="0">
                <a:latin typeface="+mn-lt"/>
              </a:rPr>
              <a:t>_</a:t>
            </a:r>
            <a:r>
              <a:rPr lang="ko-KR" altLang="en-US" dirty="0" err="1">
                <a:latin typeface="+mn-lt"/>
              </a:rPr>
              <a:t>찍으시요</a:t>
            </a:r>
            <a:r>
              <a:rPr lang="en-US" altLang="ko-KR" dirty="0">
                <a:latin typeface="+mn-lt"/>
              </a:rPr>
              <a:t>(</a:t>
            </a:r>
            <a:r>
              <a:rPr lang="ko-KR" altLang="en-US" dirty="0">
                <a:latin typeface="+mn-lt"/>
              </a:rPr>
              <a:t>일한</a:t>
            </a:r>
            <a:r>
              <a:rPr lang="en-US" altLang="ko-KR" dirty="0">
                <a:latin typeface="+mn-lt"/>
              </a:rPr>
              <a:t>_</a:t>
            </a:r>
            <a:r>
              <a:rPr lang="ko-KR" altLang="en-US" dirty="0">
                <a:latin typeface="+mn-lt"/>
              </a:rPr>
              <a:t>시간</a:t>
            </a:r>
            <a:r>
              <a:rPr lang="en-US" altLang="ko-KR" dirty="0">
                <a:latin typeface="+mn-lt"/>
              </a:rPr>
              <a:t>);</a:t>
            </a:r>
            <a:endParaRPr lang="ko-KR" altLang="en-US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}</a:t>
            </a:r>
            <a:endParaRPr lang="ko-KR" altLang="en-US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latin typeface="+mn-lt"/>
              </a:rPr>
              <a:t>Employ </a:t>
            </a:r>
            <a:r>
              <a:rPr lang="en-US" altLang="ko-KR" dirty="0" err="1">
                <a:latin typeface="+mn-lt"/>
              </a:rPr>
              <a:t>Frank,Bob,Judy,Sales</a:t>
            </a:r>
            <a:r>
              <a:rPr lang="en-US" altLang="ko-KR" dirty="0">
                <a:latin typeface="+mn-lt"/>
              </a:rPr>
              <a:t>[10];         	// </a:t>
            </a:r>
            <a:r>
              <a:rPr lang="ko-KR" altLang="en-US" dirty="0">
                <a:latin typeface="+mn-lt"/>
              </a:rPr>
              <a:t>직원 *</a:t>
            </a:r>
            <a:r>
              <a:rPr lang="ko-KR" altLang="en-US" dirty="0" err="1">
                <a:latin typeface="+mn-lt"/>
              </a:rPr>
              <a:t>우득만</a:t>
            </a:r>
            <a:r>
              <a:rPr lang="en-US" altLang="ko-KR" dirty="0">
                <a:latin typeface="+mn-lt"/>
              </a:rPr>
              <a:t>,</a:t>
            </a:r>
            <a:r>
              <a:rPr lang="ko-KR" altLang="en-US" dirty="0" err="1">
                <a:latin typeface="+mn-lt"/>
              </a:rPr>
              <a:t>최가현</a:t>
            </a:r>
            <a:r>
              <a:rPr lang="en-US" altLang="ko-KR" dirty="0">
                <a:latin typeface="+mn-lt"/>
              </a:rPr>
              <a:t>,</a:t>
            </a:r>
            <a:r>
              <a:rPr lang="ko-KR" altLang="en-US" dirty="0">
                <a:latin typeface="+mn-lt"/>
              </a:rPr>
              <a:t>영업부</a:t>
            </a:r>
            <a:r>
              <a:rPr lang="en-US" altLang="ko-KR" dirty="0">
                <a:latin typeface="+mn-lt"/>
              </a:rPr>
              <a:t>[10],</a:t>
            </a:r>
            <a:endParaRPr lang="ko-KR" altLang="en-US" sz="1100" dirty="0">
              <a:latin typeface="+mn-lt"/>
            </a:endParaRPr>
          </a:p>
          <a:p>
            <a:pPr>
              <a:buFontTx/>
              <a:buNone/>
              <a:defRPr/>
            </a:pPr>
            <a:r>
              <a:rPr lang="en-US" altLang="ko-KR" dirty="0" err="1">
                <a:latin typeface="+mn-lt"/>
              </a:rPr>
              <a:t>Frank.PrintPayCheck</a:t>
            </a:r>
            <a:r>
              <a:rPr lang="en-US" altLang="ko-KR" dirty="0">
                <a:latin typeface="+mn-lt"/>
              </a:rPr>
              <a:t>(40);                   	// </a:t>
            </a:r>
            <a:r>
              <a:rPr lang="ko-KR" altLang="en-US" dirty="0" err="1">
                <a:latin typeface="+mn-lt"/>
              </a:rPr>
              <a:t>우득만</a:t>
            </a:r>
            <a:r>
              <a:rPr lang="en-US" altLang="ko-KR" dirty="0">
                <a:latin typeface="+mn-lt"/>
              </a:rPr>
              <a:t>-&gt;</a:t>
            </a:r>
            <a:r>
              <a:rPr lang="ko-KR" altLang="en-US" dirty="0" err="1">
                <a:latin typeface="+mn-lt"/>
              </a:rPr>
              <a:t>전화를거시요</a:t>
            </a:r>
            <a:r>
              <a:rPr lang="en-US" altLang="ko-KR" dirty="0">
                <a:latin typeface="+mn-lt"/>
              </a:rPr>
              <a:t>(); </a:t>
            </a:r>
            <a:endParaRPr lang="en-US" altLang="ko-KR" sz="1800" dirty="0">
              <a:latin typeface="+mn-lt"/>
            </a:endParaRPr>
          </a:p>
          <a:p>
            <a:pPr>
              <a:buFontTx/>
              <a:buNone/>
              <a:defRPr/>
            </a:pPr>
            <a:endParaRPr lang="ko-KR" altLang="en-US" sz="1800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+mn-lt"/>
              </a:rPr>
              <a:t>클래스</a:t>
            </a:r>
            <a:r>
              <a:rPr lang="en-US" altLang="ko-KR" sz="2400" dirty="0">
                <a:latin typeface="+mn-lt"/>
              </a:rPr>
              <a:t>(class)</a:t>
            </a:r>
            <a:r>
              <a:rPr lang="ko-KR" altLang="en-US" sz="2400" dirty="0">
                <a:latin typeface="+mn-lt"/>
              </a:rPr>
              <a:t>는 단 하나의 실체</a:t>
            </a:r>
            <a:r>
              <a:rPr lang="en-US" altLang="ko-KR" sz="2400" dirty="0">
                <a:latin typeface="+mn-lt"/>
              </a:rPr>
              <a:t>(instance)</a:t>
            </a:r>
            <a:r>
              <a:rPr lang="ko-KR" altLang="en-US" sz="2400" dirty="0">
                <a:latin typeface="+mn-lt"/>
              </a:rPr>
              <a:t>로 존재</a:t>
            </a:r>
            <a:r>
              <a:rPr lang="en-US" altLang="ko-KR" sz="2400" dirty="0">
                <a:latin typeface="+mn-lt"/>
              </a:rPr>
              <a:t>, </a:t>
            </a:r>
            <a:r>
              <a:rPr lang="ko-KR" altLang="en-US" sz="2400" dirty="0">
                <a:latin typeface="+mn-lt"/>
              </a:rPr>
              <a:t>메모리 할당을 요구하지 않음</a:t>
            </a:r>
            <a:r>
              <a:rPr lang="en-US" altLang="ko-KR" sz="2400" dirty="0">
                <a:latin typeface="+mn-lt"/>
              </a:rPr>
              <a:t>.</a:t>
            </a:r>
            <a:endParaRPr lang="ko-KR" altLang="en-US" sz="2400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+mn-lt"/>
              </a:rPr>
              <a:t>객체</a:t>
            </a:r>
            <a:r>
              <a:rPr lang="en-US" altLang="ko-KR" sz="2400" dirty="0">
                <a:latin typeface="+mn-lt"/>
              </a:rPr>
              <a:t>(object)</a:t>
            </a:r>
            <a:r>
              <a:rPr lang="ko-KR" altLang="en-US" sz="2400" dirty="0">
                <a:latin typeface="+mn-lt"/>
              </a:rPr>
              <a:t>는 클래스의 실체로서 </a:t>
            </a:r>
            <a:r>
              <a:rPr lang="en-US" altLang="ko-KR" sz="2400" dirty="0">
                <a:latin typeface="+mn-lt"/>
              </a:rPr>
              <a:t>int, char, float </a:t>
            </a:r>
            <a:r>
              <a:rPr lang="ko-KR" altLang="en-US" sz="2400" dirty="0">
                <a:latin typeface="+mn-lt"/>
              </a:rPr>
              <a:t>등과 같은 </a:t>
            </a:r>
            <a:r>
              <a:rPr lang="en-US" altLang="ko-KR" sz="2400" dirty="0">
                <a:latin typeface="+mn-lt"/>
              </a:rPr>
              <a:t>data</a:t>
            </a:r>
            <a:r>
              <a:rPr lang="ko-KR" altLang="en-US" sz="2400" dirty="0">
                <a:latin typeface="+mn-lt"/>
              </a:rPr>
              <a:t> </a:t>
            </a:r>
            <a:r>
              <a:rPr lang="en-US" altLang="ko-KR" sz="2400" dirty="0">
                <a:latin typeface="+mn-lt"/>
              </a:rPr>
              <a:t>type</a:t>
            </a:r>
            <a:r>
              <a:rPr lang="ko-KR" altLang="en-US" sz="2400" dirty="0">
                <a:latin typeface="+mn-lt"/>
              </a:rPr>
              <a:t>으로 취급되며 메모리할당이 필요하다</a:t>
            </a:r>
            <a:r>
              <a:rPr lang="en-US" altLang="ko-KR" sz="2400" dirty="0">
                <a:latin typeface="+mn-lt"/>
              </a:rPr>
              <a:t>. </a:t>
            </a:r>
            <a:endParaRPr lang="ko-KR" altLang="en-US" sz="2400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+mn-lt"/>
              </a:rPr>
              <a:t>하드웨어에 대한 종속성을 숨길 수 있다</a:t>
            </a:r>
            <a:r>
              <a:rPr lang="en-US" altLang="ko-KR" sz="2400" dirty="0">
                <a:latin typeface="+mn-lt"/>
              </a:rPr>
              <a:t>.</a:t>
            </a:r>
            <a:endParaRPr lang="ko-KR" alt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3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236CF-A101-4073-9B90-111898F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076721"/>
            <a:ext cx="11786343" cy="5808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800" dirty="0">
                <a:latin typeface="+mn-lt"/>
              </a:rPr>
              <a:t>표준연산자</a:t>
            </a:r>
            <a:r>
              <a:rPr lang="en-US" altLang="ko-KR" sz="2800" dirty="0">
                <a:latin typeface="+mn-lt"/>
              </a:rPr>
              <a:t>(+,-,*,/,&lt;&lt;,&gt;&gt; </a:t>
            </a:r>
            <a:r>
              <a:rPr lang="ko-KR" altLang="en-US" sz="2800" dirty="0">
                <a:latin typeface="+mn-lt"/>
              </a:rPr>
              <a:t>등등</a:t>
            </a:r>
            <a:r>
              <a:rPr lang="en-US" altLang="ko-KR" sz="2800" dirty="0">
                <a:latin typeface="+mn-lt"/>
              </a:rPr>
              <a:t>)</a:t>
            </a:r>
            <a:r>
              <a:rPr lang="ko-KR" altLang="en-US" sz="2800" dirty="0">
                <a:latin typeface="+mn-lt"/>
              </a:rPr>
              <a:t>들이 적용될 때 기대되는 행동양식을 클래스마다 정의할 수 있다</a:t>
            </a:r>
            <a:r>
              <a:rPr lang="en-US" altLang="ko-KR" sz="2800" dirty="0">
                <a:latin typeface="+mn-lt"/>
              </a:rPr>
              <a:t>. </a:t>
            </a:r>
            <a:r>
              <a:rPr lang="ko-KR" altLang="en-US" sz="2800" dirty="0">
                <a:latin typeface="+mn-lt"/>
              </a:rPr>
              <a:t>예를 들어 우리가 스트링 </a:t>
            </a:r>
            <a:r>
              <a:rPr lang="en-US" altLang="ko-KR" sz="2800" dirty="0">
                <a:latin typeface="+mn-lt"/>
              </a:rPr>
              <a:t>Str</a:t>
            </a:r>
            <a:r>
              <a:rPr lang="ko-KR" altLang="en-US" sz="2800" dirty="0">
                <a:latin typeface="+mn-lt"/>
              </a:rPr>
              <a:t>이라는 클래스를 사용한다고 하자</a:t>
            </a:r>
            <a:r>
              <a:rPr lang="en-US" altLang="ko-KR" sz="2800" dirty="0">
                <a:latin typeface="+mn-lt"/>
              </a:rPr>
              <a:t>.</a:t>
            </a:r>
          </a:p>
          <a:p>
            <a:endParaRPr lang="ko-KR" altLang="en-US" sz="2800" dirty="0">
              <a:latin typeface="+mn-lt"/>
            </a:endParaRPr>
          </a:p>
          <a:p>
            <a:pPr>
              <a:buFontTx/>
              <a:buNone/>
            </a:pPr>
            <a:r>
              <a:rPr lang="en-US" altLang="ko-KR" sz="2800" dirty="0">
                <a:latin typeface="+mn-lt"/>
              </a:rPr>
              <a:t>	Str string1;</a:t>
            </a:r>
            <a:endParaRPr lang="ko-KR" altLang="en-US" sz="2800" dirty="0">
              <a:latin typeface="+mn-lt"/>
            </a:endParaRPr>
          </a:p>
          <a:p>
            <a:pPr>
              <a:buFontTx/>
              <a:buNone/>
            </a:pPr>
            <a:r>
              <a:rPr lang="en-US" altLang="ko-KR" sz="2800" dirty="0">
                <a:latin typeface="+mn-lt"/>
              </a:rPr>
              <a:t>	Str string2 = "Test";</a:t>
            </a:r>
            <a:endParaRPr lang="ko-KR" altLang="en-US" sz="2800" dirty="0">
              <a:latin typeface="+mn-lt"/>
            </a:endParaRPr>
          </a:p>
          <a:p>
            <a:pPr>
              <a:buFontTx/>
              <a:buNone/>
            </a:pPr>
            <a:r>
              <a:rPr lang="en-US" altLang="ko-KR" sz="2800" dirty="0">
                <a:latin typeface="+mn-lt"/>
              </a:rPr>
              <a:t>	Str string3 = " of Strings";</a:t>
            </a:r>
            <a:endParaRPr lang="ko-KR" altLang="en-US" sz="2800" dirty="0">
              <a:latin typeface="+mn-lt"/>
            </a:endParaRPr>
          </a:p>
          <a:p>
            <a:pPr>
              <a:buFontTx/>
              <a:buNone/>
            </a:pPr>
            <a:r>
              <a:rPr lang="en-US" altLang="ko-KR" sz="2800" dirty="0">
                <a:latin typeface="+mn-lt"/>
              </a:rPr>
              <a:t>	string1 = string2 + string3;</a:t>
            </a:r>
            <a:endParaRPr lang="ko-KR" altLang="en-US" sz="2800" dirty="0">
              <a:latin typeface="+mn-lt"/>
            </a:endParaRPr>
          </a:p>
          <a:p>
            <a:endParaRPr lang="en-US" altLang="ko-KR" sz="2800" dirty="0">
              <a:latin typeface="+mn-lt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lt"/>
              </a:rPr>
              <a:t>우리는 </a:t>
            </a:r>
            <a:r>
              <a:rPr lang="en-US" altLang="ko-KR" sz="2800" dirty="0">
                <a:latin typeface="+mn-lt"/>
              </a:rPr>
              <a:t>string1</a:t>
            </a:r>
            <a:r>
              <a:rPr lang="ko-KR" altLang="en-US" sz="2800" dirty="0">
                <a:latin typeface="+mn-lt"/>
              </a:rPr>
              <a:t>이 “</a:t>
            </a:r>
            <a:r>
              <a:rPr lang="en-US" altLang="ko-KR" sz="2800" dirty="0">
                <a:latin typeface="+mn-lt"/>
              </a:rPr>
              <a:t>Test of Strings"</a:t>
            </a:r>
            <a:r>
              <a:rPr lang="ko-KR" altLang="en-US" sz="2800" dirty="0">
                <a:latin typeface="+mn-lt"/>
              </a:rPr>
              <a:t>가 되기를 기대한다</a:t>
            </a:r>
            <a:r>
              <a:rPr lang="en-US" altLang="ko-KR" sz="2800" dirty="0">
                <a:latin typeface="+mn-lt"/>
              </a:rPr>
              <a:t>. C++</a:t>
            </a:r>
            <a:r>
              <a:rPr lang="ko-KR" altLang="en-US" sz="2800" dirty="0">
                <a:latin typeface="+mn-lt"/>
              </a:rPr>
              <a:t>에서는 이렇게 되도록 할 수 있다</a:t>
            </a:r>
            <a:r>
              <a:rPr lang="en-US" altLang="ko-KR" sz="2800" dirty="0">
                <a:latin typeface="+mn-lt"/>
              </a:rPr>
              <a:t>. Str</a:t>
            </a:r>
            <a:r>
              <a:rPr lang="ko-KR" altLang="en-US" sz="2800" dirty="0">
                <a:latin typeface="+mn-lt"/>
              </a:rPr>
              <a:t>이라는 클래스를 지정할 때 </a:t>
            </a:r>
            <a:r>
              <a:rPr lang="en-US" altLang="ko-KR" sz="2800" dirty="0">
                <a:latin typeface="+mn-lt"/>
              </a:rPr>
              <a:t>Str</a:t>
            </a:r>
            <a:r>
              <a:rPr lang="ko-KR" altLang="en-US" sz="2800" dirty="0">
                <a:latin typeface="+mn-lt"/>
              </a:rPr>
              <a:t>이라는 클래스에 대해서는 </a:t>
            </a:r>
            <a:r>
              <a:rPr lang="en-US" altLang="ko-KR" sz="2800" dirty="0">
                <a:latin typeface="+mn-lt"/>
              </a:rPr>
              <a:t>+</a:t>
            </a:r>
            <a:r>
              <a:rPr lang="ko-KR" altLang="en-US" sz="2800" dirty="0">
                <a:latin typeface="+mn-lt"/>
              </a:rPr>
              <a:t>라는 연산자가 위와 같은 기능을 하도록 </a:t>
            </a:r>
            <a:r>
              <a:rPr lang="ko-KR" altLang="en-US" sz="2800" dirty="0" err="1">
                <a:latin typeface="+mn-lt"/>
              </a:rPr>
              <a:t>프로그램한다</a:t>
            </a:r>
            <a:r>
              <a:rPr lang="en-US" altLang="ko-KR" sz="2800" dirty="0">
                <a:latin typeface="+mn-lt"/>
              </a:rPr>
              <a:t>. </a:t>
            </a:r>
            <a:endParaRPr lang="ko-KR" altLang="en-US" sz="2800" dirty="0">
              <a:latin typeface="+mn-lt"/>
            </a:endParaRPr>
          </a:p>
          <a:p>
            <a:pPr marL="0" indent="0">
              <a:buFontTx/>
              <a:buNone/>
              <a:defRPr/>
            </a:pPr>
            <a:endParaRPr lang="ko-KR" altLang="en-US" sz="2800" dirty="0">
              <a:latin typeface="+mn-lt"/>
              <a:ea typeface="나눔고딕코딩" panose="020D0009000000000000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03947-21E2-47E5-AE85-093E6E2AED97}"/>
              </a:ext>
            </a:extLst>
          </p:cNvPr>
          <p:cNvSpPr txBox="1"/>
          <p:nvPr/>
        </p:nvSpPr>
        <p:spPr>
          <a:xfrm>
            <a:off x="27756" y="404664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Abstraction (Operator overloading)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023974-5D71-4EA2-B378-2FFB06A8B002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28419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7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Inheritance and containment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433834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621A40-7A0C-4506-8037-5C6EE6F89637}"/>
              </a:ext>
            </a:extLst>
          </p:cNvPr>
          <p:cNvSpPr txBox="1"/>
          <p:nvPr/>
        </p:nvSpPr>
        <p:spPr>
          <a:xfrm>
            <a:off x="767408" y="1152525"/>
            <a:ext cx="7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상속 </a:t>
            </a:r>
            <a:r>
              <a:rPr lang="en-US" altLang="ko-KR" sz="2400" dirty="0" err="1"/>
              <a:t>isA</a:t>
            </a:r>
            <a:r>
              <a:rPr lang="en-US" altLang="ko-KR" sz="2400" dirty="0"/>
              <a:t> : member data, member function</a:t>
            </a:r>
          </a:p>
          <a:p>
            <a:r>
              <a:rPr lang="ko-KR" altLang="en-US" sz="2400" dirty="0"/>
              <a:t>포함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hasA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F13608-3004-4C46-8075-FCD534CED51B}"/>
              </a:ext>
            </a:extLst>
          </p:cNvPr>
          <p:cNvGrpSpPr/>
          <p:nvPr/>
        </p:nvGrpSpPr>
        <p:grpSpPr>
          <a:xfrm>
            <a:off x="1363773" y="2420888"/>
            <a:ext cx="8724800" cy="4022563"/>
            <a:chOff x="611560" y="2348880"/>
            <a:chExt cx="7776790" cy="367250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963D72-16F9-4EE2-9616-90BF6ADE7DC0}"/>
                </a:ext>
              </a:extLst>
            </p:cNvPr>
            <p:cNvGrpSpPr/>
            <p:nvPr/>
          </p:nvGrpSpPr>
          <p:grpSpPr>
            <a:xfrm>
              <a:off x="611560" y="2348880"/>
              <a:ext cx="1800200" cy="3672408"/>
              <a:chOff x="1331640" y="2276872"/>
              <a:chExt cx="2016224" cy="3672408"/>
            </a:xfrm>
            <a:solidFill>
              <a:schemeClr val="bg1"/>
            </a:solidFill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D2444D7-ACCA-45A2-9961-8302A6A84552}"/>
                  </a:ext>
                </a:extLst>
              </p:cNvPr>
              <p:cNvSpPr/>
              <p:nvPr/>
            </p:nvSpPr>
            <p:spPr>
              <a:xfrm>
                <a:off x="1331640" y="4005064"/>
                <a:ext cx="2016224" cy="19442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컨디션계산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 )</a:t>
                </a:r>
              </a:p>
              <a:p>
                <a:pPr>
                  <a:defRPr/>
                </a:pPr>
                <a:r>
                  <a:rPr lang="ko-KR" altLang="en-US" sz="1600" dirty="0" err="1">
                    <a:solidFill>
                      <a:schemeClr val="tx1"/>
                    </a:solidFill>
                  </a:rPr>
                  <a:t>오늘의전투력계산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 )</a:t>
                </a:r>
              </a:p>
              <a:p>
                <a:pPr>
                  <a:defRPr/>
                </a:pPr>
                <a:r>
                  <a:rPr lang="ko-KR" altLang="en-US" sz="1600" dirty="0" err="1">
                    <a:solidFill>
                      <a:schemeClr val="tx1"/>
                    </a:solidFill>
                  </a:rPr>
                  <a:t>전투후전투력변경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 )</a:t>
                </a:r>
              </a:p>
              <a:p>
                <a:pPr>
                  <a:defRPr/>
                </a:pP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3E1C650-C53D-4F0A-9285-226A1EDDA8FC}"/>
                  </a:ext>
                </a:extLst>
              </p:cNvPr>
              <p:cNvSpPr/>
              <p:nvPr/>
            </p:nvSpPr>
            <p:spPr>
              <a:xfrm>
                <a:off x="1331640" y="2636912"/>
                <a:ext cx="2016224" cy="1368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전투력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힘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지략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컨디션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7E02A29-E4AA-460A-A18F-9A3C9AD3F799}"/>
                  </a:ext>
                </a:extLst>
              </p:cNvPr>
              <p:cNvSpPr/>
              <p:nvPr/>
            </p:nvSpPr>
            <p:spPr>
              <a:xfrm>
                <a:off x="1331640" y="2276872"/>
                <a:ext cx="2016224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선수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동물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746196F-0683-4331-BBC6-3D561A28C5AF}"/>
                </a:ext>
              </a:extLst>
            </p:cNvPr>
            <p:cNvGrpSpPr/>
            <p:nvPr/>
          </p:nvGrpSpPr>
          <p:grpSpPr>
            <a:xfrm>
              <a:off x="2771800" y="4485692"/>
              <a:ext cx="1008112" cy="1427584"/>
              <a:chOff x="1331640" y="2276872"/>
              <a:chExt cx="2016224" cy="3672408"/>
            </a:xfrm>
            <a:solidFill>
              <a:schemeClr val="bg1"/>
            </a:solidFill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0A70053-130C-4346-974C-AB926834ECDE}"/>
                  </a:ext>
                </a:extLst>
              </p:cNvPr>
              <p:cNvSpPr/>
              <p:nvPr/>
            </p:nvSpPr>
            <p:spPr>
              <a:xfrm>
                <a:off x="1331640" y="4005064"/>
                <a:ext cx="2016224" cy="19442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뛰다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 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4AE473-4FFA-4806-8D37-1EE87F093F32}"/>
                  </a:ext>
                </a:extLst>
              </p:cNvPr>
              <p:cNvSpPr/>
              <p:nvPr/>
            </p:nvSpPr>
            <p:spPr>
              <a:xfrm>
                <a:off x="1331640" y="2985473"/>
                <a:ext cx="2016224" cy="10195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다리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51D878E-EE52-435D-9464-1053F1D7832E}"/>
                  </a:ext>
                </a:extLst>
              </p:cNvPr>
              <p:cNvSpPr/>
              <p:nvPr/>
            </p:nvSpPr>
            <p:spPr>
              <a:xfrm>
                <a:off x="1331640" y="2276872"/>
                <a:ext cx="2016224" cy="7086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포유류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57719EC-2095-41EA-B80A-49D5ECE27F50}"/>
                </a:ext>
              </a:extLst>
            </p:cNvPr>
            <p:cNvGrpSpPr/>
            <p:nvPr/>
          </p:nvGrpSpPr>
          <p:grpSpPr>
            <a:xfrm>
              <a:off x="3923928" y="4485692"/>
              <a:ext cx="1008112" cy="1427584"/>
              <a:chOff x="1331640" y="2276872"/>
              <a:chExt cx="2016224" cy="3672408"/>
            </a:xfrm>
            <a:solidFill>
              <a:schemeClr val="bg1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5A13BA2-B4F4-4B1D-A0E9-181B20664422}"/>
                  </a:ext>
                </a:extLst>
              </p:cNvPr>
              <p:cNvSpPr/>
              <p:nvPr/>
            </p:nvSpPr>
            <p:spPr>
              <a:xfrm>
                <a:off x="1331640" y="4652614"/>
                <a:ext cx="2016224" cy="12966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날다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 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3C6A7EC-FA49-45EA-8948-451F9F83A8D6}"/>
                  </a:ext>
                </a:extLst>
              </p:cNvPr>
              <p:cNvSpPr/>
              <p:nvPr/>
            </p:nvSpPr>
            <p:spPr>
              <a:xfrm>
                <a:off x="1331640" y="2985473"/>
                <a:ext cx="2016224" cy="16671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다리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날개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1E1409F-F9B9-4ED6-A3DA-A9E54C6D5A0E}"/>
                  </a:ext>
                </a:extLst>
              </p:cNvPr>
              <p:cNvSpPr/>
              <p:nvPr/>
            </p:nvSpPr>
            <p:spPr>
              <a:xfrm>
                <a:off x="1331640" y="2276872"/>
                <a:ext cx="2016224" cy="7086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조류</a:t>
                </a:r>
              </a:p>
            </p:txBody>
          </p:sp>
        </p:grpSp>
        <p:cxnSp>
          <p:nvCxnSpPr>
            <p:cNvPr id="24" name="꺾인 연결선 17">
              <a:extLst>
                <a:ext uri="{FF2B5EF4-FFF2-40B4-BE49-F238E27FC236}">
                  <a16:creationId xmlns:a16="http://schemas.microsoft.com/office/drawing/2014/main" id="{5E4AD28E-EBEF-40C6-A453-5A5CC9CE37AB}"/>
                </a:ext>
              </a:extLst>
            </p:cNvPr>
            <p:cNvCxnSpPr>
              <a:stCxn id="15" idx="3"/>
              <a:endCxn id="19" idx="0"/>
            </p:cNvCxnSpPr>
            <p:nvPr/>
          </p:nvCxnSpPr>
          <p:spPr>
            <a:xfrm>
              <a:off x="2411413" y="2528888"/>
              <a:ext cx="865187" cy="19573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18">
              <a:extLst>
                <a:ext uri="{FF2B5EF4-FFF2-40B4-BE49-F238E27FC236}">
                  <a16:creationId xmlns:a16="http://schemas.microsoft.com/office/drawing/2014/main" id="{1F378B52-B6AB-4D89-BA58-0E3C442A4B65}"/>
                </a:ext>
              </a:extLst>
            </p:cNvPr>
            <p:cNvCxnSpPr>
              <a:endCxn id="23" idx="0"/>
            </p:cNvCxnSpPr>
            <p:nvPr/>
          </p:nvCxnSpPr>
          <p:spPr>
            <a:xfrm rot="16200000" flipH="1">
              <a:off x="2927350" y="2986088"/>
              <a:ext cx="1849437" cy="115093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1CC9F10B-C01C-40A1-8E24-14EED5803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558" y="2725738"/>
              <a:ext cx="7556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isA</a:t>
              </a:r>
              <a:endParaRPr lang="ko-KR" altLang="en-US" sz="16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DF607EB2-1A24-42C5-8169-31EEC879B55E}"/>
                </a:ext>
              </a:extLst>
            </p:cNvPr>
            <p:cNvSpPr/>
            <p:nvPr/>
          </p:nvSpPr>
          <p:spPr>
            <a:xfrm>
              <a:off x="3203575" y="3033713"/>
              <a:ext cx="144463" cy="2159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A76DF4A-471C-4689-9C90-BD7D9D69CA0F}"/>
                </a:ext>
              </a:extLst>
            </p:cNvPr>
            <p:cNvSpPr/>
            <p:nvPr/>
          </p:nvSpPr>
          <p:spPr>
            <a:xfrm>
              <a:off x="5867400" y="2933700"/>
              <a:ext cx="1225550" cy="3603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 dirty="0">
                  <a:latin typeface="+mn-lt"/>
                </a:rPr>
                <a:t>Oscilloscope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22BD5DA-C6C2-48E2-B182-58D891EEF7BB}"/>
                </a:ext>
              </a:extLst>
            </p:cNvPr>
            <p:cNvSpPr/>
            <p:nvPr/>
          </p:nvSpPr>
          <p:spPr>
            <a:xfrm>
              <a:off x="7235825" y="2924175"/>
              <a:ext cx="1152525" cy="3603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 dirty="0">
                  <a:latin typeface="+mn-lt"/>
                </a:rPr>
                <a:t>Radio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2EE17C-D4C0-4E76-A86A-71E1E91D9E62}"/>
                </a:ext>
              </a:extLst>
            </p:cNvPr>
            <p:cNvSpPr/>
            <p:nvPr/>
          </p:nvSpPr>
          <p:spPr>
            <a:xfrm>
              <a:off x="6516688" y="3789363"/>
              <a:ext cx="1150937" cy="3603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>
                  <a:latin typeface="+mn-lt"/>
                </a:rPr>
                <a:t>TV</a:t>
              </a:r>
              <a:endParaRPr lang="ko-KR" altLang="en-US" sz="1600"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2F316DE-B1F6-4052-9300-9E297851DEB0}"/>
                </a:ext>
              </a:extLst>
            </p:cNvPr>
            <p:cNvSpPr/>
            <p:nvPr/>
          </p:nvSpPr>
          <p:spPr>
            <a:xfrm>
              <a:off x="6516688" y="4724400"/>
              <a:ext cx="1150937" cy="3603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>
                  <a:latin typeface="+mn-lt"/>
                </a:rPr>
                <a:t>Color TV</a:t>
              </a:r>
              <a:endParaRPr lang="ko-KR" altLang="en-US" sz="1600">
                <a:latin typeface="+mn-lt"/>
              </a:endParaRPr>
            </a:p>
          </p:txBody>
        </p:sp>
        <p:cxnSp>
          <p:nvCxnSpPr>
            <p:cNvPr id="32" name="꺾인 연결선 27">
              <a:extLst>
                <a:ext uri="{FF2B5EF4-FFF2-40B4-BE49-F238E27FC236}">
                  <a16:creationId xmlns:a16="http://schemas.microsoft.com/office/drawing/2014/main" id="{C272D223-4C40-41D3-96B7-4512324C9112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 rot="16200000" flipH="1">
              <a:off x="6538913" y="3235325"/>
              <a:ext cx="495300" cy="61277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29">
              <a:extLst>
                <a:ext uri="{FF2B5EF4-FFF2-40B4-BE49-F238E27FC236}">
                  <a16:creationId xmlns:a16="http://schemas.microsoft.com/office/drawing/2014/main" id="{DF70595F-B6C2-4A8E-A92F-A56C339DF2BC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 rot="5400000">
              <a:off x="7200106" y="3177382"/>
              <a:ext cx="504825" cy="71913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E62519E7-065F-4EF5-A1F8-9270CE6996D8}"/>
                </a:ext>
              </a:extLst>
            </p:cNvPr>
            <p:cNvSpPr/>
            <p:nvPr/>
          </p:nvSpPr>
          <p:spPr>
            <a:xfrm>
              <a:off x="6372225" y="3284538"/>
              <a:ext cx="215900" cy="10795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5792AA33-6736-4417-8D50-657F296D7BE1}"/>
                </a:ext>
              </a:extLst>
            </p:cNvPr>
            <p:cNvSpPr/>
            <p:nvPr/>
          </p:nvSpPr>
          <p:spPr>
            <a:xfrm>
              <a:off x="7716838" y="3284538"/>
              <a:ext cx="215900" cy="10795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0C0F10F-8539-4212-AC12-3100CD2F374A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7092950" y="4149725"/>
              <a:ext cx="0" cy="574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53478112-38BA-442E-A2EB-48888CFF2012}"/>
                </a:ext>
              </a:extLst>
            </p:cNvPr>
            <p:cNvSpPr/>
            <p:nvPr/>
          </p:nvSpPr>
          <p:spPr>
            <a:xfrm>
              <a:off x="6996113" y="4149725"/>
              <a:ext cx="215900" cy="10795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8" name="순서도: 판단 37">
              <a:extLst>
                <a:ext uri="{FF2B5EF4-FFF2-40B4-BE49-F238E27FC236}">
                  <a16:creationId xmlns:a16="http://schemas.microsoft.com/office/drawing/2014/main" id="{EB285228-0FCE-44EB-8BDB-B3BAE5951D71}"/>
                </a:ext>
              </a:extLst>
            </p:cNvPr>
            <p:cNvSpPr/>
            <p:nvPr/>
          </p:nvSpPr>
          <p:spPr>
            <a:xfrm>
              <a:off x="6602413" y="5084763"/>
              <a:ext cx="144462" cy="32385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39" name="순서도: 판단 38">
              <a:extLst>
                <a:ext uri="{FF2B5EF4-FFF2-40B4-BE49-F238E27FC236}">
                  <a16:creationId xmlns:a16="http://schemas.microsoft.com/office/drawing/2014/main" id="{57628EFD-B098-4061-8F9A-EE1BEEC0276D}"/>
                </a:ext>
              </a:extLst>
            </p:cNvPr>
            <p:cNvSpPr/>
            <p:nvPr/>
          </p:nvSpPr>
          <p:spPr>
            <a:xfrm>
              <a:off x="7467600" y="5084763"/>
              <a:ext cx="142875" cy="32385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0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3BCE032-9D75-4D31-AF0B-B8FE4258C36F}"/>
                </a:ext>
              </a:extLst>
            </p:cNvPr>
            <p:cNvSpPr/>
            <p:nvPr/>
          </p:nvSpPr>
          <p:spPr>
            <a:xfrm>
              <a:off x="6305550" y="5732463"/>
              <a:ext cx="744538" cy="28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200">
                  <a:latin typeface="+mn-lt"/>
                </a:rPr>
                <a:t>monitor</a:t>
              </a:r>
              <a:endParaRPr lang="ko-KR" altLang="en-US" sz="1200">
                <a:latin typeface="+mn-lt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9AAFB27-9B3B-4CD0-A858-55FD979FDACD}"/>
                </a:ext>
              </a:extLst>
            </p:cNvPr>
            <p:cNvSpPr/>
            <p:nvPr/>
          </p:nvSpPr>
          <p:spPr>
            <a:xfrm>
              <a:off x="7140575" y="5732463"/>
              <a:ext cx="815975" cy="2889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200">
                  <a:latin typeface="+mn-lt"/>
                </a:rPr>
                <a:t>Remote controller</a:t>
              </a:r>
              <a:endParaRPr lang="ko-KR" altLang="en-US" sz="1200">
                <a:latin typeface="+mn-lt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3A67177-1E21-4AB8-849F-AB35B8D0EF6B}"/>
                </a:ext>
              </a:extLst>
            </p:cNvPr>
            <p:cNvCxnSpPr>
              <a:stCxn id="38" idx="2"/>
              <a:endCxn id="40" idx="0"/>
            </p:cNvCxnSpPr>
            <p:nvPr/>
          </p:nvCxnSpPr>
          <p:spPr>
            <a:xfrm>
              <a:off x="6675438" y="5408613"/>
              <a:ext cx="3175" cy="323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6A2D34A-979B-4ECC-97F6-17232616A339}"/>
                </a:ext>
              </a:extLst>
            </p:cNvPr>
            <p:cNvCxnSpPr>
              <a:stCxn id="39" idx="2"/>
              <a:endCxn id="41" idx="0"/>
            </p:cNvCxnSpPr>
            <p:nvPr/>
          </p:nvCxnSpPr>
          <p:spPr>
            <a:xfrm>
              <a:off x="7539038" y="5408613"/>
              <a:ext cx="9525" cy="323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53">
              <a:extLst>
                <a:ext uri="{FF2B5EF4-FFF2-40B4-BE49-F238E27FC236}">
                  <a16:creationId xmlns:a16="http://schemas.microsoft.com/office/drawing/2014/main" id="{14D015B2-FF06-4519-B784-ADFAAD4BF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0929" y="4221163"/>
              <a:ext cx="7572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isA</a:t>
              </a:r>
              <a:endParaRPr lang="ko-KR" altLang="en-US" sz="160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45" name="TextBox 54">
              <a:extLst>
                <a:ext uri="{FF2B5EF4-FFF2-40B4-BE49-F238E27FC236}">
                  <a16:creationId xmlns:a16="http://schemas.microsoft.com/office/drawing/2014/main" id="{203BD988-1043-4F28-8BA3-BD9343C39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5353050"/>
              <a:ext cx="7556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hasA</a:t>
              </a:r>
              <a:endParaRPr lang="ko-KR" altLang="en-US" sz="160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46" name="TextBox 55">
              <a:extLst>
                <a:ext uri="{FF2B5EF4-FFF2-40B4-BE49-F238E27FC236}">
                  <a16:creationId xmlns:a16="http://schemas.microsoft.com/office/drawing/2014/main" id="{D3654F1F-4A56-419A-9136-618BCEAE8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1848" y="5353050"/>
              <a:ext cx="7556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hasA</a:t>
              </a:r>
              <a:endParaRPr lang="ko-KR" altLang="en-US" sz="16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3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Polymorphism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20756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A42EE0-E6BA-4746-B680-619BB216ED36}"/>
              </a:ext>
            </a:extLst>
          </p:cNvPr>
          <p:cNvSpPr/>
          <p:nvPr/>
        </p:nvSpPr>
        <p:spPr>
          <a:xfrm>
            <a:off x="263352" y="1166842"/>
            <a:ext cx="11593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여러</a:t>
            </a:r>
            <a:r>
              <a:rPr lang="en-US" altLang="ko-KR" sz="2400" dirty="0"/>
              <a:t> </a:t>
            </a:r>
            <a:r>
              <a:rPr lang="ko-KR" altLang="en-US" sz="2400" dirty="0"/>
              <a:t>개의</a:t>
            </a:r>
            <a:r>
              <a:rPr lang="en-US" altLang="ko-KR" sz="2400" dirty="0"/>
              <a:t> </a:t>
            </a:r>
            <a:r>
              <a:rPr lang="ko-KR" altLang="en-US" sz="2400" dirty="0"/>
              <a:t>함수가 하나의 이름으로</a:t>
            </a:r>
            <a:endParaRPr lang="en-US" altLang="ko-KR" sz="2400" dirty="0"/>
          </a:p>
          <a:p>
            <a:pPr marL="400050" lvl="1" indent="0">
              <a:buFontTx/>
              <a:buNone/>
            </a:pPr>
            <a:r>
              <a:rPr lang="en-US" altLang="ko-KR" sz="2400" dirty="0"/>
              <a:t>class test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{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	int age;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	float weight;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	void Print(int);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	void Print(float);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};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void test::Print(int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){	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 &lt;&lt; "You are " &lt;&lt;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&lt;&lt; " years old.\n"; } </a:t>
            </a:r>
          </a:p>
          <a:p>
            <a:pPr marL="400050" lvl="1" indent="0">
              <a:buFontTx/>
              <a:buNone/>
            </a:pPr>
            <a:r>
              <a:rPr lang="en-US" altLang="ko-KR" sz="2400" dirty="0"/>
              <a:t>void test::Print(float x){ 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 &lt;&lt; "Your weight is " &lt;&lt; x &lt;&lt; " kg.\n"; }</a:t>
            </a:r>
          </a:p>
          <a:p>
            <a:pPr marL="400050" lvl="1" indent="0">
              <a:buFontTx/>
              <a:buNone/>
            </a:pPr>
            <a:endParaRPr lang="en-US" altLang="ko-KR" sz="2400" dirty="0"/>
          </a:p>
          <a:p>
            <a:pPr marL="400050" lvl="1" indent="0">
              <a:buFontTx/>
              <a:buNone/>
            </a:pPr>
            <a:r>
              <a:rPr lang="en-US" altLang="ko-KR" sz="2400" dirty="0"/>
              <a:t>test </a:t>
            </a:r>
            <a:r>
              <a:rPr lang="en-US" altLang="ko-KR" sz="2400" dirty="0" err="1"/>
              <a:t>young,hun</a:t>
            </a:r>
            <a:r>
              <a:rPr lang="en-US" altLang="ko-KR" sz="2400" dirty="0"/>
              <a:t>;</a:t>
            </a:r>
          </a:p>
          <a:p>
            <a:pPr marL="400050" lvl="1" indent="0">
              <a:buFontTx/>
              <a:buNone/>
            </a:pPr>
            <a:r>
              <a:rPr lang="en-US" altLang="ko-KR" sz="2400" dirty="0" err="1"/>
              <a:t>young.print</a:t>
            </a:r>
            <a:r>
              <a:rPr lang="en-US" altLang="ko-KR" sz="2400" dirty="0"/>
              <a:t>(18);</a:t>
            </a:r>
          </a:p>
          <a:p>
            <a:pPr marL="400050" lvl="1" indent="0">
              <a:buFontTx/>
              <a:buNone/>
            </a:pPr>
            <a:r>
              <a:rPr lang="en-US" altLang="ko-KR" sz="2400" dirty="0" err="1"/>
              <a:t>Hun.print</a:t>
            </a:r>
            <a:r>
              <a:rPr lang="en-US" altLang="ko-KR" sz="2400" dirty="0"/>
              <a:t>(55.5);  </a:t>
            </a:r>
          </a:p>
        </p:txBody>
      </p:sp>
    </p:spTree>
    <p:extLst>
      <p:ext uri="{BB962C8B-B14F-4D97-AF65-F5344CB8AC3E}">
        <p14:creationId xmlns:p14="http://schemas.microsoft.com/office/powerpoint/2010/main" val="260620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332656"/>
            <a:ext cx="1139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Complex number</a:t>
            </a:r>
            <a:r>
              <a:rPr lang="en-US" altLang="ko-KR" sz="2800" b="1" dirty="0"/>
              <a:t>, </a:t>
            </a:r>
            <a:r>
              <a:rPr lang="en-US" altLang="ko-KR" sz="2800" dirty="0" err="1"/>
              <a:t>re</a:t>
            </a:r>
            <a:r>
              <a:rPr lang="en-US" altLang="ko-KR" sz="2800" baseline="30000" dirty="0" err="1"/>
              <a:t>j</a:t>
            </a:r>
            <a:r>
              <a:rPr lang="el-GR" altLang="ko-KR" sz="2800" baseline="30000" dirty="0">
                <a:latin typeface="굴림" panose="020B0600000101010101" pitchFamily="50" charset="-127"/>
                <a:ea typeface="굴림" panose="020B0600000101010101" pitchFamily="50" charset="-127"/>
              </a:rPr>
              <a:t>θ</a:t>
            </a:r>
            <a:endParaRPr lang="en-US" altLang="ko-KR" sz="24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503712" cy="3923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744EBC-5407-463A-9F18-C43324B4C3ED}"/>
              </a:ext>
            </a:extLst>
          </p:cNvPr>
          <p:cNvGrpSpPr/>
          <p:nvPr/>
        </p:nvGrpSpPr>
        <p:grpSpPr>
          <a:xfrm>
            <a:off x="4157403" y="764704"/>
            <a:ext cx="4231815" cy="3961976"/>
            <a:chOff x="2986088" y="1447226"/>
            <a:chExt cx="2849140" cy="2991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83854BF-E3AD-426E-AB6B-F80D7BAD32E1}"/>
                </a:ext>
              </a:extLst>
            </p:cNvPr>
            <p:cNvCxnSpPr/>
            <p:nvPr/>
          </p:nvCxnSpPr>
          <p:spPr>
            <a:xfrm>
              <a:off x="2986088" y="3070225"/>
              <a:ext cx="2736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9312FF0-DD05-472F-8709-3BE53F1F068F}"/>
                </a:ext>
              </a:extLst>
            </p:cNvPr>
            <p:cNvCxnSpPr/>
            <p:nvPr/>
          </p:nvCxnSpPr>
          <p:spPr>
            <a:xfrm flipV="1">
              <a:off x="4210050" y="1558925"/>
              <a:ext cx="0" cy="287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1E23E99-1133-43EA-86C6-C0927E0C2072}"/>
                </a:ext>
              </a:extLst>
            </p:cNvPr>
            <p:cNvSpPr/>
            <p:nvPr/>
          </p:nvSpPr>
          <p:spPr>
            <a:xfrm>
              <a:off x="3275013" y="2206625"/>
              <a:ext cx="1841500" cy="172878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sz="240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39DBD6FB-1462-4046-A29F-2ACDD0826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834" y="3023911"/>
              <a:ext cx="317500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BBC74915-1A21-44FC-BE25-0D5B0F678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8799" y="3044825"/>
              <a:ext cx="468312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-1</a:t>
              </a:r>
              <a:endParaRPr lang="ko-KR" altLang="en-US" sz="240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27F942FE-70F7-4AFF-996A-CAE7FBE16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597" y="1857375"/>
              <a:ext cx="319087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j</a:t>
              </a:r>
              <a:endParaRPr lang="ko-KR" altLang="en-US" sz="240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0C390A5D-8065-4C11-A05B-2BAB38C1D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73" y="3913188"/>
              <a:ext cx="595313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-j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6" name="직사각형 10">
              <a:extLst>
                <a:ext uri="{FF2B5EF4-FFF2-40B4-BE49-F238E27FC236}">
                  <a16:creationId xmlns:a16="http://schemas.microsoft.com/office/drawing/2014/main" id="{4078D0ED-7D5F-4D64-9DA2-A86B2B6C2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955" y="1447226"/>
              <a:ext cx="436232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 err="1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Im</a:t>
              </a: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 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7" name="직사각형 11">
              <a:extLst>
                <a:ext uri="{FF2B5EF4-FFF2-40B4-BE49-F238E27FC236}">
                  <a16:creationId xmlns:a16="http://schemas.microsoft.com/office/drawing/2014/main" id="{C2309780-0A19-4F45-8271-94211E7B0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334" y="3023911"/>
              <a:ext cx="428894" cy="34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Re 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FF3F83C-26E6-4CA0-829D-2B7A1C33AEBF}"/>
                </a:ext>
              </a:extLst>
            </p:cNvPr>
            <p:cNvCxnSpPr/>
            <p:nvPr/>
          </p:nvCxnSpPr>
          <p:spPr>
            <a:xfrm flipV="1">
              <a:off x="4217759" y="2110151"/>
              <a:ext cx="847725" cy="98266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자유형 17">
              <a:extLst>
                <a:ext uri="{FF2B5EF4-FFF2-40B4-BE49-F238E27FC236}">
                  <a16:creationId xmlns:a16="http://schemas.microsoft.com/office/drawing/2014/main" id="{C5015E4C-BBEE-446D-B59E-0989342235CC}"/>
                </a:ext>
              </a:extLst>
            </p:cNvPr>
            <p:cNvSpPr/>
            <p:nvPr/>
          </p:nvSpPr>
          <p:spPr>
            <a:xfrm>
              <a:off x="4557712" y="2722518"/>
              <a:ext cx="136524" cy="370300"/>
            </a:xfrm>
            <a:custGeom>
              <a:avLst/>
              <a:gdLst>
                <a:gd name="connsiteX0" fmla="*/ 182880 w 190438"/>
                <a:gd name="connsiteY0" fmla="*/ 436099 h 436099"/>
                <a:gd name="connsiteX1" fmla="*/ 168812 w 190438"/>
                <a:gd name="connsiteY1" fmla="*/ 211016 h 436099"/>
                <a:gd name="connsiteX2" fmla="*/ 0 w 190438"/>
                <a:gd name="connsiteY2" fmla="*/ 0 h 43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38" h="436099">
                  <a:moveTo>
                    <a:pt x="182880" y="436099"/>
                  </a:moveTo>
                  <a:cubicBezTo>
                    <a:pt x="191086" y="359899"/>
                    <a:pt x="199292" y="283699"/>
                    <a:pt x="168812" y="211016"/>
                  </a:cubicBezTo>
                  <a:cubicBezTo>
                    <a:pt x="138332" y="138333"/>
                    <a:pt x="69166" y="69166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/>
            </a:p>
          </p:txBody>
        </p:sp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4F71AAAF-922C-4704-92A6-79C62DEDE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211" y="2110397"/>
              <a:ext cx="547687" cy="44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02C1A91C-6F1A-4115-A21D-98A892748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627" y="2632787"/>
              <a:ext cx="547688" cy="44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ko-KR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θ</a:t>
              </a:r>
              <a:endParaRPr lang="ko-KR" altLang="en-US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2" name="직사각형 23">
              <a:extLst>
                <a:ext uri="{FF2B5EF4-FFF2-40B4-BE49-F238E27FC236}">
                  <a16:creationId xmlns:a16="http://schemas.microsoft.com/office/drawing/2014/main" id="{180BFF5B-17FD-4A4D-B5DF-D396D93C9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75" y="1700213"/>
              <a:ext cx="521882" cy="44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3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dirty="0" err="1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re</a:t>
              </a:r>
              <a:r>
                <a:rPr lang="en-US" altLang="ko-KR" baseline="30000" dirty="0" err="1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j</a:t>
              </a:r>
              <a:r>
                <a:rPr lang="el-GR" altLang="ko-KR" baseline="300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θ</a:t>
              </a:r>
              <a:endParaRPr lang="ko-KR" altLang="en-US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31C8671-274D-464F-A97E-D660DFABE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226" y="4826605"/>
            <a:ext cx="7733268" cy="16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3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Complex Exponential signal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2958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개체 39974">
                <a:extLst>
                  <a:ext uri="{FF2B5EF4-FFF2-40B4-BE49-F238E27FC236}">
                    <a16:creationId xmlns:a16="http://schemas.microsoft.com/office/drawing/2014/main" id="{4ACB1FD0-D388-40F9-9244-ABC34F5A2C71}"/>
                  </a:ext>
                </a:extLst>
              </p:cNvPr>
              <p:cNvSpPr txBox="1"/>
              <p:nvPr/>
            </p:nvSpPr>
            <p:spPr bwMode="auto">
              <a:xfrm>
                <a:off x="608013" y="1486123"/>
                <a:ext cx="3616325" cy="1146175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17375E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개체 39974">
                <a:extLst>
                  <a:ext uri="{FF2B5EF4-FFF2-40B4-BE49-F238E27FC236}">
                    <a16:creationId xmlns:a16="http://schemas.microsoft.com/office/drawing/2014/main" id="{4ACB1FD0-D388-40F9-9244-ABC34F5A2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013" y="1486123"/>
                <a:ext cx="3616325" cy="1146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1737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개체 39976">
                <a:extLst>
                  <a:ext uri="{FF2B5EF4-FFF2-40B4-BE49-F238E27FC236}">
                    <a16:creationId xmlns:a16="http://schemas.microsoft.com/office/drawing/2014/main" id="{DE23021D-A926-45CB-BF0B-80B50A7BD81E}"/>
                  </a:ext>
                </a:extLst>
              </p:cNvPr>
              <p:cNvSpPr txBox="1"/>
              <p:nvPr/>
            </p:nvSpPr>
            <p:spPr bwMode="auto">
              <a:xfrm>
                <a:off x="4611688" y="1052736"/>
                <a:ext cx="3355976" cy="21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ko-KR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ko-KR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개체 39976">
                <a:extLst>
                  <a:ext uri="{FF2B5EF4-FFF2-40B4-BE49-F238E27FC236}">
                    <a16:creationId xmlns:a16="http://schemas.microsoft.com/office/drawing/2014/main" id="{DE23021D-A926-45CB-BF0B-80B50A7B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1688" y="1052736"/>
                <a:ext cx="3355976" cy="210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71" descr="34">
            <a:extLst>
              <a:ext uri="{FF2B5EF4-FFF2-40B4-BE49-F238E27FC236}">
                <a16:creationId xmlns:a16="http://schemas.microsoft.com/office/drawing/2014/main" id="{21E0FC1E-D6E9-4259-AB96-55C304A5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481" y="2852936"/>
            <a:ext cx="4419882" cy="357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개체 39986">
                <a:extLst>
                  <a:ext uri="{FF2B5EF4-FFF2-40B4-BE49-F238E27FC236}">
                    <a16:creationId xmlns:a16="http://schemas.microsoft.com/office/drawing/2014/main" id="{F6AACD03-ED88-40B7-BF7C-FCE1F3A9300D}"/>
                  </a:ext>
                </a:extLst>
              </p:cNvPr>
              <p:cNvSpPr txBox="1"/>
              <p:nvPr/>
            </p:nvSpPr>
            <p:spPr bwMode="auto">
              <a:xfrm>
                <a:off x="248603" y="4062438"/>
                <a:ext cx="4623261" cy="460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</m:fName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개체 39986">
                <a:extLst>
                  <a:ext uri="{FF2B5EF4-FFF2-40B4-BE49-F238E27FC236}">
                    <a16:creationId xmlns:a16="http://schemas.microsoft.com/office/drawing/2014/main" id="{F6AACD03-ED88-40B7-BF7C-FCE1F3A93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603" y="4062438"/>
                <a:ext cx="4623261" cy="46037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개체 39988">
                <a:extLst>
                  <a:ext uri="{FF2B5EF4-FFF2-40B4-BE49-F238E27FC236}">
                    <a16:creationId xmlns:a16="http://schemas.microsoft.com/office/drawing/2014/main" id="{DC202905-7A1E-4BD6-80E9-662CFE57F061}"/>
                  </a:ext>
                </a:extLst>
              </p:cNvPr>
              <p:cNvSpPr txBox="1"/>
              <p:nvPr/>
            </p:nvSpPr>
            <p:spPr bwMode="auto">
              <a:xfrm>
                <a:off x="147637" y="4756176"/>
                <a:ext cx="4738597" cy="4810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개체 39988">
                <a:extLst>
                  <a:ext uri="{FF2B5EF4-FFF2-40B4-BE49-F238E27FC236}">
                    <a16:creationId xmlns:a16="http://schemas.microsoft.com/office/drawing/2014/main" id="{DC202905-7A1E-4BD6-80E9-662CFE57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" y="4756176"/>
                <a:ext cx="4738597" cy="481012"/>
              </a:xfrm>
              <a:prstGeom prst="rect">
                <a:avLst/>
              </a:prstGeom>
              <a:blipFill>
                <a:blip r:embed="rId7"/>
                <a:stretch>
                  <a:fillRect b="-1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개체 39990">
                <a:extLst>
                  <a:ext uri="{FF2B5EF4-FFF2-40B4-BE49-F238E27FC236}">
                    <a16:creationId xmlns:a16="http://schemas.microsoft.com/office/drawing/2014/main" id="{24F52F58-4FE5-43DE-8575-F480A3DD5F3B}"/>
                  </a:ext>
                </a:extLst>
              </p:cNvPr>
              <p:cNvSpPr txBox="1"/>
              <p:nvPr/>
            </p:nvSpPr>
            <p:spPr bwMode="auto">
              <a:xfrm>
                <a:off x="4832846" y="3933056"/>
                <a:ext cx="2913659" cy="719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ko-KR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ko-KR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ko-KR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ko-KR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8" name="개체 39990">
                <a:extLst>
                  <a:ext uri="{FF2B5EF4-FFF2-40B4-BE49-F238E27FC236}">
                    <a16:creationId xmlns:a16="http://schemas.microsoft.com/office/drawing/2014/main" id="{24F52F58-4FE5-43DE-8575-F480A3DD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2846" y="3933056"/>
                <a:ext cx="2913659" cy="719137"/>
              </a:xfrm>
              <a:prstGeom prst="rect">
                <a:avLst/>
              </a:prstGeom>
              <a:blipFill>
                <a:blip r:embed="rId8"/>
                <a:stretch>
                  <a:fillRect b="-771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39991">
            <a:extLst>
              <a:ext uri="{FF2B5EF4-FFF2-40B4-BE49-F238E27FC236}">
                <a16:creationId xmlns:a16="http://schemas.microsoft.com/office/drawing/2014/main" id="{3643DE5E-E009-4B5C-8070-F8EFCA31A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060" y="4364063"/>
            <a:ext cx="5292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21">
            <a:extLst>
              <a:ext uri="{FF2B5EF4-FFF2-40B4-BE49-F238E27FC236}">
                <a16:creationId xmlns:a16="http://schemas.microsoft.com/office/drawing/2014/main" id="{751E4304-2F27-4213-A63C-B9B2CFDC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85" y="4359301"/>
            <a:ext cx="694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9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4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81965</TotalTime>
  <Words>379</Words>
  <Application>Microsoft Office PowerPoint</Application>
  <PresentationFormat>와이드스크린</PresentationFormat>
  <Paragraphs>188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Cambria Math</vt:lpstr>
      <vt:lpstr>Times New Roman</vt:lpstr>
      <vt:lpstr>Arial</vt:lpstr>
      <vt:lpstr>굴림</vt:lpstr>
      <vt:lpstr>바탕</vt:lpstr>
      <vt:lpstr>Wingdings</vt:lpstr>
      <vt:lpstr>나눔고딕코딩</vt:lpstr>
      <vt:lpstr>맑은 고딕</vt:lpstr>
      <vt:lpstr>Microsoft Sans Serif</vt:lpstr>
      <vt:lpstr>Office 테마</vt:lpstr>
      <vt:lpstr>DSP Lab. Week 5 Complex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Windows User</cp:lastModifiedBy>
  <cp:revision>523</cp:revision>
  <dcterms:created xsi:type="dcterms:W3CDTF">2012-09-03T06:07:24Z</dcterms:created>
  <dcterms:modified xsi:type="dcterms:W3CDTF">2019-10-30T08:48:35Z</dcterms:modified>
</cp:coreProperties>
</file>