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14"/>
  </p:notesMasterIdLst>
  <p:sldIdLst>
    <p:sldId id="257" r:id="rId2"/>
    <p:sldId id="408" r:id="rId3"/>
    <p:sldId id="410" r:id="rId4"/>
    <p:sldId id="407" r:id="rId5"/>
    <p:sldId id="411" r:id="rId6"/>
    <p:sldId id="412" r:id="rId7"/>
    <p:sldId id="413" r:id="rId8"/>
    <p:sldId id="416" r:id="rId9"/>
    <p:sldId id="415" r:id="rId10"/>
    <p:sldId id="418" r:id="rId11"/>
    <p:sldId id="414" r:id="rId12"/>
    <p:sldId id="417" r:id="rId13"/>
  </p:sldIdLst>
  <p:sldSz cx="12192000" cy="6858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67" autoAdjust="0"/>
    <p:restoredTop sz="89660" autoAdjust="0"/>
  </p:normalViewPr>
  <p:slideViewPr>
    <p:cSldViewPr>
      <p:cViewPr varScale="1">
        <p:scale>
          <a:sx n="146" d="100"/>
          <a:sy n="146" d="100"/>
        </p:scale>
        <p:origin x="144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9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5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4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eih10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10</a:t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FFT (Fast Fourier Transform)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  <a:hlinkClick r:id="rId2"/>
              </a:rPr>
              <a:t>kyuheonkim@khu.ac.kr</a:t>
            </a:r>
            <a:r>
              <a:rPr lang="en-US" altLang="ko-KR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: September 2, 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Fast Fourier Transform(FFT)_ Zero Padding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29580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277887"/>
            <a:ext cx="11809312" cy="5544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9624392" y="869082"/>
                <a:ext cx="22322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0" dirty="0">
                    <a:solidFill>
                      <a:schemeClr val="accent1">
                        <a:lumMod val="75000"/>
                      </a:schemeClr>
                    </a:solidFill>
                  </a:rPr>
                  <a:t>For FFT,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11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1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1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92" y="869082"/>
                <a:ext cx="2232248" cy="338554"/>
              </a:xfrm>
              <a:prstGeom prst="rect">
                <a:avLst/>
              </a:prstGeom>
              <a:blipFill>
                <a:blip r:embed="rId3"/>
                <a:stretch>
                  <a:fillRect l="-1639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6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Fast Fourier Transform(FFT)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29580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948359"/>
            <a:ext cx="7416824" cy="57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4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Fast Fourier Transform(FFT)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29580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65398"/>
            <a:ext cx="5040560" cy="5630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3284984"/>
            <a:ext cx="5602841" cy="316330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672064" y="671920"/>
            <a:ext cx="5336976" cy="1880592"/>
            <a:chOff x="6240016" y="632681"/>
            <a:chExt cx="5336976" cy="1880592"/>
          </a:xfrm>
        </p:grpSpPr>
        <p:sp>
          <p:nvSpPr>
            <p:cNvPr id="7" name="TextBox 6"/>
            <p:cNvSpPr txBox="1"/>
            <p:nvPr/>
          </p:nvSpPr>
          <p:spPr>
            <a:xfrm>
              <a:off x="10856912" y="2092206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</a:t>
              </a:r>
              <a:endParaRPr lang="ko-KR" altLang="en-US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240016" y="632681"/>
              <a:ext cx="4608512" cy="1880592"/>
              <a:chOff x="6240016" y="632681"/>
              <a:chExt cx="4608512" cy="1880592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6240016" y="2276872"/>
                <a:ext cx="46085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 flipH="1" flipV="1">
                <a:off x="8472264" y="632681"/>
                <a:ext cx="8384" cy="1880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7920490" y="1692528"/>
                <a:ext cx="1120315" cy="5764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9464470" y="1539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8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Discrete Fourier Transform(DFT)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94387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39416" y="1588730"/>
                <a:ext cx="4248472" cy="1080120"/>
              </a:xfrm>
              <a:prstGeom prst="rect">
                <a:avLst/>
              </a:prstGeom>
              <a:solidFill>
                <a:srgbClr val="FDFA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 </m:t>
                      </m:r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d>
                                <m:d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588730"/>
                <a:ext cx="4248472" cy="1080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839416" y="3140536"/>
                <a:ext cx="4248472" cy="1080120"/>
              </a:xfrm>
              <a:prstGeom prst="rect">
                <a:avLst/>
              </a:prstGeom>
              <a:solidFill>
                <a:srgbClr val="FDFA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d>
                                <m:dPr>
                                  <m:ctrlP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ko-KR" alt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3140536"/>
                <a:ext cx="4248472" cy="1080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5735960" y="1588730"/>
                <a:ext cx="1368152" cy="1080120"/>
              </a:xfrm>
              <a:prstGeom prst="rect">
                <a:avLst/>
              </a:prstGeom>
              <a:solidFill>
                <a:srgbClr val="FDFA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𝑫𝑭𝑻</m:t>
                      </m:r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1588730"/>
                <a:ext cx="1368152" cy="1080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5735500" y="3140536"/>
                <a:ext cx="2520740" cy="1080120"/>
              </a:xfrm>
              <a:prstGeom prst="rect">
                <a:avLst/>
              </a:prstGeom>
              <a:solidFill>
                <a:srgbClr val="FDFA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𝑰𝒏𝒗𝒆𝒓𝒔𝒆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𝑫𝑭𝑻</m:t>
                      </m:r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500" y="3140536"/>
                <a:ext cx="2520740" cy="10801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8EF710D-EFB0-44B9-BEFE-2F3C3D5C34B0}"/>
                  </a:ext>
                </a:extLst>
              </p:cNvPr>
              <p:cNvSpPr/>
              <p:nvPr/>
            </p:nvSpPr>
            <p:spPr>
              <a:xfrm>
                <a:off x="767408" y="4620334"/>
                <a:ext cx="936104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N-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포인트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DFT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의 </a:t>
                </a:r>
                <a:r>
                  <a:rPr lang="ko-KR" altLang="en-US" sz="2000" dirty="0" err="1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연산량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회의 복소수 곱 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+ N(N-1) </a:t>
                </a:r>
                <a:r>
                  <a:rPr lang="ko-KR" altLang="en-US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회의 복소수 합 연산 시행 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8EF710D-EFB0-44B9-BEFE-2F3C3D5C3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4620334"/>
                <a:ext cx="9361040" cy="400110"/>
              </a:xfrm>
              <a:prstGeom prst="rect">
                <a:avLst/>
              </a:prstGeom>
              <a:blipFill>
                <a:blip r:embed="rId7"/>
                <a:stretch>
                  <a:fillRect l="-717" t="-909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2EB46288-E412-44D6-8CC1-371D492737D5}"/>
              </a:ext>
            </a:extLst>
          </p:cNvPr>
          <p:cNvSpPr/>
          <p:nvPr/>
        </p:nvSpPr>
        <p:spPr>
          <a:xfrm>
            <a:off x="767408" y="5117122"/>
            <a:ext cx="7058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DFT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IDFT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계산은 매우 많은 </a:t>
            </a:r>
            <a:r>
              <a:rPr lang="ko-KR" altLang="en-US" sz="2000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연산량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요구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계산 속도 느림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F8CE60-4952-460B-B57B-840899602A8D}"/>
              </a:ext>
            </a:extLst>
          </p:cNvPr>
          <p:cNvCxnSpPr/>
          <p:nvPr/>
        </p:nvCxnSpPr>
        <p:spPr>
          <a:xfrm>
            <a:off x="7750565" y="5313659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AB534E-5205-4F08-8F8F-6307FBCAA19D}"/>
              </a:ext>
            </a:extLst>
          </p:cNvPr>
          <p:cNvSpPr/>
          <p:nvPr/>
        </p:nvSpPr>
        <p:spPr>
          <a:xfrm>
            <a:off x="8616280" y="5113604"/>
            <a:ext cx="1294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000000"/>
                </a:solidFill>
                <a:latin typeface="맑은 고딕" panose="020B0503020000020004" pitchFamily="50" charset="-127"/>
              </a:rPr>
              <a:t>FFT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93672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Fast Fourier Transform(FFT)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29580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A5D302-FFD7-4B53-A5EC-7E76AA776829}"/>
              </a:ext>
            </a:extLst>
          </p:cNvPr>
          <p:cNvGrpSpPr/>
          <p:nvPr/>
        </p:nvGrpSpPr>
        <p:grpSpPr>
          <a:xfrm>
            <a:off x="346851" y="1772816"/>
            <a:ext cx="4662755" cy="3103512"/>
            <a:chOff x="7032104" y="1122657"/>
            <a:chExt cx="4636089" cy="30420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A2ED2D8-809B-45F2-9FFE-285E0A50D387}"/>
                    </a:ext>
                  </a:extLst>
                </p:cNvPr>
                <p:cNvSpPr txBox="1"/>
                <p:nvPr/>
              </p:nvSpPr>
              <p:spPr>
                <a:xfrm>
                  <a:off x="7032104" y="1122657"/>
                  <a:ext cx="2086661" cy="606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=  </m:t>
                        </m:r>
                        <m:nary>
                          <m:naryPr>
                            <m:chr m:val="∑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altLang="ko-KR" sz="1400" b="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A2ED2D8-809B-45F2-9FFE-285E0A50D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104" y="1122657"/>
                  <a:ext cx="2086661" cy="606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CEB722B0-F078-4B61-890A-466349D5E58B}"/>
                    </a:ext>
                  </a:extLst>
                </p:cNvPr>
                <p:cNvSpPr/>
                <p:nvPr/>
              </p:nvSpPr>
              <p:spPr>
                <a:xfrm>
                  <a:off x="7392144" y="1790886"/>
                  <a:ext cx="3506557" cy="6981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𝑒𝑣𝑒𝑛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𝑜𝑑𝑑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CEB722B0-F078-4B61-890A-466349D5E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2144" y="1790886"/>
                  <a:ext cx="3506557" cy="698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B5D382F0-646B-4CB6-8BCC-FB9CF491D239}"/>
                    </a:ext>
                  </a:extLst>
                </p:cNvPr>
                <p:cNvSpPr/>
                <p:nvPr/>
              </p:nvSpPr>
              <p:spPr>
                <a:xfrm>
                  <a:off x="7392144" y="2548885"/>
                  <a:ext cx="4276049" cy="8084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   </m:t>
                        </m:r>
                        <m:nary>
                          <m:naryPr>
                            <m:chr m:val="∑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B5D382F0-646B-4CB6-8BCC-FB9CF491D2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2144" y="2548885"/>
                  <a:ext cx="4276049" cy="8084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B44E6809-879F-4758-85C8-C5B921593038}"/>
                    </a:ext>
                  </a:extLst>
                </p:cNvPr>
                <p:cNvSpPr/>
                <p:nvPr/>
              </p:nvSpPr>
              <p:spPr>
                <a:xfrm>
                  <a:off x="7101640" y="3356249"/>
                  <a:ext cx="4519614" cy="8084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   </m:t>
                        </m:r>
                        <m:nary>
                          <m:naryPr>
                            <m:chr m:val="∑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nary>
                          <m:naryPr>
                            <m:chr m:val="∑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B44E6809-879F-4758-85C8-C5B921593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640" y="3356249"/>
                  <a:ext cx="4519614" cy="8084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15D31-4920-4EE4-95C0-13D3C74A106A}"/>
                  </a:ext>
                </a:extLst>
              </p:cNvPr>
              <p:cNvSpPr txBox="1"/>
              <p:nvPr/>
            </p:nvSpPr>
            <p:spPr>
              <a:xfrm>
                <a:off x="335360" y="1154887"/>
                <a:ext cx="4915576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0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 0≤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15D31-4920-4EE4-95C0-13D3C74A1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154887"/>
                <a:ext cx="4915576" cy="401905"/>
              </a:xfrm>
              <a:prstGeom prst="rect">
                <a:avLst/>
              </a:prstGeom>
              <a:blipFill>
                <a:blip r:embed="rId7"/>
                <a:stretch>
                  <a:fillRect l="-124" r="-124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4713A7-3BAD-429A-A31B-47C9529B80F9}"/>
              </a:ext>
            </a:extLst>
          </p:cNvPr>
          <p:cNvCxnSpPr>
            <a:cxnSpLocks/>
          </p:cNvCxnSpPr>
          <p:nvPr/>
        </p:nvCxnSpPr>
        <p:spPr>
          <a:xfrm>
            <a:off x="2433512" y="2060848"/>
            <a:ext cx="411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B45033-54C1-4DCA-B905-DED0C05FF44D}"/>
              </a:ext>
            </a:extLst>
          </p:cNvPr>
          <p:cNvSpPr txBox="1"/>
          <p:nvPr/>
        </p:nvSpPr>
        <p:spPr>
          <a:xfrm>
            <a:off x="2844915" y="1898306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N-point DFT x(n)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377DF9-6065-4ED5-98DE-78CAE9E0A592}"/>
              </a:ext>
            </a:extLst>
          </p:cNvPr>
          <p:cNvCxnSpPr>
            <a:cxnSpLocks/>
          </p:cNvCxnSpPr>
          <p:nvPr/>
        </p:nvCxnSpPr>
        <p:spPr>
          <a:xfrm>
            <a:off x="1991544" y="465313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E07B77-D573-45B8-9647-84AC417A91A5}"/>
              </a:ext>
            </a:extLst>
          </p:cNvPr>
          <p:cNvSpPr txBox="1"/>
          <p:nvPr/>
        </p:nvSpPr>
        <p:spPr>
          <a:xfrm>
            <a:off x="1114987" y="4901017"/>
            <a:ext cx="1753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N/2-point DFT p(n)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6B3063B-C903-4143-9192-F463637C2DBC}"/>
              </a:ext>
            </a:extLst>
          </p:cNvPr>
          <p:cNvCxnSpPr>
            <a:cxnSpLocks/>
          </p:cNvCxnSpPr>
          <p:nvPr/>
        </p:nvCxnSpPr>
        <p:spPr>
          <a:xfrm>
            <a:off x="3909471" y="465313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CBFF14-4BE4-4A90-A1A5-BFE131E94DCD}"/>
              </a:ext>
            </a:extLst>
          </p:cNvPr>
          <p:cNvSpPr txBox="1"/>
          <p:nvPr/>
        </p:nvSpPr>
        <p:spPr>
          <a:xfrm>
            <a:off x="3032914" y="4901017"/>
            <a:ext cx="1753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N/2-point DFT q(n)</a:t>
            </a:r>
            <a:endParaRPr lang="ko-KR" altLang="en-US" sz="14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7D7B33-6A8F-46C5-ABFA-226A08E8DEB9}"/>
              </a:ext>
            </a:extLst>
          </p:cNvPr>
          <p:cNvGrpSpPr/>
          <p:nvPr/>
        </p:nvGrpSpPr>
        <p:grpSpPr>
          <a:xfrm>
            <a:off x="6688993" y="3104377"/>
            <a:ext cx="4187510" cy="1616982"/>
            <a:chOff x="5591944" y="2708920"/>
            <a:chExt cx="4187510" cy="16169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2FA01C30-057A-4291-84E7-69E1C13FD4EA}"/>
                    </a:ext>
                  </a:extLst>
                </p:cNvPr>
                <p:cNvSpPr/>
                <p:nvPr/>
              </p:nvSpPr>
              <p:spPr>
                <a:xfrm>
                  <a:off x="5591944" y="2708920"/>
                  <a:ext cx="4169859" cy="8084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   </m:t>
                        </m:r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𝑟𝑘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altLang="ko-KR" sz="1400" dirty="0"/>
                </a:p>
              </p:txBody>
            </p:sp>
          </mc:Choice>
          <mc:Fallback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2FA01C30-057A-4291-84E7-69E1C13FD4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944" y="2708920"/>
                  <a:ext cx="4169859" cy="8084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ED92447-BD93-4125-8411-84D1901AF55E}"/>
                    </a:ext>
                  </a:extLst>
                </p:cNvPr>
                <p:cNvSpPr/>
                <p:nvPr/>
              </p:nvSpPr>
              <p:spPr>
                <a:xfrm>
                  <a:off x="6015090" y="3517411"/>
                  <a:ext cx="3764364" cy="8084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=   </m:t>
                        </m:r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𝑟𝑘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𝑟𝑘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altLang="ko-KR" sz="1400" dirty="0"/>
                </a:p>
              </p:txBody>
            </p:sp>
          </mc:Choice>
          <mc:Fallback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ED92447-BD93-4125-8411-84D1901AF5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090" y="3517411"/>
                  <a:ext cx="3764364" cy="8084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2" name="Picture 5">
            <a:extLst>
              <a:ext uri="{FF2B5EF4-FFF2-40B4-BE49-F238E27FC236}">
                <a16:creationId xmlns:a16="http://schemas.microsoft.com/office/drawing/2014/main" id="{3C6C1908-6CF5-4FCB-B873-7EAE44ED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80176" y="628131"/>
            <a:ext cx="2381338" cy="247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BA9BC480-B2B8-439A-805B-1F45F895BC23}"/>
              </a:ext>
            </a:extLst>
          </p:cNvPr>
          <p:cNvGrpSpPr/>
          <p:nvPr/>
        </p:nvGrpSpPr>
        <p:grpSpPr>
          <a:xfrm>
            <a:off x="6744072" y="4913415"/>
            <a:ext cx="3162854" cy="785386"/>
            <a:chOff x="7183098" y="5391187"/>
            <a:chExt cx="3162854" cy="7853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710D2B-2FF6-4BA0-82A2-7D496D8619FC}"/>
                    </a:ext>
                  </a:extLst>
                </p:cNvPr>
                <p:cNvSpPr txBox="1"/>
                <p:nvPr/>
              </p:nvSpPr>
              <p:spPr>
                <a:xfrm>
                  <a:off x="7198176" y="5391187"/>
                  <a:ext cx="1193725" cy="2918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710D2B-2FF6-4BA0-82A2-7D496D861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176" y="5391187"/>
                  <a:ext cx="1193725" cy="291811"/>
                </a:xfrm>
                <a:prstGeom prst="rect">
                  <a:avLst/>
                </a:prstGeom>
                <a:blipFill>
                  <a:blip r:embed="rId11"/>
                  <a:stretch>
                    <a:fillRect l="-2551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F63C65FE-4076-4A0F-9D0F-B05C6E4D02D7}"/>
                    </a:ext>
                  </a:extLst>
                </p:cNvPr>
                <p:cNvSpPr/>
                <p:nvPr/>
              </p:nvSpPr>
              <p:spPr>
                <a:xfrm>
                  <a:off x="7183098" y="5721448"/>
                  <a:ext cx="3162854" cy="455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altLang="ko-KR" sz="1600" dirty="0"/>
                    <a:t> 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F63C65FE-4076-4A0F-9D0F-B05C6E4D0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098" y="5721448"/>
                  <a:ext cx="3162854" cy="455125"/>
                </a:xfrm>
                <a:prstGeom prst="rect">
                  <a:avLst/>
                </a:prstGeom>
                <a:blipFill>
                  <a:blip r:embed="rId12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9782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Fast Fourier Transform(FFT)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29580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C7E79A-01CE-4829-B17F-9801A7BAF184}"/>
              </a:ext>
            </a:extLst>
          </p:cNvPr>
          <p:cNvSpPr/>
          <p:nvPr/>
        </p:nvSpPr>
        <p:spPr>
          <a:xfrm>
            <a:off x="839416" y="1174216"/>
            <a:ext cx="6096000" cy="22547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FFT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 기본 개념</a:t>
            </a:r>
            <a:endParaRPr lang="en-US" altLang="ko-KR" sz="2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분해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–&gt; DFT –&gt;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합성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기본 신호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x[n]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을 짧은 길이의 신호로 분해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분해된 각각의 신호의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DFT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를 계산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계산된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DFT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결과를 결합하여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X[k]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생성</a:t>
            </a:r>
          </a:p>
        </p:txBody>
      </p:sp>
      <p:pic>
        <p:nvPicPr>
          <p:cNvPr id="1026" name="Picture 2" descr="고속 푸리에 변환에 대한 이미지 검색결과">
            <a:extLst>
              <a:ext uri="{FF2B5EF4-FFF2-40B4-BE49-F238E27FC236}">
                <a16:creationId xmlns:a16="http://schemas.microsoft.com/office/drawing/2014/main" id="{7714E3B8-1AE5-437A-92CC-02C0CC66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980728"/>
            <a:ext cx="3672408" cy="29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906A97-AEC2-4966-A2DD-92B59ECD8BB4}"/>
                  </a:ext>
                </a:extLst>
              </p:cNvPr>
              <p:cNvSpPr txBox="1"/>
              <p:nvPr/>
            </p:nvSpPr>
            <p:spPr>
              <a:xfrm>
                <a:off x="801443" y="3789040"/>
                <a:ext cx="8352928" cy="2671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N = 16 </a:t>
                </a:r>
                <a:r>
                  <a:rPr lang="ko-KR" altLang="en-US" dirty="0"/>
                  <a:t>일 때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DFT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계산량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dirty="0"/>
                  <a:t>= 16*16 = 196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FFT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계산량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= 16*4 = 64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dirty="0"/>
                  <a:t>N = 1024 </a:t>
                </a:r>
                <a:r>
                  <a:rPr lang="ko-KR" altLang="en-US" dirty="0"/>
                  <a:t>일 때</a:t>
                </a:r>
                <a:endParaRPr lang="en-US" altLang="ko-KR" dirty="0"/>
              </a:p>
              <a:p>
                <a:r>
                  <a:rPr lang="en-US" altLang="ko-KR" dirty="0"/>
                  <a:t>DFT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계산량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dirty="0"/>
                  <a:t>= 1024*1024 = 1,048,576‬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FFT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계산량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= 1024*10 = 10240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906A97-AEC2-4966-A2DD-92B59ECD8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43" y="3789040"/>
                <a:ext cx="8352928" cy="2671052"/>
              </a:xfrm>
              <a:prstGeom prst="rect">
                <a:avLst/>
              </a:prstGeom>
              <a:blipFill>
                <a:blip r:embed="rId4"/>
                <a:stretch>
                  <a:fillRect l="-584"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E46FEB55-C62D-4057-BA03-90AE686DA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575" y="4222476"/>
            <a:ext cx="42576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6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Fast Fourier Transform(FFT)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29580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279" y="638249"/>
            <a:ext cx="5397338" cy="19861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95" t="4168" r="3797" b="86105"/>
          <a:stretch/>
        </p:blipFill>
        <p:spPr>
          <a:xfrm>
            <a:off x="263352" y="1826724"/>
            <a:ext cx="1368152" cy="50405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5"/>
          <a:stretch/>
        </p:blipFill>
        <p:spPr>
          <a:xfrm>
            <a:off x="138455" y="2497214"/>
            <a:ext cx="7385995" cy="41233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6" y="1076479"/>
            <a:ext cx="2943636" cy="40010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154352" y="3288967"/>
            <a:ext cx="3638265" cy="3331635"/>
            <a:chOff x="8154352" y="3288967"/>
            <a:chExt cx="3638265" cy="3331635"/>
          </a:xfrm>
        </p:grpSpPr>
        <p:pic>
          <p:nvPicPr>
            <p:cNvPr id="18" name="Picture 2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639776" y="3672657"/>
              <a:ext cx="3152841" cy="20882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직사각형 5"/>
            <p:cNvSpPr/>
            <p:nvPr/>
          </p:nvSpPr>
          <p:spPr>
            <a:xfrm>
              <a:off x="8154352" y="5974271"/>
              <a:ext cx="34563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200" dirty="0">
                  <a:latin typeface="맑은 고딕" pitchFamily="50" charset="-127"/>
                </a:rPr>
                <a:t>Step 1. x(n)</a:t>
              </a:r>
              <a:r>
                <a:rPr lang="ko-KR" altLang="en-US" sz="1200" dirty="0">
                  <a:latin typeface="맑은 고딕" pitchFamily="50" charset="-127"/>
                </a:rPr>
                <a:t>의 </a:t>
              </a:r>
              <a:r>
                <a:rPr lang="en-US" altLang="ko-KR" sz="1200" dirty="0">
                  <a:latin typeface="맑은 고딕" pitchFamily="50" charset="-127"/>
                </a:rPr>
                <a:t>n</a:t>
              </a:r>
              <a:r>
                <a:rPr lang="ko-KR" altLang="en-US" sz="1200" dirty="0">
                  <a:latin typeface="맑은 고딕" pitchFamily="50" charset="-127"/>
                </a:rPr>
                <a:t>을 </a:t>
              </a:r>
              <a:r>
                <a:rPr lang="en-US" altLang="ko-KR" sz="1200" dirty="0">
                  <a:latin typeface="맑은 고딕" pitchFamily="50" charset="-127"/>
                </a:rPr>
                <a:t>2</a:t>
              </a:r>
              <a:r>
                <a:rPr lang="ko-KR" altLang="en-US" sz="1200" dirty="0">
                  <a:latin typeface="맑은 고딕" pitchFamily="50" charset="-127"/>
                </a:rPr>
                <a:t>진수로 표현한다</a:t>
              </a:r>
              <a:r>
                <a:rPr lang="en-US" altLang="ko-KR" sz="1200" dirty="0">
                  <a:latin typeface="맑은 고딕" pitchFamily="50" charset="-127"/>
                </a:rPr>
                <a:t>.</a:t>
              </a:r>
            </a:p>
            <a:p>
              <a:pPr lvl="1"/>
              <a:r>
                <a:rPr lang="en-US" altLang="ko-KR" sz="1200" dirty="0">
                  <a:latin typeface="맑은 고딕" pitchFamily="50" charset="-127"/>
                </a:rPr>
                <a:t>Step 2. bit</a:t>
              </a:r>
              <a:r>
                <a:rPr lang="ko-KR" altLang="en-US" sz="1200" dirty="0">
                  <a:latin typeface="맑은 고딕" pitchFamily="50" charset="-127"/>
                </a:rPr>
                <a:t>의 순서를 역으로 바꾼다</a:t>
              </a:r>
              <a:r>
                <a:rPr lang="en-US" altLang="ko-KR" sz="1200" dirty="0">
                  <a:latin typeface="맑은 고딕" pitchFamily="50" charset="-127"/>
                </a:rPr>
                <a:t>.</a:t>
              </a:r>
            </a:p>
            <a:p>
              <a:pPr lvl="1"/>
              <a:r>
                <a:rPr lang="en-US" altLang="ko-KR" sz="1200" dirty="0">
                  <a:latin typeface="맑은 고딕" pitchFamily="50" charset="-127"/>
                </a:rPr>
                <a:t>Step 3. </a:t>
              </a:r>
              <a:r>
                <a:rPr lang="ko-KR" altLang="en-US" sz="1200" dirty="0">
                  <a:latin typeface="맑은 고딕" pitchFamily="50" charset="-127"/>
                </a:rPr>
                <a:t>다시 </a:t>
              </a:r>
              <a:r>
                <a:rPr lang="en-US" altLang="ko-KR" sz="1200" dirty="0">
                  <a:latin typeface="맑은 고딕" pitchFamily="50" charset="-127"/>
                </a:rPr>
                <a:t>10</a:t>
              </a:r>
              <a:r>
                <a:rPr lang="ko-KR" altLang="en-US" sz="1200" dirty="0">
                  <a:latin typeface="맑은 고딕" pitchFamily="50" charset="-127"/>
                </a:rPr>
                <a:t>진수로 표현한다</a:t>
              </a:r>
              <a:r>
                <a:rPr lang="en-US" altLang="ko-KR" sz="1200" dirty="0">
                  <a:latin typeface="맑은 고딕" pitchFamily="50" charset="-127"/>
                </a:rPr>
                <a:t>.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154352" y="3288967"/>
              <a:ext cx="345638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200" b="1" dirty="0">
                  <a:latin typeface="맑은 고딕" pitchFamily="50" charset="-127"/>
                </a:rPr>
                <a:t>FFT </a:t>
              </a:r>
              <a:r>
                <a:rPr lang="ko-KR" altLang="en-US" sz="1200" b="1" dirty="0">
                  <a:latin typeface="맑은 고딕" pitchFamily="50" charset="-127"/>
                </a:rPr>
                <a:t>수열 번호 생성</a:t>
              </a:r>
              <a:endParaRPr lang="en-US" altLang="ko-KR" sz="1200" b="1" dirty="0">
                <a:latin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36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Fast Fourier Transform(FFT)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29580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79376" y="1268760"/>
            <a:ext cx="8215370" cy="5357850"/>
          </a:xfrm>
        </p:spPr>
        <p:txBody>
          <a:bodyPr/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주파수솎음 알고리즘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시간솎음 알고리즘은 입력수열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홀짝을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구분하여 나누었지만 주파수솎음 알고리즘은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FT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된 결과를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홀짝으로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나누는 방법이다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위 식에서의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0~ N-1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까지의 하나로 되어 있던 수열을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0~N/2-1 , N/2~N-1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까지 두 부분으로 나눈다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우측 항의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n -&gt;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n+N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/2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 변수 치환한다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위 식에서 회전 인자는                     이므로 아래 식과 같이 된다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_x131080776" descr="DRW0000114029a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9656" y="5301208"/>
            <a:ext cx="1428760" cy="270226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1061" y="4521113"/>
            <a:ext cx="4572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99656" y="3212976"/>
            <a:ext cx="3686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직선 연결선 11"/>
          <p:cNvCxnSpPr/>
          <p:nvPr/>
        </p:nvCxnSpPr>
        <p:spPr>
          <a:xfrm>
            <a:off x="5357110" y="3784480"/>
            <a:ext cx="121444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_x129678784" descr="DRW00001140293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5640" y="1962144"/>
            <a:ext cx="3892550" cy="557213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4516163" y="5013176"/>
            <a:ext cx="57150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15436" y="5741834"/>
            <a:ext cx="3857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92818" y="4521113"/>
            <a:ext cx="1589250" cy="1652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9" name="직선 화살표 연결선 18"/>
          <p:cNvCxnSpPr/>
          <p:nvPr/>
        </p:nvCxnSpPr>
        <p:spPr>
          <a:xfrm rot="10800000">
            <a:off x="9132252" y="5305980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Fast Fourier Transform(FFT)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29580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79376" y="1124744"/>
            <a:ext cx="8215370" cy="53578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k = 0,1,…,N-1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이므로 앞페이지 마지막 식에서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X(k)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홀짝으로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나누어 보면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홀수의 경우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대신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2r 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짝수의 경우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대신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2r+1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을 넣어서 분리하면 다음 식이 된다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회전 인자의 성질로써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						  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이용하면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위 식을 얻는다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위 식에서 회전 인자의 주기는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N/2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g(n), h(n)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 대하여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N/2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DFT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가 된 것이다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373" y="1772816"/>
            <a:ext cx="41433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_x130149056" descr="DRW00001140298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2512" y="2880894"/>
            <a:ext cx="3146425" cy="777875"/>
          </a:xfrm>
          <a:prstGeom prst="rect">
            <a:avLst/>
          </a:prstGeom>
          <a:noFill/>
        </p:spPr>
      </p:pic>
      <p:grpSp>
        <p:nvGrpSpPr>
          <p:cNvPr id="21" name="그룹 20"/>
          <p:cNvGrpSpPr/>
          <p:nvPr/>
        </p:nvGrpSpPr>
        <p:grpSpPr>
          <a:xfrm>
            <a:off x="1646199" y="3700047"/>
            <a:ext cx="5881721" cy="1100138"/>
            <a:chOff x="1595408" y="3424238"/>
            <a:chExt cx="5881721" cy="1100138"/>
          </a:xfrm>
        </p:grpSpPr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95408" y="3424238"/>
              <a:ext cx="3305175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43504" y="3571876"/>
              <a:ext cx="2333625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0989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Fast Fourier Transform(FFT)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29580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51384" y="1196752"/>
            <a:ext cx="9361040" cy="535785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나눠 주는 것을 반복하면 다음과 같은 다이어그램을 얻는다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시간솎음 알고리즘과 주파수솎음 알고리즘을 비교하여 보면 화살표의 방향을 뒤집고 입력과 출력을 바꾸어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놓으면동일하게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되는 것을 알 수 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408" y="1484784"/>
            <a:ext cx="5184576" cy="362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CCEDA0D-EA14-48A3-81EA-5600FEBF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228" y="1457198"/>
            <a:ext cx="3050853" cy="179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9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Fast Fourier Transform(FFT)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29580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3392" y="1311510"/>
            <a:ext cx="8215370" cy="5357850"/>
          </a:xfrm>
        </p:spPr>
        <p:txBody>
          <a:bodyPr>
            <a:normAutofit/>
          </a:bodyPr>
          <a:lstStyle/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DFT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계산 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	DFT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의 계산 횟수는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N^2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	FFT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의 계산 횟수는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N*log</a:t>
            </a:r>
            <a:r>
              <a:rPr lang="en-US" altLang="ko-KR" sz="1600" baseline="-25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N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두 연산의 시간 비교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M = 1024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DFT =       ,  FFT =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Advantage = 100 to 1 </a:t>
            </a: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52" y="920079"/>
            <a:ext cx="3528392" cy="313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4245" y="869082"/>
            <a:ext cx="3469907" cy="318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4152" y="862794"/>
            <a:ext cx="4464496" cy="312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602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82068</TotalTime>
  <Words>396</Words>
  <Application>Microsoft Office PowerPoint</Application>
  <PresentationFormat>와이드스크린</PresentationFormat>
  <Paragraphs>136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Wingdings</vt:lpstr>
      <vt:lpstr>Arial</vt:lpstr>
      <vt:lpstr>Cambria Math</vt:lpstr>
      <vt:lpstr>바탕</vt:lpstr>
      <vt:lpstr>맑은 고딕</vt:lpstr>
      <vt:lpstr>Times New Roman</vt:lpstr>
      <vt:lpstr>Office 테마</vt:lpstr>
      <vt:lpstr>DSP Lab. Week 10 FFT (Fast Fourier Transform)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Media</cp:lastModifiedBy>
  <cp:revision>582</cp:revision>
  <dcterms:created xsi:type="dcterms:W3CDTF">2012-09-03T06:07:24Z</dcterms:created>
  <dcterms:modified xsi:type="dcterms:W3CDTF">2019-11-19T03:57:32Z</dcterms:modified>
</cp:coreProperties>
</file>