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16"/>
  </p:notesMasterIdLst>
  <p:sldIdLst>
    <p:sldId id="257" r:id="rId2"/>
    <p:sldId id="371" r:id="rId3"/>
    <p:sldId id="370" r:id="rId4"/>
    <p:sldId id="295" r:id="rId5"/>
    <p:sldId id="296" r:id="rId6"/>
    <p:sldId id="297" r:id="rId7"/>
    <p:sldId id="301" r:id="rId8"/>
    <p:sldId id="299" r:id="rId9"/>
    <p:sldId id="302" r:id="rId10"/>
    <p:sldId id="372" r:id="rId11"/>
    <p:sldId id="373" r:id="rId12"/>
    <p:sldId id="375" r:id="rId13"/>
    <p:sldId id="374" r:id="rId14"/>
    <p:sldId id="393" r:id="rId15"/>
  </p:sldIdLst>
  <p:sldSz cx="12192000" cy="6858000"/>
  <p:notesSz cx="6858000" cy="9144000"/>
  <p:embeddedFontLst>
    <p:embeddedFont>
      <p:font typeface="ＭＳ Ｐゴシック" panose="020B0600070205080204" pitchFamily="34" charset="-128"/>
      <p:regular r:id="rId17"/>
    </p:embeddedFont>
    <p:embeddedFont>
      <p:font typeface="굴림" panose="020B0600000101010101" pitchFamily="50" charset="-127"/>
      <p:regular r:id="rId18"/>
    </p:embeddedFont>
    <p:embeddedFont>
      <p:font typeface="Microsoft Sans Serif" panose="020B0604020202020204" pitchFamily="34" charset="0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6" autoAdjust="0"/>
    <p:restoredTop sz="89660" autoAdjust="0"/>
  </p:normalViewPr>
  <p:slideViewPr>
    <p:cSldViewPr>
      <p:cViewPr varScale="1">
        <p:scale>
          <a:sx n="103" d="100"/>
          <a:sy n="103" d="100"/>
        </p:scale>
        <p:origin x="69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0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3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5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8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7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6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h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frm=1&amp;source=images&amp;cd=&amp;cad=rja&amp;uact=8&amp;docid=fq4e24WdTOaoDM&amp;tbnid=7rdGD71auYatZM:&amp;ved=0CAUQjRw&amp;url=http://www.ampsvideo.com/tech-talk/sound-sense.htm&amp;ei=u6NgU8KBHMiZiQfZ5YGIBw&amp;bvm=bv.65636070,d.aGc&amp;psig=AFQjCNENI27q3lLFIeK_eGxpNEeXYGBoEw&amp;ust=139892869362301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CAcQjRxqFQoTCIip1bjC_ccCFeXGpgodORMKDw&amp;url=http://karmaninteractive.com/labs/2014/11/2/ocean-simulation-pt3-gerstner-waves&amp;psig=AFQjCNGNg4RLMB-ZS2l87tLse3dQfqIhgQ&amp;ust=144256041014515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4</a:t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>
                <a:latin typeface="+mj-lt"/>
              </a:rPr>
              <a:t>My</a:t>
            </a:r>
            <a:r>
              <a:rPr lang="ko-KR" altLang="en-US" sz="4000" dirty="0">
                <a:latin typeface="+mj-lt"/>
              </a:rPr>
              <a:t> </a:t>
            </a:r>
            <a:r>
              <a:rPr lang="en-US" altLang="ko-KR" sz="4000" dirty="0">
                <a:latin typeface="+mj-lt"/>
              </a:rPr>
              <a:t>Audio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  <a:hlinkClick r:id="rId2"/>
              </a:rPr>
              <a:t>leeih10@khu.ac.kr</a:t>
            </a:r>
            <a:r>
              <a:rPr lang="en-US" altLang="ko-KR" sz="2000" dirty="0">
                <a:latin typeface="+mj-lt"/>
              </a:rPr>
              <a:t> </a:t>
            </a: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: September 2, 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A233E3-D19D-4254-A6BF-13ED67867D43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Wave File Header (44 bytes long)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1EA48B-BA2B-4C67-A9EE-F95A42ED39E5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5087888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9">
            <a:extLst>
              <a:ext uri="{FF2B5EF4-FFF2-40B4-BE49-F238E27FC236}">
                <a16:creationId xmlns:a16="http://schemas.microsoft.com/office/drawing/2014/main" id="{B57CD14E-DD65-43D8-B3FD-F4A43F8A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05" y="407416"/>
            <a:ext cx="6206066" cy="374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052736"/>
            <a:ext cx="8376630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CF03947-21E2-47E5-AE85-093E6E2AED97}"/>
              </a:ext>
            </a:extLst>
          </p:cNvPr>
          <p:cNvSpPr txBox="1"/>
          <p:nvPr/>
        </p:nvSpPr>
        <p:spPr>
          <a:xfrm>
            <a:off x="27756" y="404664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Read header of a wave file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023974-5D71-4EA2-B378-2FFB06A8B002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151784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3" y="188640"/>
            <a:ext cx="11717528" cy="67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7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9" y="382506"/>
            <a:ext cx="12192000" cy="64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0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4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B0F9F4B-A6AF-43F8-ADB2-5DFC66BB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340767"/>
            <a:ext cx="6696744" cy="460850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400" dirty="0">
                <a:latin typeface="+mn-lt"/>
              </a:rPr>
              <a:t>Let </a:t>
            </a:r>
            <a:r>
              <a:rPr lang="en-US" altLang="ko-KR" sz="2400" dirty="0" smtClean="0">
                <a:latin typeface="+mn-lt"/>
              </a:rPr>
              <a:t>It Go </a:t>
            </a:r>
            <a:r>
              <a:rPr lang="ko-KR" altLang="en-US" sz="2400" dirty="0" smtClean="0">
                <a:latin typeface="+mn-lt"/>
              </a:rPr>
              <a:t>음악 사이에 </a:t>
            </a:r>
            <a:r>
              <a:rPr lang="ko-KR" altLang="en-US" sz="2400" dirty="0">
                <a:latin typeface="+mn-lt"/>
              </a:rPr>
              <a:t>산토끼를 넣어라</a:t>
            </a:r>
            <a:r>
              <a:rPr lang="en-US" altLang="ko-KR" sz="2400" dirty="0">
                <a:latin typeface="+mn-lt"/>
              </a:rPr>
              <a:t>.</a:t>
            </a:r>
          </a:p>
          <a:p>
            <a:pPr>
              <a:defRPr/>
            </a:pPr>
            <a:endParaRPr lang="en-US" altLang="ko-KR" sz="2400" dirty="0">
              <a:latin typeface="+mn-lt"/>
            </a:endParaRPr>
          </a:p>
          <a:p>
            <a:pPr marL="0" indent="0">
              <a:buFontTx/>
              <a:buNone/>
              <a:defRPr/>
            </a:pPr>
            <a:r>
              <a:rPr lang="ko-KR" altLang="en-US" sz="1600" dirty="0">
                <a:latin typeface="+mn-lt"/>
              </a:rPr>
              <a:t>   </a:t>
            </a:r>
            <a:r>
              <a:rPr lang="en-US" altLang="ko-KR" sz="1600" dirty="0">
                <a:latin typeface="+mn-lt"/>
              </a:rPr>
              <a:t>(ex) </a:t>
            </a:r>
            <a:r>
              <a:rPr lang="ko-KR" altLang="en-US" sz="1600" dirty="0">
                <a:latin typeface="+mn-lt"/>
              </a:rPr>
              <a:t>첫 </a:t>
            </a:r>
            <a:r>
              <a:rPr lang="en-US" altLang="ko-KR" sz="1600" dirty="0">
                <a:latin typeface="+mn-lt"/>
              </a:rPr>
              <a:t>‘</a:t>
            </a:r>
            <a:r>
              <a:rPr lang="ko-KR" altLang="en-US" sz="1600" dirty="0">
                <a:latin typeface="+mn-lt"/>
              </a:rPr>
              <a:t>솔</a:t>
            </a:r>
            <a:r>
              <a:rPr lang="en-US" altLang="ko-KR" sz="1600" dirty="0">
                <a:latin typeface="+mn-lt"/>
              </a:rPr>
              <a:t>’</a:t>
            </a:r>
            <a:r>
              <a:rPr lang="ko-KR" altLang="en-US" sz="1600" dirty="0">
                <a:latin typeface="+mn-lt"/>
              </a:rPr>
              <a:t>은 </a:t>
            </a:r>
            <a:r>
              <a:rPr lang="en-US" altLang="ko-KR" sz="1600" dirty="0">
                <a:latin typeface="+mn-lt"/>
              </a:rPr>
              <a:t>0.5</a:t>
            </a:r>
            <a:r>
              <a:rPr lang="ko-KR" altLang="en-US" sz="1600" dirty="0">
                <a:latin typeface="+mn-lt"/>
              </a:rPr>
              <a:t>초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f</a:t>
            </a:r>
            <a:r>
              <a:rPr lang="en-US" altLang="ko-KR" sz="1600" baseline="-25000" dirty="0" err="1">
                <a:latin typeface="+mn-lt"/>
              </a:rPr>
              <a:t>s</a:t>
            </a:r>
            <a:r>
              <a:rPr lang="en-US" altLang="ko-KR" sz="1600" dirty="0">
                <a:latin typeface="+mn-lt"/>
              </a:rPr>
              <a:t>=44100</a:t>
            </a:r>
            <a:r>
              <a:rPr lang="ko-KR" altLang="en-US" sz="1600" dirty="0">
                <a:latin typeface="+mn-lt"/>
              </a:rPr>
              <a:t>이면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f</a:t>
            </a:r>
            <a:r>
              <a:rPr lang="en-US" altLang="ko-KR" sz="1600" baseline="-25000" dirty="0" err="1">
                <a:latin typeface="+mn-lt"/>
              </a:rPr>
              <a:t>max</a:t>
            </a:r>
            <a:r>
              <a:rPr lang="en-US" altLang="ko-KR" sz="1600" dirty="0">
                <a:latin typeface="+mn-lt"/>
              </a:rPr>
              <a:t>=22050 </a:t>
            </a:r>
          </a:p>
          <a:p>
            <a:pPr marL="0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dt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1/44100.0; </a:t>
            </a:r>
          </a:p>
          <a:p>
            <a:pPr marL="0" indent="0">
              <a:buFontTx/>
              <a:buNone/>
              <a:defRPr/>
            </a:pPr>
            <a:r>
              <a:rPr lang="en-US" altLang="ko-KR" sz="1400" dirty="0">
                <a:latin typeface="+mn-lt"/>
              </a:rPr>
              <a:t>         for(t=0;  t&lt;0.5;  t+=</a:t>
            </a:r>
            <a:r>
              <a:rPr lang="en-US" altLang="ko-KR" sz="1400" dirty="0" err="1">
                <a:latin typeface="+mn-lt"/>
              </a:rPr>
              <a:t>dt</a:t>
            </a:r>
            <a:r>
              <a:rPr lang="en-US" altLang="ko-KR" sz="1400" dirty="0" smtClean="0">
                <a:latin typeface="+mn-lt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ko-KR" sz="1400" dirty="0" smtClean="0">
                <a:latin typeface="+mn-lt"/>
              </a:rPr>
              <a:t>         { </a:t>
            </a:r>
            <a:endParaRPr lang="en-US" altLang="ko-KR" sz="1400" dirty="0">
              <a:latin typeface="+mn-lt"/>
            </a:endParaRPr>
          </a:p>
          <a:p>
            <a:pPr marL="0" indent="0">
              <a:buFontTx/>
              <a:buNone/>
              <a:defRPr/>
            </a:pPr>
            <a:r>
              <a:rPr lang="en-US" altLang="ko-KR" sz="1400" dirty="0">
                <a:latin typeface="+mn-lt"/>
              </a:rPr>
              <a:t>            *(</a:t>
            </a:r>
            <a:r>
              <a:rPr lang="en-US" altLang="ko-KR" sz="1400" dirty="0" err="1">
                <a:latin typeface="+mn-lt"/>
              </a:rPr>
              <a:t>leftdata</a:t>
            </a:r>
            <a:r>
              <a:rPr lang="en-US" altLang="ko-KR" sz="1400" dirty="0">
                <a:latin typeface="+mn-lt"/>
              </a:rPr>
              <a:t>++) = *(</a:t>
            </a:r>
            <a:r>
              <a:rPr lang="en-US" altLang="ko-KR" sz="1400" dirty="0" err="1">
                <a:latin typeface="+mn-lt"/>
              </a:rPr>
              <a:t>rightdata</a:t>
            </a:r>
            <a:r>
              <a:rPr lang="en-US" altLang="ko-KR" sz="1400" dirty="0">
                <a:latin typeface="+mn-lt"/>
              </a:rPr>
              <a:t>++) = (short)(20000.0*sin(2*PI*784*t)); </a:t>
            </a:r>
          </a:p>
          <a:p>
            <a:pPr marL="0" indent="0">
              <a:buFontTx/>
              <a:buNone/>
              <a:defRPr/>
            </a:pPr>
            <a:r>
              <a:rPr lang="en-US" altLang="ko-KR" sz="1400" dirty="0">
                <a:latin typeface="+mn-lt"/>
              </a:rPr>
              <a:t>         }</a:t>
            </a:r>
          </a:p>
          <a:p>
            <a:pPr marL="0" indent="0">
              <a:buFontTx/>
              <a:buNone/>
              <a:defRPr/>
            </a:pPr>
            <a:endParaRPr lang="en-US" altLang="ko-KR" sz="1200" dirty="0">
              <a:latin typeface="+mn-lt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8B858FB1-E5F9-4820-9141-653D0BBC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564884"/>
            <a:ext cx="3304671" cy="195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F336BD7-AE74-4B00-BACC-6C26035C9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939" y="2750912"/>
            <a:ext cx="3310316" cy="373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36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4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“KLAS</a:t>
            </a:r>
            <a:r>
              <a:rPr lang="ko-KR" altLang="en-US" dirty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>
                <a:solidFill>
                  <a:schemeClr val="tx2"/>
                </a:solidFill>
              </a:rPr>
              <a:t>”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파일명 </a:t>
            </a:r>
            <a:r>
              <a:rPr lang="en-US" altLang="ko-KR" dirty="0"/>
              <a:t>: “Lab00_</a:t>
            </a:r>
            <a:r>
              <a:rPr lang="ko-KR" altLang="en-US" dirty="0"/>
              <a:t>요일</a:t>
            </a:r>
            <a:r>
              <a:rPr lang="en-US" altLang="ko-KR" dirty="0"/>
              <a:t>_</a:t>
            </a:r>
            <a:r>
              <a:rPr lang="ko-KR" altLang="en-US" dirty="0" err="1"/>
              <a:t>대표자이름</a:t>
            </a:r>
            <a:r>
              <a:rPr lang="en-US" altLang="ko-KR" dirty="0"/>
              <a:t>.zip” </a:t>
            </a:r>
          </a:p>
          <a:p>
            <a:r>
              <a:rPr lang="en-US" altLang="ko-KR" dirty="0"/>
              <a:t>Ex) Lab01_</a:t>
            </a:r>
            <a:r>
              <a:rPr lang="ko-KR" altLang="en-US" dirty="0"/>
              <a:t>목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.zip   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제출 파일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보고서 파일 </a:t>
            </a:r>
            <a:r>
              <a:rPr lang="en-US" altLang="ko-KR" dirty="0"/>
              <a:t>(</a:t>
            </a:r>
            <a:r>
              <a:rPr lang="en-US" altLang="ko-KR" dirty="0" err="1"/>
              <a:t>hwp</a:t>
            </a:r>
            <a:r>
              <a:rPr lang="en-US" altLang="ko-KR" dirty="0"/>
              <a:t>, word):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), </a:t>
            </a:r>
            <a:r>
              <a:rPr lang="ko-KR" altLang="en-US" dirty="0"/>
              <a:t>결과 분석</a:t>
            </a:r>
            <a:r>
              <a:rPr lang="en-US" altLang="ko-KR" dirty="0"/>
              <a:t>, </a:t>
            </a:r>
            <a:r>
              <a:rPr lang="ko-KR" altLang="en-US" dirty="0"/>
              <a:t>느낀 점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파일</a:t>
            </a:r>
            <a:endParaRPr lang="en-US" altLang="ko-KR" dirty="0"/>
          </a:p>
          <a:p>
            <a:r>
              <a:rPr lang="ko-KR" altLang="en-US" dirty="0"/>
              <a:t>보고서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압축하여 제출</a:t>
            </a:r>
          </a:p>
        </p:txBody>
      </p:sp>
    </p:spTree>
    <p:extLst>
      <p:ext uri="{BB962C8B-B14F-4D97-AF65-F5344CB8AC3E}">
        <p14:creationId xmlns:p14="http://schemas.microsoft.com/office/powerpoint/2010/main" val="117426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Frequency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177552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www.ampsvideo.com/tech-talk/tech-pix/frequencies.jpg">
            <a:hlinkClick r:id="rId3"/>
            <a:extLst>
              <a:ext uri="{FF2B5EF4-FFF2-40B4-BE49-F238E27FC236}">
                <a16:creationId xmlns:a16="http://schemas.microsoft.com/office/drawing/2014/main" id="{AE3C4915-7D30-40AB-8A22-8D8B9F17C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066070"/>
            <a:ext cx="73040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84C84A9-82CE-4648-8757-999FC8160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124744"/>
            <a:ext cx="2736304" cy="308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57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E1B8B44-56BC-4F9A-8B64-FB77E0DA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76" y="1266031"/>
            <a:ext cx="7237412" cy="19978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</a:rPr>
              <a:t>ADC = sampling + quantization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Sampling = continuous to discrete, 2f</a:t>
            </a:r>
            <a:r>
              <a:rPr lang="en-US" altLang="ko-KR" baseline="-25000" dirty="0">
                <a:latin typeface="+mn-lt"/>
              </a:rPr>
              <a:t>m</a:t>
            </a:r>
            <a:r>
              <a:rPr lang="en-US" altLang="ko-KR" dirty="0">
                <a:latin typeface="+mn-lt"/>
              </a:rPr>
              <a:t>&lt;f</a:t>
            </a:r>
            <a:r>
              <a:rPr lang="en-US" altLang="ko-KR" baseline="-25000" dirty="0">
                <a:latin typeface="+mn-lt"/>
              </a:rPr>
              <a:t>s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Quantization = analog to digital, 2</a:t>
            </a:r>
            <a:r>
              <a:rPr lang="en-US" altLang="ko-KR" baseline="30000" dirty="0">
                <a:latin typeface="+mn-lt"/>
              </a:rPr>
              <a:t>B</a:t>
            </a:r>
            <a:r>
              <a:rPr lang="en-US" altLang="ko-KR" dirty="0">
                <a:latin typeface="+mn-lt"/>
              </a:rPr>
              <a:t> levels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Range     (ex) 3</a:t>
            </a:r>
            <a:r>
              <a:rPr lang="ko-KR" altLang="en-US" dirty="0" err="1">
                <a:latin typeface="+mn-lt"/>
              </a:rPr>
              <a:t>분짜리</a:t>
            </a:r>
            <a:r>
              <a:rPr lang="ko-KR" altLang="en-US" dirty="0">
                <a:latin typeface="+mn-lt"/>
              </a:rPr>
              <a:t> 노래는 몇 바이트</a:t>
            </a:r>
            <a:r>
              <a:rPr lang="en-US" altLang="ko-KR" dirty="0">
                <a:latin typeface="+mn-lt"/>
              </a:rPr>
              <a:t>?</a:t>
            </a:r>
          </a:p>
          <a:p>
            <a:pPr marL="457200" lvl="1" indent="0">
              <a:buFontTx/>
              <a:buNone/>
              <a:defRPr/>
            </a:pPr>
            <a:endParaRPr lang="en-US" altLang="ko-KR" sz="2000" dirty="0">
              <a:latin typeface="+mn-lt"/>
            </a:endParaRPr>
          </a:p>
          <a:p>
            <a:pPr marL="457200" lvl="1" indent="0">
              <a:buFontTx/>
              <a:buNone/>
              <a:defRPr/>
            </a:pPr>
            <a:endParaRPr lang="en-US" altLang="ko-KR" sz="2000" dirty="0">
              <a:latin typeface="+mn-lt"/>
            </a:endParaRPr>
          </a:p>
          <a:p>
            <a:pPr marL="457200" lvl="1" indent="0">
              <a:buFontTx/>
              <a:buNone/>
              <a:defRPr/>
            </a:pPr>
            <a:endParaRPr lang="en-US" altLang="ko-KR" sz="2000" dirty="0">
              <a:latin typeface="+mn-lt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ko-KR" sz="2000" dirty="0">
                <a:latin typeface="+mn-lt"/>
              </a:rPr>
              <a:t>	</a:t>
            </a:r>
          </a:p>
          <a:p>
            <a:pPr marL="457200" lvl="1" indent="0">
              <a:buFontTx/>
              <a:buNone/>
              <a:defRPr/>
            </a:pPr>
            <a:endParaRPr lang="en-US" altLang="ko-KR" sz="2000" dirty="0">
              <a:latin typeface="+mn-lt"/>
            </a:endParaRPr>
          </a:p>
          <a:p>
            <a:pPr>
              <a:defRPr/>
            </a:pPr>
            <a:endParaRPr lang="ko-KR" altLang="en-US" dirty="0"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D390F8-8B55-40E4-B4D8-FDC6D6F5D283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ADC (Analog-to-Digital Conversion)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5E61B8C-A3AE-490F-A1E4-E4280C336EAD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539817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FDE605-AFE8-4A3E-8B12-E895D09853A8}"/>
              </a:ext>
            </a:extLst>
          </p:cNvPr>
          <p:cNvGrpSpPr/>
          <p:nvPr/>
        </p:nvGrpSpPr>
        <p:grpSpPr>
          <a:xfrm>
            <a:off x="2366045" y="2888455"/>
            <a:ext cx="7605741" cy="2785270"/>
            <a:chOff x="2366045" y="2888455"/>
            <a:chExt cx="7605741" cy="2785270"/>
          </a:xfrm>
        </p:grpSpPr>
        <p:pic>
          <p:nvPicPr>
            <p:cNvPr id="48" name="Picture 2" descr="https://encrypted-tbn2.gstatic.com/images?q=tbn:ANd9GcR3ESwYdGflq10_FxR-B--UJz11SXuQX6ex0SG03iNNB-_Y_s3wJA">
              <a:hlinkClick r:id="rId3"/>
              <a:extLst>
                <a:ext uri="{FF2B5EF4-FFF2-40B4-BE49-F238E27FC236}">
                  <a16:creationId xmlns:a16="http://schemas.microsoft.com/office/drawing/2014/main" id="{AA9A07C8-871C-44CE-8075-DA3DCC59B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45" y="3225800"/>
              <a:ext cx="3267075" cy="2447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D39746A4-E5AB-4B21-AF74-E65E65FFE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0782" y="2921792"/>
              <a:ext cx="2016125" cy="260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8bits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1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255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0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unsigned char</a:t>
              </a:r>
              <a:endParaRPr lang="ko-KR" altLang="en-US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" name="TextBox 8">
              <a:extLst>
                <a:ext uri="{FF2B5EF4-FFF2-40B4-BE49-F238E27FC236}">
                  <a16:creationId xmlns:a16="http://schemas.microsoft.com/office/drawing/2014/main" id="{4C41151D-35B8-4484-B597-CEE1B5305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4073" y="2888455"/>
              <a:ext cx="2017713" cy="260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16bits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1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32768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-32767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short</a:t>
              </a:r>
              <a:endParaRPr lang="ko-KR" altLang="en-US" sz="1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C67572F9-FBDC-4ECB-B55C-5B9B269B3AFE}"/>
                </a:ext>
              </a:extLst>
            </p:cNvPr>
            <p:cNvCxnSpPr/>
            <p:nvPr/>
          </p:nvCxnSpPr>
          <p:spPr>
            <a:xfrm>
              <a:off x="5102895" y="3679825"/>
              <a:ext cx="4089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6C23B326-37E4-41BE-821B-153F576B4172}"/>
                </a:ext>
              </a:extLst>
            </p:cNvPr>
            <p:cNvCxnSpPr/>
            <p:nvPr/>
          </p:nvCxnSpPr>
          <p:spPr>
            <a:xfrm>
              <a:off x="5102895" y="5199062"/>
              <a:ext cx="4089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3FAB4CD-62EF-47A9-8D41-BA76105959B8}"/>
                </a:ext>
              </a:extLst>
            </p:cNvPr>
            <p:cNvCxnSpPr/>
            <p:nvPr/>
          </p:nvCxnSpPr>
          <p:spPr>
            <a:xfrm>
              <a:off x="2654970" y="4098925"/>
              <a:ext cx="0" cy="350837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7BADEF3-392D-484C-98AA-3DB6F9B26E1F}"/>
                </a:ext>
              </a:extLst>
            </p:cNvPr>
            <p:cNvCxnSpPr/>
            <p:nvPr/>
          </p:nvCxnSpPr>
          <p:spPr>
            <a:xfrm>
              <a:off x="2807370" y="3811587"/>
              <a:ext cx="0" cy="638175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5DADB88-1B68-477B-9D55-B8917D1EFBE6}"/>
                </a:ext>
              </a:extLst>
            </p:cNvPr>
            <p:cNvCxnSpPr/>
            <p:nvPr/>
          </p:nvCxnSpPr>
          <p:spPr>
            <a:xfrm>
              <a:off x="2959770" y="3667125"/>
              <a:ext cx="0" cy="782637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030C394-34FE-442E-963E-D2A6FF75AA9B}"/>
                </a:ext>
              </a:extLst>
            </p:cNvPr>
            <p:cNvCxnSpPr/>
            <p:nvPr/>
          </p:nvCxnSpPr>
          <p:spPr>
            <a:xfrm>
              <a:off x="3112170" y="3738562"/>
              <a:ext cx="0" cy="71120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B5B47CE-E0D8-427A-834D-96292649D31F}"/>
                </a:ext>
              </a:extLst>
            </p:cNvPr>
            <p:cNvCxnSpPr/>
            <p:nvPr/>
          </p:nvCxnSpPr>
          <p:spPr>
            <a:xfrm>
              <a:off x="3264570" y="3890962"/>
              <a:ext cx="0" cy="55880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0373A33-0396-4123-B51B-0F7B58AFE0EC}"/>
                </a:ext>
              </a:extLst>
            </p:cNvPr>
            <p:cNvCxnSpPr/>
            <p:nvPr/>
          </p:nvCxnSpPr>
          <p:spPr>
            <a:xfrm>
              <a:off x="3416970" y="4179887"/>
              <a:ext cx="0" cy="27940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85C5BA3-74F3-4F14-82D2-CEF9888C367C}"/>
                </a:ext>
              </a:extLst>
            </p:cNvPr>
            <p:cNvCxnSpPr/>
            <p:nvPr/>
          </p:nvCxnSpPr>
          <p:spPr>
            <a:xfrm flipV="1">
              <a:off x="3569370" y="4433887"/>
              <a:ext cx="0" cy="160338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CF2B8B0-51FE-4BFA-B276-FE09619A8CF5}"/>
                </a:ext>
              </a:extLst>
            </p:cNvPr>
            <p:cNvCxnSpPr/>
            <p:nvPr/>
          </p:nvCxnSpPr>
          <p:spPr>
            <a:xfrm flipV="1">
              <a:off x="3721770" y="4433887"/>
              <a:ext cx="0" cy="487363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3E7BCF4-5E26-4E4E-9B96-6132A6341CF0}"/>
                </a:ext>
              </a:extLst>
            </p:cNvPr>
            <p:cNvCxnSpPr/>
            <p:nvPr/>
          </p:nvCxnSpPr>
          <p:spPr>
            <a:xfrm flipV="1">
              <a:off x="3874170" y="4459287"/>
              <a:ext cx="0" cy="682625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7519E6F-8E0A-4C98-88D0-BFF2AA7AF922}"/>
                </a:ext>
              </a:extLst>
            </p:cNvPr>
            <p:cNvCxnSpPr/>
            <p:nvPr/>
          </p:nvCxnSpPr>
          <p:spPr>
            <a:xfrm flipV="1">
              <a:off x="4026570" y="4433887"/>
              <a:ext cx="0" cy="73660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54E2C50-C97F-4F61-BDB6-DFBA8447FD6D}"/>
                </a:ext>
              </a:extLst>
            </p:cNvPr>
            <p:cNvCxnSpPr/>
            <p:nvPr/>
          </p:nvCxnSpPr>
          <p:spPr>
            <a:xfrm flipV="1">
              <a:off x="4178970" y="4449762"/>
              <a:ext cx="0" cy="608013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0D92757-E6C9-43CA-AF06-B1C8BB3EBF98}"/>
                </a:ext>
              </a:extLst>
            </p:cNvPr>
            <p:cNvCxnSpPr/>
            <p:nvPr/>
          </p:nvCxnSpPr>
          <p:spPr>
            <a:xfrm flipV="1">
              <a:off x="4331370" y="4459287"/>
              <a:ext cx="0" cy="350838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ED62AAB-8F9E-4C2C-8967-19E2FB5C37E2}"/>
                </a:ext>
              </a:extLst>
            </p:cNvPr>
            <p:cNvCxnSpPr/>
            <p:nvPr/>
          </p:nvCxnSpPr>
          <p:spPr>
            <a:xfrm flipV="1">
              <a:off x="4483770" y="4418012"/>
              <a:ext cx="0" cy="3175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FD981C9-0D6A-4E9E-8EFA-C98C638C448B}"/>
                </a:ext>
              </a:extLst>
            </p:cNvPr>
            <p:cNvCxnSpPr/>
            <p:nvPr/>
          </p:nvCxnSpPr>
          <p:spPr>
            <a:xfrm>
              <a:off x="4636170" y="4098925"/>
              <a:ext cx="0" cy="350837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662A007-4131-45E9-87E5-DBC8CAB5E421}"/>
                </a:ext>
              </a:extLst>
            </p:cNvPr>
            <p:cNvCxnSpPr/>
            <p:nvPr/>
          </p:nvCxnSpPr>
          <p:spPr>
            <a:xfrm>
              <a:off x="4788570" y="3811587"/>
              <a:ext cx="0" cy="638175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AED080B-E377-42BF-AB82-B75FAFFB048D}"/>
                </a:ext>
              </a:extLst>
            </p:cNvPr>
            <p:cNvCxnSpPr/>
            <p:nvPr/>
          </p:nvCxnSpPr>
          <p:spPr>
            <a:xfrm>
              <a:off x="4940970" y="3667125"/>
              <a:ext cx="0" cy="782637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30A1806-84D4-4BCA-8A88-C98C27947D4E}"/>
                </a:ext>
              </a:extLst>
            </p:cNvPr>
            <p:cNvCxnSpPr/>
            <p:nvPr/>
          </p:nvCxnSpPr>
          <p:spPr>
            <a:xfrm>
              <a:off x="5093370" y="3716337"/>
              <a:ext cx="0" cy="733425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F75D50C-E657-4897-B800-838B111241C6}"/>
                </a:ext>
              </a:extLst>
            </p:cNvPr>
            <p:cNvCxnSpPr/>
            <p:nvPr/>
          </p:nvCxnSpPr>
          <p:spPr>
            <a:xfrm>
              <a:off x="5245770" y="3892550"/>
              <a:ext cx="0" cy="557212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11277">
              <a:extLst>
                <a:ext uri="{FF2B5EF4-FFF2-40B4-BE49-F238E27FC236}">
                  <a16:creationId xmlns:a16="http://schemas.microsoft.com/office/drawing/2014/main" id="{B61329E7-7912-4269-8D0F-0B622B899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132" y="3625850"/>
              <a:ext cx="573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1/f</a:t>
              </a:r>
              <a:r>
                <a:rPr lang="en-US" altLang="ko-KR" sz="1800" baseline="-25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s</a:t>
              </a:r>
              <a:endParaRPr lang="ko-KR" altLang="en-US" sz="1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E5C881A-0879-4ACE-9DF0-030538040E07}"/>
                </a:ext>
              </a:extLst>
            </p:cNvPr>
            <p:cNvCxnSpPr/>
            <p:nvPr/>
          </p:nvCxnSpPr>
          <p:spPr>
            <a:xfrm flipV="1">
              <a:off x="3874170" y="3892550"/>
              <a:ext cx="0" cy="566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4B80582-6ECF-40DC-BA2A-CFAB0E158559}"/>
                </a:ext>
              </a:extLst>
            </p:cNvPr>
            <p:cNvCxnSpPr/>
            <p:nvPr/>
          </p:nvCxnSpPr>
          <p:spPr>
            <a:xfrm flipV="1">
              <a:off x="4026570" y="3995737"/>
              <a:ext cx="0" cy="454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ECEB0A34-CA14-41D9-BA6C-83F55CA83EA8}"/>
                </a:ext>
              </a:extLst>
            </p:cNvPr>
            <p:cNvCxnSpPr/>
            <p:nvPr/>
          </p:nvCxnSpPr>
          <p:spPr>
            <a:xfrm>
              <a:off x="3721770" y="4098925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C5E6A88B-C2D1-4B0D-9C00-4366E05C720B}"/>
                </a:ext>
              </a:extLst>
            </p:cNvPr>
            <p:cNvCxnSpPr/>
            <p:nvPr/>
          </p:nvCxnSpPr>
          <p:spPr>
            <a:xfrm flipH="1">
              <a:off x="4023395" y="4098925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11285">
              <a:extLst>
                <a:ext uri="{FF2B5EF4-FFF2-40B4-BE49-F238E27FC236}">
                  <a16:creationId xmlns:a16="http://schemas.microsoft.com/office/drawing/2014/main" id="{50240BBB-5630-40AB-B28E-19E71D58E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332" y="4387850"/>
              <a:ext cx="7207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5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time</a:t>
              </a:r>
              <a:endParaRPr lang="ko-KR" altLang="en-US" sz="1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ABEE336-B44A-46F6-ADAA-E888A1C6C162}"/>
                </a:ext>
              </a:extLst>
            </p:cNvPr>
            <p:cNvCxnSpPr/>
            <p:nvPr/>
          </p:nvCxnSpPr>
          <p:spPr>
            <a:xfrm>
              <a:off x="5398170" y="4189412"/>
              <a:ext cx="0" cy="260350"/>
            </a:xfrm>
            <a:prstGeom prst="line">
              <a:avLst/>
            </a:prstGeom>
            <a:ln>
              <a:solidFill>
                <a:srgbClr val="FF000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907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Quantization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653710"/>
            <a:ext cx="9793088" cy="2808312"/>
          </a:xfrm>
        </p:spPr>
        <p:txBody>
          <a:bodyPr/>
          <a:lstStyle/>
          <a:p>
            <a:r>
              <a:rPr lang="en-US" altLang="ja-JP" sz="2400" dirty="0"/>
              <a:t>To efficiently represent the source output, we have to reduce the number of distinct values  to a much  smaller set. </a:t>
            </a:r>
          </a:p>
          <a:p>
            <a:pPr lvl="1"/>
            <a:r>
              <a:rPr kumimoji="1" lang="en-US" altLang="ja-JP" sz="2000" dirty="0"/>
              <a:t>Uniform </a:t>
            </a:r>
            <a:r>
              <a:rPr lang="en-US" altLang="ja-JP" sz="2000" dirty="0"/>
              <a:t>scalar quantization</a:t>
            </a:r>
            <a:endParaRPr kumimoji="1" lang="en-US" altLang="ja-JP" sz="2000" dirty="0"/>
          </a:p>
          <a:p>
            <a:pPr lvl="1"/>
            <a:r>
              <a:rPr kumimoji="1" lang="en-US" altLang="ja-JP" sz="2000" dirty="0"/>
              <a:t>Non-uniform scalar quantization</a:t>
            </a:r>
          </a:p>
          <a:p>
            <a:pPr lvl="1"/>
            <a:r>
              <a:rPr kumimoji="1" lang="en-US" altLang="ja-JP" sz="2000" dirty="0"/>
              <a:t>Vector </a:t>
            </a:r>
            <a:r>
              <a:rPr kumimoji="1" lang="en-US" altLang="ja-JP" sz="2000" dirty="0" err="1"/>
              <a:t>quantizatoin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0478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6" y="476672"/>
            <a:ext cx="12072664" cy="4032448"/>
          </a:xfrm>
        </p:spPr>
        <p:txBody>
          <a:bodyPr/>
          <a:lstStyle/>
          <a:p>
            <a:r>
              <a:rPr kumimoji="1" lang="en-US" altLang="ja-JP" sz="2400" dirty="0"/>
              <a:t>Uniform scalar quantization</a:t>
            </a:r>
          </a:p>
          <a:p>
            <a:pPr lvl="1"/>
            <a:r>
              <a:rPr lang="en-US" altLang="ja-JP" sz="2000" dirty="0"/>
              <a:t>A uniform scalar </a:t>
            </a:r>
            <a:r>
              <a:rPr lang="en-US" altLang="ja-JP" sz="2000" dirty="0" err="1"/>
              <a:t>quantizer</a:t>
            </a:r>
            <a:r>
              <a:rPr lang="en-US" altLang="ja-JP" sz="2000" dirty="0"/>
              <a:t> partitions the domain of input values into equally spaced intervals, except possibly at the two outer intervals. </a:t>
            </a:r>
          </a:p>
          <a:p>
            <a:pPr lvl="1"/>
            <a:r>
              <a:rPr lang="en-US" altLang="ja-JP" sz="2000" dirty="0"/>
              <a:t>The endpoints of partition intervals are called the </a:t>
            </a:r>
            <a:r>
              <a:rPr lang="en-US" altLang="ja-JP" sz="2000" dirty="0" err="1"/>
              <a:t>quantizer's</a:t>
            </a:r>
            <a:r>
              <a:rPr lang="en-US" altLang="ja-JP" sz="2000" dirty="0"/>
              <a:t> decision boundaries. </a:t>
            </a:r>
          </a:p>
          <a:p>
            <a:pPr lvl="1"/>
            <a:r>
              <a:rPr lang="en-US" altLang="ja-JP" sz="2000" dirty="0"/>
              <a:t>The output or reconstruction value corresponding to each interval is taken to be the midpoint of the interval. </a:t>
            </a:r>
          </a:p>
          <a:p>
            <a:pPr lvl="1"/>
            <a:r>
              <a:rPr lang="en-US" altLang="ja-JP" sz="2000" dirty="0"/>
              <a:t>The length of each interval is referred to as the step size, denoted by the symbol </a:t>
            </a:r>
            <a:r>
              <a:rPr lang="en-US" altLang="ko-KR" sz="2000" dirty="0"/>
              <a:t>∆</a:t>
            </a:r>
            <a:r>
              <a:rPr lang="en-US" altLang="ja-JP" sz="2000" dirty="0"/>
              <a:t>. </a:t>
            </a:r>
          </a:p>
          <a:p>
            <a:pPr lvl="1"/>
            <a:r>
              <a:rPr lang="en-US" altLang="ja-JP" sz="2000" dirty="0"/>
              <a:t>Uniform scalar </a:t>
            </a:r>
            <a:r>
              <a:rPr lang="en-US" altLang="ja-JP" sz="2000" dirty="0" err="1"/>
              <a:t>quantizers</a:t>
            </a:r>
            <a:r>
              <a:rPr lang="en-US" altLang="ja-JP" sz="2000" dirty="0"/>
              <a:t> are of two types: midrise and </a:t>
            </a:r>
            <a:r>
              <a:rPr lang="en-US" altLang="ja-JP" sz="2000" dirty="0" err="1"/>
              <a:t>midtread</a:t>
            </a:r>
            <a:endParaRPr lang="en-US" altLang="ja-JP" sz="2000" dirty="0"/>
          </a:p>
          <a:p>
            <a:pPr lvl="1"/>
            <a:r>
              <a:rPr kumimoji="1" lang="en-US" altLang="ja-JP" sz="2000" dirty="0"/>
              <a:t>In case of </a:t>
            </a:r>
            <a:r>
              <a:rPr lang="en-US" altLang="ko-KR" sz="2000" dirty="0"/>
              <a:t>∆=1,</a:t>
            </a:r>
            <a:endParaRPr kumimoji="1" lang="ja-JP" altLang="en-US" sz="2000" dirty="0"/>
          </a:p>
        </p:txBody>
      </p:sp>
      <p:pic>
        <p:nvPicPr>
          <p:cNvPr id="5" name="Picture 3" descr="7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3861048"/>
            <a:ext cx="4824412" cy="9826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6700" y="1626964"/>
            <a:ext cx="77597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8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548680"/>
            <a:ext cx="10585176" cy="2231901"/>
          </a:xfrm>
        </p:spPr>
        <p:txBody>
          <a:bodyPr/>
          <a:lstStyle/>
          <a:p>
            <a:r>
              <a:rPr kumimoji="1" lang="en-US" altLang="ja-JP" sz="2400" dirty="0" err="1"/>
              <a:t>Companded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quantizer</a:t>
            </a:r>
            <a:endParaRPr kumimoji="1" lang="en-US" altLang="ja-JP" sz="2400" dirty="0"/>
          </a:p>
          <a:p>
            <a:pPr lvl="1"/>
            <a:r>
              <a:rPr lang="en-US" altLang="ja-JP" sz="2000" dirty="0"/>
              <a:t>the input is mapped by a compressor function G and then quantized using a uniform </a:t>
            </a:r>
            <a:r>
              <a:rPr lang="en-US" altLang="ja-JP" sz="2000" dirty="0" err="1"/>
              <a:t>quantizer</a:t>
            </a:r>
            <a:r>
              <a:rPr lang="en-US" altLang="ja-JP" sz="2000" dirty="0"/>
              <a:t>. </a:t>
            </a:r>
          </a:p>
          <a:p>
            <a:pPr lvl="1"/>
            <a:r>
              <a:rPr lang="en-US" altLang="ja-JP" sz="2000" dirty="0"/>
              <a:t>After transmission, the quantized values are mapped back using an expanded function G</a:t>
            </a:r>
            <a:r>
              <a:rPr lang="en-US" altLang="ja-JP" sz="2000" baseline="30000" dirty="0"/>
              <a:t>-1</a:t>
            </a:r>
            <a:r>
              <a:rPr lang="en-US" altLang="ja-JP" sz="2000" dirty="0"/>
              <a:t>.</a:t>
            </a:r>
            <a:endParaRPr lang="ja-JP" altLang="en-US" sz="2000" dirty="0"/>
          </a:p>
        </p:txBody>
      </p:sp>
      <p:pic>
        <p:nvPicPr>
          <p:cNvPr id="5" name="Picture 4" descr="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241424"/>
            <a:ext cx="7632700" cy="1857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8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476672"/>
            <a:ext cx="10801200" cy="5472113"/>
          </a:xfrm>
        </p:spPr>
        <p:txBody>
          <a:bodyPr/>
          <a:lstStyle/>
          <a:p>
            <a:r>
              <a:rPr lang="en-US" altLang="ja-JP" sz="2400" dirty="0"/>
              <a:t>Vector quantization</a:t>
            </a:r>
          </a:p>
          <a:p>
            <a:pPr lvl="1"/>
            <a:r>
              <a:rPr lang="en-US" altLang="ja-JP" sz="2000" dirty="0"/>
              <a:t>Any compression system performs better if it operates on vectors or groups of samples rather than on individual symbols or samples.</a:t>
            </a:r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r>
              <a:rPr lang="en-US" altLang="ja-JP" sz="2000" dirty="0"/>
              <a:t>n-component code vector represents vectors that lie within a region in n-dimensional space.</a:t>
            </a:r>
          </a:p>
          <a:p>
            <a:pPr lvl="1"/>
            <a:r>
              <a:rPr lang="en-US" altLang="ja-JP" sz="2000" dirty="0"/>
              <a:t>A collection of these code vectors forms the codebook for the vector </a:t>
            </a:r>
            <a:r>
              <a:rPr lang="en-US" altLang="ja-JP" sz="2000" dirty="0" err="1"/>
              <a:t>quantizer</a:t>
            </a:r>
            <a:r>
              <a:rPr lang="en-US" altLang="ja-JP" sz="2000" dirty="0"/>
              <a:t>.</a:t>
            </a:r>
            <a:endParaRPr kumimoji="1" lang="ja-JP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432" y="1772816"/>
            <a:ext cx="5651500" cy="85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448" y="3515768"/>
            <a:ext cx="2555776" cy="25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5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1B49EC-7918-9F4A-A91D-AAF477FDF3E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5" name="Picture 4" descr="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50" y="1557339"/>
            <a:ext cx="7524750" cy="3944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18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81840</TotalTime>
  <Words>444</Words>
  <Application>Microsoft Office PowerPoint</Application>
  <PresentationFormat>와이드스크린</PresentationFormat>
  <Paragraphs>90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ＭＳ Ｐゴシック</vt:lpstr>
      <vt:lpstr>Times New Roman</vt:lpstr>
      <vt:lpstr>바탕</vt:lpstr>
      <vt:lpstr>굴림</vt:lpstr>
      <vt:lpstr>Microsoft Sans Serif</vt:lpstr>
      <vt:lpstr>맑은 고딕</vt:lpstr>
      <vt:lpstr>Wingdings</vt:lpstr>
      <vt:lpstr>Arial</vt:lpstr>
      <vt:lpstr>Office 테마</vt:lpstr>
      <vt:lpstr>DSP Lab. Week 4 My Audio</vt:lpstr>
      <vt:lpstr>PowerPoint 프레젠테이션</vt:lpstr>
      <vt:lpstr>PowerPoint 프레젠테이션</vt:lpstr>
      <vt:lpstr>Quantization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LeeInhong</cp:lastModifiedBy>
  <cp:revision>518</cp:revision>
  <dcterms:created xsi:type="dcterms:W3CDTF">2012-09-03T06:07:24Z</dcterms:created>
  <dcterms:modified xsi:type="dcterms:W3CDTF">2019-10-01T00:46:30Z</dcterms:modified>
</cp:coreProperties>
</file>