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648" r:id="rId1"/>
  </p:sldMasterIdLst>
  <p:notesMasterIdLst>
    <p:notesMasterId r:id="rId29"/>
  </p:notesMasterIdLst>
  <p:sldIdLst>
    <p:sldId id="257" r:id="rId2"/>
    <p:sldId id="371" r:id="rId3"/>
    <p:sldId id="394" r:id="rId4"/>
    <p:sldId id="395" r:id="rId5"/>
    <p:sldId id="396" r:id="rId6"/>
    <p:sldId id="400" r:id="rId7"/>
    <p:sldId id="399" r:id="rId8"/>
    <p:sldId id="404" r:id="rId9"/>
    <p:sldId id="402" r:id="rId10"/>
    <p:sldId id="403" r:id="rId11"/>
    <p:sldId id="405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2" r:id="rId27"/>
    <p:sldId id="393" r:id="rId28"/>
  </p:sldIdLst>
  <p:sldSz cx="12192000" cy="6858000"/>
  <p:notesSz cx="6858000" cy="9144000"/>
  <p:embeddedFontLst>
    <p:embeddedFont>
      <p:font typeface="새굴림" panose="02030600000101010101" pitchFamily="18" charset="-127"/>
      <p:regular r:id="rId30"/>
    </p:embeddedFont>
    <p:embeddedFont>
      <p:font typeface="Cambria Math" panose="02040503050406030204" pitchFamily="18" charset="0"/>
      <p:regular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A7A"/>
    <a:srgbClr val="0B0B0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98" autoAdjust="0"/>
    <p:restoredTop sz="89660" autoAdjust="0"/>
  </p:normalViewPr>
  <p:slideViewPr>
    <p:cSldViewPr>
      <p:cViewPr varScale="1">
        <p:scale>
          <a:sx n="103" d="100"/>
          <a:sy n="103" d="100"/>
        </p:scale>
        <p:origin x="134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28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607DB-28CA-4E7A-9661-D921E3DA524D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195A9-981C-4B9C-9437-B97FF4B91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04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062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46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86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553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0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0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048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199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842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9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1268761"/>
            <a:ext cx="10363200" cy="1470025"/>
          </a:xfrm>
        </p:spPr>
        <p:txBody>
          <a:bodyPr/>
          <a:lstStyle>
            <a:lvl1pPr algn="l">
              <a:defRPr lang="ko-KR" altLang="en-US" sz="2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altLang="ko-KR" dirty="0"/>
              <a:t>Media Lab new PPT master</a:t>
            </a:r>
            <a:br>
              <a:rPr lang="en-US" altLang="ko-KR" dirty="0"/>
            </a:br>
            <a:r>
              <a:rPr lang="en-US" altLang="ko-KR" dirty="0"/>
              <a:t>2012.09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35627" y="3933056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5" name="직사각형 4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162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8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8" name="직사각형 7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2639616" y="44624"/>
            <a:ext cx="9409045" cy="288032"/>
          </a:xfrm>
        </p:spPr>
        <p:txBody>
          <a:bodyPr/>
          <a:lstStyle>
            <a:lvl1pPr>
              <a:defRPr lang="ko-KR" altLang="en-US" sz="1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143339" y="404664"/>
            <a:ext cx="11905323" cy="64087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2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92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3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8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8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3339" y="44624"/>
            <a:ext cx="11905323" cy="216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3339" y="332656"/>
            <a:ext cx="11905323" cy="64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774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1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v"/>
        <a:defRPr sz="15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28650" indent="-171450" algn="l" defTabSz="914400" rtl="0" eaLnBrk="1" latinLnBrk="1" hangingPunct="1">
        <a:spcBef>
          <a:spcPct val="20000"/>
        </a:spcBef>
        <a:buFont typeface="Wingdings" pitchFamily="2" charset="2"/>
        <a:buChar char="§"/>
        <a:defRPr sz="13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085850" indent="-171450" algn="l" defTabSz="914400" rtl="0" eaLnBrk="1" latinLnBrk="1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1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yuheonkim@khu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image" Target="../media/image14.wmf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7376" y="1382911"/>
            <a:ext cx="103632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+mj-lt"/>
              </a:rPr>
              <a:t>DSP Lab. Week 7</a:t>
            </a:r>
            <a:br>
              <a:rPr lang="en-US" altLang="ko-KR" sz="4000" dirty="0">
                <a:latin typeface="+mj-lt"/>
              </a:rPr>
            </a:br>
            <a:r>
              <a:rPr lang="en-US" altLang="ko-KR" sz="4000" dirty="0">
                <a:latin typeface="+mj-lt"/>
              </a:rPr>
              <a:t>Fourier Transform </a:t>
            </a:r>
            <a:endParaRPr lang="ko-KR" altLang="en-US" sz="4000" dirty="0">
              <a:latin typeface="+mj-lt"/>
              <a:ea typeface="+mn-ea"/>
              <a:cs typeface="+mn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83832" y="3645024"/>
            <a:ext cx="6400800" cy="1752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000" dirty="0" err="1">
                <a:latin typeface="+mj-lt"/>
                <a:ea typeface="바탕" pitchFamily="18" charset="-127"/>
              </a:rPr>
              <a:t>Kyuheon</a:t>
            </a:r>
            <a:r>
              <a:rPr lang="en-US" altLang="ko-KR" sz="2000" dirty="0">
                <a:latin typeface="+mj-lt"/>
                <a:ea typeface="바탕" pitchFamily="18" charset="-127"/>
              </a:rPr>
              <a:t> Kim</a:t>
            </a:r>
          </a:p>
          <a:p>
            <a:pPr>
              <a:defRPr/>
            </a:pPr>
            <a:r>
              <a:rPr lang="en-US" altLang="ko-KR" sz="2000" dirty="0">
                <a:latin typeface="+mj-lt"/>
                <a:ea typeface="바탕" pitchFamily="18" charset="-127"/>
              </a:rPr>
              <a:t>Media Lab. Rm567</a:t>
            </a:r>
          </a:p>
          <a:p>
            <a:pPr>
              <a:defRPr/>
            </a:pPr>
            <a:r>
              <a:rPr lang="en-US" altLang="ko-KR" sz="2000" dirty="0">
                <a:latin typeface="+mj-lt"/>
                <a:ea typeface="바탕" pitchFamily="18" charset="-127"/>
                <a:hlinkClick r:id="rId2"/>
              </a:rPr>
              <a:t>kyuheonkim@khu.ac.kr</a:t>
            </a:r>
            <a:r>
              <a:rPr lang="en-US" altLang="ko-KR" sz="2000" dirty="0">
                <a:latin typeface="+mj-lt"/>
              </a:rPr>
              <a:t> </a:t>
            </a:r>
          </a:p>
          <a:p>
            <a:pPr>
              <a:defRPr/>
            </a:pPr>
            <a:r>
              <a:rPr lang="en-US" altLang="ko-KR" sz="2000" dirty="0">
                <a:latin typeface="+mj-lt"/>
              </a:rPr>
              <a:t>Last update </a:t>
            </a:r>
            <a:r>
              <a:rPr lang="en-US" altLang="ko-KR" sz="2000">
                <a:latin typeface="+mj-lt"/>
              </a:rPr>
              <a:t>: September 2, </a:t>
            </a:r>
            <a:r>
              <a:rPr lang="en-US" altLang="ko-KR" sz="2000" dirty="0">
                <a:latin typeface="+mj-l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789997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Fourier Transform Property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1484313"/>
            <a:ext cx="6019800" cy="561975"/>
          </a:xfrm>
          <a:prstGeom prst="rect">
            <a:avLst/>
          </a:prstGeom>
          <a:solidFill>
            <a:srgbClr val="FDFA7A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4" name="그림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256" y="3617913"/>
            <a:ext cx="4800600" cy="625475"/>
          </a:xfrm>
          <a:prstGeom prst="rect">
            <a:avLst/>
          </a:prstGeom>
          <a:solidFill>
            <a:srgbClr val="FDFA7A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5" name="그림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2551113"/>
            <a:ext cx="6477000" cy="962025"/>
          </a:xfrm>
          <a:prstGeom prst="rect">
            <a:avLst/>
          </a:prstGeom>
          <a:solidFill>
            <a:srgbClr val="FDFA7A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</p:pic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2161456" y="4589476"/>
            <a:ext cx="5410200" cy="1620838"/>
            <a:chOff x="192" y="2963"/>
            <a:chExt cx="3408" cy="1021"/>
          </a:xfrm>
          <a:solidFill>
            <a:srgbClr val="FDFA7A"/>
          </a:solidFill>
        </p:grpSpPr>
        <p:pic>
          <p:nvPicPr>
            <p:cNvPr id="19" name="그림 1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3278"/>
              <a:ext cx="2640" cy="706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  <a:miter lim="800000"/>
              <a:headEnd/>
              <a:tailEnd/>
            </a:ln>
          </p:spPr>
        </p:pic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92" y="2963"/>
              <a:ext cx="2266" cy="294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i="1" dirty="0">
                  <a:solidFill>
                    <a:srgbClr val="000000"/>
                  </a:solidFill>
                  <a:ea typeface="굴림" pitchFamily="50" charset="-127"/>
                </a:rPr>
                <a:t>Differentiation Property</a:t>
              </a:r>
              <a:endParaRPr lang="en-US" altLang="en-US" sz="2400" b="1" i="1" dirty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475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Fourier Transform Property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352" y="1941413"/>
            <a:ext cx="8001000" cy="549275"/>
          </a:xfrm>
          <a:prstGeom prst="rect">
            <a:avLst/>
          </a:prstGeom>
          <a:solidFill>
            <a:srgbClr val="FFFF66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552" y="3112988"/>
            <a:ext cx="5289550" cy="733425"/>
          </a:xfrm>
          <a:prstGeom prst="rect">
            <a:avLst/>
          </a:prstGeom>
          <a:solidFill>
            <a:srgbClr val="FFFF66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52" y="4456013"/>
            <a:ext cx="5627688" cy="733425"/>
          </a:xfrm>
          <a:prstGeom prst="rect">
            <a:avLst/>
          </a:prstGeom>
          <a:solidFill>
            <a:srgbClr val="FFFF66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368352" y="2584351"/>
            <a:ext cx="2346325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1">
                <a:solidFill>
                  <a:srgbClr val="000000"/>
                </a:solidFill>
                <a:ea typeface="굴림" pitchFamily="50" charset="-127"/>
              </a:rPr>
              <a:t>Delay Property</a:t>
            </a:r>
            <a:endParaRPr lang="en-US" altLang="en-US" sz="2400" b="1" i="1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292152" y="3927376"/>
            <a:ext cx="29511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1">
                <a:solidFill>
                  <a:srgbClr val="000000"/>
                </a:solidFill>
                <a:ea typeface="굴림" pitchFamily="50" charset="-127"/>
              </a:rPr>
              <a:t>Frequency Shifting</a:t>
            </a:r>
            <a:endParaRPr lang="en-US" altLang="en-US" sz="2400" b="1" i="1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063552" y="1412776"/>
            <a:ext cx="2801938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1">
                <a:solidFill>
                  <a:srgbClr val="000000"/>
                </a:solidFill>
                <a:ea typeface="굴림" pitchFamily="50" charset="-127"/>
              </a:rPr>
              <a:t>Linearity Property</a:t>
            </a:r>
            <a:endParaRPr lang="en-US" altLang="en-US" sz="2400" b="1" i="1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10" name="그림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52" y="5522813"/>
            <a:ext cx="4648200" cy="700088"/>
          </a:xfrm>
          <a:prstGeom prst="rect">
            <a:avLst/>
          </a:prstGeom>
          <a:solidFill>
            <a:srgbClr val="FFFF66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139752" y="5298976"/>
            <a:ext cx="1276350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새굴림" pitchFamily="18" charset="-127"/>
                <a:ea typeface="새굴림" pitchFamily="18" charset="-127"/>
                <a:cs typeface="+mn-cs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1">
                <a:solidFill>
                  <a:srgbClr val="000000"/>
                </a:solidFill>
                <a:ea typeface="굴림" pitchFamily="50" charset="-127"/>
              </a:rPr>
              <a:t>Scaling</a:t>
            </a:r>
            <a:endParaRPr lang="en-US" altLang="en-US" sz="2400" b="1" i="1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7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4443049"/>
            <a:ext cx="5544615" cy="21801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Discrete Fourier Transform(DFT)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2423592" y="1700808"/>
                <a:ext cx="4248472" cy="1080120"/>
              </a:xfrm>
              <a:prstGeom prst="rect">
                <a:avLst/>
              </a:prstGeom>
              <a:solidFill>
                <a:srgbClr val="FDFA7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 </m:t>
                      </m:r>
                      <m:nary>
                        <m:naryPr>
                          <m:chr m:val="∑"/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d>
                                <m:d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ko-KR" alt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1700808"/>
                <a:ext cx="4248472" cy="10801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2423592" y="3252614"/>
                <a:ext cx="4248472" cy="1080120"/>
              </a:xfrm>
              <a:prstGeom prst="rect">
                <a:avLst/>
              </a:prstGeom>
              <a:solidFill>
                <a:srgbClr val="FDFA7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d>
                                <m:dPr>
                                  <m:ctrlPr>
                                    <a:rPr lang="en-US" altLang="ko-KR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ko-KR" alt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3252614"/>
                <a:ext cx="4248472" cy="10801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7320136" y="1700808"/>
                <a:ext cx="1368152" cy="1080120"/>
              </a:xfrm>
              <a:prstGeom prst="rect">
                <a:avLst/>
              </a:prstGeom>
              <a:solidFill>
                <a:srgbClr val="FDFA7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𝑫𝑭𝑻</m:t>
                      </m:r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136" y="1700808"/>
                <a:ext cx="1368152" cy="10801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7319676" y="3252614"/>
                <a:ext cx="2520740" cy="1080120"/>
              </a:xfrm>
              <a:prstGeom prst="rect">
                <a:avLst/>
              </a:prstGeom>
              <a:solidFill>
                <a:srgbClr val="FDFA7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𝑰𝒏𝒗𝒆𝒓𝒔𝒆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𝑫𝑭𝑻</m:t>
                      </m:r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676" y="3252614"/>
                <a:ext cx="2520740" cy="10801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오른쪽 중괄호 11"/>
          <p:cNvSpPr/>
          <p:nvPr/>
        </p:nvSpPr>
        <p:spPr>
          <a:xfrm rot="5400000">
            <a:off x="2907560" y="3874553"/>
            <a:ext cx="296630" cy="554415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40995" y="4284052"/>
            <a:ext cx="112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Discrete</a:t>
            </a:r>
            <a:endParaRPr lang="ko-KR" altLang="en-US" b="1" dirty="0"/>
          </a:p>
        </p:txBody>
      </p:sp>
      <p:sp>
        <p:nvSpPr>
          <p:cNvPr id="14" name="오른쪽 중괄호 13"/>
          <p:cNvSpPr/>
          <p:nvPr/>
        </p:nvSpPr>
        <p:spPr>
          <a:xfrm rot="5400000">
            <a:off x="2961988" y="2348376"/>
            <a:ext cx="296630" cy="554415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95423" y="2757875"/>
            <a:ext cx="112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Discrete</a:t>
            </a:r>
            <a:endParaRPr lang="ko-KR" altLang="en-US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4746478"/>
            <a:ext cx="3905795" cy="18766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52184" y="4736012"/>
            <a:ext cx="864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DTFT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798425" y="5744289"/>
            <a:ext cx="864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DFT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2736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39" y="3963558"/>
            <a:ext cx="9867631" cy="18705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DFT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286142" y="1556792"/>
                <a:ext cx="5976664" cy="1650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l-GR" altLang="ko-KR" sz="3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num>
                            <m:den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42" y="1556792"/>
                <a:ext cx="5976664" cy="1650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72064" y="2618910"/>
                <a:ext cx="360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,  .  .  .   ,  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ko-KR" altLang="en-US" sz="2400" b="1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64" y="2618910"/>
                <a:ext cx="3600400" cy="461665"/>
              </a:xfrm>
              <a:prstGeom prst="rect">
                <a:avLst/>
              </a:prstGeom>
              <a:blipFill>
                <a:blip r:embed="rId4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23392" y="702442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  <a:latin typeface="+mj-ea"/>
                <a:ea typeface="+mj-ea"/>
              </a:rPr>
              <a:t>DFT Programming </a:t>
            </a:r>
            <a:endParaRPr lang="ko-KR" altLang="en-US" sz="28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456040" y="2567517"/>
            <a:ext cx="3456384" cy="63985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423592" y="1574045"/>
            <a:ext cx="792088" cy="16505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17" idx="4"/>
          </p:cNvCxnSpPr>
          <p:nvPr/>
        </p:nvCxnSpPr>
        <p:spPr>
          <a:xfrm rot="5400000">
            <a:off x="5373118" y="1481982"/>
            <a:ext cx="1085724" cy="4536504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407368" y="3224624"/>
            <a:ext cx="2412269" cy="1428512"/>
            <a:chOff x="407368" y="3224624"/>
            <a:chExt cx="2412269" cy="1428512"/>
          </a:xfrm>
        </p:grpSpPr>
        <p:cxnSp>
          <p:nvCxnSpPr>
            <p:cNvPr id="28" name="꺾인 연결선 27"/>
            <p:cNvCxnSpPr>
              <a:stCxn id="19" idx="2"/>
            </p:cNvCxnSpPr>
            <p:nvPr/>
          </p:nvCxnSpPr>
          <p:spPr>
            <a:xfrm rot="5400000">
              <a:off x="1331295" y="2300698"/>
              <a:ext cx="564415" cy="2412268"/>
            </a:xfrm>
            <a:prstGeom prst="bentConnector2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407368" y="3789040"/>
              <a:ext cx="0" cy="86409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407368" y="4653136"/>
              <a:ext cx="79208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제목 1"/>
          <p:cNvSpPr txBox="1">
            <a:spLocks/>
          </p:cNvSpPr>
          <p:nvPr/>
        </p:nvSpPr>
        <p:spPr>
          <a:xfrm>
            <a:off x="9480376" y="3994653"/>
            <a:ext cx="76410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lang="ko-KR" altLang="en-US" sz="1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altLang="ko-KR"/>
              <a:t>DFT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6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39" y="3963558"/>
            <a:ext cx="9867631" cy="18705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DFT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286142" y="1556792"/>
                <a:ext cx="5976664" cy="1707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l-GR" altLang="ko-KR" sz="3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num>
                            <m:den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42" y="1556792"/>
                <a:ext cx="5976664" cy="17076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7408" y="3207299"/>
                <a:ext cx="360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,  .  .  .   ,  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ko-KR" altLang="en-US" sz="2400" b="1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3207299"/>
                <a:ext cx="3600400" cy="461665"/>
              </a:xfrm>
              <a:prstGeom prst="rect">
                <a:avLst/>
              </a:prstGeom>
              <a:blipFill>
                <a:blip r:embed="rId4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23392" y="702442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  <a:latin typeface="+mj-ea"/>
                <a:ea typeface="+mj-ea"/>
              </a:rPr>
              <a:t>DFT Programming </a:t>
            </a:r>
            <a:endParaRPr lang="ko-KR" altLang="en-US" sz="28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019908" y="1806018"/>
            <a:ext cx="1860067" cy="9749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064" y="1845125"/>
            <a:ext cx="4886732" cy="896695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7" idx="6"/>
            <a:endCxn id="3" idx="1"/>
          </p:cNvCxnSpPr>
          <p:nvPr/>
        </p:nvCxnSpPr>
        <p:spPr>
          <a:xfrm>
            <a:off x="5879975" y="2293473"/>
            <a:ext cx="79208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065057" y="5085184"/>
            <a:ext cx="721401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 txBox="1">
            <a:spLocks/>
          </p:cNvSpPr>
          <p:nvPr/>
        </p:nvSpPr>
        <p:spPr>
          <a:xfrm>
            <a:off x="9480376" y="3994653"/>
            <a:ext cx="76410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lang="ko-KR" altLang="en-US" sz="1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altLang="ko-KR"/>
              <a:t>DFT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1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1487536"/>
            <a:ext cx="6053140" cy="53380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DFT Example1 (Page 336.)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479376" y="1940497"/>
                <a:ext cx="7231926" cy="620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altLang="ko-KR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r>
                  <a:rPr lang="ko-KR" altLang="en-US" sz="2400" dirty="0"/>
                  <a:t> </a:t>
                </a:r>
                <a:r>
                  <a:rPr lang="ko-KR" altLang="en-US" dirty="0"/>
                  <a:t>을 구하시오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940497"/>
                <a:ext cx="7231926" cy="620106"/>
              </a:xfrm>
              <a:prstGeom prst="rect">
                <a:avLst/>
              </a:prstGeom>
              <a:blipFill>
                <a:blip r:embed="rId3"/>
                <a:stretch>
                  <a:fillRect b="-10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79376" y="674655"/>
                <a:ext cx="9721080" cy="923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/>
                  <a:t>DFT)</a:t>
                </a:r>
                <a:r>
                  <a:rPr lang="en-US" altLang="ko-KR" dirty="0"/>
                  <a:t> First we consider the case of a complex exponential with a special frequency.</a:t>
                </a:r>
              </a:p>
              <a:p>
                <a:r>
                  <a:rPr lang="en-US" altLang="ko-KR" dirty="0"/>
                  <a:t>x1[n]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altLang="ko-KR" sz="2400" i="1">
                            <a:latin typeface="Cambria Math" panose="02040503050406030204" pitchFamily="18" charset="0"/>
                          </a:rPr>
                          <m:t>𝜋</m:t>
                        </m:r>
                        <m:f>
                          <m:fPr>
                            <m:ctrlPr>
                              <a:rPr lang="el-GR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𝑛𝑘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=0,1,2,3…..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674655"/>
                <a:ext cx="9721080" cy="923843"/>
              </a:xfrm>
              <a:prstGeom prst="rect">
                <a:avLst/>
              </a:prstGeom>
              <a:blipFill>
                <a:blip r:embed="rId4"/>
                <a:stretch>
                  <a:fillRect l="-690" t="-3974" b="-7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44138" y="1207760"/>
                <a:ext cx="4032448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𝒌𝒐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b="1" dirty="0"/>
                  <a:t>200 , N = 1000</a:t>
                </a:r>
                <a:r>
                  <a:rPr lang="ko-KR" altLang="en-US" b="1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138" y="1207760"/>
                <a:ext cx="4032448" cy="374526"/>
              </a:xfrm>
              <a:prstGeom prst="rect">
                <a:avLst/>
              </a:prstGeom>
              <a:blipFill>
                <a:blip r:embed="rId5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450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1487536"/>
            <a:ext cx="6053140" cy="53380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DFT Example1 (Page 336.)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479376" y="1940497"/>
                <a:ext cx="7231926" cy="620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altLang="ko-KR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r>
                  <a:rPr lang="ko-KR" altLang="en-US" sz="2400" dirty="0"/>
                  <a:t> </a:t>
                </a:r>
                <a:r>
                  <a:rPr lang="ko-KR" altLang="en-US" dirty="0"/>
                  <a:t>을 구하시오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940497"/>
                <a:ext cx="7231926" cy="620106"/>
              </a:xfrm>
              <a:prstGeom prst="rect">
                <a:avLst/>
              </a:prstGeom>
              <a:blipFill>
                <a:blip r:embed="rId3"/>
                <a:stretch>
                  <a:fillRect b="-10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79376" y="674655"/>
                <a:ext cx="9721080" cy="923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/>
                  <a:t>DFT)</a:t>
                </a:r>
                <a:r>
                  <a:rPr lang="en-US" altLang="ko-KR" dirty="0"/>
                  <a:t> First we consider the case of a complex exponential with a special frequency.</a:t>
                </a:r>
              </a:p>
              <a:p>
                <a:r>
                  <a:rPr lang="en-US" altLang="ko-KR" dirty="0"/>
                  <a:t>x1[n]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altLang="ko-KR" sz="2400" i="1">
                            <a:latin typeface="Cambria Math" panose="02040503050406030204" pitchFamily="18" charset="0"/>
                          </a:rPr>
                          <m:t>𝜋</m:t>
                        </m:r>
                        <m:f>
                          <m:fPr>
                            <m:ctrlPr>
                              <a:rPr lang="el-GR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𝑛𝑘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=0,1,2,3…..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674655"/>
                <a:ext cx="9721080" cy="923843"/>
              </a:xfrm>
              <a:prstGeom prst="rect">
                <a:avLst/>
              </a:prstGeom>
              <a:blipFill>
                <a:blip r:embed="rId4"/>
                <a:stretch>
                  <a:fillRect l="-690" t="-3974" b="-7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44138" y="1207760"/>
                <a:ext cx="4032448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𝒌𝒐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b="1" dirty="0"/>
                  <a:t>200 , N = 1000</a:t>
                </a:r>
                <a:r>
                  <a:rPr lang="ko-KR" altLang="en-US" b="1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138" y="1207760"/>
                <a:ext cx="4032448" cy="374526"/>
              </a:xfrm>
              <a:prstGeom prst="rect">
                <a:avLst/>
              </a:prstGeom>
              <a:blipFill>
                <a:blip r:embed="rId5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/>
          <p:cNvCxnSpPr/>
          <p:nvPr/>
        </p:nvCxnSpPr>
        <p:spPr>
          <a:xfrm>
            <a:off x="7392144" y="1508441"/>
            <a:ext cx="201622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312024" y="3501008"/>
            <a:ext cx="936104" cy="3204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47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1487536"/>
            <a:ext cx="6053140" cy="53380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DFT Example1 (Page 336.)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479376" y="1940497"/>
                <a:ext cx="7231926" cy="620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altLang="ko-KR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r>
                  <a:rPr lang="ko-KR" altLang="en-US" sz="2400" dirty="0"/>
                  <a:t> </a:t>
                </a:r>
                <a:r>
                  <a:rPr lang="ko-KR" altLang="en-US" dirty="0"/>
                  <a:t>을 구하시오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940497"/>
                <a:ext cx="7231926" cy="620106"/>
              </a:xfrm>
              <a:prstGeom prst="rect">
                <a:avLst/>
              </a:prstGeom>
              <a:blipFill>
                <a:blip r:embed="rId3"/>
                <a:stretch>
                  <a:fillRect b="-10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79376" y="674655"/>
                <a:ext cx="9721080" cy="923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/>
                  <a:t>DFT)</a:t>
                </a:r>
                <a:r>
                  <a:rPr lang="en-US" altLang="ko-KR" dirty="0"/>
                  <a:t> First we consider the case of a complex exponential with a special frequency.</a:t>
                </a:r>
              </a:p>
              <a:p>
                <a:r>
                  <a:rPr lang="en-US" altLang="ko-KR" dirty="0"/>
                  <a:t>x1[n]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altLang="ko-KR" sz="2400" i="1">
                            <a:latin typeface="Cambria Math" panose="02040503050406030204" pitchFamily="18" charset="0"/>
                          </a:rPr>
                          <m:t>𝜋</m:t>
                        </m:r>
                        <m:f>
                          <m:fPr>
                            <m:ctrlPr>
                              <a:rPr lang="el-GR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𝑛𝑘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=0,1,2,3…..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674655"/>
                <a:ext cx="9721080" cy="923843"/>
              </a:xfrm>
              <a:prstGeom prst="rect">
                <a:avLst/>
              </a:prstGeom>
              <a:blipFill>
                <a:blip r:embed="rId4"/>
                <a:stretch>
                  <a:fillRect l="-690" t="-3974" b="-7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44138" y="1207760"/>
                <a:ext cx="4032448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𝒌𝒐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b="1" dirty="0"/>
                  <a:t>200 , N = 1000</a:t>
                </a:r>
                <a:r>
                  <a:rPr lang="ko-KR" altLang="en-US" b="1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138" y="1207760"/>
                <a:ext cx="4032448" cy="374526"/>
              </a:xfrm>
              <a:prstGeom prst="rect">
                <a:avLst/>
              </a:prstGeom>
              <a:blipFill>
                <a:blip r:embed="rId5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/>
          <p:cNvCxnSpPr/>
          <p:nvPr/>
        </p:nvCxnSpPr>
        <p:spPr>
          <a:xfrm>
            <a:off x="479376" y="1605943"/>
            <a:ext cx="201622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312024" y="3812875"/>
            <a:ext cx="4464496" cy="5522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224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1487536"/>
            <a:ext cx="6053140" cy="53380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DFT Example1 (Page 336.)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479376" y="1940497"/>
                <a:ext cx="7231926" cy="620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altLang="ko-KR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r>
                  <a:rPr lang="ko-KR" altLang="en-US" sz="2400" dirty="0"/>
                  <a:t> </a:t>
                </a:r>
                <a:r>
                  <a:rPr lang="ko-KR" altLang="en-US" dirty="0"/>
                  <a:t>을 구하시오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940497"/>
                <a:ext cx="7231926" cy="620106"/>
              </a:xfrm>
              <a:prstGeom prst="rect">
                <a:avLst/>
              </a:prstGeom>
              <a:blipFill>
                <a:blip r:embed="rId3"/>
                <a:stretch>
                  <a:fillRect b="-10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79376" y="674655"/>
                <a:ext cx="9721080" cy="923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/>
                  <a:t>DFT)</a:t>
                </a:r>
                <a:r>
                  <a:rPr lang="en-US" altLang="ko-KR" dirty="0"/>
                  <a:t> First we consider the case of a complex exponential with a special frequency.</a:t>
                </a:r>
              </a:p>
              <a:p>
                <a:r>
                  <a:rPr lang="en-US" altLang="ko-KR" dirty="0"/>
                  <a:t>x1[n]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altLang="ko-KR" sz="2400" i="1">
                            <a:latin typeface="Cambria Math" panose="02040503050406030204" pitchFamily="18" charset="0"/>
                          </a:rPr>
                          <m:t>𝜋</m:t>
                        </m:r>
                        <m:f>
                          <m:fPr>
                            <m:ctrlPr>
                              <a:rPr lang="el-GR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𝑛𝑘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=0,1,2,3…..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674655"/>
                <a:ext cx="9721080" cy="923843"/>
              </a:xfrm>
              <a:prstGeom prst="rect">
                <a:avLst/>
              </a:prstGeom>
              <a:blipFill>
                <a:blip r:embed="rId4"/>
                <a:stretch>
                  <a:fillRect l="-690" t="-3974" b="-7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44138" y="1207760"/>
                <a:ext cx="4032448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𝒌𝒐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b="1" dirty="0"/>
                  <a:t>200 , N = 1000</a:t>
                </a:r>
                <a:r>
                  <a:rPr lang="ko-KR" altLang="en-US" b="1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138" y="1207760"/>
                <a:ext cx="4032448" cy="374526"/>
              </a:xfrm>
              <a:prstGeom prst="rect">
                <a:avLst/>
              </a:prstGeom>
              <a:blipFill>
                <a:blip r:embed="rId5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/>
          <p:cNvCxnSpPr/>
          <p:nvPr/>
        </p:nvCxnSpPr>
        <p:spPr>
          <a:xfrm>
            <a:off x="479376" y="2636912"/>
            <a:ext cx="3600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337904" y="4459856"/>
            <a:ext cx="5038682" cy="9853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553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1519998"/>
            <a:ext cx="6053140" cy="53380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DFT Example1 (Page 336.)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479376" y="1940497"/>
                <a:ext cx="7231926" cy="620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altLang="ko-KR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r>
                  <a:rPr lang="ko-KR" altLang="en-US" sz="2400" dirty="0"/>
                  <a:t> </a:t>
                </a:r>
                <a:r>
                  <a:rPr lang="ko-KR" altLang="en-US" dirty="0"/>
                  <a:t>을 구하시오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940497"/>
                <a:ext cx="7231926" cy="620106"/>
              </a:xfrm>
              <a:prstGeom prst="rect">
                <a:avLst/>
              </a:prstGeom>
              <a:blipFill>
                <a:blip r:embed="rId3"/>
                <a:stretch>
                  <a:fillRect b="-10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79376" y="674655"/>
                <a:ext cx="9721080" cy="923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/>
                  <a:t>DFT)</a:t>
                </a:r>
                <a:r>
                  <a:rPr lang="en-US" altLang="ko-KR" dirty="0"/>
                  <a:t> First we consider the case of a complex exponential with a special frequency.</a:t>
                </a:r>
              </a:p>
              <a:p>
                <a:r>
                  <a:rPr lang="en-US" altLang="ko-KR" dirty="0"/>
                  <a:t>x1[n]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altLang="ko-KR" sz="2400" i="1">
                            <a:latin typeface="Cambria Math" panose="02040503050406030204" pitchFamily="18" charset="0"/>
                          </a:rPr>
                          <m:t>𝜋</m:t>
                        </m:r>
                        <m:f>
                          <m:fPr>
                            <m:ctrlPr>
                              <a:rPr lang="el-GR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𝑛𝑘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=0,1,2,3…..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674655"/>
                <a:ext cx="9721080" cy="923843"/>
              </a:xfrm>
              <a:prstGeom prst="rect">
                <a:avLst/>
              </a:prstGeom>
              <a:blipFill>
                <a:blip r:embed="rId4"/>
                <a:stretch>
                  <a:fillRect l="-690" t="-3974" b="-7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44138" y="1207760"/>
                <a:ext cx="4032448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𝒌𝒐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b="1" dirty="0"/>
                  <a:t>200 , N = 1000</a:t>
                </a:r>
                <a:r>
                  <a:rPr lang="ko-KR" altLang="en-US" b="1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138" y="1207760"/>
                <a:ext cx="4032448" cy="374526"/>
              </a:xfrm>
              <a:prstGeom prst="rect">
                <a:avLst/>
              </a:prstGeom>
              <a:blipFill>
                <a:blip r:embed="rId5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6310603" y="5506411"/>
            <a:ext cx="5038682" cy="7882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2344" y="56612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출력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302374" y="2835580"/>
            <a:ext cx="5038682" cy="6254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7" idx="1"/>
          </p:cNvCxnSpPr>
          <p:nvPr/>
        </p:nvCxnSpPr>
        <p:spPr>
          <a:xfrm flipH="1" flipV="1">
            <a:off x="4151784" y="5877272"/>
            <a:ext cx="2158819" cy="2328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56351" y="569260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엑셀 그래프</a:t>
            </a:r>
          </a:p>
        </p:txBody>
      </p:sp>
    </p:spTree>
    <p:extLst>
      <p:ext uri="{BB962C8B-B14F-4D97-AF65-F5344CB8AC3E}">
        <p14:creationId xmlns:p14="http://schemas.microsoft.com/office/powerpoint/2010/main" val="232473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MOTIVATION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/>
          <p:cNvSpPr>
            <a:spLocks noGrp="1" noChangeArrowheads="1"/>
          </p:cNvSpPr>
          <p:nvPr/>
        </p:nvSpPr>
        <p:spPr bwMode="auto">
          <a:xfrm>
            <a:off x="984324" y="1340768"/>
            <a:ext cx="8928100" cy="514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346"/>
              </a:buClr>
              <a:buFont typeface="Wingdings" pitchFamily="2" charset="2"/>
              <a:buChar char="v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1050" indent="-32385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4386"/>
              </a:buClr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255713" indent="-271463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63700" indent="-2286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71688" indent="-2286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28888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86088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43288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00488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dirty="0"/>
              <a:t>Synthesize </a:t>
            </a:r>
            <a:r>
              <a:rPr lang="en-US" altLang="en-US" dirty="0">
                <a:solidFill>
                  <a:schemeClr val="accent1"/>
                </a:solidFill>
              </a:rPr>
              <a:t>Complicated</a:t>
            </a:r>
            <a:r>
              <a:rPr lang="en-US" altLang="en-US" dirty="0"/>
              <a:t> Signals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Musical Notes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Piano uses 3 strings for many notes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Chords: play several notes simultaneously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Human Speech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Vowels have dominant frequencies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Application: computer generated speech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Can </a:t>
            </a:r>
            <a:r>
              <a:rPr lang="en-US" altLang="en-US" dirty="0">
                <a:solidFill>
                  <a:schemeClr val="accent1"/>
                </a:solidFill>
              </a:rPr>
              <a:t>all</a:t>
            </a:r>
            <a:r>
              <a:rPr lang="en-US" altLang="en-US" dirty="0"/>
              <a:t> signals be generated this way?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Sum of sinusoids?</a:t>
            </a:r>
          </a:p>
        </p:txBody>
      </p:sp>
    </p:spTree>
    <p:extLst>
      <p:ext uri="{BB962C8B-B14F-4D97-AF65-F5344CB8AC3E}">
        <p14:creationId xmlns:p14="http://schemas.microsoft.com/office/powerpoint/2010/main" val="644572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DFT Example1 (Page 336.)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479376" y="1940497"/>
                <a:ext cx="7231926" cy="620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altLang="ko-KR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r>
                  <a:rPr lang="ko-KR" altLang="en-US" sz="2400" dirty="0"/>
                  <a:t> </a:t>
                </a:r>
                <a:r>
                  <a:rPr lang="ko-KR" altLang="en-US" dirty="0"/>
                  <a:t>을 구하시오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940497"/>
                <a:ext cx="7231926" cy="620106"/>
              </a:xfrm>
              <a:prstGeom prst="rect">
                <a:avLst/>
              </a:prstGeom>
              <a:blipFill>
                <a:blip r:embed="rId2"/>
                <a:stretch>
                  <a:fillRect b="-10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79376" y="674655"/>
                <a:ext cx="9721080" cy="923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/>
                  <a:t>DFT)</a:t>
                </a:r>
                <a:r>
                  <a:rPr lang="en-US" altLang="ko-KR" dirty="0"/>
                  <a:t> First we consider the case of a complex exponential with a special frequency.</a:t>
                </a:r>
              </a:p>
              <a:p>
                <a:r>
                  <a:rPr lang="en-US" altLang="ko-KR" dirty="0"/>
                  <a:t>x1[n]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altLang="ko-KR" sz="2400" i="1">
                            <a:latin typeface="Cambria Math" panose="02040503050406030204" pitchFamily="18" charset="0"/>
                          </a:rPr>
                          <m:t>𝜋</m:t>
                        </m:r>
                        <m:f>
                          <m:fPr>
                            <m:ctrlPr>
                              <a:rPr lang="el-GR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𝑛𝑘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=0,1,2,3…..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674655"/>
                <a:ext cx="9721080" cy="923843"/>
              </a:xfrm>
              <a:prstGeom prst="rect">
                <a:avLst/>
              </a:prstGeom>
              <a:blipFill>
                <a:blip r:embed="rId3"/>
                <a:stretch>
                  <a:fillRect l="-690" t="-3974" b="-7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44138" y="1207760"/>
                <a:ext cx="4032448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𝒌𝒐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𝟐𝟎𝟎</m:t>
                    </m:r>
                  </m:oMath>
                </a14:m>
                <a:r>
                  <a:rPr lang="en-US" altLang="ko-KR" b="1" dirty="0"/>
                  <a:t> , N = 1000</a:t>
                </a:r>
                <a:r>
                  <a:rPr lang="ko-KR" altLang="en-US" b="1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138" y="1207760"/>
                <a:ext cx="4032448" cy="374526"/>
              </a:xfrm>
              <a:prstGeom prst="rect">
                <a:avLst/>
              </a:prstGeom>
              <a:blipFill>
                <a:blip r:embed="rId4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/>
          <p:cNvGrpSpPr/>
          <p:nvPr/>
        </p:nvGrpSpPr>
        <p:grpSpPr>
          <a:xfrm>
            <a:off x="263353" y="2780928"/>
            <a:ext cx="5724210" cy="3652226"/>
            <a:chOff x="5447928" y="2780928"/>
            <a:chExt cx="5985343" cy="365222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7928" y="2780928"/>
              <a:ext cx="5985343" cy="365222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240016" y="2852936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Magnitude</a:t>
              </a:r>
              <a:endParaRPr lang="ko-KR" altLang="en-US" b="1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183331" y="2878784"/>
            <a:ext cx="5870923" cy="3425765"/>
            <a:chOff x="6183331" y="2878784"/>
            <a:chExt cx="5870923" cy="342576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3331" y="2989385"/>
              <a:ext cx="5870923" cy="331516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745093" y="2878784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Phase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1290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IDFT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3392" y="702442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  <a:latin typeface="+mj-ea"/>
                <a:ea typeface="+mj-ea"/>
              </a:rPr>
              <a:t>IDFT Programming </a:t>
            </a:r>
            <a:endParaRPr lang="ko-KR" altLang="en-US" sz="28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700808"/>
            <a:ext cx="5176187" cy="10801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8" y="3895554"/>
            <a:ext cx="10628914" cy="1872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0272464" y="3897773"/>
            <a:ext cx="901598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lang="ko-KR" altLang="en-US" sz="1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altLang="ko-KR"/>
              <a:t>IDFT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68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8" y="3895554"/>
            <a:ext cx="10628914" cy="1872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IDFT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3392" y="702442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  <a:latin typeface="+mj-ea"/>
                <a:ea typeface="+mj-ea"/>
              </a:rPr>
              <a:t>IDFT Programming </a:t>
            </a:r>
            <a:endParaRPr lang="ko-KR" altLang="en-US" sz="28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700808"/>
            <a:ext cx="5176187" cy="10801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631504" y="1700808"/>
            <a:ext cx="432048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79776" y="1916832"/>
            <a:ext cx="1719803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3798610" y="2492896"/>
            <a:ext cx="1486789" cy="1702313"/>
            <a:chOff x="3456147" y="2492896"/>
            <a:chExt cx="1486789" cy="1702313"/>
          </a:xfrm>
        </p:grpSpPr>
        <p:cxnSp>
          <p:nvCxnSpPr>
            <p:cNvPr id="10" name="직선 연결선 9"/>
            <p:cNvCxnSpPr>
              <a:stCxn id="8" idx="2"/>
            </p:cNvCxnSpPr>
            <p:nvPr/>
          </p:nvCxnSpPr>
          <p:spPr>
            <a:xfrm>
              <a:off x="4939678" y="2492896"/>
              <a:ext cx="3258" cy="169091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H="1">
              <a:off x="3456147" y="4192438"/>
              <a:ext cx="1486789" cy="277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연결선 23"/>
          <p:cNvCxnSpPr>
            <a:stCxn id="3" idx="2"/>
          </p:cNvCxnSpPr>
          <p:nvPr/>
        </p:nvCxnSpPr>
        <p:spPr>
          <a:xfrm>
            <a:off x="1847528" y="2780928"/>
            <a:ext cx="0" cy="100811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407368" y="3789040"/>
            <a:ext cx="14401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07368" y="3789040"/>
            <a:ext cx="0" cy="64807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07368" y="4437112"/>
            <a:ext cx="64807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 txBox="1">
            <a:spLocks/>
          </p:cNvSpPr>
          <p:nvPr/>
        </p:nvSpPr>
        <p:spPr>
          <a:xfrm>
            <a:off x="10272464" y="3897773"/>
            <a:ext cx="901598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lang="ko-KR" altLang="en-US" sz="1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altLang="ko-KR"/>
              <a:t>IDFT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18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8" y="3895554"/>
            <a:ext cx="10628914" cy="1872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IDFT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3392" y="702442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  <a:latin typeface="+mj-ea"/>
                <a:ea typeface="+mj-ea"/>
              </a:rPr>
              <a:t>IDFT Programming </a:t>
            </a:r>
            <a:endParaRPr lang="ko-KR" altLang="en-US" sz="28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700808"/>
            <a:ext cx="5176187" cy="108012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2423592" y="1844824"/>
            <a:ext cx="1152128" cy="6480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227" y="2492896"/>
            <a:ext cx="4886732" cy="89669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3143672" y="4941168"/>
            <a:ext cx="72728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71464" y="1700808"/>
            <a:ext cx="360040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65430" y="5145534"/>
            <a:ext cx="3348372" cy="2760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451484" y="2708920"/>
            <a:ext cx="0" cy="23762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3" idx="4"/>
          </p:cNvCxnSpPr>
          <p:nvPr/>
        </p:nvCxnSpPr>
        <p:spPr>
          <a:xfrm>
            <a:off x="2999656" y="2492896"/>
            <a:ext cx="3240360" cy="21663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 txBox="1">
            <a:spLocks/>
          </p:cNvSpPr>
          <p:nvPr/>
        </p:nvSpPr>
        <p:spPr>
          <a:xfrm>
            <a:off x="10272464" y="3897773"/>
            <a:ext cx="901598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lang="ko-KR" altLang="en-US" sz="1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altLang="ko-KR"/>
              <a:t>IDFT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91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383991"/>
            <a:ext cx="5336157" cy="545081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DFT Example1 (Page 336.)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79376" y="674655"/>
                <a:ext cx="972108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/>
                  <a:t>IDFT)</a:t>
                </a:r>
                <a:r>
                  <a:rPr lang="en-US" altLang="ko-KR" dirty="0"/>
                  <a:t> x[n]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0.4</m:t>
                            </m:r>
                            <m:r>
                              <a:rPr lang="ko-KR" alt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=0,1,2,3…..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2400" b="0" dirty="0"/>
              </a:p>
              <a:p>
                <a:r>
                  <a:rPr lang="ko-KR" altLang="en-US" sz="2000" dirty="0"/>
                  <a:t>신호 </a:t>
                </a:r>
                <a:r>
                  <a:rPr lang="en-US" altLang="ko-KR" sz="2000" dirty="0"/>
                  <a:t>x[n]</a:t>
                </a:r>
                <a:r>
                  <a:rPr lang="ko-KR" altLang="en-US" sz="2000" dirty="0"/>
                  <a:t>을 </a:t>
                </a:r>
                <a:r>
                  <a:rPr lang="en-US" altLang="ko-KR" sz="2000" dirty="0"/>
                  <a:t>DFT – IDFT</a:t>
                </a:r>
                <a:r>
                  <a:rPr lang="ko-KR" altLang="en-US" sz="2000" dirty="0"/>
                  <a:t>한 </a:t>
                </a:r>
                <a:r>
                  <a:rPr lang="en-US" altLang="ko-KR" sz="2000" dirty="0"/>
                  <a:t>x_[n]</a:t>
                </a:r>
                <a:r>
                  <a:rPr lang="ko-KR" altLang="en-US" sz="2000" dirty="0"/>
                  <a:t>과 </a:t>
                </a:r>
                <a:r>
                  <a:rPr lang="en-US" altLang="ko-KR" sz="2000" dirty="0"/>
                  <a:t>x[n] </a:t>
                </a:r>
                <a:r>
                  <a:rPr lang="ko-KR" altLang="en-US" sz="2000" dirty="0"/>
                  <a:t>그래프 비교하기 </a:t>
                </a: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674655"/>
                <a:ext cx="9721080" cy="769441"/>
              </a:xfrm>
              <a:prstGeom prst="rect">
                <a:avLst/>
              </a:prstGeom>
              <a:blipFill>
                <a:blip r:embed="rId3"/>
                <a:stretch>
                  <a:fillRect l="-690" b="-134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896200" y="82619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 = 1000</a:t>
            </a:r>
            <a:r>
              <a:rPr lang="ko-KR" altLang="en-US" b="1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67608" y="321297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DFT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67608" y="42210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IDFT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94318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302680"/>
            <a:ext cx="5336157" cy="54386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DFT Example1 (Page 336.)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79376" y="674655"/>
                <a:ext cx="972108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/>
                  <a:t>IDFT)</a:t>
                </a:r>
                <a:r>
                  <a:rPr lang="en-US" altLang="ko-KR" dirty="0"/>
                  <a:t> x[n]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0.4</m:t>
                            </m:r>
                            <m:r>
                              <a:rPr lang="ko-KR" alt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=0,1,2,3…..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2400" b="0" dirty="0"/>
              </a:p>
              <a:p>
                <a:r>
                  <a:rPr lang="ko-KR" altLang="en-US" sz="2000" dirty="0"/>
                  <a:t>신호 </a:t>
                </a:r>
                <a:r>
                  <a:rPr lang="en-US" altLang="ko-KR" sz="2000" dirty="0"/>
                  <a:t>x[n]</a:t>
                </a:r>
                <a:r>
                  <a:rPr lang="ko-KR" altLang="en-US" sz="2000" dirty="0"/>
                  <a:t>을 </a:t>
                </a:r>
                <a:r>
                  <a:rPr lang="en-US" altLang="ko-KR" sz="2000" dirty="0"/>
                  <a:t>DFT</a:t>
                </a:r>
                <a:r>
                  <a:rPr lang="ko-KR" altLang="en-US" sz="2000" dirty="0"/>
                  <a:t>한 후</a:t>
                </a:r>
                <a:r>
                  <a:rPr lang="en-US" altLang="ko-KR" sz="2000" dirty="0"/>
                  <a:t>, IDFT</a:t>
                </a:r>
                <a:r>
                  <a:rPr lang="ko-KR" altLang="en-US" sz="2000" dirty="0"/>
                  <a:t>하여 </a:t>
                </a:r>
                <a:r>
                  <a:rPr lang="en-US" altLang="ko-KR" sz="2000" dirty="0"/>
                  <a:t>x[n] </a:t>
                </a:r>
                <a:r>
                  <a:rPr lang="ko-KR" altLang="en-US" sz="2000" dirty="0"/>
                  <a:t>그래프 비교하기 </a:t>
                </a: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674655"/>
                <a:ext cx="9721080" cy="769441"/>
              </a:xfrm>
              <a:prstGeom prst="rect">
                <a:avLst/>
              </a:prstGeom>
              <a:blipFill>
                <a:blip r:embed="rId3"/>
                <a:stretch>
                  <a:fillRect l="-690" b="-134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896200" y="82619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 = 1000</a:t>
            </a:r>
            <a:r>
              <a:rPr lang="ko-KR" altLang="en-US" b="1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95490" y="5373216"/>
            <a:ext cx="1872208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339916" y="1475136"/>
            <a:ext cx="6522305" cy="1981388"/>
            <a:chOff x="5159896" y="4636748"/>
            <a:chExt cx="6522305" cy="198138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896" y="4941168"/>
              <a:ext cx="6522305" cy="167696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4" name="TextBox 3"/>
            <p:cNvSpPr txBox="1"/>
            <p:nvPr/>
          </p:nvSpPr>
          <p:spPr>
            <a:xfrm>
              <a:off x="5879976" y="4653136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,</a:t>
              </a:r>
              <a:r>
                <a:rPr lang="en-US" altLang="ko-KR" b="1" dirty="0"/>
                <a:t>x[n]</a:t>
              </a:r>
              <a:endParaRPr lang="ko-KR" alt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616279" y="4636748"/>
              <a:ext cx="187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IDFT </a:t>
              </a:r>
              <a:r>
                <a:rPr lang="ko-KR" altLang="en-US" b="1" dirty="0"/>
                <a:t>한  </a:t>
              </a:r>
              <a:r>
                <a:rPr lang="en-US" altLang="ko-KR" b="1" dirty="0"/>
                <a:t>x[n]</a:t>
              </a:r>
              <a:endParaRPr lang="ko-KR" altLang="en-US" b="1" dirty="0"/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442710" y="4022024"/>
          <a:ext cx="2664294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98">
                  <a:extLst>
                    <a:ext uri="{9D8B030D-6E8A-4147-A177-3AD203B41FA5}">
                      <a16:colId xmlns:a16="http://schemas.microsoft.com/office/drawing/2014/main" val="3457493873"/>
                    </a:ext>
                  </a:extLst>
                </a:gridCol>
                <a:gridCol w="888098">
                  <a:extLst>
                    <a:ext uri="{9D8B030D-6E8A-4147-A177-3AD203B41FA5}">
                      <a16:colId xmlns:a16="http://schemas.microsoft.com/office/drawing/2014/main" val="3367861887"/>
                    </a:ext>
                  </a:extLst>
                </a:gridCol>
                <a:gridCol w="888098">
                  <a:extLst>
                    <a:ext uri="{9D8B030D-6E8A-4147-A177-3AD203B41FA5}">
                      <a16:colId xmlns:a16="http://schemas.microsoft.com/office/drawing/2014/main" val="4174787475"/>
                    </a:ext>
                  </a:extLst>
                </a:gridCol>
              </a:tblGrid>
              <a:tr h="231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x[n]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x_[n]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57145"/>
                  </a:ext>
                </a:extLst>
              </a:tr>
              <a:tr h="231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0.999967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70733"/>
                  </a:ext>
                </a:extLst>
              </a:tr>
              <a:tr h="231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0.309017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0.308985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661339"/>
                  </a:ext>
                </a:extLst>
              </a:tr>
              <a:tr h="231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-0.809017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-0.809043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5214"/>
                  </a:ext>
                </a:extLst>
              </a:tr>
              <a:tr h="231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-0.809017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-0.809039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187231"/>
                  </a:ext>
                </a:extLst>
              </a:tr>
              <a:tr h="231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0.309016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0.308998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77823"/>
                  </a:ext>
                </a:extLst>
              </a:tr>
              <a:tr h="231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0.999985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705150"/>
                  </a:ext>
                </a:extLst>
              </a:tr>
              <a:tr h="231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0.309018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0.309005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325273"/>
                  </a:ext>
                </a:extLst>
              </a:tr>
              <a:tr h="231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-0.809016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-0.809028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571022"/>
                  </a:ext>
                </a:extLst>
              </a:tr>
              <a:tr h="231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-0.809018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-0.809029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169026"/>
                  </a:ext>
                </a:extLst>
              </a:tr>
              <a:tr h="231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0.309015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0.309005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3983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42710" y="3645024"/>
            <a:ext cx="1692188" cy="3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실제 차이 </a:t>
            </a:r>
          </a:p>
        </p:txBody>
      </p:sp>
    </p:spTree>
    <p:extLst>
      <p:ext uri="{BB962C8B-B14F-4D97-AF65-F5344CB8AC3E}">
        <p14:creationId xmlns:p14="http://schemas.microsoft.com/office/powerpoint/2010/main" val="4241882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488488" y="0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사운드 </a:t>
            </a:r>
            <a:r>
              <a:rPr lang="en-US" altLang="ko-KR" dirty="0"/>
              <a:t>DFT 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9336" y="988875"/>
            <a:ext cx="1052665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원본 음악 파일을 </a:t>
            </a:r>
            <a:r>
              <a:rPr lang="en-US" altLang="ko-KR" dirty="0"/>
              <a:t>DFT</a:t>
            </a:r>
            <a:r>
              <a:rPr lang="ko-KR" altLang="en-US" dirty="0"/>
              <a:t> 그래프</a:t>
            </a:r>
            <a:r>
              <a:rPr lang="en-US" altLang="ko-KR" dirty="0"/>
              <a:t>,</a:t>
            </a:r>
            <a:r>
              <a:rPr lang="ko-KR" altLang="en-US" dirty="0"/>
              <a:t> 노이즈가 낀 음악 파일의 </a:t>
            </a:r>
            <a:r>
              <a:rPr lang="en-US" altLang="ko-KR" dirty="0"/>
              <a:t>DFT</a:t>
            </a:r>
            <a:r>
              <a:rPr lang="ko-KR" altLang="en-US" dirty="0"/>
              <a:t> 그래프를 각각 출력하라</a:t>
            </a:r>
            <a:r>
              <a:rPr lang="en-US" altLang="ko-KR" dirty="0"/>
              <a:t>. </a:t>
            </a:r>
            <a:r>
              <a:rPr lang="ko-KR" altLang="en-US" dirty="0"/>
              <a:t>노이즈의 주파수를 구하고 노이즈를 제거한 후 </a:t>
            </a:r>
            <a:r>
              <a:rPr lang="en-US" altLang="ko-KR" dirty="0"/>
              <a:t>IDFT</a:t>
            </a:r>
            <a:r>
              <a:rPr lang="ko-KR" altLang="en-US" dirty="0"/>
              <a:t>하여 원본 음악과 비슷한 음악 파일을 생성하라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보고서 작성 항목</a:t>
            </a:r>
            <a:r>
              <a:rPr lang="en-US" altLang="ko-KR" dirty="0"/>
              <a:t>]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음악 파일 </a:t>
            </a:r>
            <a:r>
              <a:rPr lang="en-US" altLang="ko-KR" dirty="0"/>
              <a:t>DFT 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(</a:t>
            </a:r>
            <a:r>
              <a:rPr lang="ko-KR" altLang="en-US" dirty="0" smtClean="0"/>
              <a:t>엑셀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노이즈가 낀 음악 파일 </a:t>
            </a:r>
            <a:r>
              <a:rPr lang="en-US" altLang="ko-KR" dirty="0"/>
              <a:t>DFT</a:t>
            </a:r>
            <a:r>
              <a:rPr lang="ko-KR" altLang="en-US" dirty="0"/>
              <a:t> 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(</a:t>
            </a:r>
            <a:r>
              <a:rPr lang="ko-KR" altLang="en-US" dirty="0" smtClean="0"/>
              <a:t>엑셀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노이즈의 </a:t>
            </a:r>
            <a:r>
              <a:rPr lang="ko-KR" altLang="en-US" dirty="0" smtClean="0"/>
              <a:t>주파수는 몇 </a:t>
            </a:r>
            <a:r>
              <a:rPr lang="en-US" altLang="ko-KR" dirty="0" smtClean="0"/>
              <a:t>Hz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노이즈를 제거한 </a:t>
            </a:r>
            <a:r>
              <a:rPr lang="ko-KR" altLang="en-US" dirty="0" smtClean="0"/>
              <a:t>음악파일</a:t>
            </a:r>
            <a:r>
              <a:rPr lang="en-US" altLang="ko-KR" dirty="0" smtClean="0"/>
              <a:t>(wav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685610" y="1700808"/>
            <a:ext cx="2175971" cy="5069052"/>
            <a:chOff x="6810100" y="1340768"/>
            <a:chExt cx="2175971" cy="5069052"/>
          </a:xfrm>
        </p:grpSpPr>
        <p:sp>
          <p:nvSpPr>
            <p:cNvPr id="2" name="직사각형 1"/>
            <p:cNvSpPr/>
            <p:nvPr/>
          </p:nvSpPr>
          <p:spPr>
            <a:xfrm>
              <a:off x="6816080" y="1340768"/>
              <a:ext cx="216024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음악 </a:t>
              </a:r>
              <a:r>
                <a:rPr lang="en-US" altLang="ko-KR" b="1" dirty="0">
                  <a:solidFill>
                    <a:schemeClr val="tx1"/>
                  </a:solidFill>
                </a:rPr>
                <a:t>DFT </a:t>
              </a:r>
              <a:endParaRPr lang="ko-KR" altLang="en-US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810100" y="2124075"/>
              <a:ext cx="2160240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r>
                <a:rPr lang="ko-KR" altLang="en-US" dirty="0">
                  <a:solidFill>
                    <a:schemeClr val="tx1"/>
                  </a:solidFill>
                </a:rPr>
                <a:t>음악 </a:t>
              </a:r>
              <a:r>
                <a:rPr lang="ko-KR" altLang="en-US">
                  <a:solidFill>
                    <a:schemeClr val="tx1"/>
                  </a:solidFill>
                </a:rPr>
                <a:t>데이터</a:t>
              </a:r>
              <a:r>
                <a:rPr lang="en-US" altLang="ko-KR">
                  <a:solidFill>
                    <a:schemeClr val="tx1"/>
                  </a:solidFill>
                </a:rPr>
                <a:t> </a:t>
              </a:r>
              <a:r>
                <a:rPr lang="ko-KR" altLang="en-US" smtClean="0">
                  <a:solidFill>
                    <a:schemeClr val="tx1"/>
                  </a:solidFill>
                </a:rPr>
                <a:t>열기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810100" y="3061926"/>
              <a:ext cx="2160240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DFT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825831" y="4027065"/>
              <a:ext cx="2160240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노이즈 제거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25831" y="4930987"/>
              <a:ext cx="2160240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IDFT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14255" y="5833756"/>
              <a:ext cx="2160240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음악 파일 생성</a:t>
              </a:r>
            </a:p>
          </p:txBody>
        </p:sp>
        <p:sp>
          <p:nvSpPr>
            <p:cNvPr id="3" name="아래쪽 화살표 2"/>
            <p:cNvSpPr/>
            <p:nvPr/>
          </p:nvSpPr>
          <p:spPr>
            <a:xfrm>
              <a:off x="7730473" y="2797929"/>
              <a:ext cx="288032" cy="1962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아래쪽 화살표 18"/>
            <p:cNvSpPr/>
            <p:nvPr/>
          </p:nvSpPr>
          <p:spPr>
            <a:xfrm>
              <a:off x="7746204" y="3734385"/>
              <a:ext cx="288032" cy="1962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아래쪽 화살표 19"/>
            <p:cNvSpPr/>
            <p:nvPr/>
          </p:nvSpPr>
          <p:spPr>
            <a:xfrm>
              <a:off x="7730473" y="4672236"/>
              <a:ext cx="288032" cy="1962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아래쪽 화살표 20"/>
            <p:cNvSpPr/>
            <p:nvPr/>
          </p:nvSpPr>
          <p:spPr>
            <a:xfrm>
              <a:off x="7750359" y="5572261"/>
              <a:ext cx="288032" cy="1962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Week 7 </a:t>
            </a:r>
            <a:r>
              <a:rPr lang="en-US" altLang="ko-KR" sz="2400" b="1" dirty="0"/>
              <a:t>assignment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8919907" y="2697943"/>
            <a:ext cx="774443" cy="14840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768408" y="2484115"/>
            <a:ext cx="1656183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헤더 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꺾인 연결선 22"/>
          <p:cNvCxnSpPr>
            <a:stCxn id="15" idx="2"/>
            <a:endCxn id="18" idx="3"/>
          </p:cNvCxnSpPr>
          <p:nvPr/>
        </p:nvCxnSpPr>
        <p:spPr>
          <a:xfrm rot="5400000">
            <a:off x="8012429" y="3897756"/>
            <a:ext cx="3421649" cy="1746495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02730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  <p:par>
              <p:cTn id="3"/>
            </p:par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Assignment Rule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67408" y="980728"/>
            <a:ext cx="10585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“KLAS</a:t>
            </a:r>
            <a:r>
              <a:rPr lang="ko-KR" altLang="en-US" dirty="0">
                <a:solidFill>
                  <a:schemeClr val="tx2"/>
                </a:solidFill>
              </a:rPr>
              <a:t>에 제출할 때 다음 사항을 꼭 지켜주세요</a:t>
            </a:r>
            <a:r>
              <a:rPr lang="en-US" altLang="ko-KR" dirty="0">
                <a:solidFill>
                  <a:schemeClr val="tx2"/>
                </a:solidFill>
              </a:rPr>
              <a:t>” 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파일명 </a:t>
            </a:r>
            <a:r>
              <a:rPr lang="en-US" altLang="ko-KR" dirty="0"/>
              <a:t>: “Lab00_</a:t>
            </a:r>
            <a:r>
              <a:rPr lang="ko-KR" altLang="en-US" dirty="0"/>
              <a:t>요일</a:t>
            </a:r>
            <a:r>
              <a:rPr lang="en-US" altLang="ko-KR" dirty="0"/>
              <a:t>_</a:t>
            </a:r>
            <a:r>
              <a:rPr lang="ko-KR" altLang="en-US" dirty="0" err="1"/>
              <a:t>대표자이름</a:t>
            </a:r>
            <a:r>
              <a:rPr lang="en-US" altLang="ko-KR" dirty="0"/>
              <a:t>.zip” </a:t>
            </a:r>
          </a:p>
          <a:p>
            <a:r>
              <a:rPr lang="en-US" altLang="ko-KR" dirty="0"/>
              <a:t>Ex) Lab01_</a:t>
            </a:r>
            <a:r>
              <a:rPr lang="ko-KR" altLang="en-US" dirty="0"/>
              <a:t>목</a:t>
            </a:r>
            <a:r>
              <a:rPr lang="en-US" altLang="ko-KR" dirty="0"/>
              <a:t>_</a:t>
            </a:r>
            <a:r>
              <a:rPr lang="ko-KR" altLang="en-US" dirty="0"/>
              <a:t>홍길동</a:t>
            </a:r>
            <a:r>
              <a:rPr lang="en-US" altLang="ko-KR" dirty="0"/>
              <a:t>.zip   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압축 툴은 자유롭게 사용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제출 파일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보고서와 프로그램을 압축해서 제출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/>
              <a:t>   - </a:t>
            </a:r>
            <a:r>
              <a:rPr lang="ko-KR" altLang="en-US" dirty="0"/>
              <a:t>보고서 파일 </a:t>
            </a:r>
            <a:r>
              <a:rPr lang="en-US" altLang="ko-KR" dirty="0"/>
              <a:t>(</a:t>
            </a:r>
            <a:r>
              <a:rPr lang="en-US" altLang="ko-KR" dirty="0" err="1"/>
              <a:t>hwp</a:t>
            </a:r>
            <a:r>
              <a:rPr lang="en-US" altLang="ko-KR" dirty="0"/>
              <a:t>, word):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목적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알고리즘</a:t>
            </a:r>
            <a:r>
              <a:rPr lang="en-US" altLang="ko-KR" dirty="0"/>
              <a:t>(</a:t>
            </a:r>
            <a:r>
              <a:rPr lang="ko-KR" altLang="en-US" dirty="0"/>
              <a:t>순서</a:t>
            </a:r>
            <a:r>
              <a:rPr lang="en-US" altLang="ko-KR" dirty="0"/>
              <a:t>), </a:t>
            </a:r>
            <a:r>
              <a:rPr lang="ko-KR" altLang="en-US" dirty="0"/>
              <a:t>결과 분석</a:t>
            </a:r>
            <a:r>
              <a:rPr lang="en-US" altLang="ko-KR" dirty="0"/>
              <a:t>, </a:t>
            </a:r>
            <a:r>
              <a:rPr lang="ko-KR" altLang="en-US" dirty="0"/>
              <a:t>느낀 점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3363290"/>
            <a:ext cx="5966564" cy="3328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3400698"/>
            <a:ext cx="3298924" cy="924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9248327" y="3541342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프로그램 파일</a:t>
            </a:r>
            <a:endParaRPr lang="en-US" altLang="ko-KR" dirty="0"/>
          </a:p>
          <a:p>
            <a:r>
              <a:rPr lang="ko-KR" altLang="en-US" dirty="0"/>
              <a:t>보고서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456040" y="3289052"/>
            <a:ext cx="2664296" cy="114762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endCxn id="12" idx="4"/>
          </p:cNvCxnSpPr>
          <p:nvPr/>
        </p:nvCxnSpPr>
        <p:spPr>
          <a:xfrm rot="10800000">
            <a:off x="7788188" y="4436681"/>
            <a:ext cx="828092" cy="59090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16280" y="484292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압축하여 제출</a:t>
            </a:r>
          </a:p>
        </p:txBody>
      </p:sp>
    </p:spTree>
    <p:extLst>
      <p:ext uri="{BB962C8B-B14F-4D97-AF65-F5344CB8AC3E}">
        <p14:creationId xmlns:p14="http://schemas.microsoft.com/office/powerpoint/2010/main" val="117426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Euler’s Formula Reversed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983432" y="1268760"/>
            <a:ext cx="6781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346"/>
              </a:buClr>
              <a:buFont typeface="Wingdings" pitchFamily="2" charset="2"/>
              <a:buChar char="v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1050" indent="-32385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4386"/>
              </a:buClr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255713" indent="-271463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63700" indent="-2286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71688" indent="-2286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28888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86088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43288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00488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en-US"/>
              <a:t>Solve for </a:t>
            </a:r>
            <a:r>
              <a:rPr lang="en-US" altLang="en-US">
                <a:solidFill>
                  <a:schemeClr val="accent1"/>
                </a:solidFill>
              </a:rPr>
              <a:t>cosine</a:t>
            </a:r>
            <a:r>
              <a:rPr lang="en-US" altLang="en-US"/>
              <a:t> (or sine)</a:t>
            </a:r>
          </a:p>
          <a:p>
            <a:pPr lvl="1" eaLnBrk="1" hangingPunct="1"/>
            <a:endParaRPr lang="en-US" altLang="en-US"/>
          </a:p>
        </p:txBody>
      </p:sp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032" y="1725960"/>
            <a:ext cx="4875213" cy="760413"/>
          </a:xfrm>
          <a:prstGeom prst="rect">
            <a:avLst/>
          </a:prstGeom>
          <a:noFill/>
          <a:extLst>
            <a:ext uri="{909E8E84-426E-40dd-AFC4-6F175D3DCCD1}">
              <a14:hiddenFill xmlns="" xmlns:mc="http://schemas.openxmlformats.org/markup-compatibility/2006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632" y="2499073"/>
            <a:ext cx="5597525" cy="760412"/>
          </a:xfrm>
          <a:prstGeom prst="rect">
            <a:avLst/>
          </a:prstGeom>
          <a:noFill/>
          <a:extLst>
            <a:ext uri="{909E8E84-426E-40dd-AFC4-6F175D3DCCD1}">
              <a14:hiddenFill xmlns="" xmlns:mc="http://schemas.openxmlformats.org/markup-compatibility/2006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632" y="3249960"/>
            <a:ext cx="5064125" cy="760413"/>
          </a:xfrm>
          <a:prstGeom prst="rect">
            <a:avLst/>
          </a:prstGeom>
          <a:noFill/>
          <a:extLst>
            <a:ext uri="{909E8E84-426E-40dd-AFC4-6F175D3DCCD1}">
              <a14:hiddenFill xmlns="" xmlns:mc="http://schemas.openxmlformats.org/markup-compatibility/2006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232" y="4016723"/>
            <a:ext cx="4506913" cy="757237"/>
          </a:xfrm>
          <a:prstGeom prst="rect">
            <a:avLst/>
          </a:prstGeom>
          <a:noFill/>
          <a:extLst>
            <a:ext uri="{909E8E84-426E-40dd-AFC4-6F175D3DCCD1}">
              <a14:hiddenFill xmlns="" xmlns:mc="http://schemas.openxmlformats.org/markup-compatibility/2006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973263" y="4926013"/>
            <a:ext cx="4884737" cy="869950"/>
            <a:chOff x="1243" y="3103"/>
            <a:chExt cx="3077" cy="548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43" y="3103"/>
              <a:ext cx="3077" cy="548"/>
            </a:xfrm>
            <a:prstGeom prst="rect">
              <a:avLst/>
            </a:prstGeom>
            <a:solidFill>
              <a:srgbClr val="FDFA7A"/>
            </a:solidFill>
            <a:ln w="3810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" name="Line 5"/>
            <p:cNvSpPr>
              <a:spLocks noChangeShapeType="1"/>
            </p:cNvSpPr>
            <p:nvPr/>
          </p:nvSpPr>
          <p:spPr bwMode="auto">
            <a:xfrm>
              <a:off x="2464" y="3389"/>
              <a:ext cx="1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4164" y="3205"/>
              <a:ext cx="212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3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647" y="3205"/>
              <a:ext cx="212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3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067" y="3205"/>
              <a:ext cx="212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3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1280" y="3205"/>
              <a:ext cx="597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3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cos(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2483" y="3391"/>
              <a:ext cx="19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2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2482" y="3168"/>
              <a:ext cx="19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2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4066" y="3141"/>
              <a:ext cx="14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2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t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3833" y="3141"/>
              <a:ext cx="14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2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j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3162" y="3141"/>
              <a:ext cx="14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2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t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2929" y="3141"/>
              <a:ext cx="14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2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j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3522" y="3205"/>
              <a:ext cx="244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36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e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2752" y="3205"/>
              <a:ext cx="244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36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e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1971" y="3205"/>
              <a:ext cx="197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36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t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3891" y="3116"/>
              <a:ext cx="278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2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w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2988" y="3116"/>
              <a:ext cx="278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2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w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1746" y="3173"/>
              <a:ext cx="370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36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w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3660" y="3116"/>
              <a:ext cx="248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2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3309" y="3173"/>
              <a:ext cx="331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3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+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2231" y="3173"/>
              <a:ext cx="331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3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24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Inverse Euler’s Formula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>
            <a:spLocks noGrp="1" noChangeArrowheads="1"/>
          </p:cNvSpPr>
          <p:nvPr/>
        </p:nvSpPr>
        <p:spPr bwMode="auto">
          <a:xfrm>
            <a:off x="974055" y="1268760"/>
            <a:ext cx="6781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346"/>
              </a:buClr>
              <a:buFont typeface="Wingdings" pitchFamily="2" charset="2"/>
              <a:buChar char="v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1050" indent="-32385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4386"/>
              </a:buClr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255713" indent="-271463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63700" indent="-2286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71688" indent="-2286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28888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86088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43288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00488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en-US" dirty="0"/>
              <a:t>Solve for </a:t>
            </a:r>
            <a:r>
              <a:rPr lang="en-US" altLang="en-US" dirty="0">
                <a:solidFill>
                  <a:schemeClr val="accent1"/>
                </a:solidFill>
              </a:rPr>
              <a:t>cosine</a:t>
            </a:r>
            <a:r>
              <a:rPr lang="en-US" altLang="en-US" dirty="0"/>
              <a:t> (or sine)</a:t>
            </a:r>
          </a:p>
          <a:p>
            <a:pPr lvl="1" eaLnBrk="1" hangingPunct="1"/>
            <a:endParaRPr lang="en-US" altLang="en-US" dirty="0"/>
          </a:p>
        </p:txBody>
      </p:sp>
      <p:pic>
        <p:nvPicPr>
          <p:cNvPr id="12" name="그림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455" y="2183160"/>
            <a:ext cx="6550025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mc="http://schemas.openxmlformats.org/markup-compatibility/2006" xmlns:a14="http://schemas.microsoft.com/office/drawing/2010/main" xmlns:lc="http://schemas.openxmlformats.org/drawingml/2006/lockedCanvas">
                <a:solidFill>
                  <a:schemeClr val="accent2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xmlns:lc="http://schemas.openxmlformats.org/drawingml/2006/lockedCanvas" w="381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655" y="3935760"/>
            <a:ext cx="6651625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mc="http://schemas.openxmlformats.org/markup-compatibility/2006" xmlns:a14="http://schemas.microsoft.com/office/drawing/2010/main" xmlns:lc="http://schemas.openxmlformats.org/drawingml/2006/lockedCanvas">
                <a:solidFill>
                  <a:schemeClr val="accent2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xmlns:lc="http://schemas.openxmlformats.org/drawingml/2006/lockedCanvas" w="381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13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Spectrum Interpretation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983432" y="1268760"/>
            <a:ext cx="8305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346"/>
              </a:buClr>
              <a:buFont typeface="Wingdings" pitchFamily="2" charset="2"/>
              <a:buChar char="v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1050" indent="-32385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4386"/>
              </a:buClr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255713" indent="-271463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63700" indent="-2286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71688" indent="-2286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28888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86088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43288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00488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en-US"/>
              <a:t>Cosine = sum of 2 complex exponentials:</a:t>
            </a:r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3122292" y="2945160"/>
            <a:ext cx="5876926" cy="2828925"/>
            <a:chOff x="1665" y="2160"/>
            <a:chExt cx="3702" cy="1782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665" y="2790"/>
              <a:ext cx="2295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9pPr>
            </a:lstStyle>
            <a:p>
              <a:pPr lvl="1"/>
              <a:r>
                <a:rPr lang="en-US" altLang="en-US" sz="1600">
                  <a:latin typeface="Arial" charset="0"/>
                </a:rPr>
                <a:t>One has a positive frequency</a:t>
              </a:r>
            </a:p>
            <a:p>
              <a:pPr lvl="1"/>
              <a:r>
                <a:rPr lang="en-US" altLang="en-US" sz="1600">
                  <a:latin typeface="Arial" charset="0"/>
                </a:rPr>
                <a:t>The other has negative freq.</a:t>
              </a:r>
            </a:p>
            <a:p>
              <a:pPr lvl="1"/>
              <a:r>
                <a:rPr lang="en-US" altLang="en-US" sz="1600">
                  <a:latin typeface="Arial" charset="0"/>
                </a:rPr>
                <a:t>Amplitude of each is half as big</a:t>
              </a:r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3840" y="2160"/>
              <a:ext cx="1527" cy="1200"/>
            </a:xfrm>
            <a:custGeom>
              <a:avLst/>
              <a:gdLst>
                <a:gd name="T0" fmla="*/ 0 w 1239"/>
                <a:gd name="T1" fmla="*/ 1008 h 1015"/>
                <a:gd name="T2" fmla="*/ 528 w 1239"/>
                <a:gd name="T3" fmla="*/ 960 h 1015"/>
                <a:gd name="T4" fmla="*/ 1152 w 1239"/>
                <a:gd name="T5" fmla="*/ 672 h 1015"/>
                <a:gd name="T6" fmla="*/ 1056 w 1239"/>
                <a:gd name="T7" fmla="*/ 0 h 10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9"/>
                <a:gd name="T13" fmla="*/ 0 h 1015"/>
                <a:gd name="T14" fmla="*/ 1239 w 1239"/>
                <a:gd name="T15" fmla="*/ 1015 h 10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9" h="1015">
                  <a:moveTo>
                    <a:pt x="0" y="1008"/>
                  </a:moveTo>
                  <a:cubicBezTo>
                    <a:pt x="168" y="1011"/>
                    <a:pt x="336" y="1015"/>
                    <a:pt x="528" y="960"/>
                  </a:cubicBezTo>
                  <a:cubicBezTo>
                    <a:pt x="719" y="904"/>
                    <a:pt x="1064" y="831"/>
                    <a:pt x="1152" y="672"/>
                  </a:cubicBezTo>
                  <a:cubicBezTo>
                    <a:pt x="1239" y="512"/>
                    <a:pt x="1147" y="256"/>
                    <a:pt x="1056" y="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flipH="1">
              <a:off x="2928" y="2160"/>
              <a:ext cx="336" cy="62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pic>
        <p:nvPicPr>
          <p:cNvPr id="9" name="그림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32" y="2183160"/>
            <a:ext cx="7605713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mc="http://schemas.openxmlformats.org/markup-compatibility/2006" xmlns:a14="http://schemas.microsoft.com/office/drawing/2010/main" xmlns:lc="http://schemas.openxmlformats.org/drawingml/2006/lockedCanvas">
                <a:solidFill>
                  <a:schemeClr val="accent2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xmlns:lc="http://schemas.openxmlformats.org/drawingml/2006/lockedCanvas" w="381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34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Spectrum Interpretation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>
            <a:spLocks noGrp="1" noChangeArrowheads="1"/>
          </p:cNvSpPr>
          <p:nvPr/>
        </p:nvSpPr>
        <p:spPr bwMode="auto">
          <a:xfrm>
            <a:off x="990799" y="1241648"/>
            <a:ext cx="8305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346"/>
              </a:buClr>
              <a:buFont typeface="Wingdings" pitchFamily="2" charset="2"/>
              <a:buChar char="v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1050" indent="-32385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4386"/>
              </a:buClr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255713" indent="-271463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63700" indent="-2286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71688" indent="-2286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28888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86088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43288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00488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en-US"/>
              <a:t>Sine = sum of 2 complex exponentials: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lvl="1" eaLnBrk="1" hangingPunct="1">
              <a:lnSpc>
                <a:spcPct val="50000"/>
              </a:lnSpc>
            </a:pPr>
            <a:endParaRPr lang="en-US" altLang="en-US"/>
          </a:p>
          <a:p>
            <a:pPr lvl="1" eaLnBrk="1" hangingPunct="1">
              <a:lnSpc>
                <a:spcPct val="50000"/>
              </a:lnSpc>
            </a:pPr>
            <a:endParaRPr lang="en-US" altLang="en-US"/>
          </a:p>
          <a:p>
            <a:pPr lvl="1" eaLnBrk="1" hangingPunct="1">
              <a:lnSpc>
                <a:spcPct val="50000"/>
              </a:lnSpc>
            </a:pPr>
            <a:endParaRPr lang="en-US" altLang="en-US"/>
          </a:p>
          <a:p>
            <a:pPr lvl="1" eaLnBrk="1" hangingPunct="1">
              <a:lnSpc>
                <a:spcPct val="50000"/>
              </a:lnSpc>
            </a:pPr>
            <a:endParaRPr lang="en-US" altLang="en-US"/>
          </a:p>
          <a:p>
            <a:pPr lvl="1" eaLnBrk="1" hangingPunct="1">
              <a:lnSpc>
                <a:spcPct val="50000"/>
              </a:lnSpc>
            </a:pPr>
            <a:r>
              <a:rPr lang="en-US" altLang="en-US"/>
              <a:t>Positive freq. has phase = -0.5</a:t>
            </a:r>
            <a:r>
              <a:rPr lang="en-US" altLang="en-US">
                <a:latin typeface="Symbol" pitchFamily="18" charset="2"/>
              </a:rPr>
              <a:t>p</a:t>
            </a:r>
            <a:endParaRPr lang="en-US" altLang="en-US"/>
          </a:p>
          <a:p>
            <a:pPr lvl="1" eaLnBrk="1" hangingPunct="1"/>
            <a:r>
              <a:rPr lang="en-US" altLang="en-US"/>
              <a:t>Negative freq. has phase = </a:t>
            </a:r>
            <a:r>
              <a:rPr lang="en-US" altLang="en-US">
                <a:solidFill>
                  <a:schemeClr val="accent1"/>
                </a:solidFill>
              </a:rPr>
              <a:t>+0.5</a:t>
            </a:r>
            <a:r>
              <a:rPr lang="en-US" altLang="en-US">
                <a:solidFill>
                  <a:schemeClr val="accent1"/>
                </a:solidFill>
                <a:latin typeface="Symbol" pitchFamily="18" charset="2"/>
              </a:rPr>
              <a:t>p</a:t>
            </a:r>
            <a:endParaRPr lang="en-US" altLang="en-US"/>
          </a:p>
        </p:txBody>
      </p:sp>
      <p:pic>
        <p:nvPicPr>
          <p:cNvPr id="12" name="그림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700436"/>
            <a:ext cx="8080375" cy="21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mc="http://schemas.openxmlformats.org/markup-compatibility/2006" xmlns:a14="http://schemas.microsoft.com/office/drawing/2010/main" xmlns:lc="http://schemas.openxmlformats.org/drawingml/2006/lockedCanvas">
                <a:solidFill>
                  <a:schemeClr val="accent2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xmlns:lc="http://schemas.openxmlformats.org/drawingml/2006/lockedCanvas" w="381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399" y="3691161"/>
            <a:ext cx="2978150" cy="979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mc="http://schemas.openxmlformats.org/markup-compatibility/2006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AF507438-7753-43e0-B8FC-AC1667EBCBE1}">
              <a14:hiddenEffects xmlns="" xmlns:mc="http://schemas.openxmlformats.org/markup-compatibility/2006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855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Fourier Series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1343472" y="1196752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346"/>
              </a:buClr>
              <a:buFont typeface="Wingdings" pitchFamily="2" charset="2"/>
              <a:buChar char="v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1050" indent="-32385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4386"/>
              </a:buClr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255713" indent="-271463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63700" indent="-2286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71688" indent="-2286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28888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86088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43288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00488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en-US" b="0" u="sng" dirty="0"/>
              <a:t>ANALYSIS</a:t>
            </a:r>
          </a:p>
          <a:p>
            <a:pPr lvl="1" eaLnBrk="1" hangingPunct="1">
              <a:defRPr/>
            </a:pPr>
            <a:r>
              <a:rPr lang="en-US" altLang="en-US" dirty="0"/>
              <a:t>Get representation from the signal</a:t>
            </a:r>
          </a:p>
          <a:p>
            <a:pPr lvl="1" eaLnBrk="1" hangingPunct="1">
              <a:defRPr/>
            </a:pPr>
            <a:r>
              <a:rPr lang="en-US" altLang="en-US" dirty="0"/>
              <a:t>Works for </a:t>
            </a:r>
            <a:r>
              <a:rPr lang="en-US" altLang="en-US" b="0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PERIODIC</a:t>
            </a:r>
            <a:r>
              <a:rPr lang="en-US" altLang="en-US" dirty="0"/>
              <a:t> Signals</a:t>
            </a:r>
          </a:p>
          <a:p>
            <a:pPr eaLnBrk="1" hangingPunct="1">
              <a:defRPr/>
            </a:pPr>
            <a:r>
              <a:rPr lang="en-US" altLang="en-US" dirty="0"/>
              <a:t>Fourier Series</a:t>
            </a:r>
          </a:p>
          <a:p>
            <a:pPr lvl="1" eaLnBrk="1" hangingPunct="1">
              <a:defRPr/>
            </a:pPr>
            <a:r>
              <a:rPr lang="en-US" altLang="en-US" dirty="0"/>
              <a:t>Answer is:  an INTEGRAL over one period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003550" y="4092575"/>
            <a:ext cx="5803900" cy="1612900"/>
            <a:chOff x="1892" y="2578"/>
            <a:chExt cx="3656" cy="1016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92" y="2578"/>
              <a:ext cx="3656" cy="1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" name="Line 5"/>
            <p:cNvSpPr>
              <a:spLocks noChangeShapeType="1"/>
            </p:cNvSpPr>
            <p:nvPr/>
          </p:nvSpPr>
          <p:spPr bwMode="auto">
            <a:xfrm>
              <a:off x="2746" y="3120"/>
              <a:ext cx="273" cy="0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095" y="2755"/>
              <a:ext cx="537" cy="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ò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367" y="2795"/>
              <a:ext cx="276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3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422" y="2812"/>
              <a:ext cx="470" cy="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376" y="2725"/>
              <a:ext cx="12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242" y="3353"/>
              <a:ext cx="15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790" y="2942"/>
              <a:ext cx="15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83" y="3248"/>
              <a:ext cx="15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028" y="2859"/>
              <a:ext cx="30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755" y="2859"/>
              <a:ext cx="30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823" y="2869"/>
              <a:ext cx="217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3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295" y="2653"/>
              <a:ext cx="16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2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T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5127" y="2859"/>
              <a:ext cx="481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dt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67" y="2859"/>
              <a:ext cx="345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e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888" y="2859"/>
              <a:ext cx="277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t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564" y="2859"/>
              <a:ext cx="345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953" y="2859"/>
              <a:ext cx="368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5025" y="2821"/>
              <a:ext cx="16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3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t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4888" y="2821"/>
              <a:ext cx="20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3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k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555" y="2821"/>
              <a:ext cx="16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3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j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762" y="3127"/>
              <a:ext cx="23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3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T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2162" y="3111"/>
              <a:ext cx="20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3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k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4621" y="2795"/>
              <a:ext cx="305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3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w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6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What if x(t) is not periodic?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343472" y="1268760"/>
            <a:ext cx="9865096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346"/>
              </a:buClr>
              <a:buFont typeface="Wingdings" pitchFamily="2" charset="2"/>
              <a:buChar char="v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1050" indent="-32385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4386"/>
              </a:buClr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255713" indent="-271463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63700" indent="-2286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71688" indent="-2286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28888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86088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43288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00488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Sum of Sinusoids?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Non-harmonically related sinusoids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Would not be periodic, but would probably be non-zero for all </a:t>
            </a:r>
            <a:r>
              <a:rPr lang="en-US" altLang="en-US" i="1" dirty="0"/>
              <a:t>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Fourier transform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gives a “sum” (actually an </a:t>
            </a:r>
            <a:r>
              <a:rPr lang="en-US" altLang="en-US" b="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integral</a:t>
            </a:r>
            <a:r>
              <a:rPr lang="en-US" altLang="en-US" dirty="0"/>
              <a:t>) that involves </a:t>
            </a:r>
            <a:r>
              <a:rPr lang="en-US" altLang="en-US" b="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ALL</a:t>
            </a:r>
            <a:r>
              <a:rPr lang="en-US" altLang="en-US" dirty="0"/>
              <a:t> frequencies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can represent signals that are identically zero for negative </a:t>
            </a:r>
            <a:r>
              <a:rPr lang="en-US" altLang="en-US" i="1" dirty="0"/>
              <a:t>t</a:t>
            </a:r>
            <a:r>
              <a:rPr lang="en-US" altLang="en-US" dirty="0"/>
              <a:t>.  !!!!!!!!!</a:t>
            </a:r>
          </a:p>
        </p:txBody>
      </p:sp>
    </p:spTree>
    <p:extLst>
      <p:ext uri="{BB962C8B-B14F-4D97-AF65-F5344CB8AC3E}">
        <p14:creationId xmlns:p14="http://schemas.microsoft.com/office/powerpoint/2010/main" val="208112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Fourier Transform 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1415480" y="1268760"/>
            <a:ext cx="8928100" cy="514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346"/>
              </a:buClr>
              <a:buFont typeface="Wingdings" pitchFamily="2" charset="2"/>
              <a:buChar char="v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1050" indent="-32385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4386"/>
              </a:buClr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255713" indent="-271463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63700" indent="-2286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71688" indent="-2286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28888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86088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43288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00488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917130" y="3068985"/>
            <a:ext cx="7991475" cy="1577975"/>
            <a:chOff x="384" y="2142"/>
            <a:chExt cx="5034" cy="99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3408" y="2260"/>
              <a:ext cx="2010" cy="524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i="1">
                  <a:solidFill>
                    <a:srgbClr val="000000"/>
                  </a:solidFill>
                  <a:ea typeface="굴림" pitchFamily="50" charset="-127"/>
                </a:rPr>
                <a:t>Fourier Analysis</a:t>
              </a: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i="1">
                  <a:solidFill>
                    <a:srgbClr val="000000"/>
                  </a:solidFill>
                  <a:ea typeface="굴림" pitchFamily="50" charset="-127"/>
                </a:rPr>
                <a:t>(</a:t>
              </a:r>
              <a:r>
                <a:rPr lang="en-US" altLang="en-US" sz="2400" b="1" i="1">
                  <a:solidFill>
                    <a:srgbClr val="FF0000"/>
                  </a:solidFill>
                  <a:ea typeface="굴림" pitchFamily="50" charset="-127"/>
                </a:rPr>
                <a:t>Forward</a:t>
              </a:r>
              <a:r>
                <a:rPr lang="en-US" altLang="en-US" sz="2400" b="1" i="1">
                  <a:solidFill>
                    <a:srgbClr val="000000"/>
                  </a:solidFill>
                  <a:ea typeface="굴림" pitchFamily="50" charset="-127"/>
                </a:rPr>
                <a:t> Transform)</a:t>
              </a:r>
              <a:endParaRPr lang="en-US" altLang="en-US" sz="2400" b="1" i="1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pic>
          <p:nvPicPr>
            <p:cNvPr id="15" name="그림 1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142"/>
              <a:ext cx="2784" cy="994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  <a:miter lim="800000"/>
              <a:headEnd/>
              <a:tailEnd/>
            </a:ln>
          </p:spPr>
        </p:pic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1917130" y="1421160"/>
            <a:ext cx="8315325" cy="1476375"/>
            <a:chOff x="384" y="1104"/>
            <a:chExt cx="5238" cy="93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696" y="1204"/>
              <a:ext cx="1926" cy="524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새굴림" pitchFamily="18" charset="-127"/>
                  <a:ea typeface="새굴림" pitchFamily="18" charset="-127"/>
                  <a:cs typeface="+mn-cs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i="1" dirty="0">
                  <a:solidFill>
                    <a:srgbClr val="000000"/>
                  </a:solidFill>
                  <a:ea typeface="굴림" pitchFamily="50" charset="-127"/>
                </a:rPr>
                <a:t>Fourier Synthesis</a:t>
              </a: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i="1" dirty="0">
                  <a:solidFill>
                    <a:srgbClr val="000000"/>
                  </a:solidFill>
                  <a:ea typeface="굴림" pitchFamily="50" charset="-127"/>
                </a:rPr>
                <a:t>(</a:t>
              </a:r>
              <a:r>
                <a:rPr lang="en-US" altLang="en-US" sz="2400" b="1" i="1" dirty="0">
                  <a:solidFill>
                    <a:srgbClr val="FF0000"/>
                  </a:solidFill>
                  <a:ea typeface="굴림" pitchFamily="50" charset="-127"/>
                </a:rPr>
                <a:t>Inverse</a:t>
              </a:r>
              <a:r>
                <a:rPr lang="en-US" altLang="en-US" sz="2400" b="1" i="1" dirty="0">
                  <a:solidFill>
                    <a:srgbClr val="000000"/>
                  </a:solidFill>
                  <a:ea typeface="굴림" pitchFamily="50" charset="-127"/>
                </a:rPr>
                <a:t> Transform)</a:t>
              </a:r>
              <a:endParaRPr lang="en-US" altLang="en-US" sz="2400" b="1" i="1" dirty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pic>
          <p:nvPicPr>
            <p:cNvPr id="13" name="그림 1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104"/>
              <a:ext cx="3024" cy="930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  <a:miter lim="800000"/>
              <a:headEnd/>
              <a:tailEnd/>
            </a:ln>
          </p:spPr>
        </p:pic>
      </p:grp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628775" y="4745038"/>
            <a:ext cx="8442325" cy="1495425"/>
            <a:chOff x="1026" y="2989"/>
            <a:chExt cx="5318" cy="942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26" y="2989"/>
              <a:ext cx="5318" cy="9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solidFill>
                <a:srgbClr val="4F81BD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4402" y="3495"/>
              <a:ext cx="247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4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860" y="3495"/>
              <a:ext cx="247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4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2958" y="3495"/>
              <a:ext cx="247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4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2728" y="3495"/>
              <a:ext cx="247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4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5220" y="2996"/>
              <a:ext cx="1217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4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Domain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5047" y="2996"/>
              <a:ext cx="247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4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-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3580" y="2996"/>
              <a:ext cx="1552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4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Frequency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1998" y="2996"/>
              <a:ext cx="1217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4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Domain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1825" y="2996"/>
              <a:ext cx="247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4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-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1069" y="2996"/>
              <a:ext cx="844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4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Time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4139" y="3457"/>
              <a:ext cx="432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4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w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4048" y="3495"/>
              <a:ext cx="229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4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j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17"/>
            <p:cNvSpPr>
              <a:spLocks noChangeArrowheads="1"/>
            </p:cNvSpPr>
            <p:nvPr/>
          </p:nvSpPr>
          <p:spPr bwMode="auto">
            <a:xfrm>
              <a:off x="3601" y="3495"/>
              <a:ext cx="340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4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18"/>
            <p:cNvSpPr>
              <a:spLocks noChangeArrowheads="1"/>
            </p:cNvSpPr>
            <p:nvPr/>
          </p:nvSpPr>
          <p:spPr bwMode="auto">
            <a:xfrm>
              <a:off x="2845" y="3495"/>
              <a:ext cx="229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4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t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19"/>
            <p:cNvSpPr>
              <a:spLocks noChangeArrowheads="1"/>
            </p:cNvSpPr>
            <p:nvPr/>
          </p:nvSpPr>
          <p:spPr bwMode="auto">
            <a:xfrm>
              <a:off x="2568" y="3495"/>
              <a:ext cx="284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4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3148" y="3457"/>
              <a:ext cx="551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4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Û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1"/>
            <p:cNvSpPr>
              <a:spLocks noChangeArrowheads="1"/>
            </p:cNvSpPr>
            <p:nvPr/>
          </p:nvSpPr>
          <p:spPr bwMode="auto">
            <a:xfrm>
              <a:off x="3148" y="2958"/>
              <a:ext cx="551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4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Û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613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82187</TotalTime>
  <Words>841</Words>
  <Application>Microsoft Office PowerPoint</Application>
  <PresentationFormat>와이드스크린</PresentationFormat>
  <Paragraphs>266</Paragraphs>
  <Slides>27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Symbol</vt:lpstr>
      <vt:lpstr>새굴림</vt:lpstr>
      <vt:lpstr>Times New Roman</vt:lpstr>
      <vt:lpstr>Cambria Math</vt:lpstr>
      <vt:lpstr>바탕</vt:lpstr>
      <vt:lpstr>굴림</vt:lpstr>
      <vt:lpstr>맑은 고딕</vt:lpstr>
      <vt:lpstr>Wingdings</vt:lpstr>
      <vt:lpstr>Arial</vt:lpstr>
      <vt:lpstr>Office 테마</vt:lpstr>
      <vt:lpstr>DSP Lab. Week 7 Fourier Transform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DFT </vt:lpstr>
      <vt:lpstr>DFT </vt:lpstr>
      <vt:lpstr>DFT Example1 (Page 336.)</vt:lpstr>
      <vt:lpstr>DFT Example1 (Page 336.)</vt:lpstr>
      <vt:lpstr>DFT Example1 (Page 336.)</vt:lpstr>
      <vt:lpstr>DFT Example1 (Page 336.)</vt:lpstr>
      <vt:lpstr>DFT Example1 (Page 336.)</vt:lpstr>
      <vt:lpstr>DFT Example1 (Page 336.)</vt:lpstr>
      <vt:lpstr>IDFT </vt:lpstr>
      <vt:lpstr>IDFT </vt:lpstr>
      <vt:lpstr>IDFT </vt:lpstr>
      <vt:lpstr>DFT Example1 (Page 336.)</vt:lpstr>
      <vt:lpstr>DFT Example1 (Page 336.)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Rhee SeongBae</cp:lastModifiedBy>
  <cp:revision>662</cp:revision>
  <dcterms:created xsi:type="dcterms:W3CDTF">2012-09-03T06:07:24Z</dcterms:created>
  <dcterms:modified xsi:type="dcterms:W3CDTF">2019-10-22T04:02:58Z</dcterms:modified>
</cp:coreProperties>
</file>