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20"/>
  </p:notesMasterIdLst>
  <p:sldIdLst>
    <p:sldId id="257" r:id="rId2"/>
    <p:sldId id="469" r:id="rId3"/>
    <p:sldId id="467" r:id="rId4"/>
    <p:sldId id="473" r:id="rId5"/>
    <p:sldId id="470" r:id="rId6"/>
    <p:sldId id="471" r:id="rId7"/>
    <p:sldId id="477" r:id="rId8"/>
    <p:sldId id="472" r:id="rId9"/>
    <p:sldId id="475" r:id="rId10"/>
    <p:sldId id="476" r:id="rId11"/>
    <p:sldId id="478" r:id="rId12"/>
    <p:sldId id="479" r:id="rId13"/>
    <p:sldId id="482" r:id="rId14"/>
    <p:sldId id="484" r:id="rId15"/>
    <p:sldId id="485" r:id="rId16"/>
    <p:sldId id="486" r:id="rId17"/>
    <p:sldId id="468" r:id="rId18"/>
    <p:sldId id="39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FDFA7A"/>
    <a:srgbClr val="0B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89660" autoAdjust="0"/>
  </p:normalViewPr>
  <p:slideViewPr>
    <p:cSldViewPr>
      <p:cViewPr varScale="1">
        <p:scale>
          <a:sx n="103" d="100"/>
          <a:sy n="103" d="100"/>
        </p:scale>
        <p:origin x="13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ynut84.tistory.com/script/powerEditor/pages/https:/t1.daumcdn.net/cfile/tistory/2070D3144B53138B7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ynut84.tistory.com/script/powerEditor/pages/https:/t1.daumcdn.net/cfile/tistory/2070D3144B53138B7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9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 smtClean="0">
                <a:latin typeface="+mj-lt"/>
              </a:rPr>
              <a:t>DCT 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 smtClean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</a:t>
            </a:r>
            <a:r>
              <a:rPr lang="en-US" altLang="ko-KR" sz="2000" smtClean="0">
                <a:latin typeface="+mj-lt"/>
              </a:rPr>
              <a:t>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690562"/>
            <a:ext cx="8848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762000"/>
            <a:ext cx="87725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Picture 4" descr="https://t1.daumcdn.net/cfile/tistory/117C63104A97DF39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5" y="1739899"/>
            <a:ext cx="6805033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t1.daumcdn.net/cfile/tistory/165A170B4B53138B09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17" y="1544636"/>
            <a:ext cx="426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85" y="5816800"/>
            <a:ext cx="7946615" cy="7519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85" y="5031272"/>
            <a:ext cx="3083452" cy="62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86677" y="620688"/>
            <a:ext cx="11905323" cy="6120680"/>
          </a:xfrm>
        </p:spPr>
        <p:txBody>
          <a:bodyPr/>
          <a:lstStyle/>
          <a:p>
            <a:r>
              <a:rPr lang="en-US" altLang="ko-KR" dirty="0" smtClean="0"/>
              <a:t>Discrete Cosine Transform</a:t>
            </a:r>
          </a:p>
          <a:p>
            <a:pPr lvl="1"/>
            <a:r>
              <a:rPr lang="ko-KR" altLang="en-US" dirty="0" smtClean="0"/>
              <a:t>이산 코사인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Spatial domain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frequency domain </a:t>
            </a:r>
            <a:r>
              <a:rPr lang="ko-KR" altLang="en-US" dirty="0" smtClean="0"/>
              <a:t>값으로 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수식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40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7530" y="647501"/>
            <a:ext cx="11905323" cy="1077416"/>
          </a:xfrm>
        </p:spPr>
        <p:txBody>
          <a:bodyPr/>
          <a:lstStyle/>
          <a:p>
            <a:pPr lvl="1"/>
            <a:r>
              <a:rPr lang="en-US" altLang="ko-KR" b="1" dirty="0" smtClean="0"/>
              <a:t>DCT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IDCT </a:t>
            </a:r>
            <a:r>
              <a:rPr lang="ko-KR" altLang="en-US" b="1" dirty="0" smtClean="0"/>
              <a:t>구현 예제</a:t>
            </a:r>
            <a:endParaRPr lang="en-US" altLang="ko-KR" b="1" dirty="0" smtClean="0"/>
          </a:p>
          <a:p>
            <a:pPr lvl="2"/>
            <a:r>
              <a:rPr lang="en-US" altLang="ko-KR" sz="1400" dirty="0" smtClean="0"/>
              <a:t>C++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8*8 M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croblock </a:t>
            </a:r>
            <a:r>
              <a:rPr lang="ko-KR" altLang="en-US" sz="1400" dirty="0" smtClean="0"/>
              <a:t>단위에서 </a:t>
            </a:r>
            <a:r>
              <a:rPr lang="en-US" altLang="ko-KR" sz="1400" dirty="0" smtClean="0"/>
              <a:t>DCT </a:t>
            </a:r>
            <a:r>
              <a:rPr lang="ko-KR" altLang="en-US" sz="1400" dirty="0" smtClean="0"/>
              <a:t>수행 후 </a:t>
            </a:r>
            <a:r>
              <a:rPr lang="en-US" altLang="ko-KR" sz="1400" dirty="0" smtClean="0"/>
              <a:t>IDCT </a:t>
            </a:r>
            <a:r>
              <a:rPr lang="ko-KR" altLang="en-US" sz="1400" dirty="0" smtClean="0"/>
              <a:t>수행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41" y="1721449"/>
            <a:ext cx="1242568" cy="1242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https://t1.daumcdn.net/cfile/tistory/165A170B4B53138B09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7" y="1822112"/>
            <a:ext cx="3125607" cy="195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08959" y="1723052"/>
            <a:ext cx="360040" cy="32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2728099" y="2043202"/>
            <a:ext cx="1460880" cy="1625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>
            <a:off x="2728099" y="1723052"/>
            <a:ext cx="1460880" cy="499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10" y="1959478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41" y="1959478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7578053" y="196059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72" y="1959478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03" y="1959478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11213179" y="196059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353267" y="196059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728096" y="196059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10" y="3201292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41" y="3201292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/>
          <p:cNvSpPr/>
          <p:nvPr/>
        </p:nvSpPr>
        <p:spPr>
          <a:xfrm>
            <a:off x="7578053" y="338338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72" y="3201292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03" y="3201292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직사각형 38"/>
          <p:cNvSpPr/>
          <p:nvPr/>
        </p:nvSpPr>
        <p:spPr>
          <a:xfrm>
            <a:off x="11197905" y="338338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53267" y="338338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737621" y="338338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3201292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직사각형 42"/>
          <p:cNvSpPr/>
          <p:nvPr/>
        </p:nvSpPr>
        <p:spPr>
          <a:xfrm>
            <a:off x="4295800" y="338338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535557" y="4636368"/>
            <a:ext cx="136152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87957" y="4788768"/>
            <a:ext cx="136152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840357" y="4941168"/>
            <a:ext cx="136152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03" y="5589240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직사각형 47"/>
          <p:cNvSpPr/>
          <p:nvPr/>
        </p:nvSpPr>
        <p:spPr>
          <a:xfrm>
            <a:off x="11213179" y="6368992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73" y="5589240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직사각형 51"/>
          <p:cNvSpPr/>
          <p:nvPr/>
        </p:nvSpPr>
        <p:spPr>
          <a:xfrm>
            <a:off x="9465005" y="6368992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63" y="5589240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7645075" y="635145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53" y="5589240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직사각형 57"/>
          <p:cNvSpPr/>
          <p:nvPr/>
        </p:nvSpPr>
        <p:spPr>
          <a:xfrm>
            <a:off x="5782964" y="6351454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11" y="5628878"/>
            <a:ext cx="947788" cy="94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직사각형 60"/>
          <p:cNvSpPr/>
          <p:nvPr/>
        </p:nvSpPr>
        <p:spPr>
          <a:xfrm>
            <a:off x="4290511" y="6380055"/>
            <a:ext cx="168912" cy="164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7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852936"/>
            <a:ext cx="3083452" cy="62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571045"/>
            <a:ext cx="5846348" cy="192980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5360" y="908720"/>
            <a:ext cx="852060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DCT_1D(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fr-FR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fr-FR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dct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8;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mcrNb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N;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u, n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mcrNb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0; k &lt; N; k++)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u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N + k;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sum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</a:t>
            </a:r>
          </a:p>
          <a:p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N; i++)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n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N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double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theta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)(2.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+ 1)*k*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(2. * N);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sum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)cos(theta)*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[n];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double</a:t>
            </a:r>
            <a:r>
              <a:rPr lang="fr-FR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 = (k) ? 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0.5: sqrt((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)1.0 / (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)N); </a:t>
            </a:r>
            <a:r>
              <a:rPr lang="fr-FR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C(u) -&gt;&gt; C(k)</a:t>
            </a:r>
            <a:endParaRPr lang="fr-FR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dct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sum;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910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2495" y="836712"/>
            <a:ext cx="84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IDCT_1D(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result_data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= 8;</a:t>
            </a: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mcrNb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N;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u, n;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mcrNb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N; i++)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N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sum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for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0; k &lt; N; k++) 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u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N + k;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double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theta =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)(2.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+ 1)*k*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(2. * N);</a:t>
            </a:r>
          </a:p>
          <a:p>
            <a:r>
              <a:rPr lang="fr-FR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fr-FR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ck = (k) ? </a:t>
            </a:r>
            <a:r>
              <a:rPr lang="fr-FR" altLang="ko-KR" sz="14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0.5: sqrt((</a:t>
            </a:r>
            <a:r>
              <a:rPr lang="fr-FR" altLang="ko-KR" sz="1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)1.0 / (</a:t>
            </a:r>
            <a:r>
              <a:rPr lang="fr-FR" altLang="ko-KR" sz="14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4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)N); </a:t>
            </a:r>
            <a:r>
              <a:rPr lang="fr-FR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C(u) -&gt;&gt; C(k)</a:t>
            </a:r>
            <a:endParaRPr lang="fr-FR" altLang="ko-KR" sz="14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cos(theta)*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[u];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result_data</a:t>
            </a:r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sum;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571045"/>
            <a:ext cx="5846348" cy="1929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2852936"/>
            <a:ext cx="3083452" cy="6265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5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9252"/>
              </p:ext>
            </p:extLst>
          </p:nvPr>
        </p:nvGraphicFramePr>
        <p:xfrm>
          <a:off x="767408" y="620688"/>
          <a:ext cx="260328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10">
                  <a:extLst>
                    <a:ext uri="{9D8B030D-6E8A-4147-A177-3AD203B41FA5}">
                      <a16:colId xmlns:a16="http://schemas.microsoft.com/office/drawing/2014/main" val="1343379598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1337875294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2274563444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2159856289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2048972776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1136364031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4016936502"/>
                    </a:ext>
                  </a:extLst>
                </a:gridCol>
                <a:gridCol w="325410">
                  <a:extLst>
                    <a:ext uri="{9D8B030D-6E8A-4147-A177-3AD203B41FA5}">
                      <a16:colId xmlns:a16="http://schemas.microsoft.com/office/drawing/2014/main" val="1393460287"/>
                    </a:ext>
                  </a:extLst>
                </a:gridCol>
              </a:tblGrid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40500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8471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509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15506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1407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0095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48853"/>
                  </a:ext>
                </a:extLst>
              </a:tr>
              <a:tr h="29703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5406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75720" y="1073420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DCT </a:t>
            </a:r>
            <a:r>
              <a:rPr lang="ko-KR" altLang="en-US" sz="1600" dirty="0" smtClean="0"/>
              <a:t>결과에서 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주황색 영역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1600" dirty="0" smtClean="0"/>
              <a:t>의 값만 </a:t>
            </a:r>
            <a:r>
              <a:rPr lang="ko-KR" altLang="en-US" sz="1600" b="1" dirty="0" smtClean="0"/>
              <a:t>보존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흰색 영역</a:t>
            </a:r>
            <a:r>
              <a:rPr lang="ko-KR" altLang="en-US" sz="1600" dirty="0" smtClean="0"/>
              <a:t>의 값은 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    </a:t>
            </a:r>
          </a:p>
          <a:p>
            <a:r>
              <a:rPr lang="en-US" altLang="ko-KR" sz="1600" dirty="0" smtClean="0"/>
              <a:t>                                                       </a:t>
            </a:r>
            <a:r>
              <a:rPr lang="en-US" altLang="ko-KR" sz="1600" u="sng" dirty="0" smtClean="0"/>
              <a:t>IDCT</a:t>
            </a:r>
            <a:r>
              <a:rPr lang="ko-KR" altLang="en-US" sz="1600" u="sng" dirty="0" smtClean="0"/>
              <a:t>한 후 새로운 이미지를 생성</a:t>
            </a:r>
            <a:endParaRPr lang="en-US" altLang="ko-KR" sz="1600" u="sng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4007768" y="3356992"/>
            <a:ext cx="2916933" cy="3212289"/>
            <a:chOff x="1878890" y="3269392"/>
            <a:chExt cx="2916933" cy="321228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890" y="3269392"/>
              <a:ext cx="2916933" cy="272584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680172" y="6143127"/>
              <a:ext cx="1326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 smtClean="0"/>
                <a:t>원본 이미지</a:t>
              </a:r>
              <a:endParaRPr lang="en-US" altLang="ko-KR" sz="1600" b="1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824192" y="3356992"/>
            <a:ext cx="2914651" cy="3212289"/>
            <a:chOff x="7329702" y="3429000"/>
            <a:chExt cx="2914651" cy="3212289"/>
          </a:xfrm>
        </p:grpSpPr>
        <p:sp>
          <p:nvSpPr>
            <p:cNvPr id="10" name="직사각형 9"/>
            <p:cNvSpPr/>
            <p:nvPr/>
          </p:nvSpPr>
          <p:spPr>
            <a:xfrm>
              <a:off x="8053463" y="6302735"/>
              <a:ext cx="1468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/>
                <a:t>IDCT</a:t>
              </a:r>
              <a:r>
                <a:rPr lang="ko-KR" altLang="en-US" sz="1600" b="1" dirty="0" smtClean="0"/>
                <a:t> 이미지</a:t>
              </a:r>
              <a:endParaRPr lang="en-US" altLang="ko-KR" sz="1600" b="1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702" y="3429000"/>
              <a:ext cx="2914651" cy="2725840"/>
            </a:xfrm>
            <a:prstGeom prst="rect">
              <a:avLst/>
            </a:prstGeom>
          </p:spPr>
        </p:pic>
      </p:grpSp>
      <p:cxnSp>
        <p:nvCxnSpPr>
          <p:cNvPr id="23" name="직선 화살표 연결선 22"/>
          <p:cNvCxnSpPr/>
          <p:nvPr/>
        </p:nvCxnSpPr>
        <p:spPr>
          <a:xfrm>
            <a:off x="9248775" y="2105025"/>
            <a:ext cx="4170" cy="1207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559496" y="3018438"/>
            <a:ext cx="1214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[</a:t>
            </a:r>
            <a:r>
              <a:rPr lang="en-US" altLang="ko-KR" sz="1200" b="1" dirty="0" smtClean="0"/>
              <a:t>DCT 8x8</a:t>
            </a:r>
            <a:r>
              <a:rPr lang="en-US" altLang="ko-KR" sz="1600" dirty="0" smtClean="0"/>
              <a:t>]</a:t>
            </a:r>
            <a:endParaRPr lang="en-US" altLang="ko-KR" sz="1600" u="sng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24" y="475139"/>
            <a:ext cx="3706522" cy="11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Assignment</a:t>
            </a:r>
            <a:endParaRPr lang="en-US" altLang="ko-KR" sz="2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65794"/>
              </p:ext>
            </p:extLst>
          </p:nvPr>
        </p:nvGraphicFramePr>
        <p:xfrm>
          <a:off x="1177855" y="1255913"/>
          <a:ext cx="20882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>
                  <a:extLst>
                    <a:ext uri="{9D8B030D-6E8A-4147-A177-3AD203B41FA5}">
                      <a16:colId xmlns:a16="http://schemas.microsoft.com/office/drawing/2014/main" val="1343379598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3787529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27456344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159856289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048972776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136364031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4016936502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93460287"/>
                    </a:ext>
                  </a:extLst>
                </a:gridCol>
              </a:tblGrid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40500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8471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5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15506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1407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0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48853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5406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76696"/>
              </p:ext>
            </p:extLst>
          </p:nvPr>
        </p:nvGraphicFramePr>
        <p:xfrm>
          <a:off x="4871864" y="1269425"/>
          <a:ext cx="20882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>
                  <a:extLst>
                    <a:ext uri="{9D8B030D-6E8A-4147-A177-3AD203B41FA5}">
                      <a16:colId xmlns:a16="http://schemas.microsoft.com/office/drawing/2014/main" val="1343379598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3787529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27456344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159856289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04897277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1136364031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4016936502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93460287"/>
                    </a:ext>
                  </a:extLst>
                </a:gridCol>
              </a:tblGrid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40500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8471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5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15506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1407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0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48853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5406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94128"/>
              </p:ext>
            </p:extLst>
          </p:nvPr>
        </p:nvGraphicFramePr>
        <p:xfrm>
          <a:off x="8565873" y="1254167"/>
          <a:ext cx="208823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>
                  <a:extLst>
                    <a:ext uri="{9D8B030D-6E8A-4147-A177-3AD203B41FA5}">
                      <a16:colId xmlns:a16="http://schemas.microsoft.com/office/drawing/2014/main" val="1343379598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3787529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274563444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159856289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2048972776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136364031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4016936502"/>
                    </a:ext>
                  </a:extLst>
                </a:gridCol>
                <a:gridCol w="261029">
                  <a:extLst>
                    <a:ext uri="{9D8B030D-6E8A-4147-A177-3AD203B41FA5}">
                      <a16:colId xmlns:a16="http://schemas.microsoft.com/office/drawing/2014/main" val="1393460287"/>
                    </a:ext>
                  </a:extLst>
                </a:gridCol>
              </a:tblGrid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40500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28471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75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15506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1407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0095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48853"/>
                  </a:ext>
                </a:extLst>
              </a:tr>
              <a:tr h="22262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5406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07368" y="3861048"/>
            <a:ext cx="10801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[DCT</a:t>
            </a:r>
            <a:r>
              <a:rPr lang="ko-KR" altLang="en-US" dirty="0" smtClean="0"/>
              <a:t>를 이용한 영상 </a:t>
            </a:r>
            <a:r>
              <a:rPr lang="en-US" altLang="ko-KR" dirty="0" smtClean="0"/>
              <a:t>Filtering]</a:t>
            </a:r>
          </a:p>
          <a:p>
            <a:endParaRPr lang="en-US" altLang="ko-KR" dirty="0" smtClean="0"/>
          </a:p>
          <a:p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DCT </a:t>
            </a:r>
            <a:r>
              <a:rPr lang="ko-KR" altLang="en-US" sz="1600" dirty="0" smtClean="0"/>
              <a:t>결과에서 주황색 영역의 값만 보존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나머지 값은 </a:t>
            </a:r>
            <a:r>
              <a:rPr lang="en-US" altLang="ko-KR" sz="1600" dirty="0" smtClean="0"/>
              <a:t>0  -&gt;  IDCT</a:t>
            </a:r>
            <a:r>
              <a:rPr lang="ko-KR" altLang="en-US" sz="1600" dirty="0" smtClean="0"/>
              <a:t>한 후 새로운 이미지를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제출 파일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cpp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파일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Case 1</a:t>
            </a:r>
            <a:r>
              <a:rPr lang="ko-KR" altLang="en-US" sz="1600" dirty="0" smtClean="0"/>
              <a:t> 결과 </a:t>
            </a:r>
            <a:r>
              <a:rPr lang="en-US" altLang="ko-KR" sz="1600" dirty="0" smtClean="0"/>
              <a:t>image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Case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 결과 </a:t>
            </a:r>
            <a:r>
              <a:rPr lang="en-US" altLang="ko-KR" sz="1600" dirty="0"/>
              <a:t>image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Case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image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45907" y="34585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[Case 1]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9916" y="35014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[Case 2]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033925" y="34585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[Case 3]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82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Assignment Rule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“KLAS</a:t>
            </a:r>
            <a:r>
              <a:rPr lang="ko-KR" altLang="en-US" dirty="0" smtClean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 smtClean="0">
                <a:solidFill>
                  <a:schemeClr val="tx2"/>
                </a:solidFill>
              </a:rPr>
              <a:t>”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파일명 </a:t>
            </a:r>
            <a:r>
              <a:rPr lang="en-US" altLang="ko-KR" dirty="0" smtClean="0"/>
              <a:t>: “Lab00_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대표자이름</a:t>
            </a:r>
            <a:r>
              <a:rPr lang="en-US" altLang="ko-KR" dirty="0" smtClean="0"/>
              <a:t>.zip” </a:t>
            </a:r>
          </a:p>
          <a:p>
            <a:r>
              <a:rPr lang="en-US" altLang="ko-KR" dirty="0" smtClean="0"/>
              <a:t>Ex) Lab01_</a:t>
            </a:r>
            <a:r>
              <a:rPr lang="ko-KR" altLang="en-US" dirty="0" smtClean="0"/>
              <a:t>목</a:t>
            </a:r>
            <a:r>
              <a:rPr lang="en-US" altLang="ko-KR" dirty="0" smtClean="0"/>
              <a:t>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.zip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제출 파일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보고서 파일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word):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결과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프로그램 파일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92696"/>
            <a:ext cx="8772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00075"/>
            <a:ext cx="8810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908720"/>
            <a:ext cx="8848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87488" y="548680"/>
            <a:ext cx="9505056" cy="5904656"/>
            <a:chOff x="1487488" y="548680"/>
            <a:chExt cx="9505056" cy="5904656"/>
          </a:xfrm>
        </p:grpSpPr>
        <p:grpSp>
          <p:nvGrpSpPr>
            <p:cNvPr id="6" name="그룹 5"/>
            <p:cNvGrpSpPr/>
            <p:nvPr/>
          </p:nvGrpSpPr>
          <p:grpSpPr>
            <a:xfrm>
              <a:off x="1487488" y="548680"/>
              <a:ext cx="9093324" cy="5904656"/>
              <a:chOff x="1487488" y="548680"/>
              <a:chExt cx="9093324" cy="590465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3512" y="620688"/>
                <a:ext cx="8877300" cy="5753100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1487488" y="548680"/>
                <a:ext cx="288032" cy="59046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7032104" y="548680"/>
              <a:ext cx="39604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2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692696"/>
            <a:ext cx="87344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666750"/>
            <a:ext cx="85058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62062"/>
            <a:ext cx="8801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604837"/>
            <a:ext cx="88487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83017</TotalTime>
  <Words>600</Words>
  <Application>Microsoft Office PowerPoint</Application>
  <PresentationFormat>와이드스크린</PresentationFormat>
  <Paragraphs>144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Wingdings</vt:lpstr>
      <vt:lpstr>Arial</vt:lpstr>
      <vt:lpstr>돋움체</vt:lpstr>
      <vt:lpstr>Times New Roman</vt:lpstr>
      <vt:lpstr>바탕</vt:lpstr>
      <vt:lpstr>Office 테마</vt:lpstr>
      <vt:lpstr>DSP Lab. Week 9 DCT </vt:lpstr>
      <vt:lpstr>DCT</vt:lpstr>
      <vt:lpstr>DCT</vt:lpstr>
      <vt:lpstr>DCT</vt:lpstr>
      <vt:lpstr>DCT</vt:lpstr>
      <vt:lpstr>DCT</vt:lpstr>
      <vt:lpstr>DCT</vt:lpstr>
      <vt:lpstr>DCT</vt:lpstr>
      <vt:lpstr>DCT</vt:lpstr>
      <vt:lpstr>DCT</vt:lpstr>
      <vt:lpstr>DCT</vt:lpstr>
      <vt:lpstr>DCT</vt:lpstr>
      <vt:lpstr>DCT</vt:lpstr>
      <vt:lpstr>DCT</vt:lpstr>
      <vt:lpstr>IDCT</vt:lpstr>
      <vt:lpstr>DCT</vt:lpstr>
      <vt:lpstr>Homework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829</cp:revision>
  <dcterms:created xsi:type="dcterms:W3CDTF">2012-09-03T06:07:24Z</dcterms:created>
  <dcterms:modified xsi:type="dcterms:W3CDTF">2019-11-12T04:23:23Z</dcterms:modified>
</cp:coreProperties>
</file>