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83" r:id="rId3"/>
    <p:sldId id="28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9886F-002F-4CD0-93F7-D6716C27E86E}" v="164" dt="2020-06-07T10:49:20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62" d="100"/>
          <a:sy n="62" d="100"/>
        </p:scale>
        <p:origin x="7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 Ik Joon" userId="848af053865bc39f" providerId="LiveId" clId="{D289886F-002F-4CD0-93F7-D6716C27E86E}"/>
    <pc:docChg chg="modSld">
      <pc:chgData name="Chang Ik Joon" userId="848af053865bc39f" providerId="LiveId" clId="{D289886F-002F-4CD0-93F7-D6716C27E86E}" dt="2020-06-07T10:49:20.890" v="163" actId="6549"/>
      <pc:docMkLst>
        <pc:docMk/>
      </pc:docMkLst>
      <pc:sldChg chg="modSp mod">
        <pc:chgData name="Chang Ik Joon" userId="848af053865bc39f" providerId="LiveId" clId="{D289886F-002F-4CD0-93F7-D6716C27E86E}" dt="2020-06-07T10:49:20.890" v="163" actId="6549"/>
        <pc:sldMkLst>
          <pc:docMk/>
          <pc:sldMk cId="117971110" sldId="278"/>
        </pc:sldMkLst>
        <pc:spChg chg="mod">
          <ac:chgData name="Chang Ik Joon" userId="848af053865bc39f" providerId="LiveId" clId="{D289886F-002F-4CD0-93F7-D6716C27E86E}" dt="2020-06-07T10:49:20.890" v="163" actId="6549"/>
          <ac:spMkLst>
            <pc:docMk/>
            <pc:sldMk cId="117971110" sldId="278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5795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5769769"/>
              <a:ext cx="9144000" cy="1088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92000" cy="7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320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24" y="0"/>
            <a:ext cx="12210421" cy="687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3417-D7A4-461D-8EA7-EF3EC53A866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-17744" y="0"/>
            <a:ext cx="12210421" cy="688538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9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556658" y="6574049"/>
            <a:ext cx="1598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CSA &amp; VLSI  laboratory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직선 연결선 10"/>
          <p:cNvCxnSpPr>
            <a:stCxn id="12" idx="1"/>
          </p:cNvCxnSpPr>
          <p:nvPr userDrawn="1"/>
        </p:nvCxnSpPr>
        <p:spPr>
          <a:xfrm flipH="1" flipV="1">
            <a:off x="-480728" y="6684459"/>
            <a:ext cx="9985107" cy="82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9504379" y="6614103"/>
            <a:ext cx="96000" cy="157216"/>
          </a:xfrm>
          <a:prstGeom prst="rect">
            <a:avLst/>
          </a:prstGeom>
          <a:solidFill>
            <a:srgbClr val="0E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70629" y="145170"/>
            <a:ext cx="10713937" cy="763551"/>
          </a:xfr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5" name="텍스트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143339" y="217178"/>
            <a:ext cx="96011" cy="583531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1852443" y="-6274"/>
            <a:ext cx="339557" cy="68853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11808635" y="-6274"/>
            <a:ext cx="60959" cy="68853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263784" y="5373217"/>
            <a:ext cx="92889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77907A34-08DF-4F0F-AE4A-D23DEC13E25C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9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8"/>
            <a:ext cx="12192000" cy="6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09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0193-F9FB-4EFC-878C-68B8E023E1F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FB37-760B-46B2-948A-3FA62D04136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1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9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1423C-74ED-480C-92BF-1F8E40C14BD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07A34-08DF-4F0F-AE4A-D23DEC13E25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1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7A34-08DF-4F0F-AE4A-D23DEC13E25C}" type="slidenum">
              <a:rPr lang="ko-KR" altLang="en-US" smtClean="0">
                <a:solidFill>
                  <a:prstClr val="white"/>
                </a:solidFill>
              </a:rPr>
              <a:pPr/>
              <a:t>1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2063" y="116632"/>
            <a:ext cx="11260475" cy="6300946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Meiryo UI" panose="020B0604030504040204" pitchFamily="34" charset="-128"/>
                <a:cs typeface="Meiryo UI" panose="020B0604030504040204" pitchFamily="34" charset="-128"/>
              </a:rPr>
              <a:t>프로젝트 </a:t>
            </a:r>
            <a:r>
              <a:rPr lang="en-US" altLang="ko-KR" sz="2800" dirty="0">
                <a:latin typeface="Meiryo UI" panose="020B0604030504040204" pitchFamily="34" charset="-128"/>
                <a:cs typeface="Meiryo UI" panose="020B0604030504040204" pitchFamily="34" charset="-128"/>
              </a:rPr>
              <a:t>2</a:t>
            </a:r>
            <a:br>
              <a:rPr lang="en-US" altLang="ko-KR" sz="2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2800" dirty="0">
                <a:latin typeface="Meiryo UI" panose="020B0604030504040204" pitchFamily="34" charset="-128"/>
                <a:cs typeface="Meiryo UI" panose="020B0604030504040204" pitchFamily="34" charset="-128"/>
              </a:rPr>
              <a:t>4bit x 4bit unsigned Multiplier</a:t>
            </a: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4bitX4bit unsigned </a:t>
            </a:r>
            <a:r>
              <a:rPr lang="ko-KR" altLang="en-US" sz="1800" dirty="0" err="1">
                <a:latin typeface="Meiryo UI" panose="020B0604030504040204" pitchFamily="34" charset="-128"/>
                <a:cs typeface="Meiryo UI" panose="020B0604030504040204" pitchFamily="34" charset="-128"/>
              </a:rPr>
              <a:t>곱셈기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 보고서 양식자유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(pdf</a:t>
            </a:r>
            <a:r>
              <a:rPr lang="ko-KR" altLang="en-US" sz="1800" dirty="0" err="1">
                <a:latin typeface="Meiryo UI" panose="020B0604030504040204" pitchFamily="34" charset="-128"/>
                <a:cs typeface="Meiryo UI" panose="020B0604030504040204" pitchFamily="34" charset="-128"/>
              </a:rPr>
              <a:t>로제출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)</a:t>
            </a: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b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1.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평가요소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: </a:t>
            </a:r>
            <a:r>
              <a:rPr lang="ko-KR" altLang="en-US" sz="1800" dirty="0" err="1">
                <a:latin typeface="Meiryo UI" panose="020B0604030504040204" pitchFamily="34" charset="-128"/>
                <a:cs typeface="Meiryo UI" panose="020B0604030504040204" pitchFamily="34" charset="-128"/>
              </a:rPr>
              <a:t>곱셈기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 동작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/ critical path delay / layout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면적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/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보고서 완성도</a:t>
            </a: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2.</a:t>
            </a:r>
            <a:r>
              <a:rPr lang="ko-KR" altLang="en-US" sz="1800" dirty="0" err="1">
                <a:latin typeface="Meiryo UI" panose="020B0604030504040204" pitchFamily="34" charset="-128"/>
                <a:cs typeface="Meiryo UI" panose="020B0604030504040204" pitchFamily="34" charset="-128"/>
              </a:rPr>
              <a:t>곱셈기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 정상동작</a:t>
            </a: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 -  [A=1111, B=1111] , [A=1010, B= 0111]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두가지에 대한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  [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결과값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1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= 11100001], [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결과값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2 = 1000110]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출력 확인 및 분석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(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초기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input A, B= 0000)</a:t>
            </a: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 -  Delay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관점에서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Worst input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분석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(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설계마다 다름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)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후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,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왜 해당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input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이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worst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인지 보고서에 자세히 분석할 것</a:t>
            </a: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 -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Worst Input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에 대하여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Worst Delay (Critical-path delay) Path </a:t>
            </a:r>
            <a:r>
              <a:rPr lang="ko-KR" altLang="en-US" sz="1800">
                <a:latin typeface="Meiryo UI" panose="020B0604030504040204" pitchFamily="34" charset="-128"/>
                <a:cs typeface="Meiryo UI" panose="020B0604030504040204" pitchFamily="34" charset="-128"/>
              </a:rPr>
              <a:t>가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무엇인지 보고서에 자세하게 분석할 </a:t>
            </a:r>
            <a:r>
              <a:rPr lang="ko-KR" altLang="en-US" sz="1800">
                <a:latin typeface="Meiryo UI" panose="020B0604030504040204" pitchFamily="34" charset="-128"/>
                <a:cs typeface="Meiryo UI" panose="020B0604030504040204" pitchFamily="34" charset="-128"/>
              </a:rPr>
              <a:t>것 </a:t>
            </a:r>
            <a:r>
              <a:rPr lang="en-US" altLang="ko-KR" sz="1800">
                <a:latin typeface="Meiryo UI" panose="020B0604030504040204" pitchFamily="34" charset="-128"/>
                <a:cs typeface="Meiryo UI" panose="020B0604030504040204" pitchFamily="34" charset="-128"/>
              </a:rPr>
              <a:t>  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(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어느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input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에서 어느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input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으로 </a:t>
            </a:r>
            <a:r>
              <a:rPr lang="ko-KR" altLang="en-US" sz="1800" dirty="0" err="1">
                <a:latin typeface="Meiryo UI" panose="020B0604030504040204" pitchFamily="34" charset="-128"/>
                <a:cs typeface="Meiryo UI" panose="020B0604030504040204" pitchFamily="34" charset="-128"/>
              </a:rPr>
              <a:t>갈때가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worst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인지 분석 필요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)</a:t>
            </a: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 -  Worst Input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에 대하여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Critical-path delay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를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HSPICE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로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simulation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한 후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'.measure’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구문을 이용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simulate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된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delay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를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estimation</a:t>
            </a:r>
            <a:r>
              <a:rPr lang="ko-KR" altLang="en-US" sz="1800" dirty="0" err="1">
                <a:latin typeface="Meiryo UI" panose="020B0604030504040204" pitchFamily="34" charset="-128"/>
                <a:cs typeface="Meiryo UI" panose="020B0604030504040204" pitchFamily="34" charset="-128"/>
              </a:rPr>
              <a:t>한후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 보고서에 명기할 것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.</a:t>
            </a: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 -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위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simulation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파일은 모두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in_1111_1111.sp, in_1010_01111.sp, </a:t>
            </a:r>
            <a:r>
              <a:rPr lang="en-US" altLang="ko-KR" sz="1800" dirty="0" err="1">
                <a:latin typeface="Meiryo UI" panose="020B0604030504040204" pitchFamily="34" charset="-128"/>
                <a:cs typeface="Meiryo UI" panose="020B0604030504040204" pitchFamily="34" charset="-128"/>
              </a:rPr>
              <a:t>in_worst_input.sp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파일이라고 이름을 만들어 본인들의 파일 디렉토리에 두고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,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위 파일이 있는 디렉토리 명을 보고서에 기술 하고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,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조교에게 메일로 보낼 것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.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 </a:t>
            </a: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 -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보고서 전체 점수의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80%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는 위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Worst Input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분석과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Worst Delay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분석에 대하여 평가를 할 것임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(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전체 보고서 점수는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2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번째 프로젝트 점수의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40%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에 해당하며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,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보고서 점수의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80%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가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Worst Input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과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Delay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분석에 해당함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.)</a:t>
            </a: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 -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곱셈기가 정상 동작하지 않을 경우 보고서 전체 점수는 기본 점수만 줄 것임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(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기본점수는 미정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). </a:t>
            </a: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endParaRPr lang="ko-KR" altLang="en-US" sz="1200" dirty="0">
              <a:latin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97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7A34-08DF-4F0F-AE4A-D23DEC13E25C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43575" y="215756"/>
            <a:ext cx="10845674" cy="5661061"/>
          </a:xfrm>
        </p:spPr>
        <p:txBody>
          <a:bodyPr>
            <a:noAutofit/>
          </a:bodyPr>
          <a:lstStyle/>
          <a:p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2. Layout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면적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: layout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캡쳐 후 면적 직접 계산하여 수록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.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면적을 계산한 화면을 캡처하여 보고서에 첨부할 것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.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단 그림을 고해상도로 하여 채점자가 명확하게 그림을 보고 면적을 다시 계산할 수 있도록 할 것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(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가독성이 좋지 않을 경우 감점할 것임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).</a:t>
            </a: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-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면적은 전체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Layout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이 들어가는 직사각형을 그린 후 가로와 세로를 곱한 값임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. </a:t>
            </a: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-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만약 보고서의 제출 결과가 조교가 다시 측정한 값과 다를 경우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Layout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면적에 의한 점수는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0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점 처리함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(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부도덕한 행위로 간주함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)</a:t>
            </a: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3.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보고서 점수는 프로젝트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2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점수의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40%,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프로젝트 결과 채점은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55%,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나머지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5%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는 제출한 파일 및 시뮬레이션 재현 파일이 얼마나 채점하기 좋은가를 정성적으로 평가할 것임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. </a:t>
            </a: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4.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프로젝트 결과 점수는 상대 평가임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(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수업시간에 통보한 방식과 같음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).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단 곱셈기가 동작한 경우에 한해서 상대평가 실시함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.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동작하지 않은 경우 기본점수만 부여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(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기본점수 미정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). </a:t>
            </a: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5.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제한조건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: -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출력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load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는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minimum length, width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의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inverter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를 </a:t>
            </a:r>
            <a:r>
              <a:rPr lang="ko-KR" altLang="en-US" sz="1800" dirty="0" err="1">
                <a:latin typeface="Meiryo UI" panose="020B0604030504040204" pitchFamily="34" charset="-128"/>
                <a:cs typeface="Meiryo UI" panose="020B0604030504040204" pitchFamily="34" charset="-128"/>
              </a:rPr>
              <a:t>달것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(NMOS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와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PMOS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모두 최소로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)</a:t>
            </a: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	      -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온도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30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도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/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공급전원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1V / Process corner :normal(=typical)</a:t>
            </a: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	      -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입력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rising/falling time = 1ps</a:t>
            </a: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6.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제출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: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팀장이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netlist, schematic, layout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파일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,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 보고서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(pdf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파일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)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과 함께 팀장만 </a:t>
            </a:r>
            <a:r>
              <a:rPr lang="en-US" altLang="ko-KR" sz="1800" dirty="0" err="1">
                <a:latin typeface="Meiryo UI" panose="020B0604030504040204" pitchFamily="34" charset="-128"/>
                <a:cs typeface="Meiryo UI" panose="020B0604030504040204" pitchFamily="34" charset="-128"/>
              </a:rPr>
              <a:t>klas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에 제출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! 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제출 파일 명은 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N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조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-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학번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-</a:t>
            </a:r>
            <a:r>
              <a:rPr lang="ko-KR" altLang="en-US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이름 순서로 제출</a:t>
            </a:r>
            <a: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  <a:t> </a:t>
            </a: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br>
              <a:rPr lang="en-US" altLang="ko-KR" sz="1800" dirty="0">
                <a:latin typeface="Meiryo UI" panose="020B0604030504040204" pitchFamily="34" charset="-128"/>
                <a:cs typeface="Meiryo UI" panose="020B0604030504040204" pitchFamily="34" charset="-128"/>
              </a:rPr>
            </a:br>
            <a:endParaRPr lang="ko-KR" altLang="en-US" sz="1200" dirty="0">
              <a:latin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301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7A34-08DF-4F0F-AE4A-D23DEC13E25C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38784" y="116632"/>
            <a:ext cx="4908343" cy="6300946"/>
          </a:xfrm>
        </p:spPr>
        <p:txBody>
          <a:bodyPr>
            <a:normAutofit/>
          </a:bodyPr>
          <a:lstStyle/>
          <a:p>
            <a:r>
              <a:rPr lang="ko-KR" altLang="en-US">
                <a:latin typeface="Meiryo UI" panose="020B0604030504040204" pitchFamily="34" charset="-128"/>
                <a:cs typeface="Meiryo UI" panose="020B0604030504040204" pitchFamily="34" charset="-128"/>
              </a:rPr>
              <a:t>참고</a:t>
            </a:r>
            <a:r>
              <a:rPr lang="en-US" altLang="ko-KR">
                <a:latin typeface="Meiryo UI" panose="020B0604030504040204" pitchFamily="34" charset="-128"/>
                <a:cs typeface="Meiryo UI" panose="020B0604030504040204" pitchFamily="34" charset="-128"/>
              </a:rPr>
              <a:t>: critical path</a:t>
            </a:r>
            <a:br>
              <a:rPr lang="en-US" altLang="ko-KR" sz="360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2400">
                <a:latin typeface="Meiryo UI" panose="020B0604030504040204" pitchFamily="34" charset="-128"/>
                <a:cs typeface="Meiryo UI" panose="020B0604030504040204" pitchFamily="34" charset="-128"/>
              </a:rPr>
              <a:t>- </a:t>
            </a:r>
            <a:r>
              <a:rPr lang="ko-KR" altLang="en-US" sz="2400">
                <a:latin typeface="Meiryo UI" panose="020B0604030504040204" pitchFamily="34" charset="-128"/>
                <a:cs typeface="Meiryo UI" panose="020B0604030504040204" pitchFamily="34" charset="-128"/>
              </a:rPr>
              <a:t>오른쪽 그림에서 </a:t>
            </a:r>
            <a:r>
              <a:rPr lang="en-US" altLang="ko-KR" sz="2400">
                <a:latin typeface="Meiryo UI" panose="020B0604030504040204" pitchFamily="34" charset="-128"/>
                <a:cs typeface="Meiryo UI" panose="020B0604030504040204" pitchFamily="34" charset="-128"/>
              </a:rPr>
              <a:t>a path, b path, c path </a:t>
            </a:r>
            <a:r>
              <a:rPr lang="ko-KR" altLang="en-US" sz="2400">
                <a:latin typeface="Meiryo UI" panose="020B0604030504040204" pitchFamily="34" charset="-128"/>
                <a:cs typeface="Meiryo UI" panose="020B0604030504040204" pitchFamily="34" charset="-128"/>
              </a:rPr>
              <a:t>의 경우 최종 논리값에 도달하기 위해 </a:t>
            </a:r>
            <a:r>
              <a:rPr lang="en-US" altLang="ko-KR" sz="2400">
                <a:latin typeface="Meiryo UI" panose="020B0604030504040204" pitchFamily="34" charset="-128"/>
                <a:cs typeface="Meiryo UI" panose="020B0604030504040204" pitchFamily="34" charset="-128"/>
              </a:rPr>
              <a:t>gate</a:t>
            </a:r>
            <a:r>
              <a:rPr lang="ko-KR" altLang="en-US" sz="2400">
                <a:latin typeface="Meiryo UI" panose="020B0604030504040204" pitchFamily="34" charset="-128"/>
                <a:cs typeface="Meiryo UI" panose="020B0604030504040204" pitchFamily="34" charset="-128"/>
              </a:rPr>
              <a:t>들을 거친다</a:t>
            </a:r>
            <a:r>
              <a:rPr lang="en-US" altLang="ko-KR" sz="2400">
                <a:latin typeface="Meiryo UI" panose="020B0604030504040204" pitchFamily="34" charset="-128"/>
                <a:cs typeface="Meiryo UI" panose="020B0604030504040204" pitchFamily="34" charset="-128"/>
              </a:rPr>
              <a:t>.</a:t>
            </a:r>
            <a:br>
              <a:rPr lang="en-US" altLang="ko-KR" sz="240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ko-KR" altLang="en-US" sz="2400">
                <a:latin typeface="Meiryo UI" panose="020B0604030504040204" pitchFamily="34" charset="-128"/>
                <a:cs typeface="Meiryo UI" panose="020B0604030504040204" pitchFamily="34" charset="-128"/>
              </a:rPr>
              <a:t>만약 </a:t>
            </a:r>
            <a:r>
              <a:rPr lang="en-US" altLang="ko-KR" sz="2400">
                <a:latin typeface="Meiryo UI" panose="020B0604030504040204" pitchFamily="34" charset="-128"/>
                <a:cs typeface="Meiryo UI" panose="020B0604030504040204" pitchFamily="34" charset="-128"/>
              </a:rPr>
              <a:t>gate </a:t>
            </a:r>
            <a:r>
              <a:rPr lang="ko-KR" altLang="en-US" sz="2400">
                <a:latin typeface="Meiryo UI" panose="020B0604030504040204" pitchFamily="34" charset="-128"/>
                <a:cs typeface="Meiryo UI" panose="020B0604030504040204" pitchFamily="34" charset="-128"/>
              </a:rPr>
              <a:t>마다의 지연시간과 대기시간이 같다고하면</a:t>
            </a:r>
            <a:br>
              <a:rPr lang="en-US" altLang="ko-KR" sz="240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2400">
                <a:latin typeface="Meiryo UI" panose="020B0604030504040204" pitchFamily="34" charset="-128"/>
                <a:cs typeface="Meiryo UI" panose="020B0604030504040204" pitchFamily="34" charset="-128"/>
              </a:rPr>
              <a:t>a path: 2</a:t>
            </a:r>
            <a:r>
              <a:rPr lang="ko-KR" altLang="en-US" sz="2400">
                <a:latin typeface="Meiryo UI" panose="020B0604030504040204" pitchFamily="34" charset="-128"/>
                <a:cs typeface="Meiryo UI" panose="020B0604030504040204" pitchFamily="34" charset="-128"/>
              </a:rPr>
              <a:t>번</a:t>
            </a:r>
            <a:br>
              <a:rPr lang="en-US" altLang="ko-KR" sz="240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2400">
                <a:latin typeface="Meiryo UI" panose="020B0604030504040204" pitchFamily="34" charset="-128"/>
                <a:cs typeface="Meiryo UI" panose="020B0604030504040204" pitchFamily="34" charset="-128"/>
              </a:rPr>
              <a:t>b path: 3</a:t>
            </a:r>
            <a:r>
              <a:rPr lang="ko-KR" altLang="en-US" sz="2400">
                <a:latin typeface="Meiryo UI" panose="020B0604030504040204" pitchFamily="34" charset="-128"/>
                <a:cs typeface="Meiryo UI" panose="020B0604030504040204" pitchFamily="34" charset="-128"/>
              </a:rPr>
              <a:t>번</a:t>
            </a:r>
            <a:br>
              <a:rPr lang="en-US" altLang="ko-KR" sz="240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en-US" altLang="ko-KR" sz="2400">
                <a:latin typeface="Meiryo UI" panose="020B0604030504040204" pitchFamily="34" charset="-128"/>
                <a:cs typeface="Meiryo UI" panose="020B0604030504040204" pitchFamily="34" charset="-128"/>
              </a:rPr>
              <a:t>c path: 2</a:t>
            </a:r>
            <a:r>
              <a:rPr lang="ko-KR" altLang="en-US" sz="2400">
                <a:latin typeface="Meiryo UI" panose="020B0604030504040204" pitchFamily="34" charset="-128"/>
                <a:cs typeface="Meiryo UI" panose="020B0604030504040204" pitchFamily="34" charset="-128"/>
              </a:rPr>
              <a:t>번</a:t>
            </a:r>
            <a:br>
              <a:rPr lang="en-US" altLang="ko-KR" sz="240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ko-KR" altLang="en-US" sz="2400">
                <a:latin typeface="Meiryo UI" panose="020B0604030504040204" pitchFamily="34" charset="-128"/>
                <a:cs typeface="Meiryo UI" panose="020B0604030504040204" pitchFamily="34" charset="-128"/>
              </a:rPr>
              <a:t>거치므로 </a:t>
            </a:r>
            <a:r>
              <a:rPr lang="en-US" altLang="ko-KR" sz="2400">
                <a:latin typeface="Meiryo UI" panose="020B0604030504040204" pitchFamily="34" charset="-128"/>
                <a:cs typeface="Meiryo UI" panose="020B0604030504040204" pitchFamily="34" charset="-128"/>
              </a:rPr>
              <a:t>critical path</a:t>
            </a:r>
            <a:r>
              <a:rPr lang="ko-KR" altLang="en-US" sz="2400">
                <a:latin typeface="Meiryo UI" panose="020B0604030504040204" pitchFamily="34" charset="-128"/>
                <a:cs typeface="Meiryo UI" panose="020B0604030504040204" pitchFamily="34" charset="-128"/>
              </a:rPr>
              <a:t>는 </a:t>
            </a:r>
            <a:r>
              <a:rPr lang="en-US" altLang="ko-KR" sz="2400">
                <a:latin typeface="Meiryo UI" panose="020B0604030504040204" pitchFamily="34" charset="-128"/>
                <a:cs typeface="Meiryo UI" panose="020B0604030504040204" pitchFamily="34" charset="-128"/>
              </a:rPr>
              <a:t>b path</a:t>
            </a:r>
            <a:r>
              <a:rPr lang="ko-KR" altLang="en-US" sz="2400">
                <a:latin typeface="Meiryo UI" panose="020B0604030504040204" pitchFamily="34" charset="-128"/>
                <a:cs typeface="Meiryo UI" panose="020B0604030504040204" pitchFamily="34" charset="-128"/>
              </a:rPr>
              <a:t>가 된다</a:t>
            </a:r>
            <a:r>
              <a:rPr lang="en-US" altLang="ko-KR" sz="2400">
                <a:latin typeface="Meiryo UI" panose="020B0604030504040204" pitchFamily="34" charset="-128"/>
                <a:cs typeface="Meiryo UI" panose="020B0604030504040204" pitchFamily="34" charset="-128"/>
              </a:rPr>
              <a:t>.</a:t>
            </a:r>
            <a:br>
              <a:rPr lang="en-US" altLang="ko-KR" sz="2400">
                <a:latin typeface="Meiryo UI" panose="020B0604030504040204" pitchFamily="34" charset="-128"/>
                <a:cs typeface="Meiryo UI" panose="020B0604030504040204" pitchFamily="34" charset="-128"/>
              </a:rPr>
            </a:br>
            <a:r>
              <a:rPr lang="ko-KR" altLang="en-US" sz="2400">
                <a:latin typeface="Meiryo UI" panose="020B0604030504040204" pitchFamily="34" charset="-128"/>
                <a:cs typeface="Meiryo UI" panose="020B0604030504040204" pitchFamily="34" charset="-128"/>
              </a:rPr>
              <a:t>그러나 이번 프로젝트에서 지연시간과 대기시간은 게이트마다</a:t>
            </a:r>
            <a:r>
              <a:rPr lang="en-US" altLang="ko-KR" sz="2400">
                <a:latin typeface="Meiryo UI" panose="020B0604030504040204" pitchFamily="34" charset="-128"/>
                <a:cs typeface="Meiryo UI" panose="020B0604030504040204" pitchFamily="34" charset="-128"/>
              </a:rPr>
              <a:t>, </a:t>
            </a:r>
            <a:r>
              <a:rPr lang="ko-KR" altLang="en-US" sz="2400">
                <a:latin typeface="Meiryo UI" panose="020B0604030504040204" pitchFamily="34" charset="-128"/>
                <a:cs typeface="Meiryo UI" panose="020B0604030504040204" pitchFamily="34" charset="-128"/>
              </a:rPr>
              <a:t>설계한 회로마다 다르므로 직접 </a:t>
            </a:r>
            <a:r>
              <a:rPr lang="en-US" altLang="ko-KR" sz="2400">
                <a:latin typeface="Meiryo UI" panose="020B0604030504040204" pitchFamily="34" charset="-128"/>
                <a:cs typeface="Meiryo UI" panose="020B0604030504040204" pitchFamily="34" charset="-128"/>
              </a:rPr>
              <a:t>critical path</a:t>
            </a:r>
            <a:r>
              <a:rPr lang="ko-KR" altLang="en-US" sz="2400">
                <a:latin typeface="Meiryo UI" panose="020B0604030504040204" pitchFamily="34" charset="-128"/>
                <a:cs typeface="Meiryo UI" panose="020B0604030504040204" pitchFamily="34" charset="-128"/>
              </a:rPr>
              <a:t>를 설정해줘야 된다</a:t>
            </a:r>
            <a:r>
              <a:rPr lang="en-US" altLang="ko-KR" sz="2400">
                <a:latin typeface="Meiryo UI" panose="020B0604030504040204" pitchFamily="34" charset="-128"/>
                <a:cs typeface="Meiryo UI" panose="020B0604030504040204" pitchFamily="34" charset="-128"/>
              </a:rPr>
              <a:t>.</a:t>
            </a:r>
            <a:br>
              <a:rPr lang="en-US" altLang="ko-KR" sz="3600">
                <a:latin typeface="Meiryo UI" panose="020B0604030504040204" pitchFamily="34" charset="-128"/>
                <a:cs typeface="Meiryo UI" panose="020B0604030504040204" pitchFamily="34" charset="-128"/>
              </a:rPr>
            </a:br>
            <a:endParaRPr lang="ko-KR" altLang="en-US" sz="2200" dirty="0">
              <a:latin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53" y="290424"/>
            <a:ext cx="5602710" cy="19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268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14139</TotalTime>
  <Words>619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Arial Unicode MS</vt:lpstr>
      <vt:lpstr>HY견고딕</vt:lpstr>
      <vt:lpstr>Meiryo UI</vt:lpstr>
      <vt:lpstr>맑은 고딕</vt:lpstr>
      <vt:lpstr>Arial</vt:lpstr>
      <vt:lpstr>디자인 사용자 지정</vt:lpstr>
      <vt:lpstr>프로젝트 2 4bit x 4bit unsigned Multiplier  4bitX4bit unsigned 곱셈기 보고서 양식자유(pdf로제출)  1.평가요소: 곱셈기 동작/ critical path delay / layout면적 / 보고서 완성도  2.곱셈기 정상동작  -  [A=1111, B=1111] , [A=1010, B= 0111] 두가지에 대한   [결과값1 = 11100001], [결과값2 = 1000110] 출력 확인 및 분석 (초기 input A, B= 0000)  -  Delay 관점에서 Worst input 분석 (설계마다 다름) 후, 왜 해당 input이 worst인지 보고서에 자세히 분석할 것  -  Worst Input에 대하여 Worst Delay (Critical-path delay) Path 가 무엇인지 보고서에 자세하게 분석할 것    (어느 input에서 어느 input으로 갈때가 worst 인지 분석 필요)  -  Worst Input 에 대하여 Critical-path delay를 HSPICE로 simulation한 후 '.measure’ 구문을 이용 simulate된 delay를 estimation한후 보고서에 명기할 것.  - 위 simulation 파일은 모두 in_1111_1111.sp, in_1010_01111.sp, in_worst_input.sp 파일이라고 이름을 만들어 본인들의 파일 디렉토리에 두고, 위 파일이 있는 디렉토리 명을 보고서에 기술 하고, 조교에게 메일로 보낼 것.    - 보고서 전체 점수의 80%는 위 Worst Input 분석과 Worst Delay 분석에 대하여 평가를 할 것임 (전체 보고서 점수는 2번째 프로젝트 점수의 40%에 해당하며, 보고서 점수의 80%가 Worst Input과 Delay 분석에 해당함.)  - 곱셈기가 정상 동작하지 않을 경우 보고서 전체 점수는 기본 점수만 줄 것임 (기본점수는 미정).  </vt:lpstr>
      <vt:lpstr>   2. Layout 면적: layout 캡쳐 후 면적 직접 계산하여 수록. 면적을 계산한 화면을 캡처하여 보고서에 첨부할 것. 단 그림을 고해상도로 하여 채점자가 명확하게 그림을 보고 면적을 다시 계산할 수 있도록 할 것 (가독성이 좋지 않을 경우 감점할 것임). - 면적은 전체 Layout이 들어가는 직사각형을 그린 후 가로와 세로를 곱한 값임.  - 만약 보고서의 제출 결과가 조교가 다시 측정한 값과 다를 경우 Layout 면적에 의한 점수는 0점 처리함 (부도덕한 행위로 간주함)  3. 보고서 점수는 프로젝트 2 점수의 40%, 프로젝트 결과 채점은 55%, 나머지 5%는 제출한 파일 및 시뮬레이션 재현 파일이 얼마나 채점하기 좋은가를 정성적으로 평가할 것임.   4. 프로젝트 결과 점수는 상대 평가임 (수업시간에 통보한 방식과 같음). 단 곱셈기가 동작한 경우에 한해서 상대평가 실시함. 동작하지 않은 경우 기본점수만 부여 (기본점수 미정).   5.제한조건: - 출력 load는 minimum length, width의 inverter를 달것 (NMOS와 PMOS 모두 최소로)        - 온도 30도/ 공급전원 1V / Process corner :normal(=typical)        - 입력 rising/falling time = 1ps  6. 제출: 팀장이 netlist, schematic, layout 파일, 보고서(pdf파일)과 함께 팀장만 klas에 제출! 제출 파일 명은 N조-학번-이름 순서로 제출   </vt:lpstr>
      <vt:lpstr>참고: critical path - 오른쪽 그림에서 a path, b path, c path 의 경우 최종 논리값에 도달하기 위해 gate들을 거친다. 만약 gate 마다의 지연시간과 대기시간이 같다고하면 a path: 2번 b path: 3번 c path: 2번 거치므로 critical path는 b path가 된다. 그러나 이번 프로젝트에서 지연시간과 대기시간은 게이트마다, 설계한 회로마다 다르므로 직접 critical path를 설정해줘야 된다.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</dc:creator>
  <cp:lastModifiedBy>Chang Ik Joon</cp:lastModifiedBy>
  <cp:revision>32</cp:revision>
  <dcterms:created xsi:type="dcterms:W3CDTF">2020-04-16T06:21:36Z</dcterms:created>
  <dcterms:modified xsi:type="dcterms:W3CDTF">2020-06-07T10:49:32Z</dcterms:modified>
</cp:coreProperties>
</file>