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1" r:id="rId4"/>
    <p:sldId id="279" r:id="rId5"/>
    <p:sldId id="257" r:id="rId6"/>
    <p:sldId id="271" r:id="rId7"/>
    <p:sldId id="272" r:id="rId8"/>
    <p:sldId id="270" r:id="rId9"/>
    <p:sldId id="269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9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1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579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769769"/>
              <a:ext cx="9144000" cy="1088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0" cy="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32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4" y="0"/>
            <a:ext cx="12210421" cy="687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3417-D7A4-461D-8EA7-EF3EC53A866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-17744" y="0"/>
            <a:ext cx="12210421" cy="688538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9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556658" y="6574049"/>
            <a:ext cx="1598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CSA &amp; VLSI  laboratory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>
            <a:stCxn id="12" idx="1"/>
          </p:cNvCxnSpPr>
          <p:nvPr userDrawn="1"/>
        </p:nvCxnSpPr>
        <p:spPr>
          <a:xfrm flipH="1" flipV="1">
            <a:off x="-480728" y="6684459"/>
            <a:ext cx="9985107" cy="82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9504379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70629" y="145170"/>
            <a:ext cx="10713937" cy="763551"/>
          </a:xfr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텍스트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43339" y="217178"/>
            <a:ext cx="96011" cy="5835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852443" y="-6274"/>
            <a:ext cx="339557" cy="688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1808635" y="-6274"/>
            <a:ext cx="60959" cy="68853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263784" y="5373217"/>
            <a:ext cx="92889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7907A34-08DF-4F0F-AE4A-D23DEC13E25C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9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8"/>
            <a:ext cx="12192000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09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0193-F9FB-4EFC-878C-68B8E023E1F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FB37-760B-46B2-948A-3FA62D0413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6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4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8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2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3719-DD98-4510-AE49-E5ECB55BA97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55BF-F978-43B7-A7C2-9B20F838E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423C-74ED-480C-92BF-1F8E40C14B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7A34-08DF-4F0F-AE4A-D23DEC13E2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1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7A34-08DF-4F0F-AE4A-D23DEC13E25C}" type="slidenum">
              <a:rPr lang="ko-KR" altLang="en-US" smtClean="0">
                <a:solidFill>
                  <a:prstClr val="white"/>
                </a:solidFill>
              </a:rPr>
              <a:pPr/>
              <a:t>1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38784" y="116632"/>
            <a:ext cx="9547455" cy="6300946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Meiryo UI" panose="020B0604030504040204" pitchFamily="34" charset="-128"/>
                <a:cs typeface="Meiryo UI" panose="020B0604030504040204" pitchFamily="34" charset="-128"/>
              </a:rPr>
              <a:t>숙제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1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:</a:t>
            </a:r>
            <a:b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inverter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/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2input-NAND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/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2input-NOR </a:t>
            </a: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/2input –AND/ </a:t>
            </a:r>
            <a:b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보고서 제출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양식 자유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)</a:t>
            </a:r>
            <a:b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1. 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정해준 사이즈로 설계 후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왜 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Tr 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사이즈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(width 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및 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length)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의 비율을 다음과 같이 주었을지 탐구하기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2. post schematic 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시뮬레이션 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: </a:t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process corner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를 각각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 ss/ff/nom(typical) 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측정 후 비교하는 사진 첨부 후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process corner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에 대해 탐구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3. DRC /LVS 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후 첨부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4. post Layout 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시뮬레이션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:</a:t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process corne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는 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nom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으로 하고</a:t>
            </a: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/>
            </a:r>
            <a:b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post schematice </a:t>
            </a:r>
            <a:r>
              <a:rPr lang="ko-KR" altLang="en-US" sz="2200" smtClean="0">
                <a:latin typeface="Meiryo UI" panose="020B0604030504040204" pitchFamily="34" charset="-128"/>
                <a:cs typeface="Meiryo UI" panose="020B0604030504040204" pitchFamily="34" charset="-128"/>
              </a:rPr>
              <a:t>시뮬레이션과 비교한 사진 첨부 후 탐구</a:t>
            </a:r>
            <a:endParaRPr lang="ko-KR" altLang="en-US" sz="2200" dirty="0">
              <a:latin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77"/>
            <a:ext cx="12192000" cy="56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6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479"/>
            <a:ext cx="12192000" cy="5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7A34-08DF-4F0F-AE4A-D23DEC13E25C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38784" y="116632"/>
            <a:ext cx="9875520" cy="1332148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Meiryo UI" panose="020B0604030504040204" pitchFamily="34" charset="-128"/>
                <a:cs typeface="Meiryo UI" panose="020B0604030504040204" pitchFamily="34" charset="-128"/>
              </a:rPr>
              <a:t>숙제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1 :inverter/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2input-NAND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/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2input-NOR </a:t>
            </a: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/2input –AND/ </a:t>
            </a: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정해진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Tr</a:t>
            </a: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사이즈로 하기</a:t>
            </a:r>
            <a:endParaRPr lang="ko-KR" altLang="en-US" sz="3600" dirty="0">
              <a:latin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061" y="2506610"/>
            <a:ext cx="3851323" cy="27725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383" y="2510065"/>
            <a:ext cx="1775400" cy="24441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5931" y="1942919"/>
            <a:ext cx="1237099" cy="423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Inverter</a:t>
            </a:r>
            <a:endParaRPr lang="en-US" altLang="ko-KR" b="1" kern="0">
              <a:solidFill>
                <a:srgbClr val="0070C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7721" y="1942920"/>
            <a:ext cx="2141389" cy="423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2input-NAND</a:t>
            </a:r>
            <a:endParaRPr lang="en-US" altLang="ko-KR" b="1" kern="0">
              <a:solidFill>
                <a:srgbClr val="0070C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71272" y="1942918"/>
            <a:ext cx="2141389" cy="423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2input-AND</a:t>
            </a:r>
            <a:endParaRPr lang="en-US" altLang="ko-KR" b="1" kern="0">
              <a:solidFill>
                <a:srgbClr val="0070C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208" y="2510065"/>
            <a:ext cx="3015633" cy="27690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111" y="2506610"/>
            <a:ext cx="3000496" cy="277252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183574" y="1945886"/>
            <a:ext cx="2141389" cy="423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smtClean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2input-NOR</a:t>
            </a:r>
            <a:endParaRPr lang="en-US" altLang="ko-KR" b="1" kern="0">
              <a:solidFill>
                <a:srgbClr val="0070C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24317" y="5349422"/>
            <a:ext cx="9875520" cy="1332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사진 확대하여 사이즈 체크 후 설계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!</a:t>
            </a:r>
            <a:endParaRPr lang="ko-KR" altLang="en-US" sz="3600">
              <a:latin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0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7A34-08DF-4F0F-AE4A-D23DEC13E25C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38784" y="116632"/>
            <a:ext cx="9875520" cy="1332148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Meiryo UI" panose="020B0604030504040204" pitchFamily="34" charset="-128"/>
                <a:cs typeface="Meiryo UI" panose="020B0604030504040204" pitchFamily="34" charset="-128"/>
              </a:rPr>
              <a:t>숙제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1 :inverter/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2input-NAND </a:t>
            </a:r>
            <a: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  <a:t>/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2input-NOR </a:t>
            </a: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/2input –AND/ </a:t>
            </a: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정해진 </a:t>
            </a:r>
            <a:r>
              <a:rPr lang="en-US" altLang="ko-KR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Tr</a:t>
            </a:r>
            <a:r>
              <a:rPr lang="ko-KR" altLang="en-US" sz="3600" smtClean="0">
                <a:latin typeface="Meiryo UI" panose="020B0604030504040204" pitchFamily="34" charset="-128"/>
                <a:cs typeface="Meiryo UI" panose="020B0604030504040204" pitchFamily="34" charset="-128"/>
              </a:rPr>
              <a:t>사이즈로 하기</a:t>
            </a:r>
            <a:endParaRPr lang="ko-KR" altLang="en-US" sz="3600" dirty="0">
              <a:latin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5931" y="1942919"/>
            <a:ext cx="1237099" cy="423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Inverter</a:t>
            </a:r>
            <a:endParaRPr lang="en-US" altLang="ko-KR" b="1" kern="0">
              <a:solidFill>
                <a:srgbClr val="0070C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7721" y="1942920"/>
            <a:ext cx="2141389" cy="423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2input-NAND</a:t>
            </a:r>
            <a:endParaRPr lang="en-US" altLang="ko-KR" b="1" kern="0">
              <a:solidFill>
                <a:srgbClr val="0070C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71272" y="1942918"/>
            <a:ext cx="2141389" cy="423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2input-AND</a:t>
            </a:r>
            <a:endParaRPr lang="en-US" altLang="ko-KR" b="1" kern="0">
              <a:solidFill>
                <a:srgbClr val="0070C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83574" y="1945886"/>
            <a:ext cx="2141389" cy="423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smtClean="0">
                <a:solidFill>
                  <a:srgbClr val="0070C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2input-NOR</a:t>
            </a:r>
            <a:endParaRPr lang="en-US" altLang="ko-KR" b="1" kern="0">
              <a:solidFill>
                <a:srgbClr val="0070C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0" y="2539096"/>
            <a:ext cx="1237099" cy="25084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69" y="2539096"/>
            <a:ext cx="2129892" cy="3045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08" y="2539096"/>
            <a:ext cx="2215920" cy="34479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079" y="2555848"/>
            <a:ext cx="3654151" cy="289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5492" y="1515762"/>
            <a:ext cx="54168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NAND2_nom, </a:t>
            </a:r>
            <a:r>
              <a:rPr lang="en-US" altLang="ko-KR" smtClean="0"/>
              <a:t>NAND2_ff</a:t>
            </a:r>
            <a:endParaRPr lang="ko-KR" altLang="en-US" smtClean="0"/>
          </a:p>
          <a:p>
            <a:r>
              <a:rPr lang="en-US" altLang="ko-KR" smtClean="0"/>
              <a:t>, </a:t>
            </a:r>
            <a:r>
              <a:rPr lang="en-US" altLang="ko-KR" smtClean="0"/>
              <a:t>NAND2_ss</a:t>
            </a:r>
          </a:p>
          <a:p>
            <a:endParaRPr lang="en-US" altLang="ko-KR"/>
          </a:p>
          <a:p>
            <a:r>
              <a:rPr lang="en-US" altLang="ko-KR" smtClean="0"/>
              <a:t>Directory</a:t>
            </a:r>
            <a:r>
              <a:rPr lang="ko-KR" altLang="en-US" smtClean="0"/>
              <a:t>를 각각 만든 후</a:t>
            </a:r>
            <a:endParaRPr lang="en-US" altLang="ko-KR" smtClean="0"/>
          </a:p>
          <a:p>
            <a:r>
              <a:rPr lang="ko-KR" altLang="en-US" smtClean="0"/>
              <a:t>각각의 </a:t>
            </a:r>
            <a:r>
              <a:rPr lang="en-US" altLang="ko-KR" smtClean="0"/>
              <a:t>Directory(</a:t>
            </a:r>
            <a:r>
              <a:rPr lang="ko-KR" altLang="en-US" smtClean="0"/>
              <a:t>폴더</a:t>
            </a:r>
            <a:r>
              <a:rPr lang="en-US" altLang="ko-KR" smtClean="0"/>
              <a:t>)</a:t>
            </a:r>
            <a:r>
              <a:rPr lang="ko-KR" altLang="en-US" smtClean="0"/>
              <a:t>에 </a:t>
            </a:r>
            <a:r>
              <a:rPr lang="en-US" altLang="ko-KR" smtClean="0"/>
              <a:t>nand2_nom.sp,</a:t>
            </a:r>
          </a:p>
          <a:p>
            <a:r>
              <a:rPr lang="en-US" altLang="ko-KR" smtClean="0"/>
              <a:t>nand2_ff.sp, nand2_ss.sp  </a:t>
            </a:r>
            <a:r>
              <a:rPr lang="ko-KR" altLang="en-US" smtClean="0"/>
              <a:t>의 </a:t>
            </a:r>
            <a:r>
              <a:rPr lang="en-US" altLang="ko-KR" smtClean="0"/>
              <a:t>netlist</a:t>
            </a:r>
            <a:r>
              <a:rPr lang="ko-KR" altLang="en-US" smtClean="0"/>
              <a:t>를  넣어준 뒤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각각 </a:t>
            </a:r>
            <a:r>
              <a:rPr lang="en-US" altLang="ko-KR" smtClean="0"/>
              <a:t>hspice simulation</a:t>
            </a:r>
            <a:r>
              <a:rPr lang="ko-KR" altLang="en-US" smtClean="0"/>
              <a:t>을 돌린 뒤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최종적으로</a:t>
            </a:r>
            <a:endParaRPr lang="en-US" altLang="ko-KR" smtClean="0"/>
          </a:p>
          <a:p>
            <a:r>
              <a:rPr lang="en-US" altLang="ko-KR" smtClean="0"/>
              <a:t>simulation browser</a:t>
            </a:r>
            <a:r>
              <a:rPr lang="ko-KR" altLang="en-US" smtClean="0"/>
              <a:t>을 통해서 각각을 비교해보시오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4378084"/>
            <a:ext cx="2457450" cy="1085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519" y="5189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</a:rPr>
              <a:t>Tip</a:t>
            </a:r>
            <a:r>
              <a:rPr lang="en-US" altLang="ko-KR" sz="3200" smtClean="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51841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886"/>
            <a:ext cx="12192000" cy="54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0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674"/>
            <a:ext cx="12192000" cy="56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" y="2133599"/>
            <a:ext cx="8871859" cy="42181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3184" y="195072"/>
            <a:ext cx="10023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 2 input AND GATE</a:t>
            </a:r>
          </a:p>
          <a:p>
            <a:endParaRPr lang="en-US" altLang="ko-KR"/>
          </a:p>
          <a:p>
            <a:r>
              <a:rPr lang="en-US" altLang="ko-KR" smtClean="0"/>
              <a:t>                 </a:t>
            </a:r>
            <a:r>
              <a:rPr lang="ko-KR" altLang="en-US" smtClean="0"/>
              <a:t>과제 </a:t>
            </a:r>
            <a:r>
              <a:rPr lang="en-US" altLang="ko-KR" smtClean="0"/>
              <a:t>1-(1),(2)</a:t>
            </a:r>
            <a:r>
              <a:rPr lang="ko-KR" altLang="en-US" smtClean="0"/>
              <a:t>에서 </a:t>
            </a:r>
            <a:r>
              <a:rPr lang="en-US" altLang="ko-KR" smtClean="0"/>
              <a:t>symbol</a:t>
            </a:r>
            <a:r>
              <a:rPr lang="ko-KR" altLang="en-US" smtClean="0"/>
              <a:t>을 저장하여 그 </a:t>
            </a:r>
            <a:r>
              <a:rPr lang="en-US" altLang="ko-KR" smtClean="0"/>
              <a:t>symbol</a:t>
            </a:r>
            <a:r>
              <a:rPr lang="ko-KR" altLang="en-US" smtClean="0"/>
              <a:t>을 </a:t>
            </a:r>
            <a:r>
              <a:rPr lang="en-US" altLang="ko-KR" smtClean="0"/>
              <a:t>instance</a:t>
            </a:r>
            <a:r>
              <a:rPr lang="ko-KR" altLang="en-US" smtClean="0"/>
              <a:t>하여 </a:t>
            </a:r>
            <a:r>
              <a:rPr lang="en-US" altLang="ko-KR" smtClean="0"/>
              <a:t>schematic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1492" y="91811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</a:rPr>
              <a:t>Tip</a:t>
            </a:r>
            <a:r>
              <a:rPr lang="en-US" altLang="ko-KR" sz="3200" smtClean="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8252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224" y="2292096"/>
            <a:ext cx="26564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 전에 만든</a:t>
            </a:r>
            <a:endParaRPr lang="en-US" altLang="ko-KR" smtClean="0"/>
          </a:p>
          <a:p>
            <a:r>
              <a:rPr lang="en-US" altLang="ko-KR" smtClean="0"/>
              <a:t>NAND</a:t>
            </a:r>
            <a:r>
              <a:rPr lang="ko-KR" altLang="en-US" smtClean="0"/>
              <a:t>와 </a:t>
            </a:r>
            <a:r>
              <a:rPr lang="en-US" altLang="ko-KR" smtClean="0"/>
              <a:t>Inverter</a:t>
            </a:r>
          </a:p>
          <a:p>
            <a:r>
              <a:rPr lang="ko-KR" altLang="en-US" smtClean="0"/>
              <a:t>의 </a:t>
            </a:r>
            <a:r>
              <a:rPr lang="en-US" altLang="ko-KR" smtClean="0"/>
              <a:t>layout </a:t>
            </a:r>
            <a:r>
              <a:rPr lang="ko-KR" altLang="en-US" smtClean="0"/>
              <a:t>화면에서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전체 드래그 누른후</a:t>
            </a:r>
            <a:endParaRPr lang="en-US" altLang="ko-KR" smtClean="0"/>
          </a:p>
          <a:p>
            <a:r>
              <a:rPr lang="en-US" altLang="ko-KR" smtClean="0"/>
              <a:t>c</a:t>
            </a:r>
            <a:r>
              <a:rPr lang="ko-KR" altLang="en-US" smtClean="0"/>
              <a:t>누른후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새로운 레이아웃 화면에</a:t>
            </a:r>
            <a:endParaRPr lang="en-US" altLang="ko-KR" smtClean="0"/>
          </a:p>
          <a:p>
            <a:r>
              <a:rPr lang="ko-KR" altLang="en-US" smtClean="0"/>
              <a:t>클릭해주면</a:t>
            </a:r>
            <a:endParaRPr lang="en-US" altLang="ko-KR" smtClean="0"/>
          </a:p>
          <a:p>
            <a:r>
              <a:rPr lang="ko-KR" altLang="en-US" smtClean="0"/>
              <a:t>복사가능</a:t>
            </a: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41" y="194380"/>
            <a:ext cx="8213959" cy="64988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8498" y="703931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</a:rPr>
              <a:t>Tip</a:t>
            </a:r>
            <a:r>
              <a:rPr lang="en-US" altLang="ko-KR" sz="3200" smtClean="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58242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01" y="1944129"/>
            <a:ext cx="8203447" cy="4382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1492" y="91811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</a:rPr>
              <a:t>Tip</a:t>
            </a:r>
            <a:r>
              <a:rPr lang="en-US" altLang="ko-KR" sz="3200" smtClean="0"/>
              <a:t>.</a:t>
            </a:r>
            <a:endParaRPr lang="ko-KR" altLang="en-US" sz="3200"/>
          </a:p>
        </p:txBody>
      </p:sp>
      <p:sp>
        <p:nvSpPr>
          <p:cNvPr id="6" name="액자 5"/>
          <p:cNvSpPr/>
          <p:nvPr/>
        </p:nvSpPr>
        <p:spPr>
          <a:xfrm>
            <a:off x="3335901" y="3369276"/>
            <a:ext cx="741829" cy="197708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177" y="3031522"/>
            <a:ext cx="2437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schematics</a:t>
            </a:r>
            <a:r>
              <a:rPr lang="ko-KR" altLang="en-US" smtClean="0"/>
              <a:t>를 눌러서</a:t>
            </a:r>
            <a:endParaRPr lang="en-US" altLang="ko-KR" smtClean="0"/>
          </a:p>
          <a:p>
            <a:r>
              <a:rPr lang="ko-KR" altLang="en-US" smtClean="0"/>
              <a:t>아래와같은 회로 연결을 확힌 한 후</a:t>
            </a:r>
            <a:endParaRPr lang="en-US" altLang="ko-KR" smtClean="0"/>
          </a:p>
          <a:p>
            <a:r>
              <a:rPr lang="en-US" altLang="ko-KR" smtClean="0"/>
              <a:t>layout </a:t>
            </a:r>
            <a:r>
              <a:rPr lang="ko-KR" altLang="en-US" smtClean="0"/>
              <a:t>또는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schematic</a:t>
            </a:r>
            <a:r>
              <a:rPr lang="ko-KR" altLang="en-US" smtClean="0"/>
              <a:t>을 고쳐서</a:t>
            </a:r>
            <a:endParaRPr lang="en-US" altLang="ko-KR" smtClean="0"/>
          </a:p>
          <a:p>
            <a:r>
              <a:rPr lang="en-US" altLang="ko-KR" smtClean="0"/>
              <a:t>LVS</a:t>
            </a:r>
            <a:r>
              <a:rPr lang="ko-KR" altLang="en-US" smtClean="0"/>
              <a:t>완료시켜준다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66768" y="3468130"/>
            <a:ext cx="4691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0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166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Arial Unicode MS</vt:lpstr>
      <vt:lpstr>HY견고딕</vt:lpstr>
      <vt:lpstr>Meiryo UI</vt:lpstr>
      <vt:lpstr>고도 M</vt:lpstr>
      <vt:lpstr>맑은 고딕</vt:lpstr>
      <vt:lpstr>Arial</vt:lpstr>
      <vt:lpstr>Office 테마</vt:lpstr>
      <vt:lpstr>디자인 사용자 지정</vt:lpstr>
      <vt:lpstr>숙제 1 : inverter/ 2input-NAND / 2input-NOR  /2input –AND/   보고서 제출(양식 자유) 1. 정해준 사이즈로 설계 후 왜 Tr 사이즈(width 및 length)의 비율을 다음과 같이 주었을지 탐구하기  2. post schematic 시뮬레이션 :  process corner를 각각  ss/ff/nom(typical) 측정 후 비교하는 사진 첨부 후 process corner에 대해 탐구  3. DRC /LVS 후 첨부  4. post Layout 시뮬레이션: process corne는 nom으로 하고 post schematice 시뮬레이션과 비교한 사진 첨부 후 탐구</vt:lpstr>
      <vt:lpstr>숙제 1 :inverter/ 2input-NAND / 2input-NOR  /2input –AND/ 정해진 Tr사이즈로 하기</vt:lpstr>
      <vt:lpstr>숙제 1 :inverter/ 2input-NAND / 2input-NOR  /2input –AND/ 정해진 Tr사이즈로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19</cp:revision>
  <dcterms:created xsi:type="dcterms:W3CDTF">2020-04-16T06:21:36Z</dcterms:created>
  <dcterms:modified xsi:type="dcterms:W3CDTF">2020-04-20T03:23:43Z</dcterms:modified>
</cp:coreProperties>
</file>