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84" r:id="rId7"/>
    <p:sldId id="285" r:id="rId8"/>
    <p:sldId id="286" r:id="rId9"/>
    <p:sldId id="287" r:id="rId10"/>
    <p:sldId id="263" r:id="rId11"/>
    <p:sldId id="264" r:id="rId12"/>
    <p:sldId id="265" r:id="rId13"/>
    <p:sldId id="266" r:id="rId14"/>
    <p:sldId id="267" r:id="rId15"/>
    <p:sldId id="269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8" r:id="rId32"/>
    <p:sldId id="290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1B2B-1056-41D0-8CC0-E4228F456FA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EE16-A7F6-4899-8C03-3E89882127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00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1B2B-1056-41D0-8CC0-E4228F456FA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EE16-A7F6-4899-8C03-3E8988212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8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1B2B-1056-41D0-8CC0-E4228F456FA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EE16-A7F6-4899-8C03-3E8988212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1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1B2B-1056-41D0-8CC0-E4228F456FA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EE16-A7F6-4899-8C03-3E8988212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1B2B-1056-41D0-8CC0-E4228F456FA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EE16-A7F6-4899-8C03-3E89882127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61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1B2B-1056-41D0-8CC0-E4228F456FA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EE16-A7F6-4899-8C03-3E8988212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4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1B2B-1056-41D0-8CC0-E4228F456FA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EE16-A7F6-4899-8C03-3E8988212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4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1B2B-1056-41D0-8CC0-E4228F456FA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EE16-A7F6-4899-8C03-3E8988212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2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1B2B-1056-41D0-8CC0-E4228F456FA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EE16-A7F6-4899-8C03-3E8988212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5B1B2B-1056-41D0-8CC0-E4228F456FA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4AEE16-A7F6-4899-8C03-3E8988212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3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1B2B-1056-41D0-8CC0-E4228F456FA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EE16-A7F6-4899-8C03-3E8988212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0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5B1B2B-1056-41D0-8CC0-E4228F456FA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4AEE16-A7F6-4899-8C03-3E89882127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66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VLSI TERM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6092" y="4460408"/>
            <a:ext cx="7766936" cy="1302563"/>
          </a:xfrm>
        </p:spPr>
        <p:txBody>
          <a:bodyPr>
            <a:noAutofit/>
          </a:bodyPr>
          <a:lstStyle/>
          <a:p>
            <a:r>
              <a:rPr lang="en-US" b="1" dirty="0" smtClean="0"/>
              <a:t>Professor: </a:t>
            </a:r>
            <a:r>
              <a:rPr lang="en-US" b="1" dirty="0" err="1" smtClean="0"/>
              <a:t>Jin</a:t>
            </a:r>
            <a:r>
              <a:rPr lang="en-US" b="1" dirty="0" smtClean="0"/>
              <a:t> Sang Kim</a:t>
            </a:r>
          </a:p>
          <a:p>
            <a:r>
              <a:rPr lang="en-US" sz="1200" b="1" dirty="0" smtClean="0"/>
              <a:t>Pham </a:t>
            </a:r>
            <a:r>
              <a:rPr lang="en-US" sz="1200" b="1" dirty="0"/>
              <a:t>Thi Nhan 2017315465</a:t>
            </a:r>
            <a:endParaRPr lang="en-US" sz="1200" b="1" dirty="0" smtClean="0"/>
          </a:p>
          <a:p>
            <a:r>
              <a:rPr lang="en-US" sz="1200" b="1" dirty="0" smtClean="0"/>
              <a:t>Nguyen </a:t>
            </a:r>
            <a:r>
              <a:rPr lang="en-US" sz="1200" b="1" dirty="0"/>
              <a:t>Cong Luong 2017315445</a:t>
            </a:r>
          </a:p>
          <a:p>
            <a:r>
              <a:rPr lang="en-US" sz="1200" b="1" dirty="0"/>
              <a:t>Duong Duc Nha </a:t>
            </a:r>
            <a:r>
              <a:rPr lang="en-US" sz="1200" b="1" dirty="0" smtClean="0"/>
              <a:t>2017315446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729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I/O Pads: </a:t>
            </a:r>
            <a:r>
              <a:rPr lang="en-US" dirty="0"/>
              <a:t>The </a:t>
            </a:r>
            <a:r>
              <a:rPr lang="en-US" dirty="0" err="1"/>
              <a:t>samsung</a:t>
            </a:r>
            <a:r>
              <a:rPr lang="en-US" dirty="0"/>
              <a:t> </a:t>
            </a:r>
            <a:r>
              <a:rPr lang="en-US" dirty="0" err="1"/>
              <a:t>pdk</a:t>
            </a:r>
            <a:r>
              <a:rPr lang="en-US" dirty="0"/>
              <a:t> package has 208 pins, all pins should be assigned with pads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Kinds of Pad: </a:t>
            </a:r>
          </a:p>
          <a:p>
            <a:pPr lvl="1"/>
            <a:r>
              <a:rPr lang="en-US" dirty="0"/>
              <a:t>Input pad:        (</a:t>
            </a:r>
            <a:r>
              <a:rPr lang="en-US" dirty="0" err="1"/>
              <a:t>phic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 pad:      (phob12)</a:t>
            </a:r>
          </a:p>
          <a:p>
            <a:pPr lvl="1"/>
            <a:r>
              <a:rPr lang="en-US" dirty="0"/>
              <a:t>Power pad (IO-pad vs. core):       (vdd33oph , vdd12ih)</a:t>
            </a:r>
          </a:p>
          <a:p>
            <a:pPr lvl="1"/>
            <a:r>
              <a:rPr lang="en-US" dirty="0"/>
              <a:t>Ground pad (IO-pad vs. core):     (</a:t>
            </a:r>
            <a:r>
              <a:rPr lang="en-US" dirty="0" err="1"/>
              <a:t>vssoh</a:t>
            </a:r>
            <a:r>
              <a:rPr lang="en-US" dirty="0"/>
              <a:t>, </a:t>
            </a:r>
            <a:r>
              <a:rPr lang="en-US" dirty="0" err="1"/>
              <a:t>vssiph</a:t>
            </a:r>
            <a:r>
              <a:rPr lang="en-US" dirty="0"/>
              <a:t>)                                   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4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Synthesis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05" y="1819275"/>
            <a:ext cx="4081548" cy="436297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50" y="1819275"/>
            <a:ext cx="1779790" cy="43629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2757" y="3498979"/>
            <a:ext cx="150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Synthesis CPU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37427" y="3498979"/>
            <a:ext cx="24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Synthesis CPU with 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62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synthesis: Area and Clock report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4" y="1880908"/>
            <a:ext cx="4485216" cy="386266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546" y="1880907"/>
            <a:ext cx="5264150" cy="38626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39396" y="4389357"/>
            <a:ext cx="342915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i="1" dirty="0">
                <a:solidFill>
                  <a:srgbClr val="C00000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Total cell area: </a:t>
            </a:r>
            <a:r>
              <a:rPr lang="en-US" sz="1600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137813.946192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Area </a:t>
            </a:r>
            <a:r>
              <a:rPr lang="en-US" sz="1600" i="1" dirty="0">
                <a:solidFill>
                  <a:srgbClr val="C00000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of our design: (NAND gate) = 1.5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i="1" dirty="0">
                <a:solidFill>
                  <a:srgbClr val="C00000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The amount of gates about 91876</a:t>
            </a:r>
          </a:p>
        </p:txBody>
      </p:sp>
    </p:spTree>
    <p:extLst>
      <p:ext uri="{BB962C8B-B14F-4D97-AF65-F5344CB8AC3E}">
        <p14:creationId xmlns:p14="http://schemas.microsoft.com/office/powerpoint/2010/main" val="463121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Synthesis: Max delay report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19766"/>
            <a:ext cx="3599392" cy="449530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6" y="1819765"/>
            <a:ext cx="3603942" cy="449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24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Synthesis: Min delay report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828800"/>
            <a:ext cx="40100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68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Synthesis: Power report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28799"/>
            <a:ext cx="4017644" cy="441388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267" y="1828799"/>
            <a:ext cx="4211108" cy="29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15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Verification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282825"/>
            <a:ext cx="8324850" cy="1765300"/>
          </a:xfrm>
          <a:prstGeom prst="rect">
            <a:avLst/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1257300" y="4500245"/>
            <a:ext cx="8324850" cy="1738630"/>
            <a:chOff x="0" y="0"/>
            <a:chExt cx="5943600" cy="11499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5943600" cy="1149985"/>
            </a:xfrm>
            <a:prstGeom prst="rect">
              <a:avLst/>
            </a:prstGeom>
          </p:spPr>
        </p:pic>
        <p:sp>
          <p:nvSpPr>
            <p:cNvPr id="7" name="Text Box 47"/>
            <p:cNvSpPr txBox="1"/>
            <p:nvPr/>
          </p:nvSpPr>
          <p:spPr>
            <a:xfrm>
              <a:off x="537587" y="773723"/>
              <a:ext cx="823595" cy="24066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RTL</a:t>
              </a:r>
            </a:p>
          </p:txBody>
        </p:sp>
        <p:sp>
          <p:nvSpPr>
            <p:cNvPr id="8" name="Text Box 48"/>
            <p:cNvSpPr txBox="1"/>
            <p:nvPr/>
          </p:nvSpPr>
          <p:spPr>
            <a:xfrm>
              <a:off x="592853" y="30145"/>
              <a:ext cx="823965" cy="24116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SYN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257300" y="1754295"/>
            <a:ext cx="5659242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u="sng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Vector 1:</a:t>
            </a: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1 &lt; Data 2 (Data 1 = 8’h5f, Data 2 = 8’h6e)</a:t>
            </a:r>
            <a:endParaRPr lang="en-US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7300" y="3992414"/>
            <a:ext cx="275588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"/>
            </a:pPr>
            <a:r>
              <a:rPr lang="en-US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Expected data is </a:t>
            </a:r>
            <a:r>
              <a:rPr lang="en-US" b="1" dirty="0" smtClean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8’h05</a:t>
            </a:r>
            <a:endParaRPr lang="en-US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1" name="Line Callout 2 10"/>
          <p:cNvSpPr/>
          <p:nvPr/>
        </p:nvSpPr>
        <p:spPr>
          <a:xfrm>
            <a:off x="9610143" y="2124206"/>
            <a:ext cx="756016" cy="391886"/>
          </a:xfrm>
          <a:prstGeom prst="borderCallout2">
            <a:avLst>
              <a:gd name="adj1" fmla="val 52084"/>
              <a:gd name="adj2" fmla="val -1291"/>
              <a:gd name="adj3" fmla="val 52084"/>
              <a:gd name="adj4" fmla="val -25117"/>
              <a:gd name="adj5" fmla="val 112500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8’h05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41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Verification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893627"/>
            <a:ext cx="9144000" cy="1371600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3421494"/>
            <a:ext cx="9144000" cy="1371600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2011680" y="4949361"/>
            <a:ext cx="9144000" cy="1371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3374" y="1893627"/>
            <a:ext cx="130837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Malgun Gothic" panose="020B0503020000020004" pitchFamily="34" charset="-127"/>
              </a:rPr>
              <a:t>Vector </a:t>
            </a:r>
            <a:r>
              <a:rPr lang="en-US" sz="16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2:</a:t>
            </a:r>
          </a:p>
          <a:p>
            <a:r>
              <a:rPr lang="en-US" sz="1600" dirty="0" smtClean="0"/>
              <a:t>Data1=8’0</a:t>
            </a:r>
          </a:p>
          <a:p>
            <a:r>
              <a:rPr lang="en-US" sz="1600" dirty="0" smtClean="0"/>
              <a:t>Data2=8’hf6.</a:t>
            </a:r>
          </a:p>
          <a:p>
            <a:r>
              <a:rPr lang="en-US" sz="1600" dirty="0" smtClean="0"/>
              <a:t>Expect 8’b00</a:t>
            </a:r>
            <a:r>
              <a:rPr lang="en-US" sz="16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 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33374" y="3421494"/>
            <a:ext cx="12666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Malgun Gothic" panose="020B0503020000020004" pitchFamily="34" charset="-127"/>
              </a:rPr>
              <a:t>Vector </a:t>
            </a:r>
            <a:r>
              <a:rPr lang="en-US" sz="16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3:</a:t>
            </a:r>
          </a:p>
          <a:p>
            <a:r>
              <a:rPr lang="en-US" sz="1600" dirty="0" smtClean="0"/>
              <a:t>Data1=8’h5f </a:t>
            </a:r>
          </a:p>
          <a:p>
            <a:r>
              <a:rPr lang="en-US" sz="1600" dirty="0" smtClean="0"/>
              <a:t>Data2=8’h5f.</a:t>
            </a:r>
          </a:p>
          <a:p>
            <a:r>
              <a:rPr lang="en-US" sz="1600" dirty="0" smtClean="0"/>
              <a:t>Expect 8’h5f</a:t>
            </a:r>
            <a:r>
              <a:rPr lang="en-US" sz="16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 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633374" y="4949361"/>
            <a:ext cx="130074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Malgun Gothic" panose="020B0503020000020004" pitchFamily="34" charset="-127"/>
              </a:rPr>
              <a:t>Vector </a:t>
            </a:r>
            <a:r>
              <a:rPr lang="en-US" sz="16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4:</a:t>
            </a:r>
          </a:p>
          <a:p>
            <a:r>
              <a:rPr lang="en-US" sz="1600" dirty="0" smtClean="0"/>
              <a:t>Data1=8’h5f </a:t>
            </a:r>
          </a:p>
          <a:p>
            <a:r>
              <a:rPr lang="en-US" sz="1600" dirty="0" smtClean="0"/>
              <a:t>Data2=8’h25.</a:t>
            </a:r>
          </a:p>
          <a:p>
            <a:r>
              <a:rPr lang="en-US" sz="1600" dirty="0" smtClean="0"/>
              <a:t>Expect 8’h01</a:t>
            </a:r>
            <a:r>
              <a:rPr lang="en-US" sz="16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 </a:t>
            </a:r>
            <a:endParaRPr lang="en-US" sz="1600" dirty="0"/>
          </a:p>
        </p:txBody>
      </p:sp>
      <p:sp>
        <p:nvSpPr>
          <p:cNvPr id="10" name="Line Callout 2 9"/>
          <p:cNvSpPr/>
          <p:nvPr/>
        </p:nvSpPr>
        <p:spPr>
          <a:xfrm>
            <a:off x="11017469" y="1694560"/>
            <a:ext cx="756016" cy="391886"/>
          </a:xfrm>
          <a:prstGeom prst="borderCallout2">
            <a:avLst>
              <a:gd name="adj1" fmla="val 52084"/>
              <a:gd name="adj2" fmla="val -1291"/>
              <a:gd name="adj3" fmla="val 52084"/>
              <a:gd name="adj4" fmla="val -25117"/>
              <a:gd name="adj5" fmla="val 112500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8’h00</a:t>
            </a:r>
            <a:endParaRPr lang="en-US" dirty="0"/>
          </a:p>
        </p:txBody>
      </p:sp>
      <p:sp>
        <p:nvSpPr>
          <p:cNvPr id="11" name="Line Callout 2 10"/>
          <p:cNvSpPr/>
          <p:nvPr/>
        </p:nvSpPr>
        <p:spPr>
          <a:xfrm>
            <a:off x="11017469" y="3225551"/>
            <a:ext cx="756016" cy="391886"/>
          </a:xfrm>
          <a:prstGeom prst="borderCallout2">
            <a:avLst>
              <a:gd name="adj1" fmla="val 52084"/>
              <a:gd name="adj2" fmla="val -1291"/>
              <a:gd name="adj3" fmla="val 52084"/>
              <a:gd name="adj4" fmla="val -25117"/>
              <a:gd name="adj5" fmla="val 112500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8’h5f</a:t>
            </a:r>
            <a:endParaRPr lang="en-US" dirty="0"/>
          </a:p>
        </p:txBody>
      </p:sp>
      <p:sp>
        <p:nvSpPr>
          <p:cNvPr id="12" name="Line Callout 2 11"/>
          <p:cNvSpPr/>
          <p:nvPr/>
        </p:nvSpPr>
        <p:spPr>
          <a:xfrm>
            <a:off x="11017469" y="4707495"/>
            <a:ext cx="756016" cy="391886"/>
          </a:xfrm>
          <a:prstGeom prst="borderCallout2">
            <a:avLst>
              <a:gd name="adj1" fmla="val 52084"/>
              <a:gd name="adj2" fmla="val -1291"/>
              <a:gd name="adj3" fmla="val 52084"/>
              <a:gd name="adj4" fmla="val -25117"/>
              <a:gd name="adj5" fmla="val 112500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8’h01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99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and Timing Setup</a:t>
            </a:r>
          </a:p>
          <a:p>
            <a:r>
              <a:rPr lang="en-US" dirty="0"/>
              <a:t>Floor planning</a:t>
            </a:r>
          </a:p>
          <a:p>
            <a:r>
              <a:rPr lang="en-US" dirty="0"/>
              <a:t>Placement</a:t>
            </a:r>
          </a:p>
          <a:p>
            <a:r>
              <a:rPr lang="en-US" dirty="0"/>
              <a:t>Clock Tree Synthesis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Design for Manufacturing</a:t>
            </a:r>
          </a:p>
        </p:txBody>
      </p:sp>
    </p:spTree>
    <p:extLst>
      <p:ext uri="{BB962C8B-B14F-4D97-AF65-F5344CB8AC3E}">
        <p14:creationId xmlns:p14="http://schemas.microsoft.com/office/powerpoint/2010/main" val="3579231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Timing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Load synthesis result</a:t>
            </a:r>
          </a:p>
          <a:p>
            <a:pPr lvl="0"/>
            <a:r>
              <a:rPr lang="en-US" dirty="0"/>
              <a:t>Library setting</a:t>
            </a:r>
          </a:p>
          <a:p>
            <a:pPr lvl="0"/>
            <a:r>
              <a:rPr lang="en-US" dirty="0"/>
              <a:t>Global net setting</a:t>
            </a:r>
          </a:p>
          <a:p>
            <a:pPr lvl="0"/>
            <a:r>
              <a:rPr lang="en-US" dirty="0"/>
              <a:t>Load design, SDC and TDF.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2693142"/>
            <a:ext cx="3361372" cy="296894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" y="4610101"/>
            <a:ext cx="4782026" cy="10519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76365" y="3931918"/>
            <a:ext cx="831850" cy="51816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447790" y="3604893"/>
            <a:ext cx="873760" cy="30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algn="ctr" latinLnBrk="1">
              <a:spcBef>
                <a:spcPts val="290"/>
              </a:spcBef>
              <a:spcAft>
                <a:spcPts val="0"/>
              </a:spcAft>
            </a:pPr>
            <a:r>
              <a:rPr lang="en-US" sz="1200" kern="1200">
                <a:solidFill>
                  <a:srgbClr val="FF000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PADs</a:t>
            </a:r>
            <a:endParaRPr lang="en-US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03620" y="4898125"/>
            <a:ext cx="873760" cy="30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algn="ctr" latinLnBrk="1">
              <a:spcBef>
                <a:spcPts val="290"/>
              </a:spcBef>
              <a:spcAft>
                <a:spcPts val="0"/>
              </a:spcAft>
            </a:pPr>
            <a:r>
              <a:rPr lang="en-US" sz="1200" kern="1200">
                <a:solidFill>
                  <a:srgbClr val="00B0F0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Cells</a:t>
            </a:r>
            <a:endParaRPr lang="en-US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92850" y="5212450"/>
            <a:ext cx="1028700" cy="259080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8943975" y="2693142"/>
            <a:ext cx="2952750" cy="296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1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Front-End design</a:t>
            </a:r>
          </a:p>
          <a:p>
            <a:pPr lvl="1"/>
            <a:r>
              <a:rPr lang="en-US" dirty="0" smtClean="0"/>
              <a:t>Top Level design</a:t>
            </a:r>
          </a:p>
          <a:p>
            <a:pPr lvl="1"/>
            <a:r>
              <a:rPr lang="en-US" dirty="0" smtClean="0"/>
              <a:t>Logic Synthesis</a:t>
            </a:r>
          </a:p>
          <a:p>
            <a:pPr lvl="1"/>
            <a:r>
              <a:rPr lang="en-US" dirty="0" smtClean="0"/>
              <a:t>Synthesize simulation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Back-End design</a:t>
            </a:r>
          </a:p>
          <a:p>
            <a:pPr lvl="1"/>
            <a:r>
              <a:rPr lang="en-US" dirty="0" smtClean="0"/>
              <a:t>Design and Timing Setup</a:t>
            </a:r>
          </a:p>
          <a:p>
            <a:pPr lvl="1"/>
            <a:r>
              <a:rPr lang="en-US" dirty="0" smtClean="0"/>
              <a:t>Floor planning</a:t>
            </a:r>
          </a:p>
          <a:p>
            <a:pPr lvl="1"/>
            <a:r>
              <a:rPr lang="en-US" dirty="0" smtClean="0"/>
              <a:t>Placement</a:t>
            </a:r>
          </a:p>
          <a:p>
            <a:pPr lvl="1"/>
            <a:r>
              <a:rPr lang="en-US" dirty="0" smtClean="0"/>
              <a:t>Clock Tree Synthesis</a:t>
            </a:r>
          </a:p>
          <a:p>
            <a:pPr lvl="1"/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Design for Manufacturing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9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 planning: Setup </a:t>
            </a:r>
            <a:r>
              <a:rPr lang="en-US" dirty="0" err="1" smtClean="0"/>
              <a:t>Floorplannig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37" y="1947609"/>
            <a:ext cx="5513943" cy="239579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158" y="1947609"/>
            <a:ext cx="4180522" cy="389121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37" y="4458398"/>
            <a:ext cx="4635738" cy="179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34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 planning: Insert Pad filler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25" y="1814513"/>
            <a:ext cx="5943600" cy="29622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25" y="4949190"/>
            <a:ext cx="4925060" cy="7239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6896100" y="1813560"/>
            <a:ext cx="4743450" cy="431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03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 Planning: Connect Ports to PWR/GND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1934211"/>
            <a:ext cx="2788920" cy="352298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1934211"/>
            <a:ext cx="2952750" cy="352298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103" y="4724399"/>
            <a:ext cx="5377498" cy="73279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6662103" y="3724275"/>
            <a:ext cx="5377498" cy="8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27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 Planning: Create Rectangular Rings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9" y="2040572"/>
            <a:ext cx="4668677" cy="40227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286442"/>
            <a:ext cx="5943600" cy="277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70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Placement: Place the standard cells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972" y="1901443"/>
            <a:ext cx="4052809" cy="40227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14" y="2242316"/>
            <a:ext cx="5166348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44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Tress Synthesis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67" y="1999097"/>
            <a:ext cx="3886200" cy="404336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480808" y="2422141"/>
            <a:ext cx="42957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50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Tree Synthesis: Skew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2352" y="1869911"/>
            <a:ext cx="503024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70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Routing: Detail Route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395" y="1893888"/>
            <a:ext cx="6504436" cy="40227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155" y="4972049"/>
            <a:ext cx="4509770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35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Routing: Search and Repair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591" y="1895475"/>
            <a:ext cx="3594834" cy="432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25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Routing: LVS and DRC Check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472" y="2160429"/>
            <a:ext cx="5326353" cy="364966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2160429"/>
            <a:ext cx="4716780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8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888" y="1753986"/>
            <a:ext cx="5903768" cy="4549140"/>
          </a:xfrm>
          <a:prstGeom prst="rect">
            <a:avLst/>
          </a:prstGeo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594" y="2071600"/>
            <a:ext cx="4087091" cy="41535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9899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Manufacturing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75" y="2224088"/>
            <a:ext cx="3248025" cy="12668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06"/>
          <a:stretch/>
        </p:blipFill>
        <p:spPr>
          <a:xfrm>
            <a:off x="1097280" y="5293258"/>
            <a:ext cx="3941251" cy="55245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4" y="1857375"/>
            <a:ext cx="2409826" cy="445357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75" y="1929766"/>
            <a:ext cx="4000500" cy="2324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8051" y="4268759"/>
            <a:ext cx="1706557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Metal fill result</a:t>
            </a:r>
          </a:p>
        </p:txBody>
      </p:sp>
      <p:sp>
        <p:nvSpPr>
          <p:cNvPr id="8" name="Rectangle 7"/>
          <p:cNvSpPr/>
          <p:nvPr/>
        </p:nvSpPr>
        <p:spPr>
          <a:xfrm>
            <a:off x="9831417" y="5257118"/>
            <a:ext cx="2360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Malgun Gothic" panose="020B0503020000020004" pitchFamily="34" charset="-127"/>
              </a:rPr>
              <a:t>Notch/Gap Fill results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500033" y="5845708"/>
            <a:ext cx="2506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Malgun Gothic" panose="020B0503020000020004" pitchFamily="34" charset="-127"/>
              </a:rPr>
              <a:t>Adding </a:t>
            </a:r>
            <a:r>
              <a:rPr lang="en-US" b="1" dirty="0" err="1">
                <a:latin typeface="Times New Roman" panose="02020603050405020304" pitchFamily="18" charset="0"/>
                <a:ea typeface="Malgun Gothic" panose="020B0503020000020004" pitchFamily="34" charset="-127"/>
              </a:rPr>
              <a:t>Wellfiller</a:t>
            </a:r>
            <a:r>
              <a:rPr lang="en-US" b="1" dirty="0">
                <a:latin typeface="Times New Roman" panose="02020603050405020304" pitchFamily="18" charset="0"/>
                <a:ea typeface="Malgun Gothic" panose="020B0503020000020004" pitchFamily="34" charset="-127"/>
              </a:rPr>
              <a:t> result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683251" y="3608309"/>
            <a:ext cx="1317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Slot wire fix</a:t>
            </a:r>
          </a:p>
        </p:txBody>
      </p:sp>
    </p:spTree>
    <p:extLst>
      <p:ext uri="{BB962C8B-B14F-4D97-AF65-F5344CB8AC3E}">
        <p14:creationId xmlns:p14="http://schemas.microsoft.com/office/powerpoint/2010/main" val="3446358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output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PR </a:t>
            </a:r>
            <a:r>
              <a:rPr lang="en-US" dirty="0"/>
              <a:t>Summary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Save </a:t>
            </a:r>
            <a:r>
              <a:rPr lang="en-US" dirty="0"/>
              <a:t>the LVS &amp;DRC error report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Delay </a:t>
            </a:r>
            <a:r>
              <a:rPr lang="en-US" dirty="0"/>
              <a:t>information extraction (SDF file)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Parasitic </a:t>
            </a:r>
            <a:r>
              <a:rPr lang="en-US" dirty="0"/>
              <a:t>Output Extraction (.DSPF)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Netlist </a:t>
            </a:r>
            <a:r>
              <a:rPr lang="en-US" dirty="0"/>
              <a:t>file extraction (.v) -&gt; 2 things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GDS </a:t>
            </a:r>
            <a:r>
              <a:rPr lang="en-US" dirty="0"/>
              <a:t>file extraction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45" y="1845735"/>
            <a:ext cx="3953069" cy="270760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389845" y="4803924"/>
            <a:ext cx="4038600" cy="14116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06489" y="5280689"/>
            <a:ext cx="2039982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Stream out success</a:t>
            </a:r>
          </a:p>
        </p:txBody>
      </p:sp>
    </p:spTree>
    <p:extLst>
      <p:ext uri="{BB962C8B-B14F-4D97-AF65-F5344CB8AC3E}">
        <p14:creationId xmlns:p14="http://schemas.microsoft.com/office/powerpoint/2010/main" val="1530552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the last page </a:t>
            </a:r>
            <a:r>
              <a:rPr lang="en-US" smtClean="0"/>
              <a:t>in Report.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73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0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Top Level design</a:t>
            </a:r>
          </a:p>
          <a:p>
            <a:pPr lvl="1"/>
            <a:r>
              <a:rPr lang="en-US" dirty="0"/>
              <a:t>Logic Synthesis</a:t>
            </a:r>
          </a:p>
          <a:p>
            <a:pPr lvl="1"/>
            <a:r>
              <a:rPr lang="en-US" dirty="0"/>
              <a:t>Synthesize simulation</a:t>
            </a:r>
          </a:p>
        </p:txBody>
      </p:sp>
    </p:spTree>
    <p:extLst>
      <p:ext uri="{BB962C8B-B14F-4D97-AF65-F5344CB8AC3E}">
        <p14:creationId xmlns:p14="http://schemas.microsoft.com/office/powerpoint/2010/main" val="407700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693414"/>
              </p:ext>
            </p:extLst>
          </p:nvPr>
        </p:nvGraphicFramePr>
        <p:xfrm>
          <a:off x="419099" y="1737360"/>
          <a:ext cx="6223635" cy="4879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Visio" r:id="rId3" imgW="14735296" imgH="10163311" progId="Visio.Drawing.15">
                  <p:embed/>
                </p:oleObj>
              </mc:Choice>
              <mc:Fallback>
                <p:oleObj name="Visio" r:id="rId3" imgW="14735296" imgH="1016331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99" y="1737360"/>
                        <a:ext cx="6223635" cy="48794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616571"/>
              </p:ext>
            </p:extLst>
          </p:nvPr>
        </p:nvGraphicFramePr>
        <p:xfrm>
          <a:off x="6778942" y="1924047"/>
          <a:ext cx="4974908" cy="402872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194509">
                  <a:extLst>
                    <a:ext uri="{9D8B030D-6E8A-4147-A177-3AD203B41FA5}">
                      <a16:colId xmlns:a16="http://schemas.microsoft.com/office/drawing/2014/main" val="4262710877"/>
                    </a:ext>
                  </a:extLst>
                </a:gridCol>
                <a:gridCol w="3780399">
                  <a:extLst>
                    <a:ext uri="{9D8B030D-6E8A-4147-A177-3AD203B41FA5}">
                      <a16:colId xmlns:a16="http://schemas.microsoft.com/office/drawing/2014/main" val="558713848"/>
                    </a:ext>
                  </a:extLst>
                </a:gridCol>
              </a:tblGrid>
              <a:tr h="2720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Block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Function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extLst>
                  <a:ext uri="{0D108BD9-81ED-4DB2-BD59-A6C34878D82A}">
                    <a16:rowId xmlns:a16="http://schemas.microsoft.com/office/drawing/2014/main" val="1426735252"/>
                  </a:ext>
                </a:extLst>
              </a:tr>
              <a:tr h="2720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IF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Implement jump/branch command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extLst>
                  <a:ext uri="{0D108BD9-81ED-4DB2-BD59-A6C34878D82A}">
                    <a16:rowId xmlns:a16="http://schemas.microsoft.com/office/drawing/2014/main" val="1228881107"/>
                  </a:ext>
                </a:extLst>
              </a:tr>
              <a:tr h="4970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 err="1">
                          <a:effectLst/>
                        </a:rPr>
                        <a:t>InstructionMem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Contain rom code and extract rom data based on PC address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extLst>
                  <a:ext uri="{0D108BD9-81ED-4DB2-BD59-A6C34878D82A}">
                    <a16:rowId xmlns:a16="http://schemas.microsoft.com/office/drawing/2014/main" val="3197476422"/>
                  </a:ext>
                </a:extLst>
              </a:tr>
              <a:tr h="2720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IF2ID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Convert instruction in to instruction out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extLst>
                  <a:ext uri="{0D108BD9-81ED-4DB2-BD59-A6C34878D82A}">
                    <a16:rowId xmlns:a16="http://schemas.microsoft.com/office/drawing/2014/main" val="3829292978"/>
                  </a:ext>
                </a:extLst>
              </a:tr>
              <a:tr h="2720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Control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Obtain code and send commands to other block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extLst>
                  <a:ext uri="{0D108BD9-81ED-4DB2-BD59-A6C34878D82A}">
                    <a16:rowId xmlns:a16="http://schemas.microsoft.com/office/drawing/2014/main" val="39868616"/>
                  </a:ext>
                </a:extLst>
              </a:tr>
              <a:tr h="2720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Hazard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Process hazard condition/opcode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extLst>
                  <a:ext uri="{0D108BD9-81ED-4DB2-BD59-A6C34878D82A}">
                    <a16:rowId xmlns:a16="http://schemas.microsoft.com/office/drawing/2014/main" val="4021844287"/>
                  </a:ext>
                </a:extLst>
              </a:tr>
              <a:tr h="2665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ID2EX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Convert from instruction command to opcode, address, function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extLst>
                  <a:ext uri="{0D108BD9-81ED-4DB2-BD59-A6C34878D82A}">
                    <a16:rowId xmlns:a16="http://schemas.microsoft.com/office/drawing/2014/main" val="3774903547"/>
                  </a:ext>
                </a:extLst>
              </a:tr>
              <a:tr h="2720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ALU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Implement algorithms like add, subtract, or, </a:t>
                      </a:r>
                      <a:r>
                        <a:rPr lang="en-US" sz="1100" dirty="0" err="1">
                          <a:effectLst/>
                        </a:rPr>
                        <a:t>xor</a:t>
                      </a:r>
                      <a:r>
                        <a:rPr lang="en-US" sz="11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extLst>
                  <a:ext uri="{0D108BD9-81ED-4DB2-BD59-A6C34878D82A}">
                    <a16:rowId xmlns:a16="http://schemas.microsoft.com/office/drawing/2014/main" val="944330394"/>
                  </a:ext>
                </a:extLst>
              </a:tr>
              <a:tr h="2720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EX2MEM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Convert write/read command to register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extLst>
                  <a:ext uri="{0D108BD9-81ED-4DB2-BD59-A6C34878D82A}">
                    <a16:rowId xmlns:a16="http://schemas.microsoft.com/office/drawing/2014/main" val="1714592674"/>
                  </a:ext>
                </a:extLst>
              </a:tr>
              <a:tr h="2720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datamem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Control obtain and send data through UART interface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extLst>
                  <a:ext uri="{0D108BD9-81ED-4DB2-BD59-A6C34878D82A}">
                    <a16:rowId xmlns:a16="http://schemas.microsoft.com/office/drawing/2014/main" val="2535811911"/>
                  </a:ext>
                </a:extLst>
              </a:tr>
              <a:tr h="2720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digitube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Send data to digi output port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extLst>
                  <a:ext uri="{0D108BD9-81ED-4DB2-BD59-A6C34878D82A}">
                    <a16:rowId xmlns:a16="http://schemas.microsoft.com/office/drawing/2014/main" val="2834779291"/>
                  </a:ext>
                </a:extLst>
              </a:tr>
              <a:tr h="2720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Forward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Forward address for register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extLst>
                  <a:ext uri="{0D108BD9-81ED-4DB2-BD59-A6C34878D82A}">
                    <a16:rowId xmlns:a16="http://schemas.microsoft.com/office/drawing/2014/main" val="614601663"/>
                  </a:ext>
                </a:extLst>
              </a:tr>
              <a:tr h="2720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Register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RAM, used to save data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extLst>
                  <a:ext uri="{0D108BD9-81ED-4DB2-BD59-A6C34878D82A}">
                    <a16:rowId xmlns:a16="http://schemas.microsoft.com/office/drawing/2014/main" val="2308118852"/>
                  </a:ext>
                </a:extLst>
              </a:tr>
              <a:tr h="2720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Mem2WB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Convert data to write to output port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extLst>
                  <a:ext uri="{0D108BD9-81ED-4DB2-BD59-A6C34878D82A}">
                    <a16:rowId xmlns:a16="http://schemas.microsoft.com/office/drawing/2014/main" val="4169613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58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Verification: RTL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design is receive and transfer data by UART standard. We need 2 block UART_TX and UART_RX.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506027"/>
            <a:ext cx="3914775" cy="20288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600439" y="2544127"/>
            <a:ext cx="39338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7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Verification: RTL Code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0905" y="1908463"/>
            <a:ext cx="7724775" cy="2152650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04" y="4265466"/>
            <a:ext cx="7724775" cy="202726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Freeform 26"/>
          <p:cNvSpPr/>
          <p:nvPr/>
        </p:nvSpPr>
        <p:spPr>
          <a:xfrm>
            <a:off x="5761855" y="4635224"/>
            <a:ext cx="269715" cy="1130920"/>
          </a:xfrm>
          <a:custGeom>
            <a:avLst/>
            <a:gdLst>
              <a:gd name="connsiteX0" fmla="*/ 84303 w 210194"/>
              <a:gd name="connsiteY0" fmla="*/ 0 h 924339"/>
              <a:gd name="connsiteX1" fmla="*/ 4790 w 210194"/>
              <a:gd name="connsiteY1" fmla="*/ 367747 h 924339"/>
              <a:gd name="connsiteX2" fmla="*/ 208542 w 210194"/>
              <a:gd name="connsiteY2" fmla="*/ 641073 h 924339"/>
              <a:gd name="connsiteX3" fmla="*/ 84303 w 210194"/>
              <a:gd name="connsiteY3" fmla="*/ 924339 h 92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194" h="924339">
                <a:moveTo>
                  <a:pt x="84303" y="0"/>
                </a:moveTo>
                <a:cubicBezTo>
                  <a:pt x="34193" y="130450"/>
                  <a:pt x="-15917" y="260901"/>
                  <a:pt x="4790" y="367747"/>
                </a:cubicBezTo>
                <a:cubicBezTo>
                  <a:pt x="25497" y="474593"/>
                  <a:pt x="195290" y="548308"/>
                  <a:pt x="208542" y="641073"/>
                </a:cubicBezTo>
                <a:cubicBezTo>
                  <a:pt x="221794" y="733838"/>
                  <a:pt x="153048" y="829088"/>
                  <a:pt x="84303" y="92433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97280" y="1908463"/>
            <a:ext cx="1554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UART_TX</a:t>
            </a:r>
            <a:endParaRPr lang="en-US" sz="2800" b="1" i="1" dirty="0"/>
          </a:p>
        </p:txBody>
      </p:sp>
      <p:sp>
        <p:nvSpPr>
          <p:cNvPr id="47" name="Freeform 46"/>
          <p:cNvSpPr/>
          <p:nvPr/>
        </p:nvSpPr>
        <p:spPr>
          <a:xfrm>
            <a:off x="6054837" y="5038725"/>
            <a:ext cx="166729" cy="485775"/>
          </a:xfrm>
          <a:custGeom>
            <a:avLst/>
            <a:gdLst>
              <a:gd name="connsiteX0" fmla="*/ 74501 w 166729"/>
              <a:gd name="connsiteY0" fmla="*/ 0 h 485775"/>
              <a:gd name="connsiteX1" fmla="*/ 3063 w 166729"/>
              <a:gd name="connsiteY1" fmla="*/ 180975 h 485775"/>
              <a:gd name="connsiteX2" fmla="*/ 164988 w 166729"/>
              <a:gd name="connsiteY2" fmla="*/ 357188 h 485775"/>
              <a:gd name="connsiteX3" fmla="*/ 74501 w 166729"/>
              <a:gd name="connsiteY3" fmla="*/ 4857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29" h="485775">
                <a:moveTo>
                  <a:pt x="74501" y="0"/>
                </a:moveTo>
                <a:cubicBezTo>
                  <a:pt x="31241" y="60722"/>
                  <a:pt x="-12018" y="121444"/>
                  <a:pt x="3063" y="180975"/>
                </a:cubicBezTo>
                <a:cubicBezTo>
                  <a:pt x="18144" y="240506"/>
                  <a:pt x="153082" y="306388"/>
                  <a:pt x="164988" y="357188"/>
                </a:cubicBezTo>
                <a:cubicBezTo>
                  <a:pt x="176894" y="407988"/>
                  <a:pt x="125697" y="446881"/>
                  <a:pt x="74501" y="485775"/>
                </a:cubicBezTo>
              </a:path>
            </a:pathLst>
          </a:custGeom>
          <a:noFill/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6564425" y="5036211"/>
            <a:ext cx="166729" cy="485775"/>
          </a:xfrm>
          <a:custGeom>
            <a:avLst/>
            <a:gdLst>
              <a:gd name="connsiteX0" fmla="*/ 74501 w 166729"/>
              <a:gd name="connsiteY0" fmla="*/ 0 h 485775"/>
              <a:gd name="connsiteX1" fmla="*/ 3063 w 166729"/>
              <a:gd name="connsiteY1" fmla="*/ 180975 h 485775"/>
              <a:gd name="connsiteX2" fmla="*/ 164988 w 166729"/>
              <a:gd name="connsiteY2" fmla="*/ 357188 h 485775"/>
              <a:gd name="connsiteX3" fmla="*/ 74501 w 166729"/>
              <a:gd name="connsiteY3" fmla="*/ 4857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29" h="485775">
                <a:moveTo>
                  <a:pt x="74501" y="0"/>
                </a:moveTo>
                <a:cubicBezTo>
                  <a:pt x="31241" y="60722"/>
                  <a:pt x="-12018" y="121444"/>
                  <a:pt x="3063" y="180975"/>
                </a:cubicBezTo>
                <a:cubicBezTo>
                  <a:pt x="18144" y="240506"/>
                  <a:pt x="153082" y="306388"/>
                  <a:pt x="164988" y="357188"/>
                </a:cubicBezTo>
                <a:cubicBezTo>
                  <a:pt x="176894" y="407988"/>
                  <a:pt x="125697" y="446881"/>
                  <a:pt x="74501" y="485775"/>
                </a:cubicBezTo>
              </a:path>
            </a:pathLst>
          </a:custGeom>
          <a:noFill/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7074013" y="5036210"/>
            <a:ext cx="166729" cy="485775"/>
          </a:xfrm>
          <a:custGeom>
            <a:avLst/>
            <a:gdLst>
              <a:gd name="connsiteX0" fmla="*/ 74501 w 166729"/>
              <a:gd name="connsiteY0" fmla="*/ 0 h 485775"/>
              <a:gd name="connsiteX1" fmla="*/ 3063 w 166729"/>
              <a:gd name="connsiteY1" fmla="*/ 180975 h 485775"/>
              <a:gd name="connsiteX2" fmla="*/ 164988 w 166729"/>
              <a:gd name="connsiteY2" fmla="*/ 357188 h 485775"/>
              <a:gd name="connsiteX3" fmla="*/ 74501 w 166729"/>
              <a:gd name="connsiteY3" fmla="*/ 4857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29" h="485775">
                <a:moveTo>
                  <a:pt x="74501" y="0"/>
                </a:moveTo>
                <a:cubicBezTo>
                  <a:pt x="31241" y="60722"/>
                  <a:pt x="-12018" y="121444"/>
                  <a:pt x="3063" y="180975"/>
                </a:cubicBezTo>
                <a:cubicBezTo>
                  <a:pt x="18144" y="240506"/>
                  <a:pt x="153082" y="306388"/>
                  <a:pt x="164988" y="357188"/>
                </a:cubicBezTo>
                <a:cubicBezTo>
                  <a:pt x="176894" y="407988"/>
                  <a:pt x="125697" y="446881"/>
                  <a:pt x="74501" y="485775"/>
                </a:cubicBezTo>
              </a:path>
            </a:pathLst>
          </a:custGeom>
          <a:noFill/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7563890" y="5036209"/>
            <a:ext cx="166729" cy="485775"/>
          </a:xfrm>
          <a:custGeom>
            <a:avLst/>
            <a:gdLst>
              <a:gd name="connsiteX0" fmla="*/ 74501 w 166729"/>
              <a:gd name="connsiteY0" fmla="*/ 0 h 485775"/>
              <a:gd name="connsiteX1" fmla="*/ 3063 w 166729"/>
              <a:gd name="connsiteY1" fmla="*/ 180975 h 485775"/>
              <a:gd name="connsiteX2" fmla="*/ 164988 w 166729"/>
              <a:gd name="connsiteY2" fmla="*/ 357188 h 485775"/>
              <a:gd name="connsiteX3" fmla="*/ 74501 w 166729"/>
              <a:gd name="connsiteY3" fmla="*/ 4857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29" h="485775">
                <a:moveTo>
                  <a:pt x="74501" y="0"/>
                </a:moveTo>
                <a:cubicBezTo>
                  <a:pt x="31241" y="60722"/>
                  <a:pt x="-12018" y="121444"/>
                  <a:pt x="3063" y="180975"/>
                </a:cubicBezTo>
                <a:cubicBezTo>
                  <a:pt x="18144" y="240506"/>
                  <a:pt x="153082" y="306388"/>
                  <a:pt x="164988" y="357188"/>
                </a:cubicBezTo>
                <a:cubicBezTo>
                  <a:pt x="176894" y="407988"/>
                  <a:pt x="125697" y="446881"/>
                  <a:pt x="74501" y="485775"/>
                </a:cubicBezTo>
              </a:path>
            </a:pathLst>
          </a:custGeom>
          <a:noFill/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8072157" y="5036208"/>
            <a:ext cx="166729" cy="485775"/>
          </a:xfrm>
          <a:custGeom>
            <a:avLst/>
            <a:gdLst>
              <a:gd name="connsiteX0" fmla="*/ 74501 w 166729"/>
              <a:gd name="connsiteY0" fmla="*/ 0 h 485775"/>
              <a:gd name="connsiteX1" fmla="*/ 3063 w 166729"/>
              <a:gd name="connsiteY1" fmla="*/ 180975 h 485775"/>
              <a:gd name="connsiteX2" fmla="*/ 164988 w 166729"/>
              <a:gd name="connsiteY2" fmla="*/ 357188 h 485775"/>
              <a:gd name="connsiteX3" fmla="*/ 74501 w 166729"/>
              <a:gd name="connsiteY3" fmla="*/ 4857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29" h="485775">
                <a:moveTo>
                  <a:pt x="74501" y="0"/>
                </a:moveTo>
                <a:cubicBezTo>
                  <a:pt x="31241" y="60722"/>
                  <a:pt x="-12018" y="121444"/>
                  <a:pt x="3063" y="180975"/>
                </a:cubicBezTo>
                <a:cubicBezTo>
                  <a:pt x="18144" y="240506"/>
                  <a:pt x="153082" y="306388"/>
                  <a:pt x="164988" y="357188"/>
                </a:cubicBezTo>
                <a:cubicBezTo>
                  <a:pt x="176894" y="407988"/>
                  <a:pt x="125697" y="446881"/>
                  <a:pt x="74501" y="485775"/>
                </a:cubicBezTo>
              </a:path>
            </a:pathLst>
          </a:custGeom>
          <a:noFill/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8580424" y="5036208"/>
            <a:ext cx="166729" cy="485775"/>
          </a:xfrm>
          <a:custGeom>
            <a:avLst/>
            <a:gdLst>
              <a:gd name="connsiteX0" fmla="*/ 74501 w 166729"/>
              <a:gd name="connsiteY0" fmla="*/ 0 h 485775"/>
              <a:gd name="connsiteX1" fmla="*/ 3063 w 166729"/>
              <a:gd name="connsiteY1" fmla="*/ 180975 h 485775"/>
              <a:gd name="connsiteX2" fmla="*/ 164988 w 166729"/>
              <a:gd name="connsiteY2" fmla="*/ 357188 h 485775"/>
              <a:gd name="connsiteX3" fmla="*/ 74501 w 166729"/>
              <a:gd name="connsiteY3" fmla="*/ 4857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29" h="485775">
                <a:moveTo>
                  <a:pt x="74501" y="0"/>
                </a:moveTo>
                <a:cubicBezTo>
                  <a:pt x="31241" y="60722"/>
                  <a:pt x="-12018" y="121444"/>
                  <a:pt x="3063" y="180975"/>
                </a:cubicBezTo>
                <a:cubicBezTo>
                  <a:pt x="18144" y="240506"/>
                  <a:pt x="153082" y="306388"/>
                  <a:pt x="164988" y="357188"/>
                </a:cubicBezTo>
                <a:cubicBezTo>
                  <a:pt x="176894" y="407988"/>
                  <a:pt x="125697" y="446881"/>
                  <a:pt x="74501" y="485775"/>
                </a:cubicBezTo>
              </a:path>
            </a:pathLst>
          </a:custGeom>
          <a:noFill/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9096210" y="5036207"/>
            <a:ext cx="166729" cy="485775"/>
          </a:xfrm>
          <a:custGeom>
            <a:avLst/>
            <a:gdLst>
              <a:gd name="connsiteX0" fmla="*/ 74501 w 166729"/>
              <a:gd name="connsiteY0" fmla="*/ 0 h 485775"/>
              <a:gd name="connsiteX1" fmla="*/ 3063 w 166729"/>
              <a:gd name="connsiteY1" fmla="*/ 180975 h 485775"/>
              <a:gd name="connsiteX2" fmla="*/ 164988 w 166729"/>
              <a:gd name="connsiteY2" fmla="*/ 357188 h 485775"/>
              <a:gd name="connsiteX3" fmla="*/ 74501 w 166729"/>
              <a:gd name="connsiteY3" fmla="*/ 4857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29" h="485775">
                <a:moveTo>
                  <a:pt x="74501" y="0"/>
                </a:moveTo>
                <a:cubicBezTo>
                  <a:pt x="31241" y="60722"/>
                  <a:pt x="-12018" y="121444"/>
                  <a:pt x="3063" y="180975"/>
                </a:cubicBezTo>
                <a:cubicBezTo>
                  <a:pt x="18144" y="240506"/>
                  <a:pt x="153082" y="306388"/>
                  <a:pt x="164988" y="357188"/>
                </a:cubicBezTo>
                <a:cubicBezTo>
                  <a:pt x="176894" y="407988"/>
                  <a:pt x="125697" y="446881"/>
                  <a:pt x="74501" y="485775"/>
                </a:cubicBezTo>
              </a:path>
            </a:pathLst>
          </a:custGeom>
          <a:noFill/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9595182" y="5036206"/>
            <a:ext cx="166729" cy="485775"/>
          </a:xfrm>
          <a:custGeom>
            <a:avLst/>
            <a:gdLst>
              <a:gd name="connsiteX0" fmla="*/ 74501 w 166729"/>
              <a:gd name="connsiteY0" fmla="*/ 0 h 485775"/>
              <a:gd name="connsiteX1" fmla="*/ 3063 w 166729"/>
              <a:gd name="connsiteY1" fmla="*/ 180975 h 485775"/>
              <a:gd name="connsiteX2" fmla="*/ 164988 w 166729"/>
              <a:gd name="connsiteY2" fmla="*/ 357188 h 485775"/>
              <a:gd name="connsiteX3" fmla="*/ 74501 w 166729"/>
              <a:gd name="connsiteY3" fmla="*/ 4857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29" h="485775">
                <a:moveTo>
                  <a:pt x="74501" y="0"/>
                </a:moveTo>
                <a:cubicBezTo>
                  <a:pt x="31241" y="60722"/>
                  <a:pt x="-12018" y="121444"/>
                  <a:pt x="3063" y="180975"/>
                </a:cubicBezTo>
                <a:cubicBezTo>
                  <a:pt x="18144" y="240506"/>
                  <a:pt x="153082" y="306388"/>
                  <a:pt x="164988" y="357188"/>
                </a:cubicBezTo>
                <a:cubicBezTo>
                  <a:pt x="176894" y="407988"/>
                  <a:pt x="125697" y="446881"/>
                  <a:pt x="74501" y="485775"/>
                </a:cubicBezTo>
              </a:path>
            </a:pathLst>
          </a:custGeom>
          <a:noFill/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10090307" y="5036206"/>
            <a:ext cx="166729" cy="485775"/>
          </a:xfrm>
          <a:custGeom>
            <a:avLst/>
            <a:gdLst>
              <a:gd name="connsiteX0" fmla="*/ 74501 w 166729"/>
              <a:gd name="connsiteY0" fmla="*/ 0 h 485775"/>
              <a:gd name="connsiteX1" fmla="*/ 3063 w 166729"/>
              <a:gd name="connsiteY1" fmla="*/ 180975 h 485775"/>
              <a:gd name="connsiteX2" fmla="*/ 164988 w 166729"/>
              <a:gd name="connsiteY2" fmla="*/ 357188 h 485775"/>
              <a:gd name="connsiteX3" fmla="*/ 74501 w 166729"/>
              <a:gd name="connsiteY3" fmla="*/ 4857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29" h="485775">
                <a:moveTo>
                  <a:pt x="74501" y="0"/>
                </a:moveTo>
                <a:cubicBezTo>
                  <a:pt x="31241" y="60722"/>
                  <a:pt x="-12018" y="121444"/>
                  <a:pt x="3063" y="180975"/>
                </a:cubicBezTo>
                <a:cubicBezTo>
                  <a:pt x="18144" y="240506"/>
                  <a:pt x="153082" y="306388"/>
                  <a:pt x="164988" y="357188"/>
                </a:cubicBezTo>
                <a:cubicBezTo>
                  <a:pt x="176894" y="407988"/>
                  <a:pt x="125697" y="446881"/>
                  <a:pt x="74501" y="485775"/>
                </a:cubicBezTo>
              </a:path>
            </a:pathLst>
          </a:custGeom>
          <a:noFill/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0602621" y="5036206"/>
            <a:ext cx="166729" cy="485775"/>
          </a:xfrm>
          <a:custGeom>
            <a:avLst/>
            <a:gdLst>
              <a:gd name="connsiteX0" fmla="*/ 74501 w 166729"/>
              <a:gd name="connsiteY0" fmla="*/ 0 h 485775"/>
              <a:gd name="connsiteX1" fmla="*/ 3063 w 166729"/>
              <a:gd name="connsiteY1" fmla="*/ 180975 h 485775"/>
              <a:gd name="connsiteX2" fmla="*/ 164988 w 166729"/>
              <a:gd name="connsiteY2" fmla="*/ 357188 h 485775"/>
              <a:gd name="connsiteX3" fmla="*/ 74501 w 166729"/>
              <a:gd name="connsiteY3" fmla="*/ 4857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29" h="485775">
                <a:moveTo>
                  <a:pt x="74501" y="0"/>
                </a:moveTo>
                <a:cubicBezTo>
                  <a:pt x="31241" y="60722"/>
                  <a:pt x="-12018" y="121444"/>
                  <a:pt x="3063" y="180975"/>
                </a:cubicBezTo>
                <a:cubicBezTo>
                  <a:pt x="18144" y="240506"/>
                  <a:pt x="153082" y="306388"/>
                  <a:pt x="164988" y="357188"/>
                </a:cubicBezTo>
                <a:cubicBezTo>
                  <a:pt x="176894" y="407988"/>
                  <a:pt x="125697" y="446881"/>
                  <a:pt x="74501" y="485775"/>
                </a:cubicBezTo>
              </a:path>
            </a:pathLst>
          </a:custGeom>
          <a:noFill/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991332" y="55063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0</a:t>
            </a:r>
            <a:endParaRPr lang="en-US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529152" y="550213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0</a:t>
            </a:r>
            <a:endParaRPr lang="en-US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42491" y="54991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0</a:t>
            </a:r>
            <a:endParaRPr lang="en-US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555830" y="54991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0</a:t>
            </a:r>
            <a:endParaRPr lang="en-US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068981" y="54991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551415" y="54991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086142" y="550341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0</a:t>
            </a:r>
            <a:endParaRPr lang="en-US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562423" y="54957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0</a:t>
            </a:r>
            <a:endParaRPr lang="en-US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077975" y="54957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0</a:t>
            </a:r>
            <a:endParaRPr lang="en-US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593326" y="54957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580227" y="5740828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Pre-amble</a:t>
            </a:r>
            <a:endParaRPr lang="en-US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04595" y="528527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LSB</a:t>
            </a:r>
            <a:endParaRPr lang="en-US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724607" y="527752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MSB</a:t>
            </a:r>
            <a:endParaRPr lang="en-US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91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Verification: RTL Code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97280" y="1908463"/>
            <a:ext cx="1579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UART_RX</a:t>
            </a:r>
            <a:endParaRPr lang="en-US" sz="2800" b="1" i="1" dirty="0"/>
          </a:p>
        </p:txBody>
      </p:sp>
      <p:pic>
        <p:nvPicPr>
          <p:cNvPr id="46" name="Content Placeholder 4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805" y="2093129"/>
            <a:ext cx="7762875" cy="1914525"/>
          </a:xfrm>
          <a:prstGeom prst="rect">
            <a:avLst/>
          </a:prstGeom>
        </p:spPr>
      </p:pic>
      <p:pic>
        <p:nvPicPr>
          <p:cNvPr id="47" name="Content Placeholder 4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805" y="4179624"/>
            <a:ext cx="7762875" cy="191452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5682840" y="4739640"/>
            <a:ext cx="228094" cy="990600"/>
          </a:xfrm>
          <a:custGeom>
            <a:avLst/>
            <a:gdLst>
              <a:gd name="connsiteX0" fmla="*/ 138840 w 228094"/>
              <a:gd name="connsiteY0" fmla="*/ 0 h 990600"/>
              <a:gd name="connsiteX1" fmla="*/ 1680 w 228094"/>
              <a:gd name="connsiteY1" fmla="*/ 304800 h 990600"/>
              <a:gd name="connsiteX2" fmla="*/ 222660 w 228094"/>
              <a:gd name="connsiteY2" fmla="*/ 655320 h 990600"/>
              <a:gd name="connsiteX3" fmla="*/ 138840 w 228094"/>
              <a:gd name="connsiteY3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094" h="990600">
                <a:moveTo>
                  <a:pt x="138840" y="0"/>
                </a:moveTo>
                <a:cubicBezTo>
                  <a:pt x="63275" y="97790"/>
                  <a:pt x="-12290" y="195580"/>
                  <a:pt x="1680" y="304800"/>
                </a:cubicBezTo>
                <a:cubicBezTo>
                  <a:pt x="15650" y="414020"/>
                  <a:pt x="199800" y="541020"/>
                  <a:pt x="222660" y="655320"/>
                </a:cubicBezTo>
                <a:cubicBezTo>
                  <a:pt x="245520" y="769620"/>
                  <a:pt x="192180" y="880110"/>
                  <a:pt x="138840" y="9906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5920228" y="4777740"/>
            <a:ext cx="153214" cy="693420"/>
          </a:xfrm>
          <a:custGeom>
            <a:avLst/>
            <a:gdLst>
              <a:gd name="connsiteX0" fmla="*/ 38612 w 153214"/>
              <a:gd name="connsiteY0" fmla="*/ 693420 h 693420"/>
              <a:gd name="connsiteX1" fmla="*/ 152912 w 153214"/>
              <a:gd name="connsiteY1" fmla="*/ 419100 h 693420"/>
              <a:gd name="connsiteX2" fmla="*/ 8132 w 153214"/>
              <a:gd name="connsiteY2" fmla="*/ 182880 h 693420"/>
              <a:gd name="connsiteX3" fmla="*/ 30992 w 153214"/>
              <a:gd name="connsiteY3" fmla="*/ 0 h 69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14" h="693420">
                <a:moveTo>
                  <a:pt x="38612" y="693420"/>
                </a:moveTo>
                <a:cubicBezTo>
                  <a:pt x="98302" y="598805"/>
                  <a:pt x="157992" y="504190"/>
                  <a:pt x="152912" y="419100"/>
                </a:cubicBezTo>
                <a:cubicBezTo>
                  <a:pt x="147832" y="334010"/>
                  <a:pt x="28452" y="252730"/>
                  <a:pt x="8132" y="182880"/>
                </a:cubicBezTo>
                <a:cubicBezTo>
                  <a:pt x="-12188" y="113030"/>
                  <a:pt x="9402" y="56515"/>
                  <a:pt x="30992" y="0"/>
                </a:cubicBezTo>
              </a:path>
            </a:pathLst>
          </a:custGeom>
          <a:noFill/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6186928" y="4777740"/>
            <a:ext cx="153214" cy="693420"/>
          </a:xfrm>
          <a:custGeom>
            <a:avLst/>
            <a:gdLst>
              <a:gd name="connsiteX0" fmla="*/ 38612 w 153214"/>
              <a:gd name="connsiteY0" fmla="*/ 693420 h 693420"/>
              <a:gd name="connsiteX1" fmla="*/ 152912 w 153214"/>
              <a:gd name="connsiteY1" fmla="*/ 419100 h 693420"/>
              <a:gd name="connsiteX2" fmla="*/ 8132 w 153214"/>
              <a:gd name="connsiteY2" fmla="*/ 182880 h 693420"/>
              <a:gd name="connsiteX3" fmla="*/ 30992 w 153214"/>
              <a:gd name="connsiteY3" fmla="*/ 0 h 69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14" h="693420">
                <a:moveTo>
                  <a:pt x="38612" y="693420"/>
                </a:moveTo>
                <a:cubicBezTo>
                  <a:pt x="98302" y="598805"/>
                  <a:pt x="157992" y="504190"/>
                  <a:pt x="152912" y="419100"/>
                </a:cubicBezTo>
                <a:cubicBezTo>
                  <a:pt x="147832" y="334010"/>
                  <a:pt x="28452" y="252730"/>
                  <a:pt x="8132" y="182880"/>
                </a:cubicBezTo>
                <a:cubicBezTo>
                  <a:pt x="-12188" y="113030"/>
                  <a:pt x="9402" y="56515"/>
                  <a:pt x="30992" y="0"/>
                </a:cubicBezTo>
              </a:path>
            </a:pathLst>
          </a:custGeom>
          <a:noFill/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6453628" y="4777740"/>
            <a:ext cx="153214" cy="693420"/>
          </a:xfrm>
          <a:custGeom>
            <a:avLst/>
            <a:gdLst>
              <a:gd name="connsiteX0" fmla="*/ 38612 w 153214"/>
              <a:gd name="connsiteY0" fmla="*/ 693420 h 693420"/>
              <a:gd name="connsiteX1" fmla="*/ 152912 w 153214"/>
              <a:gd name="connsiteY1" fmla="*/ 419100 h 693420"/>
              <a:gd name="connsiteX2" fmla="*/ 8132 w 153214"/>
              <a:gd name="connsiteY2" fmla="*/ 182880 h 693420"/>
              <a:gd name="connsiteX3" fmla="*/ 30992 w 153214"/>
              <a:gd name="connsiteY3" fmla="*/ 0 h 69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14" h="693420">
                <a:moveTo>
                  <a:pt x="38612" y="693420"/>
                </a:moveTo>
                <a:cubicBezTo>
                  <a:pt x="98302" y="598805"/>
                  <a:pt x="157992" y="504190"/>
                  <a:pt x="152912" y="419100"/>
                </a:cubicBezTo>
                <a:cubicBezTo>
                  <a:pt x="147832" y="334010"/>
                  <a:pt x="28452" y="252730"/>
                  <a:pt x="8132" y="182880"/>
                </a:cubicBezTo>
                <a:cubicBezTo>
                  <a:pt x="-12188" y="113030"/>
                  <a:pt x="9402" y="56515"/>
                  <a:pt x="30992" y="0"/>
                </a:cubicBezTo>
              </a:path>
            </a:pathLst>
          </a:custGeom>
          <a:noFill/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6720328" y="4777740"/>
            <a:ext cx="153214" cy="693420"/>
          </a:xfrm>
          <a:custGeom>
            <a:avLst/>
            <a:gdLst>
              <a:gd name="connsiteX0" fmla="*/ 38612 w 153214"/>
              <a:gd name="connsiteY0" fmla="*/ 693420 h 693420"/>
              <a:gd name="connsiteX1" fmla="*/ 152912 w 153214"/>
              <a:gd name="connsiteY1" fmla="*/ 419100 h 693420"/>
              <a:gd name="connsiteX2" fmla="*/ 8132 w 153214"/>
              <a:gd name="connsiteY2" fmla="*/ 182880 h 693420"/>
              <a:gd name="connsiteX3" fmla="*/ 30992 w 153214"/>
              <a:gd name="connsiteY3" fmla="*/ 0 h 69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14" h="693420">
                <a:moveTo>
                  <a:pt x="38612" y="693420"/>
                </a:moveTo>
                <a:cubicBezTo>
                  <a:pt x="98302" y="598805"/>
                  <a:pt x="157992" y="504190"/>
                  <a:pt x="152912" y="419100"/>
                </a:cubicBezTo>
                <a:cubicBezTo>
                  <a:pt x="147832" y="334010"/>
                  <a:pt x="28452" y="252730"/>
                  <a:pt x="8132" y="182880"/>
                </a:cubicBezTo>
                <a:cubicBezTo>
                  <a:pt x="-12188" y="113030"/>
                  <a:pt x="9402" y="56515"/>
                  <a:pt x="30992" y="0"/>
                </a:cubicBezTo>
              </a:path>
            </a:pathLst>
          </a:custGeom>
          <a:noFill/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6987028" y="4777740"/>
            <a:ext cx="153214" cy="693420"/>
          </a:xfrm>
          <a:custGeom>
            <a:avLst/>
            <a:gdLst>
              <a:gd name="connsiteX0" fmla="*/ 38612 w 153214"/>
              <a:gd name="connsiteY0" fmla="*/ 693420 h 693420"/>
              <a:gd name="connsiteX1" fmla="*/ 152912 w 153214"/>
              <a:gd name="connsiteY1" fmla="*/ 419100 h 693420"/>
              <a:gd name="connsiteX2" fmla="*/ 8132 w 153214"/>
              <a:gd name="connsiteY2" fmla="*/ 182880 h 693420"/>
              <a:gd name="connsiteX3" fmla="*/ 30992 w 153214"/>
              <a:gd name="connsiteY3" fmla="*/ 0 h 69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14" h="693420">
                <a:moveTo>
                  <a:pt x="38612" y="693420"/>
                </a:moveTo>
                <a:cubicBezTo>
                  <a:pt x="98302" y="598805"/>
                  <a:pt x="157992" y="504190"/>
                  <a:pt x="152912" y="419100"/>
                </a:cubicBezTo>
                <a:cubicBezTo>
                  <a:pt x="147832" y="334010"/>
                  <a:pt x="28452" y="252730"/>
                  <a:pt x="8132" y="182880"/>
                </a:cubicBezTo>
                <a:cubicBezTo>
                  <a:pt x="-12188" y="113030"/>
                  <a:pt x="9402" y="56515"/>
                  <a:pt x="30992" y="0"/>
                </a:cubicBezTo>
              </a:path>
            </a:pathLst>
          </a:custGeom>
          <a:noFill/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7253728" y="4777740"/>
            <a:ext cx="153214" cy="693420"/>
          </a:xfrm>
          <a:custGeom>
            <a:avLst/>
            <a:gdLst>
              <a:gd name="connsiteX0" fmla="*/ 38612 w 153214"/>
              <a:gd name="connsiteY0" fmla="*/ 693420 h 693420"/>
              <a:gd name="connsiteX1" fmla="*/ 152912 w 153214"/>
              <a:gd name="connsiteY1" fmla="*/ 419100 h 693420"/>
              <a:gd name="connsiteX2" fmla="*/ 8132 w 153214"/>
              <a:gd name="connsiteY2" fmla="*/ 182880 h 693420"/>
              <a:gd name="connsiteX3" fmla="*/ 30992 w 153214"/>
              <a:gd name="connsiteY3" fmla="*/ 0 h 69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14" h="693420">
                <a:moveTo>
                  <a:pt x="38612" y="693420"/>
                </a:moveTo>
                <a:cubicBezTo>
                  <a:pt x="98302" y="598805"/>
                  <a:pt x="157992" y="504190"/>
                  <a:pt x="152912" y="419100"/>
                </a:cubicBezTo>
                <a:cubicBezTo>
                  <a:pt x="147832" y="334010"/>
                  <a:pt x="28452" y="252730"/>
                  <a:pt x="8132" y="182880"/>
                </a:cubicBezTo>
                <a:cubicBezTo>
                  <a:pt x="-12188" y="113030"/>
                  <a:pt x="9402" y="56515"/>
                  <a:pt x="30992" y="0"/>
                </a:cubicBezTo>
              </a:path>
            </a:pathLst>
          </a:custGeom>
          <a:noFill/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7520428" y="4777740"/>
            <a:ext cx="153214" cy="693420"/>
          </a:xfrm>
          <a:custGeom>
            <a:avLst/>
            <a:gdLst>
              <a:gd name="connsiteX0" fmla="*/ 38612 w 153214"/>
              <a:gd name="connsiteY0" fmla="*/ 693420 h 693420"/>
              <a:gd name="connsiteX1" fmla="*/ 152912 w 153214"/>
              <a:gd name="connsiteY1" fmla="*/ 419100 h 693420"/>
              <a:gd name="connsiteX2" fmla="*/ 8132 w 153214"/>
              <a:gd name="connsiteY2" fmla="*/ 182880 h 693420"/>
              <a:gd name="connsiteX3" fmla="*/ 30992 w 153214"/>
              <a:gd name="connsiteY3" fmla="*/ 0 h 69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14" h="693420">
                <a:moveTo>
                  <a:pt x="38612" y="693420"/>
                </a:moveTo>
                <a:cubicBezTo>
                  <a:pt x="98302" y="598805"/>
                  <a:pt x="157992" y="504190"/>
                  <a:pt x="152912" y="419100"/>
                </a:cubicBezTo>
                <a:cubicBezTo>
                  <a:pt x="147832" y="334010"/>
                  <a:pt x="28452" y="252730"/>
                  <a:pt x="8132" y="182880"/>
                </a:cubicBezTo>
                <a:cubicBezTo>
                  <a:pt x="-12188" y="113030"/>
                  <a:pt x="9402" y="56515"/>
                  <a:pt x="30992" y="0"/>
                </a:cubicBezTo>
              </a:path>
            </a:pathLst>
          </a:custGeom>
          <a:noFill/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7787128" y="4777740"/>
            <a:ext cx="153214" cy="693420"/>
          </a:xfrm>
          <a:custGeom>
            <a:avLst/>
            <a:gdLst>
              <a:gd name="connsiteX0" fmla="*/ 38612 w 153214"/>
              <a:gd name="connsiteY0" fmla="*/ 693420 h 693420"/>
              <a:gd name="connsiteX1" fmla="*/ 152912 w 153214"/>
              <a:gd name="connsiteY1" fmla="*/ 419100 h 693420"/>
              <a:gd name="connsiteX2" fmla="*/ 8132 w 153214"/>
              <a:gd name="connsiteY2" fmla="*/ 182880 h 693420"/>
              <a:gd name="connsiteX3" fmla="*/ 30992 w 153214"/>
              <a:gd name="connsiteY3" fmla="*/ 0 h 69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14" h="693420">
                <a:moveTo>
                  <a:pt x="38612" y="693420"/>
                </a:moveTo>
                <a:cubicBezTo>
                  <a:pt x="98302" y="598805"/>
                  <a:pt x="157992" y="504190"/>
                  <a:pt x="152912" y="419100"/>
                </a:cubicBezTo>
                <a:cubicBezTo>
                  <a:pt x="147832" y="334010"/>
                  <a:pt x="28452" y="252730"/>
                  <a:pt x="8132" y="182880"/>
                </a:cubicBezTo>
                <a:cubicBezTo>
                  <a:pt x="-12188" y="113030"/>
                  <a:pt x="9402" y="56515"/>
                  <a:pt x="30992" y="0"/>
                </a:cubicBezTo>
              </a:path>
            </a:pathLst>
          </a:custGeom>
          <a:noFill/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8042956" y="4777740"/>
            <a:ext cx="153214" cy="693420"/>
          </a:xfrm>
          <a:custGeom>
            <a:avLst/>
            <a:gdLst>
              <a:gd name="connsiteX0" fmla="*/ 38612 w 153214"/>
              <a:gd name="connsiteY0" fmla="*/ 693420 h 693420"/>
              <a:gd name="connsiteX1" fmla="*/ 152912 w 153214"/>
              <a:gd name="connsiteY1" fmla="*/ 419100 h 693420"/>
              <a:gd name="connsiteX2" fmla="*/ 8132 w 153214"/>
              <a:gd name="connsiteY2" fmla="*/ 182880 h 693420"/>
              <a:gd name="connsiteX3" fmla="*/ 30992 w 153214"/>
              <a:gd name="connsiteY3" fmla="*/ 0 h 69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14" h="693420">
                <a:moveTo>
                  <a:pt x="38612" y="693420"/>
                </a:moveTo>
                <a:cubicBezTo>
                  <a:pt x="98302" y="598805"/>
                  <a:pt x="157992" y="504190"/>
                  <a:pt x="152912" y="419100"/>
                </a:cubicBezTo>
                <a:cubicBezTo>
                  <a:pt x="147832" y="334010"/>
                  <a:pt x="28452" y="252730"/>
                  <a:pt x="8132" y="182880"/>
                </a:cubicBezTo>
                <a:cubicBezTo>
                  <a:pt x="-12188" y="113030"/>
                  <a:pt x="9402" y="56515"/>
                  <a:pt x="30992" y="0"/>
                </a:cubicBezTo>
              </a:path>
            </a:pathLst>
          </a:custGeom>
          <a:noFill/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784580" y="451485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0</a:t>
            </a:r>
            <a:endParaRPr lang="en-US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62152" y="451485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0</a:t>
            </a:r>
            <a:endParaRPr lang="en-US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39724" y="452247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0</a:t>
            </a:r>
            <a:endParaRPr lang="en-US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591068" y="452247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0</a:t>
            </a:r>
            <a:endParaRPr lang="en-US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872939" y="452247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139510" y="452247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06942" y="45110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0</a:t>
            </a:r>
            <a:endParaRPr lang="en-US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695804" y="45148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933954" y="45072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35222" y="4330192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Pre-amble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824002" y="480319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LSB</a:t>
            </a:r>
            <a:endParaRPr lang="en-US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502935" y="480319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MSB</a:t>
            </a:r>
            <a:endParaRPr lang="en-US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92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Verification: RTL Code</a:t>
            </a:r>
            <a:endParaRPr lang="en-US" dirty="0"/>
          </a:p>
        </p:txBody>
      </p:sp>
      <p:pic>
        <p:nvPicPr>
          <p:cNvPr id="29" name="Content Placeholder 2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877731"/>
            <a:ext cx="9144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" name="Picture 2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2848543"/>
            <a:ext cx="9144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1" name="Picture 3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3819355"/>
            <a:ext cx="9144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2" name="Picture 3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79" y="4790166"/>
            <a:ext cx="9144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44125" y="1782522"/>
            <a:ext cx="130837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Malgun Gothic" panose="020B0503020000020004" pitchFamily="34" charset="-127"/>
              </a:rPr>
              <a:t>Vector 1</a:t>
            </a:r>
            <a:r>
              <a:rPr lang="en-US" sz="16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:</a:t>
            </a:r>
          </a:p>
          <a:p>
            <a:r>
              <a:rPr lang="en-US" sz="1600" dirty="0" smtClean="0"/>
              <a:t>Data1=8’hcd </a:t>
            </a:r>
          </a:p>
          <a:p>
            <a:r>
              <a:rPr lang="en-US" sz="1600" dirty="0" smtClean="0"/>
              <a:t>Data2=8’hff.</a:t>
            </a:r>
          </a:p>
          <a:p>
            <a:r>
              <a:rPr lang="en-US" sz="1600" dirty="0" smtClean="0"/>
              <a:t>Expect 8’h05</a:t>
            </a:r>
            <a:r>
              <a:rPr lang="en-US" sz="16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 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344125" y="2725154"/>
            <a:ext cx="130837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Malgun Gothic" panose="020B0503020000020004" pitchFamily="34" charset="-127"/>
              </a:rPr>
              <a:t>Vector </a:t>
            </a:r>
            <a:r>
              <a:rPr lang="en-US" sz="16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2:</a:t>
            </a:r>
          </a:p>
          <a:p>
            <a:r>
              <a:rPr lang="en-US" sz="1600" dirty="0" smtClean="0"/>
              <a:t>Data1=8’0</a:t>
            </a:r>
          </a:p>
          <a:p>
            <a:r>
              <a:rPr lang="en-US" sz="1600" dirty="0" smtClean="0"/>
              <a:t>Data2=8’hf6.</a:t>
            </a:r>
          </a:p>
          <a:p>
            <a:r>
              <a:rPr lang="en-US" sz="1600" dirty="0" smtClean="0"/>
              <a:t>Expect 8’b00</a:t>
            </a:r>
            <a:r>
              <a:rPr lang="en-US" sz="16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 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344125" y="3712948"/>
            <a:ext cx="12666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Malgun Gothic" panose="020B0503020000020004" pitchFamily="34" charset="-127"/>
              </a:rPr>
              <a:t>Vector </a:t>
            </a:r>
            <a:r>
              <a:rPr lang="en-US" sz="16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3:</a:t>
            </a:r>
          </a:p>
          <a:p>
            <a:r>
              <a:rPr lang="en-US" sz="1600" dirty="0" smtClean="0"/>
              <a:t>Data1=8’h5f </a:t>
            </a:r>
          </a:p>
          <a:p>
            <a:r>
              <a:rPr lang="en-US" sz="1600" dirty="0" smtClean="0"/>
              <a:t>Data2=8’h5f.</a:t>
            </a:r>
          </a:p>
          <a:p>
            <a:r>
              <a:rPr lang="en-US" sz="1600" dirty="0" smtClean="0"/>
              <a:t>Expect 8’h5f</a:t>
            </a:r>
            <a:r>
              <a:rPr lang="en-US" sz="16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 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344125" y="4655580"/>
            <a:ext cx="130074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Malgun Gothic" panose="020B0503020000020004" pitchFamily="34" charset="-127"/>
              </a:rPr>
              <a:t>Vector </a:t>
            </a:r>
            <a:r>
              <a:rPr lang="en-US" sz="16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4:</a:t>
            </a:r>
          </a:p>
          <a:p>
            <a:r>
              <a:rPr lang="en-US" sz="1600" dirty="0" smtClean="0"/>
              <a:t>Data1=8’h5f </a:t>
            </a:r>
          </a:p>
          <a:p>
            <a:r>
              <a:rPr lang="en-US" sz="1600" dirty="0" smtClean="0"/>
              <a:t>Data2=8’h25.</a:t>
            </a:r>
          </a:p>
          <a:p>
            <a:r>
              <a:rPr lang="en-US" sz="1600" dirty="0" smtClean="0"/>
              <a:t>Expect 8’h01</a:t>
            </a:r>
            <a:r>
              <a:rPr lang="en-US" sz="16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 </a:t>
            </a:r>
            <a:endParaRPr lang="en-US" sz="1600" dirty="0"/>
          </a:p>
        </p:txBody>
      </p:sp>
      <p:sp>
        <p:nvSpPr>
          <p:cNvPr id="7" name="Line Callout 2 6"/>
          <p:cNvSpPr/>
          <p:nvPr/>
        </p:nvSpPr>
        <p:spPr>
          <a:xfrm>
            <a:off x="10879257" y="1541417"/>
            <a:ext cx="756016" cy="391886"/>
          </a:xfrm>
          <a:prstGeom prst="borderCallout2">
            <a:avLst>
              <a:gd name="adj1" fmla="val 52084"/>
              <a:gd name="adj2" fmla="val -1291"/>
              <a:gd name="adj3" fmla="val 52084"/>
              <a:gd name="adj4" fmla="val -25117"/>
              <a:gd name="adj5" fmla="val 112500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8’h05</a:t>
            </a:r>
            <a:endParaRPr lang="en-US" dirty="0"/>
          </a:p>
        </p:txBody>
      </p:sp>
      <p:sp>
        <p:nvSpPr>
          <p:cNvPr id="38" name="Line Callout 2 37"/>
          <p:cNvSpPr/>
          <p:nvPr/>
        </p:nvSpPr>
        <p:spPr>
          <a:xfrm>
            <a:off x="11017469" y="2577962"/>
            <a:ext cx="756016" cy="391886"/>
          </a:xfrm>
          <a:prstGeom prst="borderCallout2">
            <a:avLst>
              <a:gd name="adj1" fmla="val 52084"/>
              <a:gd name="adj2" fmla="val -1291"/>
              <a:gd name="adj3" fmla="val 52084"/>
              <a:gd name="adj4" fmla="val -25117"/>
              <a:gd name="adj5" fmla="val 112500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8’h00</a:t>
            </a:r>
            <a:endParaRPr lang="en-US" dirty="0"/>
          </a:p>
        </p:txBody>
      </p:sp>
      <p:sp>
        <p:nvSpPr>
          <p:cNvPr id="39" name="Line Callout 2 38"/>
          <p:cNvSpPr/>
          <p:nvPr/>
        </p:nvSpPr>
        <p:spPr>
          <a:xfrm>
            <a:off x="11017469" y="3551496"/>
            <a:ext cx="756016" cy="391886"/>
          </a:xfrm>
          <a:prstGeom prst="borderCallout2">
            <a:avLst>
              <a:gd name="adj1" fmla="val 52084"/>
              <a:gd name="adj2" fmla="val -1291"/>
              <a:gd name="adj3" fmla="val 52084"/>
              <a:gd name="adj4" fmla="val -25117"/>
              <a:gd name="adj5" fmla="val 112500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8’h5f</a:t>
            </a:r>
            <a:endParaRPr lang="en-US" dirty="0"/>
          </a:p>
        </p:txBody>
      </p:sp>
      <p:sp>
        <p:nvSpPr>
          <p:cNvPr id="40" name="Line Callout 2 39"/>
          <p:cNvSpPr/>
          <p:nvPr/>
        </p:nvSpPr>
        <p:spPr>
          <a:xfrm>
            <a:off x="11076431" y="4478299"/>
            <a:ext cx="756016" cy="391886"/>
          </a:xfrm>
          <a:prstGeom prst="borderCallout2">
            <a:avLst>
              <a:gd name="adj1" fmla="val 52084"/>
              <a:gd name="adj2" fmla="val -1291"/>
              <a:gd name="adj3" fmla="val 52084"/>
              <a:gd name="adj4" fmla="val -25117"/>
              <a:gd name="adj5" fmla="val 112500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8’h01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309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280</TotalTime>
  <Words>605</Words>
  <Application>Microsoft Office PowerPoint</Application>
  <PresentationFormat>Widescreen</PresentationFormat>
  <Paragraphs>183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Malgun Gothic</vt:lpstr>
      <vt:lpstr>Calibri</vt:lpstr>
      <vt:lpstr>Calibri Light</vt:lpstr>
      <vt:lpstr>Times New Roman</vt:lpstr>
      <vt:lpstr>Wingdings</vt:lpstr>
      <vt:lpstr>Retrospect</vt:lpstr>
      <vt:lpstr>Visio</vt:lpstr>
      <vt:lpstr>VLSI TERM PROJECT</vt:lpstr>
      <vt:lpstr>Out Line</vt:lpstr>
      <vt:lpstr>Introduction</vt:lpstr>
      <vt:lpstr>Front-End Design</vt:lpstr>
      <vt:lpstr>Top Level Design</vt:lpstr>
      <vt:lpstr>Function Verification: RTL Code</vt:lpstr>
      <vt:lpstr>Function Verification: RTL Code</vt:lpstr>
      <vt:lpstr>Function Verification: RTL Code</vt:lpstr>
      <vt:lpstr>Function Verification: RTL Code</vt:lpstr>
      <vt:lpstr>Logic Synthesis</vt:lpstr>
      <vt:lpstr>Logic Synthesis</vt:lpstr>
      <vt:lpstr>Logic synthesis: Area and Clock report</vt:lpstr>
      <vt:lpstr>Logic Synthesis: Max delay report</vt:lpstr>
      <vt:lpstr>Logic Synthesis: Min delay report</vt:lpstr>
      <vt:lpstr>Logic Synthesis: Power report</vt:lpstr>
      <vt:lpstr>Function Verification</vt:lpstr>
      <vt:lpstr>Function Verification</vt:lpstr>
      <vt:lpstr>Back-End Design</vt:lpstr>
      <vt:lpstr>Design and Timing Setup</vt:lpstr>
      <vt:lpstr>Floor planning: Setup Floorplannig</vt:lpstr>
      <vt:lpstr>Floor planning: Insert Pad filler</vt:lpstr>
      <vt:lpstr>Floor Planning: Connect Ports to PWR/GND</vt:lpstr>
      <vt:lpstr>Floor Planning: Create Rectangular Rings</vt:lpstr>
      <vt:lpstr>Placement: Place the standard cells</vt:lpstr>
      <vt:lpstr>Clock Tress Synthesis</vt:lpstr>
      <vt:lpstr>Clock Tree Synthesis: Skew Analysis</vt:lpstr>
      <vt:lpstr>Routing: Detail Route</vt:lpstr>
      <vt:lpstr>Routing: Search and Repair</vt:lpstr>
      <vt:lpstr>Routing: LVS and DRC Check</vt:lpstr>
      <vt:lpstr>Design for Manufacturing</vt:lpstr>
      <vt:lpstr>How to get output files</vt:lpstr>
      <vt:lpstr>Datasheet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VLSI TERM PROJECT</dc:title>
  <dc:creator>Luong Nguyen Cong</dc:creator>
  <cp:lastModifiedBy>Luong Nguyen Cong</cp:lastModifiedBy>
  <cp:revision>93</cp:revision>
  <dcterms:created xsi:type="dcterms:W3CDTF">2017-12-13T02:31:30Z</dcterms:created>
  <dcterms:modified xsi:type="dcterms:W3CDTF">2017-12-16T13:44:48Z</dcterms:modified>
</cp:coreProperties>
</file>